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1"/>
  </p:sldMasterIdLst>
  <p:notesMasterIdLst>
    <p:notesMasterId r:id="rId145"/>
  </p:notesMasterIdLst>
  <p:handoutMasterIdLst>
    <p:handoutMasterId r:id="rId146"/>
  </p:handoutMasterIdLst>
  <p:sldIdLst>
    <p:sldId id="884" r:id="rId2"/>
    <p:sldId id="1019" r:id="rId3"/>
    <p:sldId id="292" r:id="rId4"/>
    <p:sldId id="786" r:id="rId5"/>
    <p:sldId id="1028" r:id="rId6"/>
    <p:sldId id="1026" r:id="rId7"/>
    <p:sldId id="533" r:id="rId8"/>
    <p:sldId id="1029" r:id="rId9"/>
    <p:sldId id="1145" r:id="rId10"/>
    <p:sldId id="1031" r:id="rId11"/>
    <p:sldId id="798" r:id="rId12"/>
    <p:sldId id="1378" r:id="rId13"/>
    <p:sldId id="1370" r:id="rId14"/>
    <p:sldId id="1047" r:id="rId15"/>
    <p:sldId id="1067" r:id="rId16"/>
    <p:sldId id="1040" r:id="rId17"/>
    <p:sldId id="1041" r:id="rId18"/>
    <p:sldId id="1042" r:id="rId19"/>
    <p:sldId id="1043" r:id="rId20"/>
    <p:sldId id="1044" r:id="rId21"/>
    <p:sldId id="1036" r:id="rId22"/>
    <p:sldId id="1049" r:id="rId23"/>
    <p:sldId id="1068" r:id="rId24"/>
    <p:sldId id="1051" r:id="rId25"/>
    <p:sldId id="1052" r:id="rId26"/>
    <p:sldId id="1053" r:id="rId27"/>
    <p:sldId id="1054" r:id="rId28"/>
    <p:sldId id="1055" r:id="rId29"/>
    <p:sldId id="1056" r:id="rId30"/>
    <p:sldId id="1069" r:id="rId31"/>
    <p:sldId id="1070" r:id="rId32"/>
    <p:sldId id="1371" r:id="rId33"/>
    <p:sldId id="1409" r:id="rId34"/>
    <p:sldId id="616" r:id="rId35"/>
    <p:sldId id="1065" r:id="rId36"/>
    <p:sldId id="1066" r:id="rId37"/>
    <p:sldId id="1076" r:id="rId38"/>
    <p:sldId id="1078" r:id="rId39"/>
    <p:sldId id="1074" r:id="rId40"/>
    <p:sldId id="1020" r:id="rId41"/>
    <p:sldId id="1089" r:id="rId42"/>
    <p:sldId id="1090" r:id="rId43"/>
    <p:sldId id="1046" r:id="rId44"/>
    <p:sldId id="1091" r:id="rId45"/>
    <p:sldId id="1394" r:id="rId46"/>
    <p:sldId id="1397" r:id="rId47"/>
    <p:sldId id="1097" r:id="rId48"/>
    <p:sldId id="1100" r:id="rId49"/>
    <p:sldId id="1098" r:id="rId50"/>
    <p:sldId id="1099" r:id="rId51"/>
    <p:sldId id="1084" r:id="rId52"/>
    <p:sldId id="1085" r:id="rId53"/>
    <p:sldId id="1086" r:id="rId54"/>
    <p:sldId id="1087" r:id="rId55"/>
    <p:sldId id="1379" r:id="rId56"/>
    <p:sldId id="1101" r:id="rId57"/>
    <p:sldId id="1102" r:id="rId58"/>
    <p:sldId id="1377" r:id="rId59"/>
    <p:sldId id="1104" r:id="rId60"/>
    <p:sldId id="1105" r:id="rId61"/>
    <p:sldId id="1107" r:id="rId62"/>
    <p:sldId id="1401" r:id="rId63"/>
    <p:sldId id="1410" r:id="rId64"/>
    <p:sldId id="1119" r:id="rId65"/>
    <p:sldId id="1386" r:id="rId66"/>
    <p:sldId id="1109" r:id="rId67"/>
    <p:sldId id="1126" r:id="rId68"/>
    <p:sldId id="1127" r:id="rId69"/>
    <p:sldId id="1128" r:id="rId70"/>
    <p:sldId id="1144" r:id="rId71"/>
    <p:sldId id="1131" r:id="rId72"/>
    <p:sldId id="1314" r:id="rId73"/>
    <p:sldId id="1149" r:id="rId74"/>
    <p:sldId id="1151" r:id="rId75"/>
    <p:sldId id="1134" r:id="rId76"/>
    <p:sldId id="1152" r:id="rId77"/>
    <p:sldId id="1270" r:id="rId78"/>
    <p:sldId id="1395" r:id="rId79"/>
    <p:sldId id="1284" r:id="rId80"/>
    <p:sldId id="1275" r:id="rId81"/>
    <p:sldId id="1396" r:id="rId82"/>
    <p:sldId id="1412" r:id="rId83"/>
    <p:sldId id="1278" r:id="rId84"/>
    <p:sldId id="1391" r:id="rId85"/>
    <p:sldId id="1376" r:id="rId86"/>
    <p:sldId id="1282" r:id="rId87"/>
    <p:sldId id="1172" r:id="rId88"/>
    <p:sldId id="1173" r:id="rId89"/>
    <p:sldId id="1372" r:id="rId90"/>
    <p:sldId id="1283" r:id="rId91"/>
    <p:sldId id="1178" r:id="rId92"/>
    <p:sldId id="1179" r:id="rId93"/>
    <p:sldId id="1180" r:id="rId94"/>
    <p:sldId id="1181" r:id="rId95"/>
    <p:sldId id="1182" r:id="rId96"/>
    <p:sldId id="1285" r:id="rId97"/>
    <p:sldId id="1286" r:id="rId98"/>
    <p:sldId id="1383" r:id="rId99"/>
    <p:sldId id="1191" r:id="rId100"/>
    <p:sldId id="1288" r:id="rId101"/>
    <p:sldId id="1294" r:id="rId102"/>
    <p:sldId id="1297" r:id="rId103"/>
    <p:sldId id="1296" r:id="rId104"/>
    <p:sldId id="1303" r:id="rId105"/>
    <p:sldId id="1302" r:id="rId106"/>
    <p:sldId id="1299" r:id="rId107"/>
    <p:sldId id="1298" r:id="rId108"/>
    <p:sldId id="1300" r:id="rId109"/>
    <p:sldId id="1301" r:id="rId110"/>
    <p:sldId id="1304" r:id="rId111"/>
    <p:sldId id="1199" r:id="rId112"/>
    <p:sldId id="1305" r:id="rId113"/>
    <p:sldId id="1373" r:id="rId114"/>
    <p:sldId id="1398" r:id="rId115"/>
    <p:sldId id="1313" r:id="rId116"/>
    <p:sldId id="1311" r:id="rId117"/>
    <p:sldId id="1320" r:id="rId118"/>
    <p:sldId id="1321" r:id="rId119"/>
    <p:sldId id="1380" r:id="rId120"/>
    <p:sldId id="1381" r:id="rId121"/>
    <p:sldId id="1325" r:id="rId122"/>
    <p:sldId id="1326" r:id="rId123"/>
    <p:sldId id="1327" r:id="rId124"/>
    <p:sldId id="1328" r:id="rId125"/>
    <p:sldId id="1331" r:id="rId126"/>
    <p:sldId id="1329" r:id="rId127"/>
    <p:sldId id="1333" r:id="rId128"/>
    <p:sldId id="1330" r:id="rId129"/>
    <p:sldId id="1334" r:id="rId130"/>
    <p:sldId id="1205" r:id="rId131"/>
    <p:sldId id="1393" r:id="rId132"/>
    <p:sldId id="1375" r:id="rId133"/>
    <p:sldId id="1339" r:id="rId134"/>
    <p:sldId id="1337" r:id="rId135"/>
    <p:sldId id="1364" r:id="rId136"/>
    <p:sldId id="1365" r:id="rId137"/>
    <p:sldId id="1387" r:id="rId138"/>
    <p:sldId id="1388" r:id="rId139"/>
    <p:sldId id="1389" r:id="rId140"/>
    <p:sldId id="1390" r:id="rId141"/>
    <p:sldId id="1335" r:id="rId142"/>
    <p:sldId id="1336" r:id="rId143"/>
    <p:sldId id="776" r:id="rId14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0033CC"/>
    <a:srgbClr val="0000FF"/>
    <a:srgbClr val="FF9900"/>
    <a:srgbClr val="FFCC00"/>
    <a:srgbClr val="FFCC66"/>
    <a:srgbClr val="FF0066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80" autoAdjust="0"/>
    <p:restoredTop sz="94670" autoAdjust="0"/>
  </p:normalViewPr>
  <p:slideViewPr>
    <p:cSldViewPr>
      <p:cViewPr varScale="1">
        <p:scale>
          <a:sx n="78" d="100"/>
          <a:sy n="78" d="100"/>
        </p:scale>
        <p:origin x="-307" y="-72"/>
      </p:cViewPr>
      <p:guideLst>
        <p:guide orient="horz" pos="1296"/>
        <p:guide orient="horz" pos="3600"/>
        <p:guide orient="horz" pos="2208"/>
        <p:guide pos="4272"/>
        <p:guide pos="5759"/>
      </p:guideLst>
    </p:cSldViewPr>
  </p:slideViewPr>
  <p:outlineViewPr>
    <p:cViewPr>
      <p:scale>
        <a:sx n="100" d="100"/>
        <a:sy n="100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  <p:sld r:id="rId24" collapse="1"/>
      <p:sld r:id="rId25" collapse="1"/>
      <p:sld r:id="rId26" collapse="1"/>
      <p:sld r:id="rId27" collapse="1"/>
      <p:sld r:id="rId28" collapse="1"/>
      <p:sld r:id="rId29" collapse="1"/>
      <p:sld r:id="rId30" collapse="1"/>
      <p:sld r:id="rId31" collapse="1"/>
      <p:sld r:id="rId32" collapse="1"/>
      <p:sld r:id="rId33" collapse="1"/>
      <p:sld r:id="rId34" collapse="1"/>
      <p:sld r:id="rId35" collapse="1"/>
      <p:sld r:id="rId36" collapse="1"/>
      <p:sld r:id="rId37" collapse="1"/>
      <p:sld r:id="rId38" collapse="1"/>
      <p:sld r:id="rId39" collapse="1"/>
      <p:sld r:id="rId40" collapse="1"/>
      <p:sld r:id="rId41" collapse="1"/>
      <p:sld r:id="rId42" collapse="1"/>
      <p:sld r:id="rId43" collapse="1"/>
      <p:sld r:id="rId44" collapse="1"/>
      <p:sld r:id="rId45" collapse="1"/>
      <p:sld r:id="rId46" collapse="1"/>
      <p:sld r:id="rId47" collapse="1"/>
      <p:sld r:id="rId48" collapse="1"/>
      <p:sld r:id="rId49" collapse="1"/>
      <p:sld r:id="rId50" collapse="1"/>
      <p:sld r:id="rId51" collapse="1"/>
      <p:sld r:id="rId52" collapse="1"/>
      <p:sld r:id="rId53" collapse="1"/>
      <p:sld r:id="rId54" collapse="1"/>
      <p:sld r:id="rId55" collapse="1"/>
      <p:sld r:id="rId56" collapse="1"/>
      <p:sld r:id="rId57" collapse="1"/>
      <p:sld r:id="rId58" collapse="1"/>
      <p:sld r:id="rId59" collapse="1"/>
      <p:sld r:id="rId60" collapse="1"/>
      <p:sld r:id="rId61" collapse="1"/>
      <p:sld r:id="rId62" collapse="1"/>
      <p:sld r:id="rId63" collapse="1"/>
      <p:sld r:id="rId64" collapse="1"/>
      <p:sld r:id="rId65" collapse="1"/>
      <p:sld r:id="rId66" collapse="1"/>
      <p:sld r:id="rId67" collapse="1"/>
      <p:sld r:id="rId68" collapse="1"/>
      <p:sld r:id="rId69" collapse="1"/>
      <p:sld r:id="rId70" collapse="1"/>
      <p:sld r:id="rId71" collapse="1"/>
      <p:sld r:id="rId72" collapse="1"/>
      <p:sld r:id="rId73" collapse="1"/>
      <p:sld r:id="rId74" collapse="1"/>
      <p:sld r:id="rId75" collapse="1"/>
      <p:sld r:id="rId76" collapse="1"/>
      <p:sld r:id="rId77" collapse="1"/>
      <p:sld r:id="rId78" collapse="1"/>
      <p:sld r:id="rId79" collapse="1"/>
      <p:sld r:id="rId80" collapse="1"/>
      <p:sld r:id="rId81" collapse="1"/>
      <p:sld r:id="rId8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763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theme" Target="theme/theme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40" Type="http://schemas.openxmlformats.org/officeDocument/2006/relationships/slide" Target="slides/slide139.xml"/><Relationship Id="rId14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slide" Target="slides/slide142.xml"/><Relationship Id="rId14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/Relationships>
</file>

<file path=ppt/_rels/viewProps.xml.rels><?xml version="1.0" encoding="UTF-8" standalone="yes"?>
<Relationships xmlns="http://schemas.openxmlformats.org/package/2006/relationships"><Relationship Id="rId13" Type="http://schemas.openxmlformats.org/officeDocument/2006/relationships/slide" Target="slides/slide15.xml"/><Relationship Id="rId18" Type="http://schemas.openxmlformats.org/officeDocument/2006/relationships/slide" Target="slides/slide20.xml"/><Relationship Id="rId26" Type="http://schemas.openxmlformats.org/officeDocument/2006/relationships/slide" Target="slides/slide28.xml"/><Relationship Id="rId39" Type="http://schemas.openxmlformats.org/officeDocument/2006/relationships/slide" Target="slides/slide41.xml"/><Relationship Id="rId21" Type="http://schemas.openxmlformats.org/officeDocument/2006/relationships/slide" Target="slides/slide23.xml"/><Relationship Id="rId34" Type="http://schemas.openxmlformats.org/officeDocument/2006/relationships/slide" Target="slides/slide36.xml"/><Relationship Id="rId42" Type="http://schemas.openxmlformats.org/officeDocument/2006/relationships/slide" Target="slides/slide44.xml"/><Relationship Id="rId47" Type="http://schemas.openxmlformats.org/officeDocument/2006/relationships/slide" Target="slides/slide54.xml"/><Relationship Id="rId50" Type="http://schemas.openxmlformats.org/officeDocument/2006/relationships/slide" Target="slides/slide61.xml"/><Relationship Id="rId55" Type="http://schemas.openxmlformats.org/officeDocument/2006/relationships/slide" Target="slides/slide77.xml"/><Relationship Id="rId63" Type="http://schemas.openxmlformats.org/officeDocument/2006/relationships/slide" Target="slides/slide92.xml"/><Relationship Id="rId68" Type="http://schemas.openxmlformats.org/officeDocument/2006/relationships/slide" Target="slides/slide99.xml"/><Relationship Id="rId76" Type="http://schemas.openxmlformats.org/officeDocument/2006/relationships/slide" Target="slides/slide122.xml"/><Relationship Id="rId7" Type="http://schemas.openxmlformats.org/officeDocument/2006/relationships/slide" Target="slides/slide7.xml"/><Relationship Id="rId71" Type="http://schemas.openxmlformats.org/officeDocument/2006/relationships/slide" Target="slides/slide112.xml"/><Relationship Id="rId2" Type="http://schemas.openxmlformats.org/officeDocument/2006/relationships/slide" Target="slides/slide2.xml"/><Relationship Id="rId16" Type="http://schemas.openxmlformats.org/officeDocument/2006/relationships/slide" Target="slides/slide18.xml"/><Relationship Id="rId29" Type="http://schemas.openxmlformats.org/officeDocument/2006/relationships/slide" Target="slides/slide31.xml"/><Relationship Id="rId11" Type="http://schemas.openxmlformats.org/officeDocument/2006/relationships/slide" Target="slides/slide12.xml"/><Relationship Id="rId24" Type="http://schemas.openxmlformats.org/officeDocument/2006/relationships/slide" Target="slides/slide26.xml"/><Relationship Id="rId32" Type="http://schemas.openxmlformats.org/officeDocument/2006/relationships/slide" Target="slides/slide34.xml"/><Relationship Id="rId37" Type="http://schemas.openxmlformats.org/officeDocument/2006/relationships/slide" Target="slides/slide39.xml"/><Relationship Id="rId40" Type="http://schemas.openxmlformats.org/officeDocument/2006/relationships/slide" Target="slides/slide42.xml"/><Relationship Id="rId45" Type="http://schemas.openxmlformats.org/officeDocument/2006/relationships/slide" Target="slides/slide52.xml"/><Relationship Id="rId53" Type="http://schemas.openxmlformats.org/officeDocument/2006/relationships/slide" Target="slides/slide75.xml"/><Relationship Id="rId58" Type="http://schemas.openxmlformats.org/officeDocument/2006/relationships/slide" Target="slides/slide83.xml"/><Relationship Id="rId66" Type="http://schemas.openxmlformats.org/officeDocument/2006/relationships/slide" Target="slides/slide95.xml"/><Relationship Id="rId74" Type="http://schemas.openxmlformats.org/officeDocument/2006/relationships/slide" Target="slides/slide118.xml"/><Relationship Id="rId79" Type="http://schemas.openxmlformats.org/officeDocument/2006/relationships/slide" Target="slides/slide133.xml"/><Relationship Id="rId5" Type="http://schemas.openxmlformats.org/officeDocument/2006/relationships/slide" Target="slides/slide5.xml"/><Relationship Id="rId61" Type="http://schemas.openxmlformats.org/officeDocument/2006/relationships/slide" Target="slides/slide89.xml"/><Relationship Id="rId82" Type="http://schemas.openxmlformats.org/officeDocument/2006/relationships/slide" Target="slides/slide143.xml"/><Relationship Id="rId10" Type="http://schemas.openxmlformats.org/officeDocument/2006/relationships/slide" Target="slides/slide11.xml"/><Relationship Id="rId19" Type="http://schemas.openxmlformats.org/officeDocument/2006/relationships/slide" Target="slides/slide21.xml"/><Relationship Id="rId31" Type="http://schemas.openxmlformats.org/officeDocument/2006/relationships/slide" Target="slides/slide33.xml"/><Relationship Id="rId44" Type="http://schemas.openxmlformats.org/officeDocument/2006/relationships/slide" Target="slides/slide51.xml"/><Relationship Id="rId52" Type="http://schemas.openxmlformats.org/officeDocument/2006/relationships/slide" Target="slides/slide72.xml"/><Relationship Id="rId60" Type="http://schemas.openxmlformats.org/officeDocument/2006/relationships/slide" Target="slides/slide88.xml"/><Relationship Id="rId65" Type="http://schemas.openxmlformats.org/officeDocument/2006/relationships/slide" Target="slides/slide94.xml"/><Relationship Id="rId73" Type="http://schemas.openxmlformats.org/officeDocument/2006/relationships/slide" Target="slides/slide117.xml"/><Relationship Id="rId78" Type="http://schemas.openxmlformats.org/officeDocument/2006/relationships/slide" Target="slides/slide131.xml"/><Relationship Id="rId81" Type="http://schemas.openxmlformats.org/officeDocument/2006/relationships/slide" Target="slides/slide137.xml"/><Relationship Id="rId4" Type="http://schemas.openxmlformats.org/officeDocument/2006/relationships/slide" Target="slides/slide4.xml"/><Relationship Id="rId9" Type="http://schemas.openxmlformats.org/officeDocument/2006/relationships/slide" Target="slides/slide10.xml"/><Relationship Id="rId14" Type="http://schemas.openxmlformats.org/officeDocument/2006/relationships/slide" Target="slides/slide16.xml"/><Relationship Id="rId22" Type="http://schemas.openxmlformats.org/officeDocument/2006/relationships/slide" Target="slides/slide24.xml"/><Relationship Id="rId27" Type="http://schemas.openxmlformats.org/officeDocument/2006/relationships/slide" Target="slides/slide29.xml"/><Relationship Id="rId30" Type="http://schemas.openxmlformats.org/officeDocument/2006/relationships/slide" Target="slides/slide32.xml"/><Relationship Id="rId35" Type="http://schemas.openxmlformats.org/officeDocument/2006/relationships/slide" Target="slides/slide37.xml"/><Relationship Id="rId43" Type="http://schemas.openxmlformats.org/officeDocument/2006/relationships/slide" Target="slides/slide45.xml"/><Relationship Id="rId48" Type="http://schemas.openxmlformats.org/officeDocument/2006/relationships/slide" Target="slides/slide55.xml"/><Relationship Id="rId56" Type="http://schemas.openxmlformats.org/officeDocument/2006/relationships/slide" Target="slides/slide79.xml"/><Relationship Id="rId64" Type="http://schemas.openxmlformats.org/officeDocument/2006/relationships/slide" Target="slides/slide93.xml"/><Relationship Id="rId69" Type="http://schemas.openxmlformats.org/officeDocument/2006/relationships/slide" Target="slides/slide101.xml"/><Relationship Id="rId77" Type="http://schemas.openxmlformats.org/officeDocument/2006/relationships/slide" Target="slides/slide130.xml"/><Relationship Id="rId8" Type="http://schemas.openxmlformats.org/officeDocument/2006/relationships/slide" Target="slides/slide8.xml"/><Relationship Id="rId51" Type="http://schemas.openxmlformats.org/officeDocument/2006/relationships/slide" Target="slides/slide66.xml"/><Relationship Id="rId72" Type="http://schemas.openxmlformats.org/officeDocument/2006/relationships/slide" Target="slides/slide114.xml"/><Relationship Id="rId80" Type="http://schemas.openxmlformats.org/officeDocument/2006/relationships/slide" Target="slides/slide136.xml"/><Relationship Id="rId3" Type="http://schemas.openxmlformats.org/officeDocument/2006/relationships/slide" Target="slides/slide3.xml"/><Relationship Id="rId12" Type="http://schemas.openxmlformats.org/officeDocument/2006/relationships/slide" Target="slides/slide14.xml"/><Relationship Id="rId17" Type="http://schemas.openxmlformats.org/officeDocument/2006/relationships/slide" Target="slides/slide19.xml"/><Relationship Id="rId25" Type="http://schemas.openxmlformats.org/officeDocument/2006/relationships/slide" Target="slides/slide27.xml"/><Relationship Id="rId33" Type="http://schemas.openxmlformats.org/officeDocument/2006/relationships/slide" Target="slides/slide35.xml"/><Relationship Id="rId38" Type="http://schemas.openxmlformats.org/officeDocument/2006/relationships/slide" Target="slides/slide40.xml"/><Relationship Id="rId46" Type="http://schemas.openxmlformats.org/officeDocument/2006/relationships/slide" Target="slides/slide53.xml"/><Relationship Id="rId59" Type="http://schemas.openxmlformats.org/officeDocument/2006/relationships/slide" Target="slides/slide87.xml"/><Relationship Id="rId67" Type="http://schemas.openxmlformats.org/officeDocument/2006/relationships/slide" Target="slides/slide96.xml"/><Relationship Id="rId20" Type="http://schemas.openxmlformats.org/officeDocument/2006/relationships/slide" Target="slides/slide22.xml"/><Relationship Id="rId41" Type="http://schemas.openxmlformats.org/officeDocument/2006/relationships/slide" Target="slides/slide43.xml"/><Relationship Id="rId54" Type="http://schemas.openxmlformats.org/officeDocument/2006/relationships/slide" Target="slides/slide76.xml"/><Relationship Id="rId62" Type="http://schemas.openxmlformats.org/officeDocument/2006/relationships/slide" Target="slides/slide91.xml"/><Relationship Id="rId70" Type="http://schemas.openxmlformats.org/officeDocument/2006/relationships/slide" Target="slides/slide111.xml"/><Relationship Id="rId75" Type="http://schemas.openxmlformats.org/officeDocument/2006/relationships/slide" Target="slides/slide120.xml"/><Relationship Id="rId1" Type="http://schemas.openxmlformats.org/officeDocument/2006/relationships/slide" Target="slides/slide1.xml"/><Relationship Id="rId6" Type="http://schemas.openxmlformats.org/officeDocument/2006/relationships/slide" Target="slides/slide6.xml"/><Relationship Id="rId15" Type="http://schemas.openxmlformats.org/officeDocument/2006/relationships/slide" Target="slides/slide17.xml"/><Relationship Id="rId23" Type="http://schemas.openxmlformats.org/officeDocument/2006/relationships/slide" Target="slides/slide25.xml"/><Relationship Id="rId28" Type="http://schemas.openxmlformats.org/officeDocument/2006/relationships/slide" Target="slides/slide30.xml"/><Relationship Id="rId36" Type="http://schemas.openxmlformats.org/officeDocument/2006/relationships/slide" Target="slides/slide38.xml"/><Relationship Id="rId49" Type="http://schemas.openxmlformats.org/officeDocument/2006/relationships/slide" Target="slides/slide56.xml"/><Relationship Id="rId57" Type="http://schemas.openxmlformats.org/officeDocument/2006/relationships/slide" Target="slides/slide8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Relationship Id="rId4" Type="http://schemas.openxmlformats.org/officeDocument/2006/relationships/image" Target="../media/image36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image" Target="../media/image24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5.wmf"/><Relationship Id="rId1" Type="http://schemas.openxmlformats.org/officeDocument/2006/relationships/image" Target="../media/image44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7.wmf"/><Relationship Id="rId1" Type="http://schemas.openxmlformats.org/officeDocument/2006/relationships/image" Target="../media/image46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9.wmf"/><Relationship Id="rId1" Type="http://schemas.openxmlformats.org/officeDocument/2006/relationships/image" Target="../media/image48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51.wmf"/><Relationship Id="rId1" Type="http://schemas.openxmlformats.org/officeDocument/2006/relationships/image" Target="../media/image5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4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94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94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94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A5B00312-2526-4BA2-B176-94D74944F7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6168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8484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CF25A24A-C876-4517-9E0C-EB5A7D5FEF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7165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63E421-EF73-4467-8722-524A982182B0}" type="datetime12">
              <a:rPr lang="en-US"/>
              <a:pPr>
                <a:defRPr/>
              </a:pPr>
              <a:t>10:04 AM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1A3A83-F2AE-429A-9C12-C89F9368C8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388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E478EE-1BB9-4604-9715-6E93AAD8BB56}" type="datetime12">
              <a:rPr lang="en-US"/>
              <a:pPr>
                <a:defRPr/>
              </a:pPr>
              <a:t>10:04 AM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24B013-12F0-4B26-ADDF-085B78663A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088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918209-1D2D-49FD-B550-5BCCE0A47C47}" type="datetime12">
              <a:rPr lang="en-US"/>
              <a:pPr>
                <a:defRPr/>
              </a:pPr>
              <a:t>10:04 AM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10D1DC-FD6F-49B5-BFC0-5F41BF011B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2098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7DEBCF-8182-4054-BC3B-9AC93ABFAB76}" type="datetime12">
              <a:rPr lang="en-US"/>
              <a:pPr>
                <a:defRPr/>
              </a:pPr>
              <a:t>10:04 AM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EEB3B0-DC26-4C74-8E91-BEF9F577E7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9695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7EA31C-70BD-4070-BF06-7BEE854D87C5}" type="datetime12">
              <a:rPr lang="en-US"/>
              <a:pPr>
                <a:defRPr/>
              </a:pPr>
              <a:t>10:04 AM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6AA3F1-76D7-4C9A-A3A9-D166498F5B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292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1777E0-F0B5-493E-B117-BAF6339D66C6}" type="datetime12">
              <a:rPr lang="en-US"/>
              <a:pPr>
                <a:defRPr/>
              </a:pPr>
              <a:t>10:04 AM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F3F910-2441-49FC-906E-4E3EA66A96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50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AF29D7-3078-430D-AB0D-B68A64AE787D}" type="datetime12">
              <a:rPr lang="en-US"/>
              <a:pPr>
                <a:defRPr/>
              </a:pPr>
              <a:t>10:04 AM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1C1876-038D-4344-9BE0-0126A936BC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496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17CECD-EDEE-414F-A25F-E31761F5BCEB}" type="datetime12">
              <a:rPr lang="en-US"/>
              <a:pPr>
                <a:defRPr/>
              </a:pPr>
              <a:t>10:04 AM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E9FEB9-28B8-4853-80D0-2BF29084FF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895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6A7AE4-E63A-4C3C-A09E-57B640CF4476}" type="datetime12">
              <a:rPr lang="en-US"/>
              <a:pPr>
                <a:defRPr/>
              </a:pPr>
              <a:t>10:04 AM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EA3D37-8FAA-4641-BD21-8752E75F6E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300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9AF19C-1AB7-4734-99EE-36F86D26F311}" type="datetime12">
              <a:rPr lang="en-US"/>
              <a:pPr>
                <a:defRPr/>
              </a:pPr>
              <a:t>10:04 AM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995DE7-14C1-4E00-93AD-41A07D861F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733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09E3FC-E9D2-4DF9-A30B-C696F1ABE129}" type="datetime12">
              <a:rPr lang="en-US"/>
              <a:pPr>
                <a:defRPr/>
              </a:pPr>
              <a:t>10:04 AM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464B7B-ED11-4FD3-9072-4A412EAD83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239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533DE2-0615-41D8-A658-EBC7845F4C56}" type="datetime12">
              <a:rPr lang="en-US"/>
              <a:pPr>
                <a:defRPr/>
              </a:pPr>
              <a:t>10:04 AM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83D614-2D83-4C77-95FC-1E9E57445E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453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CF3214-4D3D-4F2B-8D5D-FB8CB3C53A36}" type="datetime12">
              <a:rPr lang="en-US"/>
              <a:pPr>
                <a:defRPr/>
              </a:pPr>
              <a:t>10:04 AM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3745C0-749D-49C8-80E6-F0F4E41E93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425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714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fld id="{76E4D089-D797-4713-A693-AD9D5DBE6413}" type="datetime12">
              <a:rPr lang="en-US"/>
              <a:pPr>
                <a:defRPr/>
              </a:pPr>
              <a:t>10:04 AM</a:t>
            </a:fld>
            <a:endParaRPr lang="en-US"/>
          </a:p>
        </p:txBody>
      </p:sp>
      <p:sp>
        <p:nvSpPr>
          <p:cNvPr id="14714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714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93F60169-4261-4810-BD88-0E6CF2298D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4.wmf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5.wmf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5.wmf"/></Relationships>
</file>

<file path=ppt/slides/_rels/slide1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6.wmf"/></Relationships>
</file>

<file path=ppt/slides/_rels/slide1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9.wmf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22.wmf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24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26.wmf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slide" Target="slide122.xml"/><Relationship Id="rId7" Type="http://schemas.openxmlformats.org/officeDocument/2006/relationships/image" Target="../media/image2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28.wmf"/><Relationship Id="rId4" Type="http://schemas.openxmlformats.org/officeDocument/2006/relationships/oleObject" Target="../embeddings/oleObject17.bin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slide" Target="slide124.xml"/><Relationship Id="rId7" Type="http://schemas.openxmlformats.org/officeDocument/2006/relationships/image" Target="../media/image3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30.wmf"/><Relationship Id="rId4" Type="http://schemas.openxmlformats.org/officeDocument/2006/relationships/oleObject" Target="../embeddings/oleObject19.bin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3" Type="http://schemas.openxmlformats.org/officeDocument/2006/relationships/oleObject" Target="../embeddings/oleObject21.bin"/><Relationship Id="rId7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4.wmf"/><Relationship Id="rId5" Type="http://schemas.openxmlformats.org/officeDocument/2006/relationships/oleObject" Target="../embeddings/oleObject22.bin"/><Relationship Id="rId10" Type="http://schemas.openxmlformats.org/officeDocument/2006/relationships/image" Target="../media/image36.wmf"/><Relationship Id="rId4" Type="http://schemas.openxmlformats.org/officeDocument/2006/relationships/image" Target="../media/image33.wmf"/><Relationship Id="rId9" Type="http://schemas.openxmlformats.org/officeDocument/2006/relationships/oleObject" Target="../embeddings/oleObject24.bin"/></Relationships>
</file>

<file path=ppt/slides/_rels/slide1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3" Type="http://schemas.openxmlformats.org/officeDocument/2006/relationships/oleObject" Target="../embeddings/oleObject25.bin"/><Relationship Id="rId7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8.wmf"/><Relationship Id="rId5" Type="http://schemas.openxmlformats.org/officeDocument/2006/relationships/oleObject" Target="../embeddings/oleObject26.bin"/><Relationship Id="rId4" Type="http://schemas.openxmlformats.org/officeDocument/2006/relationships/image" Target="../media/image37.wmf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42.wmf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43.wmf"/><Relationship Id="rId5" Type="http://schemas.openxmlformats.org/officeDocument/2006/relationships/oleObject" Target="../embeddings/oleObject30.bin"/><Relationship Id="rId4" Type="http://schemas.openxmlformats.org/officeDocument/2006/relationships/image" Target="../media/image24.wmf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45.wmf"/><Relationship Id="rId5" Type="http://schemas.openxmlformats.org/officeDocument/2006/relationships/oleObject" Target="../embeddings/oleObject32.bin"/><Relationship Id="rId4" Type="http://schemas.openxmlformats.org/officeDocument/2006/relationships/image" Target="../media/image44.wmf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47.wmf"/><Relationship Id="rId5" Type="http://schemas.openxmlformats.org/officeDocument/2006/relationships/oleObject" Target="../embeddings/oleObject34.bin"/><Relationship Id="rId4" Type="http://schemas.openxmlformats.org/officeDocument/2006/relationships/image" Target="../media/image46.wmf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49.wmf"/><Relationship Id="rId5" Type="http://schemas.openxmlformats.org/officeDocument/2006/relationships/oleObject" Target="../embeddings/oleObject36.bin"/><Relationship Id="rId4" Type="http://schemas.openxmlformats.org/officeDocument/2006/relationships/image" Target="../media/image48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51.wmf"/><Relationship Id="rId5" Type="http://schemas.openxmlformats.org/officeDocument/2006/relationships/oleObject" Target="../embeddings/oleObject38.bin"/><Relationship Id="rId4" Type="http://schemas.openxmlformats.org/officeDocument/2006/relationships/image" Target="../media/image50.wmf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7" Type="http://schemas.openxmlformats.org/officeDocument/2006/relationships/slide" Target="slide130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11.xml"/><Relationship Id="rId5" Type="http://schemas.openxmlformats.org/officeDocument/2006/relationships/slide" Target="slide40.xml"/><Relationship Id="rId4" Type="http://schemas.openxmlformats.org/officeDocument/2006/relationships/slide" Target="slide3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wmf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9580434-266E-47BE-AE20-117BA6596291}" type="slidenum">
              <a:rPr lang="en-US" sz="1400"/>
              <a:pPr eaLnBrk="1" hangingPunct="1"/>
              <a:t>1</a:t>
            </a:fld>
            <a:endParaRPr lang="en-US" sz="1400"/>
          </a:p>
        </p:txBody>
      </p:sp>
      <p:sp>
        <p:nvSpPr>
          <p:cNvPr id="9758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8788" y="1143000"/>
            <a:ext cx="8001000" cy="2667000"/>
          </a:xfrm>
          <a:solidFill>
            <a:schemeClr val="tx1"/>
          </a:solidFill>
          <a:effectLst>
            <a:outerShdw dist="107763" dir="2700000" algn="ctr" rotWithShape="0">
              <a:schemeClr val="bg2"/>
            </a:outerShdw>
          </a:effectLst>
        </p:spPr>
        <p:txBody>
          <a:bodyPr anchorCtr="1"/>
          <a:lstStyle/>
          <a:p>
            <a:pPr eaLnBrk="1" hangingPunct="1">
              <a:defRPr/>
            </a:pPr>
            <a:r>
              <a:rPr lang="en-US" sz="4800" smtClean="0">
                <a:solidFill>
                  <a:srgbClr val="FFFF00"/>
                </a:solidFill>
              </a:rPr>
              <a:t>Nomenclature of </a:t>
            </a:r>
            <a:br>
              <a:rPr lang="en-US" sz="4800" smtClean="0">
                <a:solidFill>
                  <a:srgbClr val="FFFF00"/>
                </a:solidFill>
              </a:rPr>
            </a:br>
            <a:r>
              <a:rPr lang="en-US" sz="4800" smtClean="0">
                <a:solidFill>
                  <a:srgbClr val="FFFF00"/>
                </a:solidFill>
              </a:rPr>
              <a:t>Inorganic Compounds</a:t>
            </a:r>
            <a:r>
              <a:rPr lang="en-US" smtClean="0"/>
              <a:t> </a:t>
            </a:r>
            <a:br>
              <a:rPr lang="en-US" smtClean="0"/>
            </a:br>
            <a:r>
              <a:rPr lang="en-US" smtClean="0"/>
              <a:t> </a:t>
            </a:r>
            <a:r>
              <a:rPr lang="en-US" sz="4000" smtClean="0">
                <a:solidFill>
                  <a:schemeClr val="bg1"/>
                </a:solidFill>
                <a:latin typeface="Arial" pitchFamily="34" charset="0"/>
              </a:rPr>
              <a:t>Chapter 6</a:t>
            </a:r>
            <a:r>
              <a:rPr lang="en-US" smtClean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19400" y="4953000"/>
            <a:ext cx="3657600" cy="762000"/>
          </a:xfrm>
          <a:noFill/>
        </p:spPr>
        <p:txBody>
          <a:bodyPr/>
          <a:lstStyle/>
          <a:p>
            <a:pPr eaLnBrk="1" hangingPunct="1"/>
            <a:r>
              <a:rPr lang="en-US" smtClean="0"/>
              <a:t>Hein and Arena </a:t>
            </a:r>
          </a:p>
        </p:txBody>
      </p:sp>
      <p:sp>
        <p:nvSpPr>
          <p:cNvPr id="21509" name="Text Box 6"/>
          <p:cNvSpPr txBox="1">
            <a:spLocks noChangeArrowheads="1"/>
          </p:cNvSpPr>
          <p:nvPr/>
        </p:nvSpPr>
        <p:spPr bwMode="auto">
          <a:xfrm>
            <a:off x="6781800" y="5867400"/>
            <a:ext cx="2362200" cy="822325"/>
          </a:xfrm>
          <a:prstGeom prst="rect">
            <a:avLst/>
          </a:prstGeom>
          <a:solidFill>
            <a:srgbClr val="CC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200" b="1">
                <a:latin typeface="Arial" pitchFamily="34" charset="0"/>
              </a:rPr>
              <a:t>    Eugene Passer</a:t>
            </a:r>
            <a:br>
              <a:rPr lang="en-US" sz="1200" b="1">
                <a:latin typeface="Arial" pitchFamily="34" charset="0"/>
              </a:rPr>
            </a:br>
            <a:r>
              <a:rPr lang="en-US" sz="1200" b="1">
                <a:latin typeface="Arial" pitchFamily="34" charset="0"/>
              </a:rPr>
              <a:t>    Chemistry Department</a:t>
            </a:r>
            <a:br>
              <a:rPr lang="en-US" sz="1200" b="1">
                <a:latin typeface="Arial" pitchFamily="34" charset="0"/>
              </a:rPr>
            </a:br>
            <a:r>
              <a:rPr lang="en-US" sz="1200" b="1">
                <a:latin typeface="Arial" pitchFamily="34" charset="0"/>
              </a:rPr>
              <a:t>    Bronx Community College</a:t>
            </a:r>
          </a:p>
          <a:p>
            <a:pPr eaLnBrk="1" hangingPunct="1"/>
            <a:r>
              <a:rPr lang="en-US" sz="1200" b="1">
                <a:latin typeface="Arial" pitchFamily="34" charset="0"/>
              </a:rPr>
              <a:t>© John Wiley and Sons, Inc</a:t>
            </a:r>
          </a:p>
        </p:txBody>
      </p:sp>
      <p:sp>
        <p:nvSpPr>
          <p:cNvPr id="21510" name="Text Box 7"/>
          <p:cNvSpPr txBox="1">
            <a:spLocks noChangeArrowheads="1"/>
          </p:cNvSpPr>
          <p:nvPr/>
        </p:nvSpPr>
        <p:spPr bwMode="auto">
          <a:xfrm>
            <a:off x="0" y="6003925"/>
            <a:ext cx="1676400" cy="549275"/>
          </a:xfrm>
          <a:prstGeom prst="rect">
            <a:avLst/>
          </a:prstGeom>
          <a:solidFill>
            <a:srgbClr val="CC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>
                <a:latin typeface="Arial" pitchFamily="34" charset="0"/>
              </a:rPr>
              <a:t>Version 2.0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1200" b="1">
                <a:latin typeface="Arial" pitchFamily="34" charset="0"/>
              </a:rPr>
              <a:t>12</a:t>
            </a:r>
            <a:r>
              <a:rPr lang="en-US" sz="1200" b="1" baseline="30000">
                <a:latin typeface="Arial" pitchFamily="34" charset="0"/>
              </a:rPr>
              <a:t>th</a:t>
            </a:r>
            <a:r>
              <a:rPr lang="en-US" sz="1200" b="1">
                <a:latin typeface="Arial" pitchFamily="34" charset="0"/>
              </a:rPr>
              <a:t> Edition</a:t>
            </a:r>
            <a:endParaRPr lang="en-US" sz="1200" b="1">
              <a:latin typeface="Arial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C2F36D1-7BD3-4553-AFF5-E5A86E329011}" type="slidenum">
              <a:rPr lang="en-US" sz="1400"/>
              <a:pPr eaLnBrk="1" hangingPunct="1"/>
              <a:t>10</a:t>
            </a:fld>
            <a:endParaRPr lang="en-US" sz="1400"/>
          </a:p>
        </p:txBody>
      </p:sp>
      <p:sp>
        <p:nvSpPr>
          <p:cNvPr id="11530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525588"/>
            <a:ext cx="9144000" cy="4648200"/>
          </a:xfrm>
        </p:spPr>
        <p:txBody>
          <a:bodyPr/>
          <a:lstStyle/>
          <a:p>
            <a:pPr marL="0" indent="0" eaLnBrk="1" hangingPunct="1">
              <a:buFontTx/>
              <a:buNone/>
              <a:tabLst>
                <a:tab pos="4060825" algn="r"/>
                <a:tab pos="5030788" algn="l"/>
              </a:tabLst>
            </a:pPr>
            <a:r>
              <a:rPr lang="en-US" sz="3600" smtClean="0">
                <a:solidFill>
                  <a:srgbClr val="3366FF"/>
                </a:solidFill>
              </a:rPr>
              <a:t>	</a:t>
            </a:r>
            <a:r>
              <a:rPr lang="en-US" smtClean="0">
                <a:solidFill>
                  <a:srgbClr val="3366FF"/>
                </a:solidFill>
              </a:rPr>
              <a:t>Sulfur	S</a:t>
            </a:r>
            <a:r>
              <a:rPr lang="en-US" baseline="-25000" smtClean="0">
                <a:solidFill>
                  <a:srgbClr val="FF0000"/>
                </a:solidFill>
              </a:rPr>
              <a:t>8</a:t>
            </a:r>
            <a:endParaRPr lang="en-US" smtClean="0">
              <a:solidFill>
                <a:srgbClr val="FF0000"/>
              </a:solidFill>
            </a:endParaRPr>
          </a:p>
          <a:p>
            <a:pPr marL="0" indent="0" eaLnBrk="1" hangingPunct="1">
              <a:buFontTx/>
              <a:buNone/>
              <a:tabLst>
                <a:tab pos="4060825" algn="r"/>
                <a:tab pos="5030788" algn="l"/>
              </a:tabLst>
            </a:pPr>
            <a:r>
              <a:rPr lang="en-US" smtClean="0">
                <a:solidFill>
                  <a:srgbClr val="3366FF"/>
                </a:solidFill>
              </a:rPr>
              <a:t>	Phosphorous	P</a:t>
            </a:r>
            <a:r>
              <a:rPr lang="en-US" baseline="-25000" smtClean="0">
                <a:solidFill>
                  <a:srgbClr val="FF0000"/>
                </a:solidFill>
              </a:rPr>
              <a:t>4</a:t>
            </a:r>
            <a:endParaRPr lang="en-US" smtClean="0">
              <a:solidFill>
                <a:srgbClr val="FF0000"/>
              </a:solidFill>
            </a:endParaRPr>
          </a:p>
          <a:p>
            <a:pPr marL="0" indent="0" eaLnBrk="1" hangingPunct="1">
              <a:buFontTx/>
              <a:buNone/>
              <a:tabLst>
                <a:tab pos="4060825" algn="r"/>
                <a:tab pos="5030788" algn="l"/>
              </a:tabLst>
            </a:pPr>
            <a:r>
              <a:rPr lang="en-US" sz="3600" smtClean="0">
                <a:solidFill>
                  <a:srgbClr val="3366FF"/>
                </a:solidFill>
              </a:rPr>
              <a:t>	</a:t>
            </a:r>
          </a:p>
        </p:txBody>
      </p:sp>
      <p:sp>
        <p:nvSpPr>
          <p:cNvPr id="30724" name="Rectangle 3"/>
          <p:cNvSpPr>
            <a:spLocks noChangeArrowheads="1"/>
          </p:cNvSpPr>
          <p:nvPr/>
        </p:nvSpPr>
        <p:spPr bwMode="auto">
          <a:xfrm>
            <a:off x="0" y="227013"/>
            <a:ext cx="9144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 eaLnBrk="0" hangingPunct="0"/>
            <a:r>
              <a:rPr lang="en-US" sz="3600"/>
              <a:t>Two elements are commonly polyatomic.</a:t>
            </a: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3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" fill="hold"/>
                                        <p:tgtEl>
                                          <p:spTgt spid="1153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" fill="hold"/>
                                        <p:tgtEl>
                                          <p:spTgt spid="1153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3026" grpId="0" autoUpdateAnimBg="0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BBBBDA0-EA3A-4D74-9896-B1CF58B025EE}" type="slidenum">
              <a:rPr lang="en-US" sz="1400"/>
              <a:pPr eaLnBrk="1" hangingPunct="1"/>
              <a:t>100</a:t>
            </a:fld>
            <a:endParaRPr lang="en-US" sz="1400"/>
          </a:p>
        </p:txBody>
      </p:sp>
      <p:sp>
        <p:nvSpPr>
          <p:cNvPr id="12185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47700" y="985838"/>
            <a:ext cx="7772400" cy="1147762"/>
          </a:xfrm>
        </p:spPr>
        <p:txBody>
          <a:bodyPr/>
          <a:lstStyle/>
          <a:p>
            <a:pPr algn="just" eaLnBrk="1" hangingPunct="1">
              <a:buClr>
                <a:schemeClr val="tx1"/>
              </a:buClr>
              <a:tabLst>
                <a:tab pos="1541463" algn="l"/>
              </a:tabLst>
            </a:pPr>
            <a:r>
              <a:rPr lang="en-US" sz="3600" smtClean="0">
                <a:cs typeface="Times New Roman" pitchFamily="18" charset="0"/>
              </a:rPr>
              <a:t>To name binary acids write the symbol of hydrogen first.</a:t>
            </a:r>
            <a:endParaRPr lang="en-US" sz="3600" smtClean="0"/>
          </a:p>
        </p:txBody>
      </p:sp>
      <p:sp>
        <p:nvSpPr>
          <p:cNvPr id="1455107" name="Rectangle 3"/>
          <p:cNvSpPr>
            <a:spLocks noChangeArrowheads="1"/>
          </p:cNvSpPr>
          <p:nvPr/>
        </p:nvSpPr>
        <p:spPr bwMode="auto">
          <a:xfrm>
            <a:off x="647700" y="2133600"/>
            <a:ext cx="78486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just" eaLnBrk="0" hangingPunct="0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kumimoji="1" lang="en-US" sz="3600">
                <a:cs typeface="Times New Roman" pitchFamily="18" charset="0"/>
              </a:rPr>
              <a:t>After hydrogen write the symbol of the second element.</a:t>
            </a:r>
          </a:p>
          <a:p>
            <a:pPr marL="342900" indent="-342900" algn="just" eaLnBrk="0" hangingPunct="0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kumimoji="1" lang="en-US" sz="3600">
                <a:cs typeface="Times New Roman" pitchFamily="18" charset="0"/>
              </a:rPr>
              <a:t>Place the prefix </a:t>
            </a:r>
            <a:r>
              <a:rPr kumimoji="1" lang="en-US" sz="3600" b="1" i="1">
                <a:solidFill>
                  <a:schemeClr val="accent2"/>
                </a:solidFill>
                <a:cs typeface="Times New Roman" pitchFamily="18" charset="0"/>
              </a:rPr>
              <a:t>hydro-</a:t>
            </a:r>
            <a:r>
              <a:rPr kumimoji="1" lang="en-US" sz="3600">
                <a:cs typeface="Times New Roman" pitchFamily="18" charset="0"/>
              </a:rPr>
              <a:t> in front of the stem of the nonmetal name.</a:t>
            </a:r>
          </a:p>
          <a:p>
            <a:pPr marL="342900" indent="-342900" algn="just" eaLnBrk="0" hangingPunct="0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kumimoji="1" lang="en-US" sz="3600">
                <a:cs typeface="Times New Roman" pitchFamily="18" charset="0"/>
              </a:rPr>
              <a:t>Place the suffix </a:t>
            </a:r>
            <a:r>
              <a:rPr kumimoji="1" lang="en-US" sz="3600" b="1">
                <a:solidFill>
                  <a:schemeClr val="accent2"/>
                </a:solidFill>
                <a:cs typeface="Times New Roman" pitchFamily="18" charset="0"/>
              </a:rPr>
              <a:t>-</a:t>
            </a:r>
            <a:r>
              <a:rPr kumimoji="1" lang="en-US" sz="3600" b="1" i="1">
                <a:solidFill>
                  <a:schemeClr val="accent2"/>
                </a:solidFill>
                <a:cs typeface="Times New Roman" pitchFamily="18" charset="0"/>
              </a:rPr>
              <a:t>ic</a:t>
            </a:r>
            <a:r>
              <a:rPr kumimoji="1" lang="en-US" sz="3600">
                <a:cs typeface="Times New Roman" pitchFamily="18" charset="0"/>
              </a:rPr>
              <a:t> after the stem of the nonmetal name.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5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55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55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5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455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455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5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455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455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5107" grpId="0" build="p" autoUpdateAnimBg="0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4E4F18E-4AB9-4FA6-AF9B-186FD9A773D8}" type="slidenum">
              <a:rPr lang="en-US" sz="1400"/>
              <a:pPr eaLnBrk="1" hangingPunct="1"/>
              <a:t>101</a:t>
            </a:fld>
            <a:endParaRPr lang="en-US" sz="1400"/>
          </a:p>
        </p:txBody>
      </p:sp>
      <p:sp>
        <p:nvSpPr>
          <p:cNvPr id="14643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 anchorCtr="1"/>
          <a:lstStyle/>
          <a:p>
            <a:pPr eaLnBrk="1" hangingPunct="1">
              <a:defRPr/>
            </a:pPr>
            <a:r>
              <a:rPr lang="en-US" sz="5400" u="sng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Examples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C1B2180-24AC-49E7-9B45-478D4B365F14}" type="slidenum">
              <a:rPr lang="en-US" sz="1400"/>
              <a:pPr eaLnBrk="1" hangingPunct="1"/>
              <a:t>102</a:t>
            </a:fld>
            <a:endParaRPr lang="en-US" sz="1400"/>
          </a:p>
        </p:txBody>
      </p:sp>
      <p:sp>
        <p:nvSpPr>
          <p:cNvPr id="14735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  <a:noFill/>
        </p:spPr>
        <p:txBody>
          <a:bodyPr anchor="ctr" anchorCtr="1"/>
          <a:lstStyle/>
          <a:p>
            <a:pPr marL="0" indent="0" algn="ctr" eaLnBrk="1" hangingPunct="1">
              <a:lnSpc>
                <a:spcPct val="90000"/>
              </a:lnSpc>
              <a:buFontTx/>
              <a:buNone/>
            </a:pPr>
            <a:r>
              <a:rPr lang="en-US" sz="6400" smtClean="0">
                <a:latin typeface="Arial" pitchFamily="34" charset="0"/>
              </a:rPr>
              <a:t>HCl</a:t>
            </a:r>
          </a:p>
          <a:p>
            <a:pPr marL="0" indent="0" algn="ctr" eaLnBrk="1" hangingPunct="1">
              <a:lnSpc>
                <a:spcPct val="90000"/>
              </a:lnSpc>
              <a:buFontTx/>
              <a:buNone/>
            </a:pPr>
            <a:r>
              <a:rPr lang="en-US" sz="6400" smtClean="0">
                <a:solidFill>
                  <a:srgbClr val="33CC33"/>
                </a:solidFill>
                <a:latin typeface="Arial" pitchFamily="34" charset="0"/>
              </a:rPr>
              <a:t>hydrogen chlor</a:t>
            </a:r>
            <a:r>
              <a:rPr lang="en-US" sz="6400" u="sng" smtClean="0">
                <a:solidFill>
                  <a:srgbClr val="33CC33"/>
                </a:solidFill>
                <a:latin typeface="Arial" pitchFamily="34" charset="0"/>
              </a:rPr>
              <a:t>ide</a:t>
            </a:r>
          </a:p>
        </p:txBody>
      </p:sp>
      <p:sp>
        <p:nvSpPr>
          <p:cNvPr id="123908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CCFF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/>
          <a:p>
            <a:pPr algn="ctr"/>
            <a:r>
              <a:rPr lang="en-US" sz="3600" b="1" u="sng">
                <a:solidFill>
                  <a:srgbClr val="CC00FF"/>
                </a:solidFill>
              </a:rPr>
              <a:t>Pure Compound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3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73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73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35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735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735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3538" grpId="0" build="p" autoUpdateAnimBg="0" advAuto="0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891BDB3-A864-41B5-912D-C895E27518D9}" type="slidenum">
              <a:rPr lang="en-US" sz="1400"/>
              <a:pPr eaLnBrk="1" hangingPunct="1"/>
              <a:t>103</a:t>
            </a:fld>
            <a:endParaRPr lang="en-US" sz="1400"/>
          </a:p>
        </p:txBody>
      </p:sp>
      <p:sp>
        <p:nvSpPr>
          <p:cNvPr id="14663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  <a:noFill/>
        </p:spPr>
        <p:txBody>
          <a:bodyPr anchor="ctr" anchorCtr="1"/>
          <a:lstStyle/>
          <a:p>
            <a:pPr marL="0" indent="0" algn="ctr" eaLnBrk="1" hangingPunct="1">
              <a:lnSpc>
                <a:spcPct val="90000"/>
              </a:lnSpc>
              <a:buFontTx/>
              <a:buNone/>
            </a:pPr>
            <a:r>
              <a:rPr lang="en-US" sz="6400" smtClean="0">
                <a:latin typeface="Arial" pitchFamily="34" charset="0"/>
              </a:rPr>
              <a:t>HCl</a:t>
            </a:r>
          </a:p>
          <a:p>
            <a:pPr marL="0" indent="0" algn="ctr" eaLnBrk="1" hangingPunct="1">
              <a:lnSpc>
                <a:spcPct val="90000"/>
              </a:lnSpc>
              <a:buFontTx/>
              <a:buNone/>
            </a:pPr>
            <a:r>
              <a:rPr lang="en-US" sz="6400" u="sng" smtClean="0">
                <a:solidFill>
                  <a:srgbClr val="0033CC"/>
                </a:solidFill>
                <a:latin typeface="Arial" pitchFamily="34" charset="0"/>
              </a:rPr>
              <a:t>hydro</a:t>
            </a:r>
            <a:r>
              <a:rPr lang="en-US" sz="6400" smtClean="0">
                <a:solidFill>
                  <a:srgbClr val="0033CC"/>
                </a:solidFill>
                <a:latin typeface="Arial" pitchFamily="34" charset="0"/>
              </a:rPr>
              <a:t>chlor</a:t>
            </a:r>
            <a:r>
              <a:rPr lang="en-US" sz="6400" u="sng" smtClean="0">
                <a:solidFill>
                  <a:srgbClr val="0033CC"/>
                </a:solidFill>
                <a:latin typeface="Arial" pitchFamily="34" charset="0"/>
              </a:rPr>
              <a:t>ic</a:t>
            </a:r>
            <a:r>
              <a:rPr lang="en-US" sz="6400" smtClean="0">
                <a:solidFill>
                  <a:srgbClr val="0033CC"/>
                </a:solidFill>
                <a:latin typeface="Arial" pitchFamily="34" charset="0"/>
              </a:rPr>
              <a:t> acid</a:t>
            </a:r>
          </a:p>
        </p:txBody>
      </p:sp>
      <p:sp>
        <p:nvSpPr>
          <p:cNvPr id="124932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58825"/>
          </a:xfrm>
          <a:solidFill>
            <a:srgbClr val="0066CC"/>
          </a:solidFill>
        </p:spPr>
        <p:txBody>
          <a:bodyPr/>
          <a:lstStyle/>
          <a:p>
            <a:pPr eaLnBrk="1" hangingPunct="1"/>
            <a:r>
              <a:rPr lang="en-US" sz="3600" b="1" u="sng" smtClean="0">
                <a:solidFill>
                  <a:srgbClr val="DDDDDD"/>
                </a:solidFill>
              </a:rPr>
              <a:t>Dissolved in Water</a:t>
            </a: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6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66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66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63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663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663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6370" grpId="0" build="p" autoUpdateAnimBg="0" advAuto="0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474F3BE-F6D3-4E79-88C4-73152D2247BD}" type="slidenum">
              <a:rPr lang="en-US" sz="1400"/>
              <a:pPr eaLnBrk="1" hangingPunct="1"/>
              <a:t>104</a:t>
            </a:fld>
            <a:endParaRPr lang="en-US" sz="1400"/>
          </a:p>
        </p:txBody>
      </p:sp>
      <p:sp>
        <p:nvSpPr>
          <p:cNvPr id="14796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  <a:noFill/>
        </p:spPr>
        <p:txBody>
          <a:bodyPr anchor="ctr" anchorCtr="1"/>
          <a:lstStyle/>
          <a:p>
            <a:pPr marL="0" indent="0" algn="ctr" eaLnBrk="1" hangingPunct="1">
              <a:lnSpc>
                <a:spcPct val="90000"/>
              </a:lnSpc>
              <a:buFontTx/>
              <a:buNone/>
            </a:pPr>
            <a:r>
              <a:rPr lang="en-US" sz="6400" smtClean="0">
                <a:latin typeface="Arial" pitchFamily="34" charset="0"/>
              </a:rPr>
              <a:t>HI</a:t>
            </a:r>
          </a:p>
          <a:p>
            <a:pPr marL="0" indent="0" algn="ctr" eaLnBrk="1" hangingPunct="1">
              <a:lnSpc>
                <a:spcPct val="90000"/>
              </a:lnSpc>
              <a:buFontTx/>
              <a:buNone/>
            </a:pPr>
            <a:r>
              <a:rPr lang="en-US" sz="6400" smtClean="0">
                <a:solidFill>
                  <a:srgbClr val="33CC33"/>
                </a:solidFill>
                <a:latin typeface="Arial" pitchFamily="34" charset="0"/>
              </a:rPr>
              <a:t>hydrogen iod</a:t>
            </a:r>
            <a:r>
              <a:rPr lang="en-US" sz="6400" u="sng" smtClean="0">
                <a:solidFill>
                  <a:srgbClr val="33CC33"/>
                </a:solidFill>
                <a:latin typeface="Arial" pitchFamily="34" charset="0"/>
              </a:rPr>
              <a:t>ide</a:t>
            </a:r>
          </a:p>
        </p:txBody>
      </p:sp>
      <p:sp>
        <p:nvSpPr>
          <p:cNvPr id="125956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CCFF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/>
          <a:p>
            <a:pPr algn="ctr"/>
            <a:r>
              <a:rPr lang="en-US" sz="3600" b="1" u="sng">
                <a:solidFill>
                  <a:srgbClr val="CC00FF"/>
                </a:solidFill>
              </a:rPr>
              <a:t>Pure Compound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9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79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79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96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796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796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9682" grpId="0" build="p" autoUpdateAnimBg="0" advAuto="0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C7FA75E-E89D-4039-B75E-AD76B92EEA10}" type="slidenum">
              <a:rPr lang="en-US" sz="1400"/>
              <a:pPr eaLnBrk="1" hangingPunct="1"/>
              <a:t>105</a:t>
            </a:fld>
            <a:endParaRPr lang="en-US" sz="1400"/>
          </a:p>
        </p:txBody>
      </p:sp>
      <p:sp>
        <p:nvSpPr>
          <p:cNvPr id="14786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  <a:noFill/>
        </p:spPr>
        <p:txBody>
          <a:bodyPr anchor="ctr" anchorCtr="1"/>
          <a:lstStyle/>
          <a:p>
            <a:pPr marL="0" indent="0" algn="ctr" eaLnBrk="1" hangingPunct="1">
              <a:lnSpc>
                <a:spcPct val="90000"/>
              </a:lnSpc>
              <a:buFontTx/>
              <a:buNone/>
            </a:pPr>
            <a:r>
              <a:rPr lang="en-US" sz="6400" smtClean="0">
                <a:latin typeface="Arial" pitchFamily="34" charset="0"/>
              </a:rPr>
              <a:t>HI</a:t>
            </a:r>
          </a:p>
          <a:p>
            <a:pPr marL="0" indent="0" algn="ctr" eaLnBrk="1" hangingPunct="1">
              <a:lnSpc>
                <a:spcPct val="90000"/>
              </a:lnSpc>
              <a:buFontTx/>
              <a:buNone/>
            </a:pPr>
            <a:r>
              <a:rPr lang="en-US" sz="6400" u="sng" smtClean="0">
                <a:solidFill>
                  <a:srgbClr val="0033CC"/>
                </a:solidFill>
                <a:latin typeface="Arial" pitchFamily="34" charset="0"/>
              </a:rPr>
              <a:t>hydro</a:t>
            </a:r>
            <a:r>
              <a:rPr lang="en-US" sz="6400" smtClean="0">
                <a:solidFill>
                  <a:srgbClr val="0033CC"/>
                </a:solidFill>
                <a:latin typeface="Arial" pitchFamily="34" charset="0"/>
              </a:rPr>
              <a:t>iod</a:t>
            </a:r>
            <a:r>
              <a:rPr lang="en-US" sz="6400" u="sng" smtClean="0">
                <a:solidFill>
                  <a:srgbClr val="0033CC"/>
                </a:solidFill>
                <a:latin typeface="Arial" pitchFamily="34" charset="0"/>
              </a:rPr>
              <a:t>ic</a:t>
            </a:r>
            <a:r>
              <a:rPr lang="en-US" sz="6400" smtClean="0">
                <a:solidFill>
                  <a:srgbClr val="0033CC"/>
                </a:solidFill>
                <a:latin typeface="Arial" pitchFamily="34" charset="0"/>
              </a:rPr>
              <a:t> acid</a:t>
            </a:r>
          </a:p>
        </p:txBody>
      </p:sp>
      <p:sp>
        <p:nvSpPr>
          <p:cNvPr id="126980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58825"/>
          </a:xfrm>
          <a:solidFill>
            <a:srgbClr val="0066CC"/>
          </a:solidFill>
        </p:spPr>
        <p:txBody>
          <a:bodyPr/>
          <a:lstStyle/>
          <a:p>
            <a:pPr eaLnBrk="1" hangingPunct="1"/>
            <a:r>
              <a:rPr lang="en-US" sz="3600" b="1" u="sng" smtClean="0">
                <a:solidFill>
                  <a:srgbClr val="DDDDDD"/>
                </a:solidFill>
              </a:rPr>
              <a:t>Dissolved in Water</a:t>
            </a: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8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78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78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86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786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786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8658" grpId="0" build="p" autoUpdateAnimBg="0" advAuto="0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EB2F1A1-1E1E-4A29-8313-AD721B2052A2}" type="slidenum">
              <a:rPr lang="en-US" sz="1400"/>
              <a:pPr eaLnBrk="1" hangingPunct="1"/>
              <a:t>106</a:t>
            </a:fld>
            <a:endParaRPr lang="en-US" sz="1400"/>
          </a:p>
        </p:txBody>
      </p:sp>
      <p:sp>
        <p:nvSpPr>
          <p:cNvPr id="14755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  <a:noFill/>
        </p:spPr>
        <p:txBody>
          <a:bodyPr anchor="ctr" anchorCtr="1"/>
          <a:lstStyle/>
          <a:p>
            <a:pPr marL="0" indent="0" algn="ctr" eaLnBrk="1" hangingPunct="1">
              <a:lnSpc>
                <a:spcPct val="90000"/>
              </a:lnSpc>
              <a:buFontTx/>
              <a:buNone/>
            </a:pPr>
            <a:r>
              <a:rPr lang="en-US" sz="6400" smtClean="0">
                <a:latin typeface="Arial" pitchFamily="34" charset="0"/>
              </a:rPr>
              <a:t>H</a:t>
            </a:r>
            <a:r>
              <a:rPr lang="en-US" sz="6400" baseline="-25000" smtClean="0">
                <a:latin typeface="Arial" pitchFamily="34" charset="0"/>
              </a:rPr>
              <a:t>2</a:t>
            </a:r>
            <a:r>
              <a:rPr lang="en-US" sz="6400" smtClean="0">
                <a:latin typeface="Arial" pitchFamily="34" charset="0"/>
              </a:rPr>
              <a:t>S</a:t>
            </a:r>
          </a:p>
          <a:p>
            <a:pPr marL="0" indent="0" algn="ctr" eaLnBrk="1" hangingPunct="1">
              <a:lnSpc>
                <a:spcPct val="90000"/>
              </a:lnSpc>
              <a:buFontTx/>
              <a:buNone/>
            </a:pPr>
            <a:r>
              <a:rPr lang="en-US" sz="6400" smtClean="0">
                <a:solidFill>
                  <a:srgbClr val="33CC33"/>
                </a:solidFill>
                <a:latin typeface="Arial" pitchFamily="34" charset="0"/>
              </a:rPr>
              <a:t>hydrogen sulf</a:t>
            </a:r>
            <a:r>
              <a:rPr lang="en-US" sz="6400" u="sng" smtClean="0">
                <a:solidFill>
                  <a:srgbClr val="33CC33"/>
                </a:solidFill>
                <a:latin typeface="Arial" pitchFamily="34" charset="0"/>
              </a:rPr>
              <a:t>ide</a:t>
            </a:r>
          </a:p>
        </p:txBody>
      </p:sp>
      <p:sp>
        <p:nvSpPr>
          <p:cNvPr id="128004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CCFF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/>
          <a:p>
            <a:pPr algn="ctr"/>
            <a:r>
              <a:rPr lang="en-US" sz="3600" b="1" u="sng">
                <a:solidFill>
                  <a:srgbClr val="CC00FF"/>
                </a:solidFill>
              </a:rPr>
              <a:t>Pure Compound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75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75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5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755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755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5586" grpId="0" build="p" autoUpdateAnimBg="0" advAuto="0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F120122-FE39-4A02-97A3-475D9654B442}" type="slidenum">
              <a:rPr lang="en-US" sz="1400"/>
              <a:pPr eaLnBrk="1" hangingPunct="1"/>
              <a:t>107</a:t>
            </a:fld>
            <a:endParaRPr lang="en-US" sz="1400"/>
          </a:p>
        </p:txBody>
      </p:sp>
      <p:sp>
        <p:nvSpPr>
          <p:cNvPr id="14745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  <a:noFill/>
        </p:spPr>
        <p:txBody>
          <a:bodyPr anchor="ctr" anchorCtr="1"/>
          <a:lstStyle/>
          <a:p>
            <a:pPr marL="0" indent="0" algn="ctr" eaLnBrk="1" hangingPunct="1">
              <a:lnSpc>
                <a:spcPct val="90000"/>
              </a:lnSpc>
              <a:buFontTx/>
              <a:buNone/>
            </a:pPr>
            <a:r>
              <a:rPr lang="en-US" sz="6400" smtClean="0">
                <a:latin typeface="Arial" pitchFamily="34" charset="0"/>
              </a:rPr>
              <a:t>H</a:t>
            </a:r>
            <a:r>
              <a:rPr lang="en-US" sz="6400" baseline="-25000" smtClean="0">
                <a:latin typeface="Arial" pitchFamily="34" charset="0"/>
              </a:rPr>
              <a:t>2</a:t>
            </a:r>
            <a:r>
              <a:rPr lang="en-US" sz="6400" smtClean="0">
                <a:latin typeface="Arial" pitchFamily="34" charset="0"/>
              </a:rPr>
              <a:t>S</a:t>
            </a:r>
            <a:endParaRPr lang="en-US" sz="6400" baseline="-25000" smtClean="0">
              <a:latin typeface="Arial" pitchFamily="34" charset="0"/>
            </a:endParaRPr>
          </a:p>
          <a:p>
            <a:pPr marL="0" indent="0" algn="ctr" eaLnBrk="1" hangingPunct="1">
              <a:lnSpc>
                <a:spcPct val="90000"/>
              </a:lnSpc>
              <a:buFontTx/>
              <a:buNone/>
            </a:pPr>
            <a:r>
              <a:rPr lang="en-US" sz="6400" u="sng" smtClean="0">
                <a:solidFill>
                  <a:srgbClr val="0033CC"/>
                </a:solidFill>
                <a:latin typeface="Arial" pitchFamily="34" charset="0"/>
              </a:rPr>
              <a:t>hydro</a:t>
            </a:r>
            <a:r>
              <a:rPr lang="en-US" sz="6400" smtClean="0">
                <a:solidFill>
                  <a:srgbClr val="0033CC"/>
                </a:solidFill>
                <a:latin typeface="Arial" pitchFamily="34" charset="0"/>
              </a:rPr>
              <a:t>sulfur</a:t>
            </a:r>
            <a:r>
              <a:rPr lang="en-US" sz="6400" u="sng" smtClean="0">
                <a:solidFill>
                  <a:srgbClr val="0033CC"/>
                </a:solidFill>
                <a:latin typeface="Arial" pitchFamily="34" charset="0"/>
              </a:rPr>
              <a:t>ic</a:t>
            </a:r>
            <a:r>
              <a:rPr lang="en-US" sz="6400" smtClean="0">
                <a:solidFill>
                  <a:srgbClr val="0033CC"/>
                </a:solidFill>
                <a:latin typeface="Arial" pitchFamily="34" charset="0"/>
              </a:rPr>
              <a:t> acid</a:t>
            </a:r>
          </a:p>
        </p:txBody>
      </p:sp>
      <p:sp>
        <p:nvSpPr>
          <p:cNvPr id="129028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58825"/>
          </a:xfrm>
          <a:solidFill>
            <a:srgbClr val="0066CC"/>
          </a:solidFill>
        </p:spPr>
        <p:txBody>
          <a:bodyPr/>
          <a:lstStyle/>
          <a:p>
            <a:pPr eaLnBrk="1" hangingPunct="1"/>
            <a:r>
              <a:rPr lang="en-US" sz="3600" b="1" u="sng" smtClean="0">
                <a:solidFill>
                  <a:srgbClr val="DDDDDD"/>
                </a:solidFill>
              </a:rPr>
              <a:t>Dissolved in Water</a:t>
            </a: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745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745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745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745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562" grpId="0" build="p" autoUpdateAnimBg="0" advAuto="0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D5313F1-437A-488B-8350-892456F22BFC}" type="slidenum">
              <a:rPr lang="en-US" sz="1400"/>
              <a:pPr eaLnBrk="1" hangingPunct="1"/>
              <a:t>108</a:t>
            </a:fld>
            <a:endParaRPr lang="en-US" sz="1400"/>
          </a:p>
        </p:txBody>
      </p:sp>
      <p:sp>
        <p:nvSpPr>
          <p:cNvPr id="14766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  <a:noFill/>
        </p:spPr>
        <p:txBody>
          <a:bodyPr anchor="ctr" anchorCtr="1"/>
          <a:lstStyle/>
          <a:p>
            <a:pPr marL="0" indent="0" algn="ctr" eaLnBrk="1" hangingPunct="1">
              <a:lnSpc>
                <a:spcPct val="90000"/>
              </a:lnSpc>
              <a:buFontTx/>
              <a:buNone/>
            </a:pPr>
            <a:r>
              <a:rPr lang="en-US" sz="6400" smtClean="0">
                <a:latin typeface="Arial" pitchFamily="34" charset="0"/>
              </a:rPr>
              <a:t>H</a:t>
            </a:r>
            <a:r>
              <a:rPr lang="en-US" sz="6400" baseline="-25000" smtClean="0">
                <a:latin typeface="Arial" pitchFamily="34" charset="0"/>
              </a:rPr>
              <a:t>2</a:t>
            </a:r>
            <a:r>
              <a:rPr lang="en-US" sz="6400" smtClean="0">
                <a:latin typeface="Arial" pitchFamily="34" charset="0"/>
              </a:rPr>
              <a:t>Se</a:t>
            </a:r>
          </a:p>
          <a:p>
            <a:pPr marL="0" indent="0" algn="ctr" eaLnBrk="1" hangingPunct="1">
              <a:lnSpc>
                <a:spcPct val="90000"/>
              </a:lnSpc>
              <a:buFontTx/>
              <a:buNone/>
            </a:pPr>
            <a:r>
              <a:rPr lang="en-US" sz="6400" smtClean="0">
                <a:solidFill>
                  <a:srgbClr val="33CC33"/>
                </a:solidFill>
                <a:latin typeface="Arial" pitchFamily="34" charset="0"/>
              </a:rPr>
              <a:t>hydrogen selen</a:t>
            </a:r>
            <a:r>
              <a:rPr lang="en-US" sz="6400" u="sng" smtClean="0">
                <a:solidFill>
                  <a:srgbClr val="33CC33"/>
                </a:solidFill>
                <a:latin typeface="Arial" pitchFamily="34" charset="0"/>
              </a:rPr>
              <a:t>ide</a:t>
            </a:r>
          </a:p>
        </p:txBody>
      </p:sp>
      <p:sp>
        <p:nvSpPr>
          <p:cNvPr id="130052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CCFF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/>
          <a:p>
            <a:pPr algn="ctr"/>
            <a:r>
              <a:rPr lang="en-US" sz="3600" b="1" u="sng">
                <a:solidFill>
                  <a:srgbClr val="CC00FF"/>
                </a:solidFill>
              </a:rPr>
              <a:t>Pure Compound</a:t>
            </a: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6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76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76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66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766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766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6610" grpId="0" build="p" autoUpdateAnimBg="0" advAuto="0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D7A33D9-9B2A-4548-8879-64412B6EB34C}" type="slidenum">
              <a:rPr lang="en-US" sz="1400"/>
              <a:pPr eaLnBrk="1" hangingPunct="1"/>
              <a:t>109</a:t>
            </a:fld>
            <a:endParaRPr lang="en-US" sz="1400"/>
          </a:p>
        </p:txBody>
      </p:sp>
      <p:sp>
        <p:nvSpPr>
          <p:cNvPr id="14776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  <a:noFill/>
        </p:spPr>
        <p:txBody>
          <a:bodyPr anchor="ctr" anchorCtr="1"/>
          <a:lstStyle/>
          <a:p>
            <a:pPr marL="0" indent="0" algn="ctr" eaLnBrk="1" hangingPunct="1">
              <a:lnSpc>
                <a:spcPct val="90000"/>
              </a:lnSpc>
              <a:buFontTx/>
              <a:buNone/>
            </a:pPr>
            <a:r>
              <a:rPr lang="en-US" sz="6400" smtClean="0">
                <a:latin typeface="Arial" pitchFamily="34" charset="0"/>
              </a:rPr>
              <a:t>H</a:t>
            </a:r>
            <a:r>
              <a:rPr lang="en-US" sz="6400" baseline="-25000" smtClean="0">
                <a:latin typeface="Arial" pitchFamily="34" charset="0"/>
              </a:rPr>
              <a:t>2</a:t>
            </a:r>
            <a:r>
              <a:rPr lang="en-US" sz="6400" smtClean="0">
                <a:latin typeface="Arial" pitchFamily="34" charset="0"/>
              </a:rPr>
              <a:t>Se</a:t>
            </a:r>
            <a:endParaRPr lang="en-US" sz="6400" baseline="-25000" smtClean="0">
              <a:latin typeface="Arial" pitchFamily="34" charset="0"/>
            </a:endParaRPr>
          </a:p>
          <a:p>
            <a:pPr marL="0" indent="0" algn="ctr" eaLnBrk="1" hangingPunct="1">
              <a:lnSpc>
                <a:spcPct val="90000"/>
              </a:lnSpc>
              <a:buFontTx/>
              <a:buNone/>
            </a:pPr>
            <a:r>
              <a:rPr lang="en-US" sz="6400" u="sng" smtClean="0">
                <a:solidFill>
                  <a:srgbClr val="0033CC"/>
                </a:solidFill>
                <a:latin typeface="Arial" pitchFamily="34" charset="0"/>
              </a:rPr>
              <a:t>hydro</a:t>
            </a:r>
            <a:r>
              <a:rPr lang="en-US" sz="6400" smtClean="0">
                <a:solidFill>
                  <a:srgbClr val="0033CC"/>
                </a:solidFill>
                <a:latin typeface="Arial" pitchFamily="34" charset="0"/>
              </a:rPr>
              <a:t>selen</a:t>
            </a:r>
            <a:r>
              <a:rPr lang="en-US" sz="6400" u="sng" smtClean="0">
                <a:solidFill>
                  <a:srgbClr val="0033CC"/>
                </a:solidFill>
                <a:latin typeface="Arial" pitchFamily="34" charset="0"/>
              </a:rPr>
              <a:t>ic</a:t>
            </a:r>
            <a:r>
              <a:rPr lang="en-US" sz="6400" smtClean="0">
                <a:solidFill>
                  <a:srgbClr val="0033CC"/>
                </a:solidFill>
                <a:latin typeface="Arial" pitchFamily="34" charset="0"/>
              </a:rPr>
              <a:t> acid</a:t>
            </a:r>
          </a:p>
        </p:txBody>
      </p:sp>
      <p:sp>
        <p:nvSpPr>
          <p:cNvPr id="131076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58825"/>
          </a:xfrm>
          <a:solidFill>
            <a:srgbClr val="0066CC"/>
          </a:solidFill>
        </p:spPr>
        <p:txBody>
          <a:bodyPr/>
          <a:lstStyle/>
          <a:p>
            <a:pPr eaLnBrk="1" hangingPunct="1"/>
            <a:r>
              <a:rPr lang="en-US" sz="3600" b="1" u="sng" smtClean="0">
                <a:solidFill>
                  <a:srgbClr val="DDDDDD"/>
                </a:solidFill>
              </a:rPr>
              <a:t>Dissolved in Water</a:t>
            </a: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7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77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77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7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77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77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7634" grpId="0" build="p" autoUpdateAnimBg="0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A019413-83A4-4B54-800D-6D8DEC2EC2BE}" type="slidenum">
              <a:rPr lang="en-US" sz="1400"/>
              <a:pPr eaLnBrk="1" hangingPunct="1"/>
              <a:t>11</a:t>
            </a:fld>
            <a:endParaRPr lang="en-US" sz="1400"/>
          </a:p>
        </p:txBody>
      </p:sp>
      <p:sp>
        <p:nvSpPr>
          <p:cNvPr id="8570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 anchorCtr="1"/>
          <a:lstStyle/>
          <a:p>
            <a:pPr eaLnBrk="1" hangingPunct="1">
              <a:defRPr/>
            </a:pPr>
            <a:r>
              <a:rPr lang="en-US" sz="5400" u="sng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Ions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B4C6139-4863-4006-900E-63DFB1D3AEFE}" type="slidenum">
              <a:rPr lang="en-US" sz="1400"/>
              <a:pPr eaLnBrk="1" hangingPunct="1"/>
              <a:t>110</a:t>
            </a:fld>
            <a:endParaRPr lang="en-US" sz="1400"/>
          </a:p>
        </p:txBody>
      </p:sp>
      <p:pic>
        <p:nvPicPr>
          <p:cNvPr id="132099" name="Picture 2" descr="Figure 6-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13" y="776288"/>
            <a:ext cx="8080375" cy="530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99A707E-74E2-48D6-ABFE-158088330210}" type="slidenum">
              <a:rPr lang="en-US" sz="1400"/>
              <a:pPr eaLnBrk="1" hangingPunct="1"/>
              <a:t>111</a:t>
            </a:fld>
            <a:endParaRPr lang="en-US" sz="1400"/>
          </a:p>
        </p:txBody>
      </p:sp>
      <p:sp>
        <p:nvSpPr>
          <p:cNvPr id="136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 anchorCtr="1"/>
          <a:lstStyle/>
          <a:p>
            <a:pPr eaLnBrk="1" hangingPunct="1">
              <a:defRPr/>
            </a:pPr>
            <a:r>
              <a:rPr lang="en-US" sz="4000" b="1" smtClean="0">
                <a:solidFill>
                  <a:srgbClr val="CC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</a:rPr>
              <a:t>6.5</a:t>
            </a:r>
            <a:r>
              <a:rPr lang="en-US" b="1" smtClean="0">
                <a:solidFill>
                  <a:srgbClr val="CC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</a:rPr>
              <a:t/>
            </a:r>
            <a:br>
              <a:rPr lang="en-US" b="1" smtClean="0">
                <a:solidFill>
                  <a:srgbClr val="CC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</a:rPr>
            </a:br>
            <a:r>
              <a:rPr lang="en-US" sz="5300" b="1" u="sng" smtClean="0">
                <a:solidFill>
                  <a:srgbClr val="CC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</a:rPr>
              <a:t>Naming Compounds Containing Polyatomic Ions</a:t>
            </a:r>
            <a:r>
              <a:rPr lang="en-US" sz="7200" b="1" u="sng" smtClean="0">
                <a:solidFill>
                  <a:srgbClr val="CC3399"/>
                </a:solidFill>
                <a:latin typeface="Times" charset="0"/>
              </a:rPr>
              <a:t> </a:t>
            </a:r>
          </a:p>
        </p:txBody>
      </p:sp>
      <p:sp>
        <p:nvSpPr>
          <p:cNvPr id="133124" name="AutoShape 3">
            <a:hlinkClick r:id="rId2" action="ppaction://hlinksldjump" highlightClick="1"/>
          </p:cNvPr>
          <p:cNvSpPr>
            <a:spLocks noChangeAspect="1" noChangeArrowheads="1"/>
          </p:cNvSpPr>
          <p:nvPr/>
        </p:nvSpPr>
        <p:spPr bwMode="auto">
          <a:xfrm>
            <a:off x="8075613" y="5635625"/>
            <a:ext cx="384175" cy="384175"/>
          </a:xfrm>
          <a:prstGeom prst="actionButtonHome">
            <a:avLst/>
          </a:prstGeom>
          <a:solidFill>
            <a:srgbClr val="CC33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8812D34-88B5-4AAF-AF0B-7A03B382DC3B}" type="slidenum">
              <a:rPr lang="en-US" sz="1400"/>
              <a:pPr eaLnBrk="1" hangingPunct="1"/>
              <a:t>112</a:t>
            </a:fld>
            <a:endParaRPr lang="en-US" sz="1400"/>
          </a:p>
        </p:txBody>
      </p:sp>
      <p:sp>
        <p:nvSpPr>
          <p:cNvPr id="205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pPr eaLnBrk="1" hangingPunct="1"/>
            <a:r>
              <a:rPr kumimoji="1" lang="en-US" sz="3600" smtClean="0">
                <a:solidFill>
                  <a:schemeClr val="tx1"/>
                </a:solidFill>
                <a:cs typeface="Times New Roman" pitchFamily="18" charset="0"/>
              </a:rPr>
              <a:t>A polyatomic ion is an ion that</a:t>
            </a:r>
            <a:br>
              <a:rPr kumimoji="1" lang="en-US" sz="3600" smtClean="0">
                <a:solidFill>
                  <a:schemeClr val="tx1"/>
                </a:solidFill>
                <a:cs typeface="Times New Roman" pitchFamily="18" charset="0"/>
              </a:rPr>
            </a:br>
            <a:r>
              <a:rPr kumimoji="1" lang="en-US" sz="3600" smtClean="0">
                <a:solidFill>
                  <a:schemeClr val="tx1"/>
                </a:solidFill>
                <a:cs typeface="Times New Roman" pitchFamily="18" charset="0"/>
              </a:rPr>
              <a:t> contains two or more elements. </a:t>
            </a:r>
          </a:p>
        </p:txBody>
      </p:sp>
      <p:graphicFrame>
        <p:nvGraphicFramePr>
          <p:cNvPr id="1617920" name="Object 0"/>
          <p:cNvGraphicFramePr>
            <a:graphicFrameLocks noChangeAspect="1"/>
          </p:cNvGraphicFramePr>
          <p:nvPr/>
        </p:nvGraphicFramePr>
        <p:xfrm>
          <a:off x="3813175" y="3657600"/>
          <a:ext cx="1517650" cy="1076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Equation" r:id="rId3" imgW="609480" imgH="431640" progId="Equation.DSMT4">
                  <p:embed/>
                </p:oleObj>
              </mc:Choice>
              <mc:Fallback>
                <p:oleObj name="Equation" r:id="rId3" imgW="609480" imgH="431640" progId="Equation.DSMT4">
                  <p:embed/>
                  <p:pic>
                    <p:nvPicPr>
                      <p:cNvPr id="0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3175" y="3657600"/>
                        <a:ext cx="1517650" cy="1076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617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2D64C57-8433-4888-B42F-EBB9B6062D0D}" type="slidenum">
              <a:rPr lang="en-US" sz="1400"/>
              <a:pPr eaLnBrk="1" hangingPunct="1"/>
              <a:t>113</a:t>
            </a:fld>
            <a:endParaRPr lang="en-US" sz="1400"/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3836988" y="3178175"/>
            <a:ext cx="3792537" cy="2592388"/>
            <a:chOff x="2417" y="2002"/>
            <a:chExt cx="2389" cy="1633"/>
          </a:xfrm>
        </p:grpSpPr>
        <p:sp>
          <p:nvSpPr>
            <p:cNvPr id="3082" name="Rectangle 3"/>
            <p:cNvSpPr>
              <a:spLocks noChangeArrowheads="1"/>
            </p:cNvSpPr>
            <p:nvPr/>
          </p:nvSpPr>
          <p:spPr bwMode="auto">
            <a:xfrm>
              <a:off x="2417" y="2002"/>
              <a:ext cx="2389" cy="332"/>
            </a:xfrm>
            <a:prstGeom prst="rect">
              <a:avLst/>
            </a:prstGeom>
            <a:solidFill>
              <a:srgbClr val="FFCC00"/>
            </a:solidFill>
            <a:ln w="285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3" name="Rectangle 4"/>
            <p:cNvSpPr>
              <a:spLocks noChangeArrowheads="1"/>
            </p:cNvSpPr>
            <p:nvPr/>
          </p:nvSpPr>
          <p:spPr bwMode="auto">
            <a:xfrm>
              <a:off x="2844" y="3039"/>
              <a:ext cx="868" cy="596"/>
            </a:xfrm>
            <a:prstGeom prst="rect">
              <a:avLst/>
            </a:prstGeom>
            <a:solidFill>
              <a:srgbClr val="FFCC00"/>
            </a:solidFill>
            <a:ln w="285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3255963" y="2646363"/>
            <a:ext cx="5586412" cy="3128962"/>
            <a:chOff x="2051" y="1667"/>
            <a:chExt cx="3519" cy="1971"/>
          </a:xfrm>
        </p:grpSpPr>
        <p:sp>
          <p:nvSpPr>
            <p:cNvPr id="3080" name="Rectangle 6"/>
            <p:cNvSpPr>
              <a:spLocks noChangeArrowheads="1"/>
            </p:cNvSpPr>
            <p:nvPr/>
          </p:nvSpPr>
          <p:spPr bwMode="auto">
            <a:xfrm>
              <a:off x="4694" y="1667"/>
              <a:ext cx="876" cy="295"/>
            </a:xfrm>
            <a:prstGeom prst="rect">
              <a:avLst/>
            </a:prstGeom>
            <a:solidFill>
              <a:schemeClr val="folHlink"/>
            </a:solidFill>
            <a:ln w="285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1" name="Rectangle 7"/>
            <p:cNvSpPr>
              <a:spLocks noChangeArrowheads="1"/>
            </p:cNvSpPr>
            <p:nvPr/>
          </p:nvSpPr>
          <p:spPr bwMode="auto">
            <a:xfrm>
              <a:off x="2051" y="3039"/>
              <a:ext cx="637" cy="599"/>
            </a:xfrm>
            <a:prstGeom prst="rect">
              <a:avLst/>
            </a:prstGeom>
            <a:solidFill>
              <a:schemeClr val="folHlink"/>
            </a:solidFill>
            <a:ln w="285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1567752" name="Object 8"/>
          <p:cNvGraphicFramePr>
            <a:graphicFrameLocks noChangeAspect="1"/>
          </p:cNvGraphicFramePr>
          <p:nvPr/>
        </p:nvGraphicFramePr>
        <p:xfrm>
          <a:off x="3228975" y="4838700"/>
          <a:ext cx="2686050" cy="98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Equation" r:id="rId3" imgW="1079280" imgH="393480" progId="Equation.DSMT4">
                  <p:embed/>
                </p:oleObj>
              </mc:Choice>
              <mc:Fallback>
                <p:oleObj name="Equation" r:id="rId3" imgW="1079280" imgH="39348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8975" y="4838700"/>
                        <a:ext cx="2686050" cy="981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67753" name="Rectangle 9"/>
          <p:cNvSpPr>
            <a:spLocks noChangeArrowheads="1"/>
          </p:cNvSpPr>
          <p:nvPr/>
        </p:nvSpPr>
        <p:spPr bwMode="auto">
          <a:xfrm>
            <a:off x="266700" y="2514600"/>
            <a:ext cx="86106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just" eaLnBrk="0" hangingPunct="0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kumimoji="1" lang="en-US" sz="3600">
                <a:cs typeface="Times New Roman" pitchFamily="18" charset="0"/>
              </a:rPr>
              <a:t>They usually consist of one or more cations combined with a negative polyatomic ion.</a:t>
            </a:r>
          </a:p>
          <a:p>
            <a:pPr marL="342900" indent="-342900" algn="just" eaLnBrk="0" hangingPunct="0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endParaRPr kumimoji="1" lang="en-US" sz="3600">
              <a:cs typeface="Times New Roman" pitchFamily="18" charset="0"/>
            </a:endParaRPr>
          </a:p>
        </p:txBody>
      </p:sp>
      <p:sp>
        <p:nvSpPr>
          <p:cNvPr id="3079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266700" y="1062038"/>
            <a:ext cx="8572500" cy="1681162"/>
          </a:xfrm>
        </p:spPr>
        <p:txBody>
          <a:bodyPr/>
          <a:lstStyle/>
          <a:p>
            <a:pPr algn="just" eaLnBrk="1" hangingPunct="1">
              <a:buClr>
                <a:schemeClr val="tx1"/>
              </a:buClr>
            </a:pPr>
            <a:r>
              <a:rPr lang="en-US" sz="3600" smtClean="0">
                <a:cs typeface="Times New Roman" pitchFamily="18" charset="0"/>
              </a:rPr>
              <a:t>Compounds containing polyatomic ions are composed of three or more elements.</a:t>
            </a:r>
            <a:endParaRPr lang="en-US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7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677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677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1567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7753" grpId="0" build="p" autoUpdateAnimBg="0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E9B1BAC-63B3-4A4E-A248-0AE78993EBD4}" type="slidenum">
              <a:rPr lang="en-US" sz="1400"/>
              <a:pPr eaLnBrk="1" hangingPunct="1"/>
              <a:t>114</a:t>
            </a:fld>
            <a:endParaRPr lang="en-US" sz="1400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495800" y="2278063"/>
            <a:ext cx="1397000" cy="2608262"/>
            <a:chOff x="2832" y="1704"/>
            <a:chExt cx="880" cy="1643"/>
          </a:xfrm>
        </p:grpSpPr>
        <p:sp>
          <p:nvSpPr>
            <p:cNvPr id="4106" name="Rectangle 3"/>
            <p:cNvSpPr>
              <a:spLocks noChangeArrowheads="1"/>
            </p:cNvSpPr>
            <p:nvPr/>
          </p:nvSpPr>
          <p:spPr bwMode="auto">
            <a:xfrm>
              <a:off x="2832" y="1704"/>
              <a:ext cx="697" cy="332"/>
            </a:xfrm>
            <a:prstGeom prst="rect">
              <a:avLst/>
            </a:prstGeom>
            <a:solidFill>
              <a:srgbClr val="FFCC00"/>
            </a:solidFill>
            <a:ln w="285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7" name="Rectangle 4"/>
            <p:cNvSpPr>
              <a:spLocks noChangeArrowheads="1"/>
            </p:cNvSpPr>
            <p:nvPr/>
          </p:nvSpPr>
          <p:spPr bwMode="auto">
            <a:xfrm>
              <a:off x="2844" y="2751"/>
              <a:ext cx="868" cy="596"/>
            </a:xfrm>
            <a:prstGeom prst="rect">
              <a:avLst/>
            </a:prstGeom>
            <a:solidFill>
              <a:srgbClr val="FFCC00"/>
            </a:solidFill>
            <a:ln w="285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3255963" y="1741488"/>
            <a:ext cx="4105275" cy="3149600"/>
            <a:chOff x="2051" y="1366"/>
            <a:chExt cx="2586" cy="1984"/>
          </a:xfrm>
        </p:grpSpPr>
        <p:sp>
          <p:nvSpPr>
            <p:cNvPr id="4104" name="Rectangle 6"/>
            <p:cNvSpPr>
              <a:spLocks noChangeArrowheads="1"/>
            </p:cNvSpPr>
            <p:nvPr/>
          </p:nvSpPr>
          <p:spPr bwMode="auto">
            <a:xfrm>
              <a:off x="3884" y="1366"/>
              <a:ext cx="753" cy="332"/>
            </a:xfrm>
            <a:prstGeom prst="rect">
              <a:avLst/>
            </a:prstGeom>
            <a:solidFill>
              <a:srgbClr val="C0C0C0"/>
            </a:solidFill>
            <a:ln w="285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5" name="Rectangle 7"/>
            <p:cNvSpPr>
              <a:spLocks noChangeArrowheads="1"/>
            </p:cNvSpPr>
            <p:nvPr/>
          </p:nvSpPr>
          <p:spPr bwMode="auto">
            <a:xfrm>
              <a:off x="2051" y="2751"/>
              <a:ext cx="637" cy="599"/>
            </a:xfrm>
            <a:prstGeom prst="rect">
              <a:avLst/>
            </a:prstGeom>
            <a:solidFill>
              <a:srgbClr val="C0C0C0"/>
            </a:solidFill>
            <a:ln w="285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4098" name="Object 8"/>
          <p:cNvGraphicFramePr>
            <a:graphicFrameLocks noChangeAspect="1"/>
          </p:cNvGraphicFramePr>
          <p:nvPr/>
        </p:nvGraphicFramePr>
        <p:xfrm>
          <a:off x="3228975" y="3954463"/>
          <a:ext cx="2686050" cy="98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8" name="Equation" r:id="rId3" imgW="1079280" imgH="393480" progId="Equation.DSMT4">
                  <p:embed/>
                </p:oleObj>
              </mc:Choice>
              <mc:Fallback>
                <p:oleObj name="Equation" r:id="rId3" imgW="1079280" imgH="39348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8975" y="3954463"/>
                        <a:ext cx="2686050" cy="981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2" name="Text Box 9"/>
          <p:cNvSpPr txBox="1">
            <a:spLocks noChangeArrowheads="1"/>
          </p:cNvSpPr>
          <p:nvPr/>
        </p:nvSpPr>
        <p:spPr bwMode="auto">
          <a:xfrm>
            <a:off x="2590800" y="5287963"/>
            <a:ext cx="3962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>
                <a:latin typeface="Tahoma" pitchFamily="34" charset="0"/>
              </a:rPr>
              <a:t>sodium carbonate</a:t>
            </a:r>
          </a:p>
        </p:txBody>
      </p:sp>
      <p:sp>
        <p:nvSpPr>
          <p:cNvPr id="4103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685800" y="1096963"/>
            <a:ext cx="7772400" cy="4114800"/>
          </a:xfrm>
        </p:spPr>
        <p:txBody>
          <a:bodyPr/>
          <a:lstStyle/>
          <a:p>
            <a:pPr eaLnBrk="1" hangingPunct="1"/>
            <a:r>
              <a:rPr lang="en-US" sz="3600" smtClean="0">
                <a:cs typeface="Times New Roman" pitchFamily="18" charset="0"/>
              </a:rPr>
              <a:t>When naming a compound containing a polyatomic ion, name the cation first and then name the anion.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E6AC7D7-B5A7-4A57-88F1-D491E7AAAF67}" type="slidenum">
              <a:rPr lang="en-US" sz="1400"/>
              <a:pPr eaLnBrk="1" hangingPunct="1"/>
              <a:t>115</a:t>
            </a:fld>
            <a:endParaRPr lang="en-US" sz="1400"/>
          </a:p>
        </p:txBody>
      </p:sp>
      <p:graphicFrame>
        <p:nvGraphicFramePr>
          <p:cNvPr id="1618944" name="Object 0"/>
          <p:cNvGraphicFramePr>
            <a:graphicFrameLocks noChangeAspect="1"/>
          </p:cNvGraphicFramePr>
          <p:nvPr/>
        </p:nvGraphicFramePr>
        <p:xfrm>
          <a:off x="3152775" y="1757363"/>
          <a:ext cx="2622550" cy="98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1" name="Equation" r:id="rId3" imgW="1054080" imgH="393480" progId="Equation.DSMT4">
                  <p:embed/>
                </p:oleObj>
              </mc:Choice>
              <mc:Fallback>
                <p:oleObj name="Equation" r:id="rId3" imgW="1054080" imgH="393480" progId="Equation.DSMT4">
                  <p:embed/>
                  <p:pic>
                    <p:nvPicPr>
                      <p:cNvPr id="0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2775" y="1757363"/>
                        <a:ext cx="2622550" cy="981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2538413" y="2514600"/>
            <a:ext cx="4314825" cy="3200400"/>
            <a:chOff x="1599" y="1584"/>
            <a:chExt cx="2718" cy="2016"/>
          </a:xfrm>
        </p:grpSpPr>
        <p:graphicFrame>
          <p:nvGraphicFramePr>
            <p:cNvPr id="5123" name="Object 1"/>
            <p:cNvGraphicFramePr>
              <a:graphicFrameLocks noChangeAspect="1"/>
            </p:cNvGraphicFramePr>
            <p:nvPr/>
          </p:nvGraphicFramePr>
          <p:xfrm>
            <a:off x="1599" y="2339"/>
            <a:ext cx="637" cy="5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32" name="Equation" r:id="rId5" imgW="406080" imgH="342720" progId="Equation.DSMT4">
                    <p:embed/>
                  </p:oleObj>
                </mc:Choice>
                <mc:Fallback>
                  <p:oleObj name="Equation" r:id="rId5" imgW="406080" imgH="342720" progId="Equation.DSMT4">
                    <p:embed/>
                    <p:pic>
                      <p:nvPicPr>
                        <p:cNvPr id="0" name="Object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99" y="2339"/>
                          <a:ext cx="637" cy="5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124" name="Object 2"/>
            <p:cNvGraphicFramePr>
              <a:graphicFrameLocks noChangeAspect="1"/>
            </p:cNvGraphicFramePr>
            <p:nvPr/>
          </p:nvGraphicFramePr>
          <p:xfrm>
            <a:off x="3024" y="2339"/>
            <a:ext cx="1293" cy="6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33" name="Equation" r:id="rId7" imgW="825480" imgH="431640" progId="Equation.DSMT4">
                    <p:embed/>
                  </p:oleObj>
                </mc:Choice>
                <mc:Fallback>
                  <p:oleObj name="Equation" r:id="rId7" imgW="825480" imgH="431640" progId="Equation.DSMT4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24" y="2339"/>
                          <a:ext cx="1293" cy="67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128" name="Line 6"/>
            <p:cNvSpPr>
              <a:spLocks noChangeShapeType="1"/>
            </p:cNvSpPr>
            <p:nvPr/>
          </p:nvSpPr>
          <p:spPr bwMode="auto">
            <a:xfrm flipH="1">
              <a:off x="1852" y="1584"/>
              <a:ext cx="384" cy="86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129" name="Line 7"/>
            <p:cNvSpPr>
              <a:spLocks noChangeShapeType="1"/>
            </p:cNvSpPr>
            <p:nvPr/>
          </p:nvSpPr>
          <p:spPr bwMode="auto">
            <a:xfrm>
              <a:off x="3196" y="1584"/>
              <a:ext cx="384" cy="864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130" name="Text Box 8"/>
            <p:cNvSpPr txBox="1">
              <a:spLocks noChangeArrowheads="1"/>
            </p:cNvSpPr>
            <p:nvPr/>
          </p:nvSpPr>
          <p:spPr bwMode="auto">
            <a:xfrm>
              <a:off x="1848" y="3064"/>
              <a:ext cx="1920" cy="536"/>
            </a:xfrm>
            <a:prstGeom prst="rect">
              <a:avLst/>
            </a:prstGeom>
            <a:solidFill>
              <a:srgbClr val="FFCC00"/>
            </a:solidFill>
            <a:ln w="285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anchor="ctr" anchorCtr="1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</a:pPr>
              <a:r>
                <a:rPr lang="en-US">
                  <a:latin typeface="Arial" pitchFamily="34" charset="0"/>
                </a:rPr>
                <a:t>The ions are what is</a:t>
              </a:r>
              <a:br>
                <a:rPr lang="en-US">
                  <a:latin typeface="Arial" pitchFamily="34" charset="0"/>
                </a:rPr>
              </a:br>
              <a:r>
                <a:rPr lang="en-US">
                  <a:latin typeface="Arial" pitchFamily="34" charset="0"/>
                </a:rPr>
                <a:t>actually present</a:t>
              </a:r>
              <a:r>
                <a:rPr lang="en-US"/>
                <a:t>.</a:t>
              </a:r>
            </a:p>
          </p:txBody>
        </p:sp>
      </p:grpSp>
      <p:sp>
        <p:nvSpPr>
          <p:cNvPr id="1489929" name="Text Box 9"/>
          <p:cNvSpPr txBox="1">
            <a:spLocks noChangeArrowheads="1"/>
          </p:cNvSpPr>
          <p:nvPr/>
        </p:nvSpPr>
        <p:spPr bwMode="auto">
          <a:xfrm>
            <a:off x="2908300" y="685800"/>
            <a:ext cx="3048000" cy="850900"/>
          </a:xfrm>
          <a:prstGeom prst="rect">
            <a:avLst/>
          </a:prstGeom>
          <a:solidFill>
            <a:srgbClr val="FFCC00"/>
          </a:solidFill>
          <a:ln w="2857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anchor="ctr" anchorCtr="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>
                <a:latin typeface="Arial" pitchFamily="34" charset="0"/>
              </a:rPr>
              <a:t>This is the way the</a:t>
            </a:r>
            <a:br>
              <a:rPr lang="en-US">
                <a:latin typeface="Arial" pitchFamily="34" charset="0"/>
              </a:rPr>
            </a:br>
            <a:r>
              <a:rPr lang="en-US">
                <a:latin typeface="Arial" pitchFamily="34" charset="0"/>
              </a:rPr>
              <a:t>formula is written.</a:t>
            </a:r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9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899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899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1618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9929" grpId="0" animBg="1" autoUpdateAnimBg="0"/>
    </p:bld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98A58FB-6D19-4D0E-880E-262610034B05}" type="slidenum">
              <a:rPr lang="en-US" sz="1400"/>
              <a:pPr eaLnBrk="1" hangingPunct="1"/>
              <a:t>116</a:t>
            </a:fld>
            <a:endParaRPr lang="en-US" sz="1400"/>
          </a:p>
        </p:txBody>
      </p:sp>
      <p:sp>
        <p:nvSpPr>
          <p:cNvPr id="6150" name="Text Box 14"/>
          <p:cNvSpPr txBox="1">
            <a:spLocks noChangeArrowheads="1"/>
          </p:cNvSpPr>
          <p:nvPr/>
        </p:nvSpPr>
        <p:spPr bwMode="auto">
          <a:xfrm>
            <a:off x="3011488" y="685800"/>
            <a:ext cx="3048000" cy="850900"/>
          </a:xfrm>
          <a:prstGeom prst="rect">
            <a:avLst/>
          </a:prstGeom>
          <a:solidFill>
            <a:srgbClr val="FFCC00"/>
          </a:solidFill>
          <a:ln w="2857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anchor="ctr" anchorCtr="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>
                <a:latin typeface="Arial" pitchFamily="34" charset="0"/>
              </a:rPr>
              <a:t>This is the way the</a:t>
            </a:r>
            <a:br>
              <a:rPr lang="en-US">
                <a:latin typeface="Arial" pitchFamily="34" charset="0"/>
              </a:rPr>
            </a:br>
            <a:r>
              <a:rPr lang="en-US">
                <a:latin typeface="Arial" pitchFamily="34" charset="0"/>
              </a:rPr>
              <a:t>formula is written.</a:t>
            </a:r>
            <a:endParaRPr lang="en-US"/>
          </a:p>
        </p:txBody>
      </p:sp>
      <p:graphicFrame>
        <p:nvGraphicFramePr>
          <p:cNvPr id="1487898" name="Object 26"/>
          <p:cNvGraphicFramePr>
            <a:graphicFrameLocks noChangeAspect="1"/>
          </p:cNvGraphicFramePr>
          <p:nvPr/>
        </p:nvGraphicFramePr>
        <p:xfrm>
          <a:off x="3219450" y="1754188"/>
          <a:ext cx="2686050" cy="98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5" name="Equation" r:id="rId3" imgW="1079280" imgH="393480" progId="Equation.DSMT4">
                  <p:embed/>
                </p:oleObj>
              </mc:Choice>
              <mc:Fallback>
                <p:oleObj name="Equation" r:id="rId3" imgW="1079280" imgH="393480" progId="Equation.DSMT4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9450" y="1754188"/>
                        <a:ext cx="2686050" cy="981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1922463" y="2506663"/>
            <a:ext cx="4935537" cy="3208337"/>
            <a:chOff x="1211" y="1579"/>
            <a:chExt cx="3109" cy="2021"/>
          </a:xfrm>
        </p:grpSpPr>
        <p:sp>
          <p:nvSpPr>
            <p:cNvPr id="6152" name="Text Box 13"/>
            <p:cNvSpPr txBox="1">
              <a:spLocks noChangeArrowheads="1"/>
            </p:cNvSpPr>
            <p:nvPr/>
          </p:nvSpPr>
          <p:spPr bwMode="auto">
            <a:xfrm>
              <a:off x="1848" y="3064"/>
              <a:ext cx="1920" cy="536"/>
            </a:xfrm>
            <a:prstGeom prst="rect">
              <a:avLst/>
            </a:prstGeom>
            <a:solidFill>
              <a:srgbClr val="FFCC00"/>
            </a:solidFill>
            <a:ln w="285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anchor="ctr" anchorCtr="1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</a:pPr>
              <a:r>
                <a:rPr lang="en-US">
                  <a:latin typeface="Arial" pitchFamily="34" charset="0"/>
                </a:rPr>
                <a:t>The ions are what is</a:t>
              </a:r>
              <a:br>
                <a:rPr lang="en-US">
                  <a:latin typeface="Arial" pitchFamily="34" charset="0"/>
                </a:rPr>
              </a:br>
              <a:r>
                <a:rPr lang="en-US">
                  <a:latin typeface="Arial" pitchFamily="34" charset="0"/>
                </a:rPr>
                <a:t>actually present</a:t>
              </a:r>
              <a:r>
                <a:rPr lang="en-US"/>
                <a:t>.</a:t>
              </a:r>
            </a:p>
          </p:txBody>
        </p:sp>
        <p:graphicFrame>
          <p:nvGraphicFramePr>
            <p:cNvPr id="6147" name="Object 27"/>
            <p:cNvGraphicFramePr>
              <a:graphicFrameLocks noChangeAspect="1"/>
            </p:cNvGraphicFramePr>
            <p:nvPr/>
          </p:nvGraphicFramePr>
          <p:xfrm>
            <a:off x="1211" y="2299"/>
            <a:ext cx="1094" cy="55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56" name="Equation" r:id="rId5" imgW="698400" imgH="355320" progId="Equation.DSMT4">
                    <p:embed/>
                  </p:oleObj>
                </mc:Choice>
                <mc:Fallback>
                  <p:oleObj name="Equation" r:id="rId5" imgW="698400" imgH="355320" progId="Equation.DSMT4">
                    <p:embed/>
                    <p:pic>
                      <p:nvPicPr>
                        <p:cNvPr id="0" name="Object 2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11" y="2299"/>
                          <a:ext cx="1094" cy="55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148" name="Object 28"/>
            <p:cNvGraphicFramePr>
              <a:graphicFrameLocks noChangeAspect="1"/>
            </p:cNvGraphicFramePr>
            <p:nvPr/>
          </p:nvGraphicFramePr>
          <p:xfrm>
            <a:off x="3306" y="2299"/>
            <a:ext cx="1014" cy="6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57" name="Equation" r:id="rId7" imgW="647640" imgH="431640" progId="Equation.DSMT4">
                    <p:embed/>
                  </p:oleObj>
                </mc:Choice>
                <mc:Fallback>
                  <p:oleObj name="Equation" r:id="rId7" imgW="647640" imgH="431640" progId="Equation.DSMT4">
                    <p:embed/>
                    <p:pic>
                      <p:nvPicPr>
                        <p:cNvPr id="0" name="Object 2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06" y="2299"/>
                          <a:ext cx="1014" cy="67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153" name="Line 29"/>
            <p:cNvSpPr>
              <a:spLocks noChangeShapeType="1"/>
            </p:cNvSpPr>
            <p:nvPr/>
          </p:nvSpPr>
          <p:spPr bwMode="auto">
            <a:xfrm flipH="1">
              <a:off x="1914" y="1579"/>
              <a:ext cx="384" cy="86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154" name="Line 30"/>
            <p:cNvSpPr>
              <a:spLocks noChangeShapeType="1"/>
            </p:cNvSpPr>
            <p:nvPr/>
          </p:nvSpPr>
          <p:spPr bwMode="auto">
            <a:xfrm>
              <a:off x="3258" y="1579"/>
              <a:ext cx="384" cy="864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487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7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5D98B92-A218-40CC-8F42-86BD6FF349D2}" type="slidenum">
              <a:rPr lang="en-US" sz="1400"/>
              <a:pPr eaLnBrk="1" hangingPunct="1"/>
              <a:t>117</a:t>
            </a:fld>
            <a:endParaRPr lang="en-US" sz="1400"/>
          </a:p>
        </p:txBody>
      </p:sp>
      <p:sp>
        <p:nvSpPr>
          <p:cNvPr id="15032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 anchorCtr="1"/>
          <a:lstStyle/>
          <a:p>
            <a:pPr eaLnBrk="1" hangingPunct="1">
              <a:defRPr/>
            </a:pPr>
            <a:r>
              <a:rPr lang="en-US" sz="5400" u="sng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Prefixes and Suffixes</a:t>
            </a:r>
            <a:br>
              <a:rPr lang="en-US" sz="5400" u="sng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</a:br>
            <a:r>
              <a:rPr lang="en-US" sz="5400" u="sng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/>
            </a:r>
            <a:br>
              <a:rPr lang="en-US" sz="5400" u="sng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</a:br>
            <a:r>
              <a:rPr lang="en-US" u="sng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Elements that Form More than One Polyatomic Ion with Oxygen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6F46865-4F6F-4285-AFB1-7A21613CC832}" type="slidenum">
              <a:rPr lang="en-US" sz="1400"/>
              <a:pPr eaLnBrk="1" hangingPunct="1"/>
              <a:t>118</a:t>
            </a:fld>
            <a:endParaRPr lang="en-US" sz="1400"/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31875" y="611188"/>
            <a:ext cx="7772400" cy="17526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z="3600" smtClean="0">
                <a:cs typeface="Times New Roman" pitchFamily="18" charset="0"/>
              </a:rPr>
              <a:t>Anions ending in </a:t>
            </a:r>
            <a:r>
              <a:rPr lang="en-US" sz="3600" smtClean="0">
                <a:solidFill>
                  <a:srgbClr val="FF0066"/>
                </a:solidFill>
                <a:cs typeface="Times New Roman" pitchFamily="18" charset="0"/>
              </a:rPr>
              <a:t>-</a:t>
            </a:r>
            <a:r>
              <a:rPr lang="en-US" sz="3600" i="1" smtClean="0">
                <a:solidFill>
                  <a:srgbClr val="FF0066"/>
                </a:solidFill>
                <a:cs typeface="Times New Roman" pitchFamily="18" charset="0"/>
              </a:rPr>
              <a:t>ate</a:t>
            </a:r>
            <a:r>
              <a:rPr lang="en-US" sz="3600" i="1" smtClean="0">
                <a:cs typeface="Times New Roman" pitchFamily="18" charset="0"/>
              </a:rPr>
              <a:t> </a:t>
            </a:r>
            <a:r>
              <a:rPr lang="en-US" sz="3600" smtClean="0">
                <a:cs typeface="Times New Roman" pitchFamily="18" charset="0"/>
              </a:rPr>
              <a:t>always contain more oxygen than ions ending in </a:t>
            </a:r>
            <a:r>
              <a:rPr lang="en-US" sz="3600" smtClean="0">
                <a:solidFill>
                  <a:srgbClr val="0033CC"/>
                </a:solidFill>
                <a:cs typeface="Times New Roman" pitchFamily="18" charset="0"/>
              </a:rPr>
              <a:t>-</a:t>
            </a:r>
            <a:r>
              <a:rPr lang="en-US" sz="3600" i="1" smtClean="0">
                <a:solidFill>
                  <a:srgbClr val="0033CC"/>
                </a:solidFill>
                <a:cs typeface="Times New Roman" pitchFamily="18" charset="0"/>
              </a:rPr>
              <a:t>ite</a:t>
            </a:r>
            <a:r>
              <a:rPr lang="en-US" sz="3600" smtClean="0">
                <a:cs typeface="Times New Roman" pitchFamily="18" charset="0"/>
              </a:rPr>
              <a:t>.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5549900" y="2586038"/>
            <a:ext cx="1593850" cy="1689100"/>
            <a:chOff x="4224" y="1824"/>
            <a:chExt cx="1004" cy="1064"/>
          </a:xfrm>
        </p:grpSpPr>
        <p:sp>
          <p:nvSpPr>
            <p:cNvPr id="7177" name="Text Box 5"/>
            <p:cNvSpPr txBox="1">
              <a:spLocks noChangeArrowheads="1"/>
            </p:cNvSpPr>
            <p:nvPr/>
          </p:nvSpPr>
          <p:spPr bwMode="auto">
            <a:xfrm>
              <a:off x="4224" y="1824"/>
              <a:ext cx="1004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3600">
                  <a:solidFill>
                    <a:srgbClr val="FF0000"/>
                  </a:solidFill>
                </a:rPr>
                <a:t>nitrate</a:t>
              </a:r>
            </a:p>
          </p:txBody>
        </p:sp>
        <p:graphicFrame>
          <p:nvGraphicFramePr>
            <p:cNvPr id="7171" name="Object 1"/>
            <p:cNvGraphicFramePr>
              <a:graphicFrameLocks noChangeAspect="1"/>
            </p:cNvGraphicFramePr>
            <p:nvPr/>
          </p:nvGraphicFramePr>
          <p:xfrm>
            <a:off x="4248" y="2210"/>
            <a:ext cx="956" cy="6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78" name="Equation" r:id="rId3" imgW="609480" imgH="431640" progId="Equation.DSMT4">
                    <p:embed/>
                  </p:oleObj>
                </mc:Choice>
                <mc:Fallback>
                  <p:oleObj name="Equation" r:id="rId3" imgW="609480" imgH="431640" progId="Equation.DSMT4">
                    <p:embed/>
                    <p:pic>
                      <p:nvPicPr>
                        <p:cNvPr id="0" name="Object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48" y="2210"/>
                          <a:ext cx="956" cy="67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2000250" y="2586038"/>
            <a:ext cx="1549400" cy="1689100"/>
            <a:chOff x="912" y="1824"/>
            <a:chExt cx="976" cy="1064"/>
          </a:xfrm>
        </p:grpSpPr>
        <p:sp>
          <p:nvSpPr>
            <p:cNvPr id="7176" name="Text Box 4"/>
            <p:cNvSpPr txBox="1">
              <a:spLocks noChangeArrowheads="1"/>
            </p:cNvSpPr>
            <p:nvPr/>
          </p:nvSpPr>
          <p:spPr bwMode="auto">
            <a:xfrm>
              <a:off x="976" y="1824"/>
              <a:ext cx="84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3600">
                  <a:solidFill>
                    <a:schemeClr val="accent2"/>
                  </a:solidFill>
                </a:rPr>
                <a:t>nitrite</a:t>
              </a:r>
            </a:p>
          </p:txBody>
        </p:sp>
        <p:graphicFrame>
          <p:nvGraphicFramePr>
            <p:cNvPr id="7170" name="Object 0"/>
            <p:cNvGraphicFramePr>
              <a:graphicFrameLocks noChangeAspect="1"/>
            </p:cNvGraphicFramePr>
            <p:nvPr/>
          </p:nvGraphicFramePr>
          <p:xfrm>
            <a:off x="912" y="2210"/>
            <a:ext cx="976" cy="6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79" name="Equation" r:id="rId5" imgW="622080" imgH="431640" progId="Equation.DSMT4">
                    <p:embed/>
                  </p:oleObj>
                </mc:Choice>
                <mc:Fallback>
                  <p:oleObj name="Equation" r:id="rId5" imgW="622080" imgH="431640" progId="Equation.DSMT4">
                    <p:embed/>
                    <p:pic>
                      <p:nvPicPr>
                        <p:cNvPr id="0" name="Object 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12" y="2210"/>
                          <a:ext cx="976" cy="67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799AB57-32BC-43D7-960D-BFCB1C4B464A}" type="slidenum">
              <a:rPr lang="en-US" sz="1400"/>
              <a:pPr eaLnBrk="1" hangingPunct="1"/>
              <a:t>119</a:t>
            </a:fld>
            <a:endParaRPr lang="en-US" sz="1400"/>
          </a:p>
        </p:txBody>
      </p:sp>
      <p:sp>
        <p:nvSpPr>
          <p:cNvPr id="819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28700" y="611188"/>
            <a:ext cx="7086600" cy="1370012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z="3600" smtClean="0">
                <a:cs typeface="Times New Roman" pitchFamily="18" charset="0"/>
              </a:rPr>
              <a:t>Anions ending in </a:t>
            </a:r>
            <a:r>
              <a:rPr lang="en-US" sz="3600" smtClean="0">
                <a:solidFill>
                  <a:srgbClr val="FF0066"/>
                </a:solidFill>
                <a:cs typeface="Times New Roman" pitchFamily="18" charset="0"/>
              </a:rPr>
              <a:t>-</a:t>
            </a:r>
            <a:r>
              <a:rPr lang="en-US" sz="3600" i="1" smtClean="0">
                <a:solidFill>
                  <a:srgbClr val="FF0066"/>
                </a:solidFill>
                <a:cs typeface="Times New Roman" pitchFamily="18" charset="0"/>
              </a:rPr>
              <a:t>ate</a:t>
            </a:r>
            <a:r>
              <a:rPr lang="en-US" sz="3600" i="1" smtClean="0">
                <a:cs typeface="Times New Roman" pitchFamily="18" charset="0"/>
              </a:rPr>
              <a:t> </a:t>
            </a:r>
            <a:r>
              <a:rPr lang="en-US" sz="3600" smtClean="0">
                <a:cs typeface="Times New Roman" pitchFamily="18" charset="0"/>
              </a:rPr>
              <a:t>always contain more oxygen than ions ending in </a:t>
            </a:r>
            <a:r>
              <a:rPr lang="en-US" sz="3600" smtClean="0">
                <a:solidFill>
                  <a:srgbClr val="0033CC"/>
                </a:solidFill>
                <a:cs typeface="Times New Roman" pitchFamily="18" charset="0"/>
              </a:rPr>
              <a:t>-</a:t>
            </a:r>
            <a:r>
              <a:rPr lang="en-US" sz="3600" i="1" smtClean="0">
                <a:solidFill>
                  <a:srgbClr val="0033CC"/>
                </a:solidFill>
                <a:cs typeface="Times New Roman" pitchFamily="18" charset="0"/>
              </a:rPr>
              <a:t>ite</a:t>
            </a:r>
            <a:r>
              <a:rPr lang="en-US" sz="3600" smtClean="0">
                <a:cs typeface="Times New Roman" pitchFamily="18" charset="0"/>
              </a:rPr>
              <a:t>.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181600" y="2586038"/>
            <a:ext cx="2330450" cy="1689100"/>
            <a:chOff x="3264" y="1629"/>
            <a:chExt cx="1468" cy="1064"/>
          </a:xfrm>
        </p:grpSpPr>
        <p:sp>
          <p:nvSpPr>
            <p:cNvPr id="8201" name="Text Box 4"/>
            <p:cNvSpPr txBox="1">
              <a:spLocks noChangeArrowheads="1"/>
            </p:cNvSpPr>
            <p:nvPr/>
          </p:nvSpPr>
          <p:spPr bwMode="auto">
            <a:xfrm>
              <a:off x="3264" y="1629"/>
              <a:ext cx="146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3600">
                  <a:solidFill>
                    <a:srgbClr val="FF0000"/>
                  </a:solidFill>
                </a:rPr>
                <a:t>phosphate</a:t>
              </a:r>
            </a:p>
          </p:txBody>
        </p:sp>
        <p:graphicFrame>
          <p:nvGraphicFramePr>
            <p:cNvPr id="8195" name="Object 5"/>
            <p:cNvGraphicFramePr>
              <a:graphicFrameLocks noChangeAspect="1"/>
            </p:cNvGraphicFramePr>
            <p:nvPr/>
          </p:nvGraphicFramePr>
          <p:xfrm>
            <a:off x="3510" y="2015"/>
            <a:ext cx="976" cy="6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02" name="Equation" r:id="rId3" imgW="622080" imgH="431640" progId="Equation.DSMT4">
                    <p:embed/>
                  </p:oleObj>
                </mc:Choice>
                <mc:Fallback>
                  <p:oleObj name="Equation" r:id="rId3" imgW="622080" imgH="431640" progId="Equation.DSMT4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10" y="2015"/>
                          <a:ext cx="976" cy="67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1752600" y="2586038"/>
            <a:ext cx="2044700" cy="1689100"/>
            <a:chOff x="1104" y="1629"/>
            <a:chExt cx="1288" cy="1064"/>
          </a:xfrm>
        </p:grpSpPr>
        <p:sp>
          <p:nvSpPr>
            <p:cNvPr id="8200" name="Text Box 7"/>
            <p:cNvSpPr txBox="1">
              <a:spLocks noChangeArrowheads="1"/>
            </p:cNvSpPr>
            <p:nvPr/>
          </p:nvSpPr>
          <p:spPr bwMode="auto">
            <a:xfrm>
              <a:off x="1104" y="1629"/>
              <a:ext cx="128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3600">
                  <a:solidFill>
                    <a:schemeClr val="accent2"/>
                  </a:solidFill>
                </a:rPr>
                <a:t>phosphite</a:t>
              </a:r>
            </a:p>
          </p:txBody>
        </p:sp>
        <p:graphicFrame>
          <p:nvGraphicFramePr>
            <p:cNvPr id="8194" name="Object 8"/>
            <p:cNvGraphicFramePr>
              <a:graphicFrameLocks noChangeAspect="1"/>
            </p:cNvGraphicFramePr>
            <p:nvPr/>
          </p:nvGraphicFramePr>
          <p:xfrm>
            <a:off x="1270" y="2015"/>
            <a:ext cx="956" cy="6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03" name="Equation" r:id="rId5" imgW="609480" imgH="431640" progId="Equation.DSMT4">
                    <p:embed/>
                  </p:oleObj>
                </mc:Choice>
                <mc:Fallback>
                  <p:oleObj name="Equation" r:id="rId5" imgW="609480" imgH="431640" progId="Equation.DSMT4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70" y="2015"/>
                          <a:ext cx="956" cy="67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F61FFF6-7CB8-410F-A60A-BC1BF2B63A5C}" type="slidenum">
              <a:rPr lang="en-US" sz="1400"/>
              <a:pPr eaLnBrk="1" hangingPunct="1"/>
              <a:t>12</a:t>
            </a:fld>
            <a:endParaRPr lang="en-US" sz="1400"/>
          </a:p>
        </p:txBody>
      </p:sp>
      <p:pic>
        <p:nvPicPr>
          <p:cNvPr id="1573890" name="Picture 2" descr="Light upward diag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538" y="3246438"/>
            <a:ext cx="2803525" cy="246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1573891" name="Rectangle 3"/>
          <p:cNvSpPr>
            <a:spLocks noChangeArrowheads="1"/>
          </p:cNvSpPr>
          <p:nvPr/>
        </p:nvSpPr>
        <p:spPr bwMode="auto">
          <a:xfrm>
            <a:off x="4098925" y="5010150"/>
            <a:ext cx="9461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1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6000">
                <a:solidFill>
                  <a:srgbClr val="FF0000"/>
                </a:solidFill>
                <a:cs typeface="Times New Roman" pitchFamily="18" charset="0"/>
                <a:sym typeface="Symbol" pitchFamily="18" charset="2"/>
              </a:rPr>
              <a:t>→</a:t>
            </a:r>
          </a:p>
        </p:txBody>
      </p:sp>
      <p:pic>
        <p:nvPicPr>
          <p:cNvPr id="1573892" name="Picture 4" descr="Light upward diagon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4600" y="3246438"/>
            <a:ext cx="2963863" cy="246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1573893" name="Text Box 5" descr="Light upward diagonal"/>
          <p:cNvSpPr txBox="1">
            <a:spLocks noChangeArrowheads="1"/>
          </p:cNvSpPr>
          <p:nvPr/>
        </p:nvSpPr>
        <p:spPr bwMode="auto">
          <a:xfrm>
            <a:off x="3581400" y="4191000"/>
            <a:ext cx="1981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>
                <a:solidFill>
                  <a:srgbClr val="FF0000"/>
                </a:solidFill>
                <a:latin typeface="Arial" pitchFamily="34" charset="0"/>
              </a:rPr>
              <a:t>remove e</a:t>
            </a:r>
            <a:r>
              <a:rPr lang="en-US" sz="3200" baseline="30000">
                <a:latin typeface="Arial" pitchFamily="34" charset="0"/>
              </a:rPr>
              <a:t>-</a:t>
            </a:r>
            <a:endParaRPr lang="en-US" sz="3200">
              <a:latin typeface="Arial" pitchFamily="34" charset="0"/>
            </a:endParaRPr>
          </a:p>
        </p:txBody>
      </p:sp>
      <p:sp>
        <p:nvSpPr>
          <p:cNvPr id="1573894" name="Oval 6" descr="Light upward diagonal"/>
          <p:cNvSpPr>
            <a:spLocks noChangeArrowheads="1"/>
          </p:cNvSpPr>
          <p:nvPr/>
        </p:nvSpPr>
        <p:spPr bwMode="auto">
          <a:xfrm>
            <a:off x="2743200" y="3332163"/>
            <a:ext cx="685800" cy="6096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73895" name="Oval 7" descr="Light upward diagonal"/>
          <p:cNvSpPr>
            <a:spLocks noChangeArrowheads="1"/>
          </p:cNvSpPr>
          <p:nvPr/>
        </p:nvSpPr>
        <p:spPr bwMode="auto">
          <a:xfrm>
            <a:off x="7391400" y="3473450"/>
            <a:ext cx="685800" cy="6096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73896" name="Text Box 8" descr="Light upward diagonal"/>
          <p:cNvSpPr txBox="1">
            <a:spLocks noChangeArrowheads="1"/>
          </p:cNvSpPr>
          <p:nvPr/>
        </p:nvSpPr>
        <p:spPr bwMode="auto">
          <a:xfrm>
            <a:off x="990600" y="5867400"/>
            <a:ext cx="2209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latin typeface="Arial" pitchFamily="34" charset="0"/>
              </a:rPr>
              <a:t>neutral atom</a:t>
            </a:r>
          </a:p>
        </p:txBody>
      </p:sp>
      <p:sp>
        <p:nvSpPr>
          <p:cNvPr id="32778" name="Rectangle 9"/>
          <p:cNvSpPr>
            <a:spLocks noChangeArrowheads="1"/>
          </p:cNvSpPr>
          <p:nvPr/>
        </p:nvSpPr>
        <p:spPr bwMode="auto">
          <a:xfrm>
            <a:off x="800100" y="228600"/>
            <a:ext cx="7543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>
              <a:spcBef>
                <a:spcPct val="20000"/>
              </a:spcBef>
            </a:pPr>
            <a:r>
              <a:rPr lang="en-US" sz="3600">
                <a:latin typeface="New York" charset="0"/>
              </a:rPr>
              <a:t>A charged particle known as an ion can be produced by adding or removing one or more electrons from a neutral atom.</a:t>
            </a:r>
          </a:p>
        </p:txBody>
      </p:sp>
      <p:sp>
        <p:nvSpPr>
          <p:cNvPr id="1573899" name="Text Box 11" descr="Light upward diagonal"/>
          <p:cNvSpPr txBox="1">
            <a:spLocks noChangeArrowheads="1"/>
          </p:cNvSpPr>
          <p:nvPr/>
        </p:nvSpPr>
        <p:spPr bwMode="auto">
          <a:xfrm>
            <a:off x="5867400" y="5867400"/>
            <a:ext cx="2209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latin typeface="Arial" pitchFamily="34" charset="0"/>
              </a:rPr>
              <a:t>cation</a:t>
            </a:r>
          </a:p>
        </p:txBody>
      </p:sp>
      <p:sp>
        <p:nvSpPr>
          <p:cNvPr id="1573900" name="Rectangle 12"/>
          <p:cNvSpPr>
            <a:spLocks noChangeArrowheads="1"/>
          </p:cNvSpPr>
          <p:nvPr/>
        </p:nvSpPr>
        <p:spPr bwMode="auto">
          <a:xfrm>
            <a:off x="609600" y="381000"/>
            <a:ext cx="8153400" cy="2362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>
              <a:spcBef>
                <a:spcPct val="20000"/>
              </a:spcBef>
            </a:pPr>
            <a:r>
              <a:rPr lang="en-US" sz="3600"/>
              <a:t>If one or more electrons are removed from a neutral atom a positive ion is formed. A positive ion is called a </a:t>
            </a:r>
            <a:r>
              <a:rPr lang="en-US" sz="3600" i="1">
                <a:solidFill>
                  <a:srgbClr val="FF0000"/>
                </a:solidFill>
              </a:rPr>
              <a:t>cation</a:t>
            </a:r>
            <a:r>
              <a:rPr lang="en-US" sz="3600"/>
              <a:t>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3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73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73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3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1573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3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1000"/>
                                        <p:tgtEl>
                                          <p:spTgt spid="1573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3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738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738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73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73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3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573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573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4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3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1000"/>
                                        <p:tgtEl>
                                          <p:spTgt spid="1573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" presetClass="entr" presetSubtype="1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3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573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573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3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1000"/>
                                        <p:tgtEl>
                                          <p:spTgt spid="1573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3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573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573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3891" grpId="0" autoUpdateAnimBg="0"/>
      <p:bldP spid="1573893" grpId="0" autoUpdateAnimBg="0"/>
      <p:bldP spid="1573894" grpId="0" animBg="1"/>
      <p:bldP spid="1573895" grpId="0" animBg="1"/>
      <p:bldP spid="1573896" grpId="0" autoUpdateAnimBg="0"/>
      <p:bldP spid="1573899" grpId="0" autoUpdateAnimBg="0"/>
      <p:bldP spid="1573900" grpId="0" animBg="1" autoUpdateAnimBg="0"/>
    </p:bld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D62E4CC-D9BC-4CAF-B76B-B6BD131223D3}" type="slidenum">
              <a:rPr lang="en-US" sz="1400"/>
              <a:pPr eaLnBrk="1" hangingPunct="1"/>
              <a:t>120</a:t>
            </a:fld>
            <a:endParaRPr lang="en-US" sz="1400"/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31875" y="611188"/>
            <a:ext cx="7162800" cy="1217612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z="3600" smtClean="0">
                <a:cs typeface="Times New Roman" pitchFamily="18" charset="0"/>
              </a:rPr>
              <a:t>Anions ending in </a:t>
            </a:r>
            <a:r>
              <a:rPr lang="en-US" sz="3600" smtClean="0">
                <a:solidFill>
                  <a:srgbClr val="FF0066"/>
                </a:solidFill>
                <a:cs typeface="Times New Roman" pitchFamily="18" charset="0"/>
              </a:rPr>
              <a:t>-</a:t>
            </a:r>
            <a:r>
              <a:rPr lang="en-US" sz="3600" i="1" smtClean="0">
                <a:solidFill>
                  <a:srgbClr val="FF0066"/>
                </a:solidFill>
                <a:cs typeface="Times New Roman" pitchFamily="18" charset="0"/>
              </a:rPr>
              <a:t>ate</a:t>
            </a:r>
            <a:r>
              <a:rPr lang="en-US" sz="3600" i="1" smtClean="0">
                <a:cs typeface="Times New Roman" pitchFamily="18" charset="0"/>
              </a:rPr>
              <a:t> </a:t>
            </a:r>
            <a:r>
              <a:rPr lang="en-US" sz="3600" smtClean="0">
                <a:cs typeface="Times New Roman" pitchFamily="18" charset="0"/>
              </a:rPr>
              <a:t>always contain more oxygen than ions ending in </a:t>
            </a:r>
            <a:r>
              <a:rPr lang="en-US" sz="3600" smtClean="0">
                <a:solidFill>
                  <a:srgbClr val="0033CC"/>
                </a:solidFill>
                <a:cs typeface="Times New Roman" pitchFamily="18" charset="0"/>
              </a:rPr>
              <a:t>-</a:t>
            </a:r>
            <a:r>
              <a:rPr lang="en-US" sz="3600" i="1" smtClean="0">
                <a:solidFill>
                  <a:srgbClr val="0033CC"/>
                </a:solidFill>
                <a:cs typeface="Times New Roman" pitchFamily="18" charset="0"/>
              </a:rPr>
              <a:t>ite</a:t>
            </a:r>
            <a:r>
              <a:rPr lang="en-US" sz="3600" smtClean="0">
                <a:cs typeface="Times New Roman" pitchFamily="18" charset="0"/>
              </a:rPr>
              <a:t>.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483225" y="2584450"/>
            <a:ext cx="1593850" cy="1689100"/>
            <a:chOff x="3496" y="1824"/>
            <a:chExt cx="1004" cy="1064"/>
          </a:xfrm>
        </p:grpSpPr>
        <p:sp>
          <p:nvSpPr>
            <p:cNvPr id="9226" name="Text Box 4"/>
            <p:cNvSpPr txBox="1">
              <a:spLocks noChangeArrowheads="1"/>
            </p:cNvSpPr>
            <p:nvPr/>
          </p:nvSpPr>
          <p:spPr bwMode="auto">
            <a:xfrm>
              <a:off x="3496" y="1824"/>
              <a:ext cx="1004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3600">
                  <a:solidFill>
                    <a:srgbClr val="FF0000"/>
                  </a:solidFill>
                </a:rPr>
                <a:t>sulfate</a:t>
              </a:r>
            </a:p>
          </p:txBody>
        </p:sp>
        <p:graphicFrame>
          <p:nvGraphicFramePr>
            <p:cNvPr id="9219" name="Object 5"/>
            <p:cNvGraphicFramePr>
              <a:graphicFrameLocks noChangeAspect="1"/>
            </p:cNvGraphicFramePr>
            <p:nvPr/>
          </p:nvGraphicFramePr>
          <p:xfrm>
            <a:off x="3530" y="2210"/>
            <a:ext cx="936" cy="6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27" name="Equation" r:id="rId3" imgW="596880" imgH="431640" progId="Equation.DSMT4">
                    <p:embed/>
                  </p:oleObj>
                </mc:Choice>
                <mc:Fallback>
                  <p:oleObj name="Equation" r:id="rId3" imgW="596880" imgH="431640" progId="Equation.DSMT4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30" y="2210"/>
                          <a:ext cx="936" cy="67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1981200" y="2584450"/>
            <a:ext cx="1517650" cy="1689100"/>
            <a:chOff x="1248" y="1628"/>
            <a:chExt cx="956" cy="1064"/>
          </a:xfrm>
        </p:grpSpPr>
        <p:sp>
          <p:nvSpPr>
            <p:cNvPr id="9225" name="Text Box 7"/>
            <p:cNvSpPr txBox="1">
              <a:spLocks noChangeArrowheads="1"/>
            </p:cNvSpPr>
            <p:nvPr/>
          </p:nvSpPr>
          <p:spPr bwMode="auto">
            <a:xfrm>
              <a:off x="1302" y="1628"/>
              <a:ext cx="84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3600">
                  <a:solidFill>
                    <a:schemeClr val="accent2"/>
                  </a:solidFill>
                </a:rPr>
                <a:t>sulfite</a:t>
              </a:r>
            </a:p>
          </p:txBody>
        </p:sp>
        <p:graphicFrame>
          <p:nvGraphicFramePr>
            <p:cNvPr id="9218" name="Object 8"/>
            <p:cNvGraphicFramePr>
              <a:graphicFrameLocks noChangeAspect="1"/>
            </p:cNvGraphicFramePr>
            <p:nvPr/>
          </p:nvGraphicFramePr>
          <p:xfrm>
            <a:off x="1248" y="2014"/>
            <a:ext cx="956" cy="6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28" name="Equation" r:id="rId5" imgW="609480" imgH="431640" progId="Equation.DSMT4">
                    <p:embed/>
                  </p:oleObj>
                </mc:Choice>
                <mc:Fallback>
                  <p:oleObj name="Equation" r:id="rId5" imgW="609480" imgH="431640" progId="Equation.DSMT4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48" y="2014"/>
                          <a:ext cx="956" cy="67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576969" name="Rectangle 9"/>
          <p:cNvSpPr>
            <a:spLocks noChangeArrowheads="1"/>
          </p:cNvSpPr>
          <p:nvPr/>
        </p:nvSpPr>
        <p:spPr bwMode="auto">
          <a:xfrm>
            <a:off x="685800" y="4724400"/>
            <a:ext cx="77724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3600">
                <a:solidFill>
                  <a:srgbClr val="FF0066"/>
                </a:solidFill>
                <a:cs typeface="Times New Roman" pitchFamily="18" charset="0"/>
              </a:rPr>
              <a:t>-</a:t>
            </a:r>
            <a:r>
              <a:rPr lang="en-US" sz="3600" i="1">
                <a:solidFill>
                  <a:srgbClr val="FF0066"/>
                </a:solidFill>
                <a:cs typeface="Times New Roman" pitchFamily="18" charset="0"/>
              </a:rPr>
              <a:t>ate</a:t>
            </a:r>
            <a:r>
              <a:rPr lang="en-US" sz="3600" i="1">
                <a:cs typeface="Times New Roman" pitchFamily="18" charset="0"/>
              </a:rPr>
              <a:t> </a:t>
            </a:r>
            <a:r>
              <a:rPr lang="en-US" sz="3600">
                <a:cs typeface="Times New Roman" pitchFamily="18" charset="0"/>
              </a:rPr>
              <a:t>and </a:t>
            </a:r>
            <a:r>
              <a:rPr lang="en-US" sz="3600">
                <a:solidFill>
                  <a:srgbClr val="0033CC"/>
                </a:solidFill>
                <a:cs typeface="Times New Roman" pitchFamily="18" charset="0"/>
              </a:rPr>
              <a:t>–</a:t>
            </a:r>
            <a:r>
              <a:rPr lang="en-US" sz="3600" i="1">
                <a:solidFill>
                  <a:srgbClr val="0033CC"/>
                </a:solidFill>
                <a:cs typeface="Times New Roman" pitchFamily="18" charset="0"/>
              </a:rPr>
              <a:t>ite</a:t>
            </a:r>
            <a:r>
              <a:rPr lang="en-US" sz="3600">
                <a:cs typeface="Times New Roman" pitchFamily="18" charset="0"/>
              </a:rPr>
              <a:t> do not indicate </a:t>
            </a:r>
            <a:br>
              <a:rPr lang="en-US" sz="3600">
                <a:cs typeface="Times New Roman" pitchFamily="18" charset="0"/>
              </a:rPr>
            </a:br>
            <a:r>
              <a:rPr lang="en-US" sz="3600">
                <a:cs typeface="Times New Roman" pitchFamily="18" charset="0"/>
              </a:rPr>
              <a:t>the number of oxygen atoms. </a:t>
            </a: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1576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6969" grpId="0" autoUpdateAnimBg="0"/>
    </p:bld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F1D9DDE-F4DE-4D65-AA45-AF80CBB92385}" type="slidenum">
              <a:rPr lang="en-US" sz="1400"/>
              <a:pPr eaLnBrk="1" hangingPunct="1"/>
              <a:t>121</a:t>
            </a:fld>
            <a:endParaRPr lang="en-US" sz="1400"/>
          </a:p>
        </p:txBody>
      </p:sp>
      <p:sp>
        <p:nvSpPr>
          <p:cNvPr id="1024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52500" y="611188"/>
            <a:ext cx="7239000" cy="1217612"/>
          </a:xfrm>
        </p:spPr>
        <p:txBody>
          <a:bodyPr/>
          <a:lstStyle/>
          <a:p>
            <a:pPr marL="0" indent="0" algn="just" eaLnBrk="1" hangingPunct="1">
              <a:buClr>
                <a:srgbClr val="FF33CC"/>
              </a:buClr>
              <a:buFontTx/>
              <a:buNone/>
            </a:pPr>
            <a:r>
              <a:rPr lang="en-US" sz="3600" i="1" smtClean="0">
                <a:solidFill>
                  <a:srgbClr val="FF0066"/>
                </a:solidFill>
                <a:hlinkClick r:id="rId3" action="ppaction://hlinksldjump" tooltip="definition of -per"/>
              </a:rPr>
              <a:t>per</a:t>
            </a:r>
            <a:r>
              <a:rPr lang="en-US" sz="3600" i="1" smtClean="0"/>
              <a:t>-</a:t>
            </a:r>
            <a:r>
              <a:rPr lang="en-US" sz="3600" smtClean="0"/>
              <a:t> denotes anions with more oxygen than the </a:t>
            </a:r>
            <a:r>
              <a:rPr lang="en-US" sz="3600" i="1" smtClean="0">
                <a:solidFill>
                  <a:schemeClr val="accent2"/>
                </a:solidFill>
              </a:rPr>
              <a:t>-ate</a:t>
            </a:r>
            <a:r>
              <a:rPr lang="en-US" sz="3600" smtClean="0"/>
              <a:t> form.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5224463" y="2584450"/>
            <a:ext cx="2330450" cy="1689100"/>
            <a:chOff x="3264" y="1628"/>
            <a:chExt cx="1468" cy="1064"/>
          </a:xfrm>
        </p:grpSpPr>
        <p:sp>
          <p:nvSpPr>
            <p:cNvPr id="10249" name="Text Box 5"/>
            <p:cNvSpPr txBox="1">
              <a:spLocks noChangeArrowheads="1"/>
            </p:cNvSpPr>
            <p:nvPr/>
          </p:nvSpPr>
          <p:spPr bwMode="auto">
            <a:xfrm>
              <a:off x="3264" y="1628"/>
              <a:ext cx="146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3600">
                  <a:solidFill>
                    <a:srgbClr val="FF0000"/>
                  </a:solidFill>
                </a:rPr>
                <a:t>perchlorate</a:t>
              </a:r>
            </a:p>
          </p:txBody>
        </p:sp>
        <p:graphicFrame>
          <p:nvGraphicFramePr>
            <p:cNvPr id="10243" name="Object 6"/>
            <p:cNvGraphicFramePr>
              <a:graphicFrameLocks noChangeAspect="1"/>
            </p:cNvGraphicFramePr>
            <p:nvPr/>
          </p:nvGraphicFramePr>
          <p:xfrm>
            <a:off x="3471" y="2014"/>
            <a:ext cx="1055" cy="6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50" name="Equation" r:id="rId4" imgW="672840" imgH="431640" progId="Equation.DSMT4">
                    <p:embed/>
                  </p:oleObj>
                </mc:Choice>
                <mc:Fallback>
                  <p:oleObj name="Equation" r:id="rId4" imgW="672840" imgH="431640" progId="Equation.DSMT4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71" y="2014"/>
                          <a:ext cx="1055" cy="67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1589088" y="2584450"/>
            <a:ext cx="2044700" cy="1689100"/>
            <a:chOff x="1104" y="1628"/>
            <a:chExt cx="1288" cy="1064"/>
          </a:xfrm>
        </p:grpSpPr>
        <p:sp>
          <p:nvSpPr>
            <p:cNvPr id="10248" name="Text Box 8"/>
            <p:cNvSpPr txBox="1">
              <a:spLocks noChangeArrowheads="1"/>
            </p:cNvSpPr>
            <p:nvPr/>
          </p:nvSpPr>
          <p:spPr bwMode="auto">
            <a:xfrm>
              <a:off x="1104" y="1628"/>
              <a:ext cx="128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3600">
                  <a:solidFill>
                    <a:schemeClr val="accent2"/>
                  </a:solidFill>
                </a:rPr>
                <a:t>chlorate</a:t>
              </a:r>
            </a:p>
          </p:txBody>
        </p:sp>
        <p:graphicFrame>
          <p:nvGraphicFramePr>
            <p:cNvPr id="10242" name="Object 9"/>
            <p:cNvGraphicFramePr>
              <a:graphicFrameLocks noChangeAspect="1"/>
            </p:cNvGraphicFramePr>
            <p:nvPr/>
          </p:nvGraphicFramePr>
          <p:xfrm>
            <a:off x="1230" y="2014"/>
            <a:ext cx="1036" cy="6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51" name="Equation" r:id="rId6" imgW="660240" imgH="431640" progId="Equation.DSMT4">
                    <p:embed/>
                  </p:oleObj>
                </mc:Choice>
                <mc:Fallback>
                  <p:oleObj name="Equation" r:id="rId6" imgW="660240" imgH="431640" progId="Equation.DSMT4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30" y="2014"/>
                          <a:ext cx="1036" cy="67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92A98D2-A4F2-48D2-9CD9-A65F12ECCB72}" type="slidenum">
              <a:rPr lang="en-US" sz="1400"/>
              <a:pPr eaLnBrk="1" hangingPunct="1"/>
              <a:t>122</a:t>
            </a:fld>
            <a:endParaRPr lang="en-US" sz="1400"/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0050" y="3048000"/>
            <a:ext cx="8343900" cy="76041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3600" i="1" smtClean="0">
                <a:solidFill>
                  <a:srgbClr val="FF0000"/>
                </a:solidFill>
              </a:rPr>
              <a:t>-per</a:t>
            </a:r>
            <a:r>
              <a:rPr lang="en-US" sz="3600" smtClean="0"/>
              <a:t> is a short form of hyper, meaning more.</a:t>
            </a:r>
          </a:p>
        </p:txBody>
      </p:sp>
      <p:sp>
        <p:nvSpPr>
          <p:cNvPr id="135172" name="AutoShape 6">
            <a:hlinkClick r:id="" action="ppaction://hlinkshowjump?jump=previousslide" highlightClick="1"/>
          </p:cNvPr>
          <p:cNvSpPr>
            <a:spLocks noChangeAspect="1" noChangeArrowheads="1"/>
          </p:cNvSpPr>
          <p:nvPr/>
        </p:nvSpPr>
        <p:spPr bwMode="auto">
          <a:xfrm>
            <a:off x="8074025" y="5634038"/>
            <a:ext cx="384175" cy="385762"/>
          </a:xfrm>
          <a:prstGeom prst="actionButtonBackPrevious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19B1825-99CD-4F5C-A6DC-1F171B0B6389}" type="slidenum">
              <a:rPr lang="en-US" sz="1400"/>
              <a:pPr eaLnBrk="1" hangingPunct="1"/>
              <a:t>123</a:t>
            </a:fld>
            <a:endParaRPr lang="en-US" sz="1400"/>
          </a:p>
        </p:txBody>
      </p:sp>
      <p:sp>
        <p:nvSpPr>
          <p:cNvPr id="1126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609600"/>
            <a:ext cx="7772400" cy="1219200"/>
          </a:xfrm>
        </p:spPr>
        <p:txBody>
          <a:bodyPr/>
          <a:lstStyle/>
          <a:p>
            <a:pPr marL="0" indent="0" algn="just" eaLnBrk="1" hangingPunct="1">
              <a:buClr>
                <a:srgbClr val="FF33CC"/>
              </a:buClr>
              <a:buFontTx/>
              <a:buNone/>
            </a:pPr>
            <a:r>
              <a:rPr lang="en-US" sz="3600" i="1" smtClean="0">
                <a:solidFill>
                  <a:srgbClr val="0033CC"/>
                </a:solidFill>
                <a:hlinkClick r:id="rId3" action="ppaction://hlinksldjump"/>
              </a:rPr>
              <a:t>hypo</a:t>
            </a:r>
            <a:r>
              <a:rPr lang="en-US" sz="3600" i="1" smtClean="0">
                <a:solidFill>
                  <a:srgbClr val="0033CC"/>
                </a:solidFill>
              </a:rPr>
              <a:t>-</a:t>
            </a:r>
            <a:r>
              <a:rPr lang="en-US" sz="3600" smtClean="0"/>
              <a:t> denotes anions with less oxygen than the </a:t>
            </a:r>
            <a:r>
              <a:rPr lang="en-US" sz="3600" i="1" smtClean="0"/>
              <a:t>-ite</a:t>
            </a:r>
            <a:r>
              <a:rPr lang="en-US" sz="3600" smtClean="0"/>
              <a:t> form.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5224463" y="2584450"/>
            <a:ext cx="2330450" cy="1689100"/>
            <a:chOff x="3291" y="1628"/>
            <a:chExt cx="1468" cy="1064"/>
          </a:xfrm>
        </p:grpSpPr>
        <p:sp>
          <p:nvSpPr>
            <p:cNvPr id="11273" name="Text Box 4"/>
            <p:cNvSpPr txBox="1">
              <a:spLocks noChangeArrowheads="1"/>
            </p:cNvSpPr>
            <p:nvPr/>
          </p:nvSpPr>
          <p:spPr bwMode="auto">
            <a:xfrm>
              <a:off x="3291" y="1628"/>
              <a:ext cx="146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3600">
                  <a:solidFill>
                    <a:srgbClr val="FF0000"/>
                  </a:solidFill>
                </a:rPr>
                <a:t>chlorite</a:t>
              </a:r>
            </a:p>
          </p:txBody>
        </p:sp>
        <p:graphicFrame>
          <p:nvGraphicFramePr>
            <p:cNvPr id="11267" name="Object 5"/>
            <p:cNvGraphicFramePr>
              <a:graphicFrameLocks noChangeAspect="1"/>
            </p:cNvGraphicFramePr>
            <p:nvPr/>
          </p:nvGraphicFramePr>
          <p:xfrm>
            <a:off x="3498" y="2014"/>
            <a:ext cx="1055" cy="6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74" name="Equation" r:id="rId4" imgW="672840" imgH="431640" progId="Equation.DSMT4">
                    <p:embed/>
                  </p:oleObj>
                </mc:Choice>
                <mc:Fallback>
                  <p:oleObj name="Equation" r:id="rId4" imgW="672840" imgH="431640" progId="Equation.DSMT4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98" y="2014"/>
                          <a:ext cx="1055" cy="67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1219200" y="2584450"/>
            <a:ext cx="2784475" cy="1689100"/>
            <a:chOff x="768" y="1628"/>
            <a:chExt cx="1754" cy="1064"/>
          </a:xfrm>
        </p:grpSpPr>
        <p:sp>
          <p:nvSpPr>
            <p:cNvPr id="11272" name="Text Box 7"/>
            <p:cNvSpPr txBox="1">
              <a:spLocks noChangeArrowheads="1"/>
            </p:cNvSpPr>
            <p:nvPr/>
          </p:nvSpPr>
          <p:spPr bwMode="auto">
            <a:xfrm>
              <a:off x="768" y="1628"/>
              <a:ext cx="1754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3600">
                  <a:solidFill>
                    <a:schemeClr val="accent2"/>
                  </a:solidFill>
                </a:rPr>
                <a:t>hypochlorite</a:t>
              </a:r>
            </a:p>
          </p:txBody>
        </p:sp>
        <p:graphicFrame>
          <p:nvGraphicFramePr>
            <p:cNvPr id="11266" name="Object 8"/>
            <p:cNvGraphicFramePr>
              <a:graphicFrameLocks noChangeAspect="1"/>
            </p:cNvGraphicFramePr>
            <p:nvPr/>
          </p:nvGraphicFramePr>
          <p:xfrm>
            <a:off x="1127" y="2014"/>
            <a:ext cx="1036" cy="6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75" name="Equation" r:id="rId6" imgW="660240" imgH="431640" progId="Equation.DSMT4">
                    <p:embed/>
                  </p:oleObj>
                </mc:Choice>
                <mc:Fallback>
                  <p:oleObj name="Equation" r:id="rId6" imgW="660240" imgH="431640" progId="Equation.DSMT4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27" y="2014"/>
                          <a:ext cx="1036" cy="67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A92BA95-1C6C-4128-969E-AE349FBFE014}" type="slidenum">
              <a:rPr lang="en-US" sz="1400"/>
              <a:pPr eaLnBrk="1" hangingPunct="1"/>
              <a:t>124</a:t>
            </a:fld>
            <a:endParaRPr lang="en-US" sz="1400"/>
          </a:p>
        </p:txBody>
      </p:sp>
      <p:sp>
        <p:nvSpPr>
          <p:cNvPr id="13619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611188"/>
            <a:ext cx="7772400" cy="76041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3600" i="1" smtClean="0">
                <a:solidFill>
                  <a:schemeClr val="accent2"/>
                </a:solidFill>
              </a:rPr>
              <a:t>-hypo</a:t>
            </a:r>
            <a:r>
              <a:rPr lang="en-US" sz="3600" smtClean="0"/>
              <a:t> means less.</a:t>
            </a:r>
          </a:p>
        </p:txBody>
      </p:sp>
      <p:sp>
        <p:nvSpPr>
          <p:cNvPr id="136196" name="AutoShape 4">
            <a:hlinkClick r:id="" action="ppaction://hlinkshowjump?jump=previousslide" highlightClick="1"/>
          </p:cNvPr>
          <p:cNvSpPr>
            <a:spLocks noChangeAspect="1" noChangeArrowheads="1"/>
          </p:cNvSpPr>
          <p:nvPr/>
        </p:nvSpPr>
        <p:spPr bwMode="auto">
          <a:xfrm>
            <a:off x="8074025" y="5634038"/>
            <a:ext cx="384175" cy="385762"/>
          </a:xfrm>
          <a:prstGeom prst="actionButtonBackPrevious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A7E53C6-A44D-4410-ABE3-30B9011021D4}" type="slidenum">
              <a:rPr lang="en-US" sz="1400"/>
              <a:pPr eaLnBrk="1" hangingPunct="1"/>
              <a:t>125</a:t>
            </a:fld>
            <a:endParaRPr lang="en-US" sz="1400"/>
          </a:p>
        </p:txBody>
      </p:sp>
      <p:pic>
        <p:nvPicPr>
          <p:cNvPr id="137219" name="Picture 3" descr="table-06-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72D3EF1-3E89-4949-84C1-2CA670EB0990}" type="slidenum">
              <a:rPr lang="en-US" sz="1400"/>
              <a:pPr eaLnBrk="1" hangingPunct="1"/>
              <a:t>126</a:t>
            </a:fld>
            <a:endParaRPr lang="en-US" sz="1400"/>
          </a:p>
        </p:txBody>
      </p:sp>
      <p:sp>
        <p:nvSpPr>
          <p:cNvPr id="1229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0" y="611188"/>
            <a:ext cx="6096000" cy="1217612"/>
          </a:xfrm>
        </p:spPr>
        <p:txBody>
          <a:bodyPr/>
          <a:lstStyle/>
          <a:p>
            <a:pPr marL="0" indent="0" eaLnBrk="1" hangingPunct="1">
              <a:buClr>
                <a:srgbClr val="FF33CC"/>
              </a:buClr>
              <a:buFontTx/>
              <a:buNone/>
            </a:pPr>
            <a:r>
              <a:rPr lang="en-US" sz="3600" smtClean="0"/>
              <a:t>Four polyatomic ions do not use </a:t>
            </a:r>
            <a:br>
              <a:rPr lang="en-US" sz="3600" smtClean="0"/>
            </a:br>
            <a:r>
              <a:rPr lang="en-US" sz="3600" smtClean="0"/>
              <a:t>the </a:t>
            </a:r>
            <a:r>
              <a:rPr lang="en-US" sz="3600" i="1" smtClean="0">
                <a:solidFill>
                  <a:srgbClr val="FF0000"/>
                </a:solidFill>
              </a:rPr>
              <a:t>–ate</a:t>
            </a:r>
            <a:r>
              <a:rPr lang="en-US" sz="3600" i="1" smtClean="0"/>
              <a:t>/</a:t>
            </a:r>
            <a:r>
              <a:rPr lang="en-US" sz="3600" i="1" smtClean="0">
                <a:solidFill>
                  <a:schemeClr val="accent2"/>
                </a:solidFill>
              </a:rPr>
              <a:t>ite</a:t>
            </a:r>
            <a:r>
              <a:rPr lang="en-US" sz="3600" smtClean="0"/>
              <a:t> system.</a:t>
            </a: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1143000" y="2117725"/>
            <a:ext cx="2784475" cy="1616075"/>
            <a:chOff x="768" y="1628"/>
            <a:chExt cx="1754" cy="1018"/>
          </a:xfrm>
        </p:grpSpPr>
        <p:sp>
          <p:nvSpPr>
            <p:cNvPr id="12303" name="Text Box 7"/>
            <p:cNvSpPr txBox="1">
              <a:spLocks noChangeArrowheads="1"/>
            </p:cNvSpPr>
            <p:nvPr/>
          </p:nvSpPr>
          <p:spPr bwMode="auto">
            <a:xfrm>
              <a:off x="768" y="1628"/>
              <a:ext cx="1754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3600"/>
                <a:t>hydroxide</a:t>
              </a:r>
            </a:p>
          </p:txBody>
        </p:sp>
        <p:graphicFrame>
          <p:nvGraphicFramePr>
            <p:cNvPr id="12293" name="Object 8"/>
            <p:cNvGraphicFramePr>
              <a:graphicFrameLocks noChangeAspect="1"/>
            </p:cNvGraphicFramePr>
            <p:nvPr/>
          </p:nvGraphicFramePr>
          <p:xfrm>
            <a:off x="1166" y="1968"/>
            <a:ext cx="957" cy="6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04" name="Equation" r:id="rId3" imgW="609480" imgH="431640" progId="Equation.DSMT4">
                    <p:embed/>
                  </p:oleObj>
                </mc:Choice>
                <mc:Fallback>
                  <p:oleObj name="Equation" r:id="rId3" imgW="609480" imgH="431640" progId="Equation.DSMT4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66" y="1968"/>
                          <a:ext cx="957" cy="67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609600" y="3940175"/>
            <a:ext cx="3851275" cy="1698625"/>
            <a:chOff x="528" y="2776"/>
            <a:chExt cx="2426" cy="1070"/>
          </a:xfrm>
        </p:grpSpPr>
        <p:sp>
          <p:nvSpPr>
            <p:cNvPr id="12302" name="Text Box 9"/>
            <p:cNvSpPr txBox="1">
              <a:spLocks noChangeArrowheads="1"/>
            </p:cNvSpPr>
            <p:nvPr/>
          </p:nvSpPr>
          <p:spPr bwMode="auto">
            <a:xfrm>
              <a:off x="528" y="2776"/>
              <a:ext cx="2426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3600"/>
                <a:t>hydrogen sulfide</a:t>
              </a:r>
            </a:p>
          </p:txBody>
        </p:sp>
        <p:graphicFrame>
          <p:nvGraphicFramePr>
            <p:cNvPr id="12292" name="Object 10"/>
            <p:cNvGraphicFramePr>
              <a:graphicFrameLocks noChangeAspect="1"/>
            </p:cNvGraphicFramePr>
            <p:nvPr/>
          </p:nvGraphicFramePr>
          <p:xfrm>
            <a:off x="1312" y="3168"/>
            <a:ext cx="857" cy="6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05" name="Equation" r:id="rId5" imgW="545760" imgH="431640" progId="Equation.DSMT4">
                    <p:embed/>
                  </p:oleObj>
                </mc:Choice>
                <mc:Fallback>
                  <p:oleObj name="Equation" r:id="rId5" imgW="545760" imgH="431640" progId="Equation.DSMT4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12" y="3168"/>
                          <a:ext cx="857" cy="67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5826125" y="2117725"/>
            <a:ext cx="2330450" cy="1425575"/>
            <a:chOff x="3291" y="1628"/>
            <a:chExt cx="1468" cy="898"/>
          </a:xfrm>
        </p:grpSpPr>
        <p:sp>
          <p:nvSpPr>
            <p:cNvPr id="12301" name="Text Box 4"/>
            <p:cNvSpPr txBox="1">
              <a:spLocks noChangeArrowheads="1"/>
            </p:cNvSpPr>
            <p:nvPr/>
          </p:nvSpPr>
          <p:spPr bwMode="auto">
            <a:xfrm>
              <a:off x="3291" y="1628"/>
              <a:ext cx="146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3600"/>
                <a:t>cyanide</a:t>
              </a:r>
            </a:p>
          </p:txBody>
        </p:sp>
        <p:graphicFrame>
          <p:nvGraphicFramePr>
            <p:cNvPr id="12291" name="Object 5"/>
            <p:cNvGraphicFramePr>
              <a:graphicFrameLocks noChangeAspect="1"/>
            </p:cNvGraphicFramePr>
            <p:nvPr/>
          </p:nvGraphicFramePr>
          <p:xfrm>
            <a:off x="3587" y="1968"/>
            <a:ext cx="876" cy="55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06" name="Equation" r:id="rId7" imgW="558720" imgH="355320" progId="Equation.DSMT4">
                    <p:embed/>
                  </p:oleObj>
                </mc:Choice>
                <mc:Fallback>
                  <p:oleObj name="Equation" r:id="rId7" imgW="558720" imgH="355320" progId="Equation.DSMT4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87" y="1968"/>
                          <a:ext cx="876" cy="55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5945188" y="3940175"/>
            <a:ext cx="2092325" cy="1698625"/>
            <a:chOff x="3456" y="2776"/>
            <a:chExt cx="1318" cy="1070"/>
          </a:xfrm>
        </p:grpSpPr>
        <p:sp>
          <p:nvSpPr>
            <p:cNvPr id="12300" name="Text Box 11"/>
            <p:cNvSpPr txBox="1">
              <a:spLocks noChangeArrowheads="1"/>
            </p:cNvSpPr>
            <p:nvPr/>
          </p:nvSpPr>
          <p:spPr bwMode="auto">
            <a:xfrm>
              <a:off x="3456" y="2776"/>
              <a:ext cx="131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3600"/>
                <a:t>peroxide</a:t>
              </a:r>
            </a:p>
          </p:txBody>
        </p:sp>
        <p:graphicFrame>
          <p:nvGraphicFramePr>
            <p:cNvPr id="12290" name="Object 12"/>
            <p:cNvGraphicFramePr>
              <a:graphicFrameLocks noChangeAspect="1"/>
            </p:cNvGraphicFramePr>
            <p:nvPr/>
          </p:nvGraphicFramePr>
          <p:xfrm>
            <a:off x="3776" y="3168"/>
            <a:ext cx="677" cy="6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07" name="Equation" r:id="rId9" imgW="431640" imgH="431640" progId="Equation.DSMT4">
                    <p:embed/>
                  </p:oleObj>
                </mc:Choice>
                <mc:Fallback>
                  <p:oleObj name="Equation" r:id="rId9" imgW="431640" imgH="431640" progId="Equation.DSMT4">
                    <p:embed/>
                    <p:pic>
                      <p:nvPicPr>
                        <p:cNvPr id="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76" y="3168"/>
                          <a:ext cx="677" cy="67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1DCFC8E-DABB-4EAA-A786-B0C28DC1103F}" type="slidenum">
              <a:rPr lang="en-US" sz="1400"/>
              <a:pPr eaLnBrk="1" hangingPunct="1"/>
              <a:t>127</a:t>
            </a:fld>
            <a:endParaRPr lang="en-US" sz="1400"/>
          </a:p>
        </p:txBody>
      </p:sp>
      <p:sp>
        <p:nvSpPr>
          <p:cNvPr id="133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611188"/>
            <a:ext cx="7772400" cy="1217612"/>
          </a:xfrm>
        </p:spPr>
        <p:txBody>
          <a:bodyPr/>
          <a:lstStyle/>
          <a:p>
            <a:pPr marL="0" indent="0" algn="just" eaLnBrk="1" hangingPunct="1">
              <a:buClr>
                <a:srgbClr val="FF33CC"/>
              </a:buClr>
              <a:buFontTx/>
              <a:buNone/>
            </a:pPr>
            <a:r>
              <a:rPr lang="en-US" sz="3600" smtClean="0"/>
              <a:t>There are three common positively charged polyatomic ions.</a:t>
            </a: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5372100" y="3940175"/>
            <a:ext cx="2784475" cy="1616075"/>
            <a:chOff x="720" y="1334"/>
            <a:chExt cx="1754" cy="1018"/>
          </a:xfrm>
        </p:grpSpPr>
        <p:sp>
          <p:nvSpPr>
            <p:cNvPr id="13324" name="Text Box 4"/>
            <p:cNvSpPr txBox="1">
              <a:spLocks noChangeArrowheads="1"/>
            </p:cNvSpPr>
            <p:nvPr/>
          </p:nvSpPr>
          <p:spPr bwMode="auto">
            <a:xfrm>
              <a:off x="720" y="1334"/>
              <a:ext cx="1754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3600"/>
                <a:t>ammonium</a:t>
              </a:r>
            </a:p>
          </p:txBody>
        </p:sp>
        <p:graphicFrame>
          <p:nvGraphicFramePr>
            <p:cNvPr id="13316" name="Object 2"/>
            <p:cNvGraphicFramePr>
              <a:graphicFrameLocks noChangeAspect="1"/>
            </p:cNvGraphicFramePr>
            <p:nvPr/>
          </p:nvGraphicFramePr>
          <p:xfrm>
            <a:off x="1088" y="1674"/>
            <a:ext cx="1017" cy="6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25" name="Equation" r:id="rId3" imgW="647640" imgH="431640" progId="Equation.DSMT4">
                    <p:embed/>
                  </p:oleObj>
                </mc:Choice>
                <mc:Fallback>
                  <p:oleObj name="Equation" r:id="rId3" imgW="647640" imgH="431640" progId="Equation.DSMT4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88" y="1674"/>
                          <a:ext cx="1017" cy="67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609600" y="3940175"/>
            <a:ext cx="3851275" cy="1698625"/>
            <a:chOff x="384" y="2482"/>
            <a:chExt cx="2426" cy="1070"/>
          </a:xfrm>
        </p:grpSpPr>
        <p:sp>
          <p:nvSpPr>
            <p:cNvPr id="13323" name="Text Box 7"/>
            <p:cNvSpPr txBox="1">
              <a:spLocks noChangeArrowheads="1"/>
            </p:cNvSpPr>
            <p:nvPr/>
          </p:nvSpPr>
          <p:spPr bwMode="auto">
            <a:xfrm>
              <a:off x="384" y="2482"/>
              <a:ext cx="2426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3600"/>
                <a:t>hydronium</a:t>
              </a:r>
            </a:p>
          </p:txBody>
        </p:sp>
        <p:graphicFrame>
          <p:nvGraphicFramePr>
            <p:cNvPr id="13315" name="Object 1"/>
            <p:cNvGraphicFramePr>
              <a:graphicFrameLocks noChangeAspect="1"/>
            </p:cNvGraphicFramePr>
            <p:nvPr/>
          </p:nvGraphicFramePr>
          <p:xfrm>
            <a:off x="1020" y="2874"/>
            <a:ext cx="1155" cy="6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26" name="Equation" r:id="rId5" imgW="736560" imgH="431640" progId="Equation.DSMT4">
                    <p:embed/>
                  </p:oleObj>
                </mc:Choice>
                <mc:Fallback>
                  <p:oleObj name="Equation" r:id="rId5" imgW="736560" imgH="431640" progId="Equation.DSMT4">
                    <p:embed/>
                    <p:pic>
                      <p:nvPicPr>
                        <p:cNvPr id="0" name="Object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20" y="2874"/>
                          <a:ext cx="1155" cy="67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3406775" y="2000250"/>
            <a:ext cx="2330450" cy="1733550"/>
            <a:chOff x="2146" y="1200"/>
            <a:chExt cx="1468" cy="1092"/>
          </a:xfrm>
        </p:grpSpPr>
        <p:sp>
          <p:nvSpPr>
            <p:cNvPr id="13322" name="Text Box 10"/>
            <p:cNvSpPr txBox="1">
              <a:spLocks noChangeArrowheads="1"/>
            </p:cNvSpPr>
            <p:nvPr/>
          </p:nvSpPr>
          <p:spPr bwMode="auto">
            <a:xfrm>
              <a:off x="2146" y="1200"/>
              <a:ext cx="146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3600"/>
                <a:t>mercury(I)</a:t>
              </a:r>
            </a:p>
          </p:txBody>
        </p:sp>
        <p:graphicFrame>
          <p:nvGraphicFramePr>
            <p:cNvPr id="13314" name="Object 0"/>
            <p:cNvGraphicFramePr>
              <a:graphicFrameLocks noChangeAspect="1"/>
            </p:cNvGraphicFramePr>
            <p:nvPr/>
          </p:nvGraphicFramePr>
          <p:xfrm>
            <a:off x="2363" y="1615"/>
            <a:ext cx="1035" cy="67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27" name="Equation" r:id="rId7" imgW="660240" imgH="431640" progId="Equation.DSMT4">
                    <p:embed/>
                  </p:oleObj>
                </mc:Choice>
                <mc:Fallback>
                  <p:oleObj name="Equation" r:id="rId7" imgW="660240" imgH="431640" progId="Equation.DSMT4">
                    <p:embed/>
                    <p:pic>
                      <p:nvPicPr>
                        <p:cNvPr id="0" name="Object 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63" y="1615"/>
                          <a:ext cx="1035" cy="67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BC26C7C-605E-4620-AE90-CCAA1F151941}" type="slidenum">
              <a:rPr lang="en-US" sz="1400"/>
              <a:pPr eaLnBrk="1" hangingPunct="1"/>
              <a:t>128</a:t>
            </a:fld>
            <a:endParaRPr lang="en-US" sz="1400"/>
          </a:p>
        </p:txBody>
      </p:sp>
      <p:pic>
        <p:nvPicPr>
          <p:cNvPr id="138243" name="Picture 5" descr="table-06-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200" cy="691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1FEE32F-7B29-465A-BE91-72A250BE64C0}" type="slidenum">
              <a:rPr lang="en-US" sz="1400"/>
              <a:pPr eaLnBrk="1" hangingPunct="1"/>
              <a:t>129</a:t>
            </a:fld>
            <a:endParaRPr lang="en-US" sz="1400"/>
          </a:p>
        </p:txBody>
      </p:sp>
      <p:pic>
        <p:nvPicPr>
          <p:cNvPr id="139267" name="Picture 4" descr="table-06-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5F4A7B6-757D-452E-9D1D-8080F9463A01}" type="slidenum">
              <a:rPr lang="en-US" sz="1400"/>
              <a:pPr eaLnBrk="1" hangingPunct="1"/>
              <a:t>13</a:t>
            </a:fld>
            <a:endParaRPr lang="en-US" sz="1400"/>
          </a:p>
        </p:txBody>
      </p:sp>
      <p:sp>
        <p:nvSpPr>
          <p:cNvPr id="1560578" name="Rectangle 3074"/>
          <p:cNvSpPr>
            <a:spLocks noChangeArrowheads="1"/>
          </p:cNvSpPr>
          <p:nvPr/>
        </p:nvSpPr>
        <p:spPr bwMode="auto">
          <a:xfrm>
            <a:off x="0" y="114300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endParaRPr lang="en-US" sz="3600" b="1"/>
          </a:p>
          <a:p>
            <a:pPr marL="342900" indent="-342900" algn="ctr">
              <a:spcBef>
                <a:spcPct val="20000"/>
              </a:spcBef>
            </a:pPr>
            <a:r>
              <a:rPr lang="en-US" sz="3600" b="1"/>
              <a:t>Na  </a:t>
            </a:r>
            <a:r>
              <a:rPr lang="en-US" sz="3600" b="1">
                <a:sym typeface="Symbol" pitchFamily="18" charset="2"/>
              </a:rPr>
              <a:t>   Na</a:t>
            </a:r>
            <a:r>
              <a:rPr lang="en-US" sz="3600" b="1" baseline="30000">
                <a:sym typeface="Symbol" pitchFamily="18" charset="2"/>
              </a:rPr>
              <a:t>+     </a:t>
            </a:r>
            <a:r>
              <a:rPr lang="en-US" sz="3600" b="1">
                <a:sym typeface="Symbol" pitchFamily="18" charset="2"/>
              </a:rPr>
              <a:t>+</a:t>
            </a:r>
            <a:r>
              <a:rPr lang="en-US" sz="3600" b="1" baseline="30000">
                <a:sym typeface="Symbol" pitchFamily="18" charset="2"/>
              </a:rPr>
              <a:t>    </a:t>
            </a:r>
            <a:r>
              <a:rPr lang="en-US" sz="3600" b="1"/>
              <a:t>e</a:t>
            </a:r>
            <a:r>
              <a:rPr lang="en-US" sz="3600" b="1" baseline="30000"/>
              <a:t>-</a:t>
            </a:r>
            <a:r>
              <a:rPr lang="en-US" sz="3600" b="1"/>
              <a:t> </a:t>
            </a:r>
            <a:endParaRPr lang="en-US" sz="3600" b="1" baseline="30000">
              <a:sym typeface="Symbol" pitchFamily="18" charset="2"/>
            </a:endParaRPr>
          </a:p>
          <a:p>
            <a:pPr marL="342900" indent="-342900" algn="ctr">
              <a:spcBef>
                <a:spcPct val="20000"/>
              </a:spcBef>
            </a:pPr>
            <a:endParaRPr lang="en-US" sz="3600" b="1" baseline="30000">
              <a:sym typeface="Symbol" pitchFamily="18" charset="2"/>
            </a:endParaRPr>
          </a:p>
          <a:p>
            <a:pPr marL="342900" indent="-342900" algn="ctr">
              <a:spcBef>
                <a:spcPct val="20000"/>
              </a:spcBef>
            </a:pPr>
            <a:endParaRPr lang="en-US" sz="3600" b="1" baseline="30000">
              <a:sym typeface="Symbol" pitchFamily="18" charset="2"/>
            </a:endParaRPr>
          </a:p>
          <a:p>
            <a:pPr marL="342900" indent="-342900"/>
            <a:r>
              <a:rPr lang="en-US" sz="3600" b="1"/>
              <a:t>				Ca  </a:t>
            </a:r>
            <a:r>
              <a:rPr lang="en-US" sz="3600" b="1">
                <a:sym typeface="Symbol" pitchFamily="18" charset="2"/>
              </a:rPr>
              <a:t>   Ca</a:t>
            </a:r>
            <a:r>
              <a:rPr lang="en-US" sz="3600" b="1" baseline="30000">
                <a:sym typeface="Symbol" pitchFamily="18" charset="2"/>
              </a:rPr>
              <a:t>2+    </a:t>
            </a:r>
            <a:r>
              <a:rPr lang="en-US" sz="3600" b="1">
                <a:sym typeface="Symbol" pitchFamily="18" charset="2"/>
              </a:rPr>
              <a:t>+</a:t>
            </a:r>
            <a:r>
              <a:rPr lang="en-US" sz="3600" b="1" baseline="30000">
                <a:sym typeface="Symbol" pitchFamily="18" charset="2"/>
              </a:rPr>
              <a:t>    </a:t>
            </a:r>
            <a:r>
              <a:rPr lang="en-US" sz="3600" b="1">
                <a:sym typeface="Symbol" pitchFamily="18" charset="2"/>
              </a:rPr>
              <a:t>2</a:t>
            </a:r>
            <a:r>
              <a:rPr lang="en-US" sz="3600" b="1"/>
              <a:t>e</a:t>
            </a:r>
            <a:r>
              <a:rPr lang="en-US" sz="3600" b="1" baseline="30000"/>
              <a:t>-</a:t>
            </a:r>
            <a:endParaRPr lang="en-US" sz="3600" b="1" baseline="30000">
              <a:sym typeface="Symbol" pitchFamily="18" charset="2"/>
            </a:endParaRPr>
          </a:p>
          <a:p>
            <a:pPr marL="342900" indent="-342900" algn="ctr">
              <a:spcBef>
                <a:spcPct val="20000"/>
              </a:spcBef>
            </a:pPr>
            <a:endParaRPr lang="en-US" sz="3600" b="1"/>
          </a:p>
          <a:p>
            <a:pPr marL="342900" indent="-342900" algn="ctr">
              <a:spcBef>
                <a:spcPct val="20000"/>
              </a:spcBef>
            </a:pPr>
            <a:r>
              <a:rPr lang="en-US" sz="3600" b="1"/>
              <a:t>Al  </a:t>
            </a:r>
            <a:r>
              <a:rPr lang="en-US" sz="3600" b="1">
                <a:sym typeface="Symbol" pitchFamily="18" charset="2"/>
              </a:rPr>
              <a:t>   Al</a:t>
            </a:r>
            <a:r>
              <a:rPr lang="en-US" sz="3600" b="1" baseline="30000">
                <a:sym typeface="Symbol" pitchFamily="18" charset="2"/>
              </a:rPr>
              <a:t>3+    </a:t>
            </a:r>
            <a:r>
              <a:rPr lang="en-US" sz="3600" b="1">
                <a:sym typeface="Symbol" pitchFamily="18" charset="2"/>
              </a:rPr>
              <a:t>+</a:t>
            </a:r>
            <a:r>
              <a:rPr lang="en-US" sz="3600" b="1" baseline="30000">
                <a:sym typeface="Symbol" pitchFamily="18" charset="2"/>
              </a:rPr>
              <a:t>    </a:t>
            </a:r>
            <a:r>
              <a:rPr lang="en-US" sz="3600" b="1">
                <a:sym typeface="Symbol" pitchFamily="18" charset="2"/>
              </a:rPr>
              <a:t>3e</a:t>
            </a:r>
            <a:r>
              <a:rPr lang="en-US" sz="3600" b="1" baseline="30000">
                <a:sym typeface="Symbol" pitchFamily="18" charset="2"/>
              </a:rPr>
              <a:t>-</a:t>
            </a:r>
            <a:endParaRPr lang="en-US" sz="3600" b="1" baseline="30000"/>
          </a:p>
        </p:txBody>
      </p:sp>
      <p:sp>
        <p:nvSpPr>
          <p:cNvPr id="33796" name="Text Box 3075"/>
          <p:cNvSpPr txBox="1">
            <a:spLocks noChangeArrowheads="1"/>
          </p:cNvSpPr>
          <p:nvPr/>
        </p:nvSpPr>
        <p:spPr bwMode="auto">
          <a:xfrm>
            <a:off x="1588" y="-3175"/>
            <a:ext cx="9140825" cy="11906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 anchorCtr="1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600" b="1" u="sng">
                <a:solidFill>
                  <a:srgbClr val="996600"/>
                </a:solidFill>
              </a:rPr>
              <a:t>Positive Ion Formation: </a:t>
            </a:r>
            <a:br>
              <a:rPr lang="en-US" sz="3600" b="1" u="sng">
                <a:solidFill>
                  <a:srgbClr val="996600"/>
                </a:solidFill>
              </a:rPr>
            </a:br>
            <a:r>
              <a:rPr lang="en-US" sz="3600" b="1" u="sng">
                <a:solidFill>
                  <a:srgbClr val="996600"/>
                </a:solidFill>
              </a:rPr>
              <a:t>Loss of Electrons From a Neutral Atom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0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60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60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05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5605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5605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05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5605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5605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0578" grpId="0" build="p" autoUpdateAnimBg="0"/>
    </p:bld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396798D-AD11-4557-B389-609E9B695950}" type="slidenum">
              <a:rPr lang="en-US" sz="1400"/>
              <a:pPr eaLnBrk="1" hangingPunct="1"/>
              <a:t>130</a:t>
            </a:fld>
            <a:endParaRPr lang="en-US" sz="1400"/>
          </a:p>
        </p:txBody>
      </p:sp>
      <p:sp>
        <p:nvSpPr>
          <p:cNvPr id="136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0"/>
          </a:xfrm>
          <a:effectLst>
            <a:outerShdw dist="35921" dir="2700000" algn="ctr" rotWithShape="0">
              <a:schemeClr val="bg2"/>
            </a:outerShdw>
          </a:effectLst>
        </p:spPr>
        <p:txBody>
          <a:bodyPr anchorCtr="1"/>
          <a:lstStyle/>
          <a:p>
            <a:pPr eaLnBrk="1" hangingPunct="1">
              <a:defRPr/>
            </a:pPr>
            <a:r>
              <a:rPr lang="en-US" b="1" smtClean="0">
                <a:solidFill>
                  <a:srgbClr val="CC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</a:rPr>
              <a:t>6.6</a:t>
            </a:r>
            <a:br>
              <a:rPr lang="en-US" b="1" smtClean="0">
                <a:solidFill>
                  <a:srgbClr val="CC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</a:rPr>
            </a:br>
            <a:r>
              <a:rPr lang="en-US" sz="7200" b="1" u="sng" smtClean="0">
                <a:solidFill>
                  <a:srgbClr val="CC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</a:rPr>
              <a:t>Acids</a:t>
            </a:r>
          </a:p>
        </p:txBody>
      </p:sp>
      <p:sp>
        <p:nvSpPr>
          <p:cNvPr id="140292" name="AutoShape 3">
            <a:hlinkClick r:id="rId2" action="ppaction://hlinksldjump" highlightClick="1"/>
          </p:cNvPr>
          <p:cNvSpPr>
            <a:spLocks noChangeAspect="1" noChangeArrowheads="1"/>
          </p:cNvSpPr>
          <p:nvPr/>
        </p:nvSpPr>
        <p:spPr bwMode="auto">
          <a:xfrm>
            <a:off x="8075613" y="5635625"/>
            <a:ext cx="384175" cy="384175"/>
          </a:xfrm>
          <a:prstGeom prst="actionButtonHome">
            <a:avLst/>
          </a:prstGeom>
          <a:solidFill>
            <a:srgbClr val="CC33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93E7E81-C0B5-465A-BB78-F3B9D243DD5B}" type="slidenum">
              <a:rPr lang="en-US" sz="1400"/>
              <a:pPr eaLnBrk="1" hangingPunct="1"/>
              <a:t>131</a:t>
            </a:fld>
            <a:endParaRPr lang="en-US" sz="1400"/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90600" y="2762250"/>
            <a:ext cx="7162800" cy="1331913"/>
          </a:xfrm>
          <a:noFill/>
        </p:spPr>
        <p:txBody>
          <a:bodyPr anchor="ctr" anchorCtr="1"/>
          <a:lstStyle/>
          <a:p>
            <a:pPr marL="0" indent="0" algn="just" eaLnBrk="1" hangingPunct="1">
              <a:buFontTx/>
              <a:buNone/>
            </a:pPr>
            <a:r>
              <a:rPr lang="en-US" sz="3600" i="1" smtClean="0"/>
              <a:t>Oxy-acids</a:t>
            </a:r>
            <a:r>
              <a:rPr lang="en-US" sz="3600" smtClean="0"/>
              <a:t> contain hydrogen, oxygen and one other element.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32252AC-6271-46C0-BECB-D40023DCD86B}" type="slidenum">
              <a:rPr lang="en-US" sz="1400"/>
              <a:pPr eaLnBrk="1" hangingPunct="1"/>
              <a:t>132</a:t>
            </a:fld>
            <a:endParaRPr lang="en-US" sz="1400"/>
          </a:p>
        </p:txBody>
      </p:sp>
      <p:sp>
        <p:nvSpPr>
          <p:cNvPr id="142339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330200" y="2266950"/>
            <a:ext cx="3403600" cy="2324100"/>
          </a:xfrm>
        </p:spPr>
        <p:txBody>
          <a:bodyPr/>
          <a:lstStyle/>
          <a:p>
            <a:pPr marL="0" indent="0" algn="just" eaLnBrk="1" hangingPunct="1">
              <a:buFontTx/>
              <a:buNone/>
              <a:tabLst>
                <a:tab pos="0" algn="l"/>
              </a:tabLst>
            </a:pPr>
            <a:r>
              <a:rPr kumimoji="1" lang="en-US" sz="3600" smtClean="0">
                <a:cs typeface="Times New Roman" pitchFamily="18" charset="0"/>
              </a:rPr>
              <a:t>Hydrogen in an </a:t>
            </a:r>
            <a:br>
              <a:rPr kumimoji="1" lang="en-US" sz="3600" smtClean="0">
                <a:cs typeface="Times New Roman" pitchFamily="18" charset="0"/>
              </a:rPr>
            </a:br>
            <a:r>
              <a:rPr kumimoji="1" lang="en-US" sz="3600" smtClean="0">
                <a:cs typeface="Times New Roman" pitchFamily="18" charset="0"/>
              </a:rPr>
              <a:t>oxy-acid is not expressed in the acid name.</a:t>
            </a:r>
          </a:p>
        </p:txBody>
      </p:sp>
      <p:sp>
        <p:nvSpPr>
          <p:cNvPr id="156979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749800" y="2209800"/>
            <a:ext cx="4064000" cy="2438400"/>
          </a:xfrm>
        </p:spPr>
        <p:txBody>
          <a:bodyPr/>
          <a:lstStyle/>
          <a:p>
            <a:pPr marL="458788" lvl="1" indent="-1588" algn="just" eaLnBrk="1" hangingPunct="1">
              <a:buFontTx/>
              <a:buNone/>
            </a:pPr>
            <a:r>
              <a:rPr kumimoji="1" lang="en-US" sz="3600" smtClean="0">
                <a:cs typeface="Times New Roman" pitchFamily="18" charset="0"/>
              </a:rPr>
              <a:t>The word </a:t>
            </a:r>
            <a:r>
              <a:rPr kumimoji="1" lang="en-US" sz="3600" i="1" smtClean="0">
                <a:solidFill>
                  <a:srgbClr val="FF0000"/>
                </a:solidFill>
                <a:cs typeface="Times New Roman" pitchFamily="18" charset="0"/>
              </a:rPr>
              <a:t>acid</a:t>
            </a:r>
            <a:r>
              <a:rPr kumimoji="1" lang="en-US" sz="3600" smtClean="0">
                <a:cs typeface="Times New Roman" pitchFamily="18" charset="0"/>
              </a:rPr>
              <a:t> in the name indicates the presence of hydrogen</a:t>
            </a:r>
            <a:r>
              <a:rPr kumimoji="1" lang="en-US" sz="3000" smtClean="0">
                <a:cs typeface="Times New Roman" pitchFamily="18" charset="0"/>
              </a:rPr>
              <a:t>.</a:t>
            </a:r>
            <a:endParaRPr lang="en-US" sz="360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9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69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69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9795" grpId="0" build="p" autoUpdateAnimBg="0"/>
    </p:bld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020772C-ADE3-4C06-BA1C-44F97E0232C1}" type="slidenum">
              <a:rPr lang="en-US" sz="1400"/>
              <a:pPr eaLnBrk="1" hangingPunct="1"/>
              <a:t>133</a:t>
            </a:fld>
            <a:endParaRPr lang="en-US" sz="1400"/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6937375" y="1524000"/>
            <a:ext cx="1676400" cy="2152650"/>
            <a:chOff x="4381" y="960"/>
            <a:chExt cx="1056" cy="1356"/>
          </a:xfrm>
        </p:grpSpPr>
        <p:sp>
          <p:nvSpPr>
            <p:cNvPr id="14353" name="Rectangle 15"/>
            <p:cNvSpPr>
              <a:spLocks noChangeArrowheads="1"/>
            </p:cNvSpPr>
            <p:nvPr/>
          </p:nvSpPr>
          <p:spPr bwMode="auto">
            <a:xfrm>
              <a:off x="4717" y="1904"/>
              <a:ext cx="384" cy="412"/>
            </a:xfrm>
            <a:prstGeom prst="rect">
              <a:avLst/>
            </a:prstGeom>
            <a:solidFill>
              <a:srgbClr val="99CCFF"/>
            </a:solidFill>
            <a:ln w="19050">
              <a:solidFill>
                <a:srgbClr val="FF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4" name="Text Box 11"/>
            <p:cNvSpPr txBox="1">
              <a:spLocks noChangeArrowheads="1"/>
            </p:cNvSpPr>
            <p:nvPr/>
          </p:nvSpPr>
          <p:spPr bwMode="auto">
            <a:xfrm>
              <a:off x="4381" y="960"/>
              <a:ext cx="1056" cy="5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800">
                  <a:latin typeface="Arial" pitchFamily="34" charset="0"/>
                </a:rPr>
                <a:t>contains oxygen</a:t>
              </a:r>
            </a:p>
          </p:txBody>
        </p:sp>
      </p:grp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6394450" y="1524000"/>
            <a:ext cx="1676400" cy="2152650"/>
            <a:chOff x="4028" y="960"/>
            <a:chExt cx="1056" cy="1356"/>
          </a:xfrm>
        </p:grpSpPr>
        <p:sp>
          <p:nvSpPr>
            <p:cNvPr id="14351" name="Rectangle 13"/>
            <p:cNvSpPr>
              <a:spLocks noChangeArrowheads="1"/>
            </p:cNvSpPr>
            <p:nvPr/>
          </p:nvSpPr>
          <p:spPr bwMode="auto">
            <a:xfrm>
              <a:off x="4401" y="1904"/>
              <a:ext cx="310" cy="412"/>
            </a:xfrm>
            <a:prstGeom prst="rect">
              <a:avLst/>
            </a:prstGeom>
            <a:solidFill>
              <a:srgbClr val="99CCFF"/>
            </a:solidFill>
            <a:ln w="19050">
              <a:solidFill>
                <a:srgbClr val="FF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2" name="Text Box 10"/>
            <p:cNvSpPr txBox="1">
              <a:spLocks noChangeArrowheads="1"/>
            </p:cNvSpPr>
            <p:nvPr/>
          </p:nvSpPr>
          <p:spPr bwMode="auto">
            <a:xfrm>
              <a:off x="4028" y="960"/>
              <a:ext cx="1056" cy="5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800">
                  <a:latin typeface="Arial" pitchFamily="34" charset="0"/>
                </a:rPr>
                <a:t>contains sulfur</a:t>
              </a:r>
            </a:p>
          </p:txBody>
        </p:sp>
      </p:grpSp>
      <p:sp>
        <p:nvSpPr>
          <p:cNvPr id="14342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kumimoji="1" lang="en-US" sz="3600" smtClean="0">
              <a:cs typeface="Times New Roman" pitchFamily="18" charset="0"/>
            </a:endParaRPr>
          </a:p>
          <a:p>
            <a:pPr lvl="1" eaLnBrk="1" hangingPunct="1">
              <a:buFontTx/>
              <a:buNone/>
            </a:pPr>
            <a:endParaRPr kumimoji="1" lang="en-US" sz="3200" smtClean="0">
              <a:cs typeface="Times New Roman" pitchFamily="18" charset="0"/>
            </a:endParaRPr>
          </a:p>
        </p:txBody>
      </p:sp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5491163" y="1524000"/>
            <a:ext cx="1676400" cy="2152650"/>
            <a:chOff x="3459" y="960"/>
            <a:chExt cx="1056" cy="1356"/>
          </a:xfrm>
        </p:grpSpPr>
        <p:sp>
          <p:nvSpPr>
            <p:cNvPr id="14349" name="Rectangle 9"/>
            <p:cNvSpPr>
              <a:spLocks noChangeArrowheads="1"/>
            </p:cNvSpPr>
            <p:nvPr/>
          </p:nvSpPr>
          <p:spPr bwMode="auto">
            <a:xfrm>
              <a:off x="3781" y="1904"/>
              <a:ext cx="432" cy="412"/>
            </a:xfrm>
            <a:prstGeom prst="rect">
              <a:avLst/>
            </a:prstGeom>
            <a:solidFill>
              <a:srgbClr val="99CCFF"/>
            </a:solidFill>
            <a:ln w="19050">
              <a:solidFill>
                <a:srgbClr val="FF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0" name="Text Box 8"/>
            <p:cNvSpPr txBox="1">
              <a:spLocks noChangeArrowheads="1"/>
            </p:cNvSpPr>
            <p:nvPr/>
          </p:nvSpPr>
          <p:spPr bwMode="auto">
            <a:xfrm>
              <a:off x="3459" y="960"/>
              <a:ext cx="1056" cy="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800">
                  <a:latin typeface="Arial" pitchFamily="34" charset="0"/>
                </a:rPr>
                <a:t>contains hydrogen</a:t>
              </a:r>
            </a:p>
          </p:txBody>
        </p:sp>
      </p:grpSp>
      <p:grpSp>
        <p:nvGrpSpPr>
          <p:cNvPr id="5" name="Group 21"/>
          <p:cNvGrpSpPr>
            <a:grpSpLocks/>
          </p:cNvGrpSpPr>
          <p:nvPr/>
        </p:nvGrpSpPr>
        <p:grpSpPr bwMode="auto">
          <a:xfrm>
            <a:off x="3527425" y="1143000"/>
            <a:ext cx="1676400" cy="2601913"/>
            <a:chOff x="2222" y="720"/>
            <a:chExt cx="1056" cy="1639"/>
          </a:xfrm>
        </p:grpSpPr>
        <p:sp>
          <p:nvSpPr>
            <p:cNvPr id="14347" name="Rectangle 20"/>
            <p:cNvSpPr>
              <a:spLocks noChangeArrowheads="1"/>
            </p:cNvSpPr>
            <p:nvPr/>
          </p:nvSpPr>
          <p:spPr bwMode="auto">
            <a:xfrm>
              <a:off x="2270" y="1904"/>
              <a:ext cx="960" cy="455"/>
            </a:xfrm>
            <a:prstGeom prst="rect">
              <a:avLst/>
            </a:prstGeom>
            <a:solidFill>
              <a:srgbClr val="DDDDDD"/>
            </a:solidFill>
            <a:ln w="19050">
              <a:solidFill>
                <a:srgbClr val="FF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48" name="Text Box 12"/>
            <p:cNvSpPr txBox="1">
              <a:spLocks noChangeArrowheads="1"/>
            </p:cNvSpPr>
            <p:nvPr/>
          </p:nvSpPr>
          <p:spPr bwMode="auto">
            <a:xfrm>
              <a:off x="2222" y="720"/>
              <a:ext cx="1056" cy="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800">
                  <a:latin typeface="Arial" pitchFamily="34" charset="0"/>
                </a:rPr>
                <a:t>indicates hydrogen</a:t>
              </a:r>
            </a:p>
          </p:txBody>
        </p:sp>
      </p:grpSp>
      <p:grpSp>
        <p:nvGrpSpPr>
          <p:cNvPr id="14345" name="Group 5"/>
          <p:cNvGrpSpPr>
            <a:grpSpLocks/>
          </p:cNvGrpSpPr>
          <p:nvPr/>
        </p:nvGrpSpPr>
        <p:grpSpPr bwMode="auto">
          <a:xfrm>
            <a:off x="698500" y="2779713"/>
            <a:ext cx="7756525" cy="1154112"/>
            <a:chOff x="437" y="3021"/>
            <a:chExt cx="4886" cy="727"/>
          </a:xfrm>
        </p:grpSpPr>
        <p:sp>
          <p:nvSpPr>
            <p:cNvPr id="14346" name="Text Box 6"/>
            <p:cNvSpPr txBox="1">
              <a:spLocks noChangeArrowheads="1"/>
            </p:cNvSpPr>
            <p:nvPr/>
          </p:nvSpPr>
          <p:spPr bwMode="auto">
            <a:xfrm>
              <a:off x="437" y="3038"/>
              <a:ext cx="2885" cy="6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6600">
                  <a:solidFill>
                    <a:srgbClr val="CC6600"/>
                  </a:solidFill>
                </a:rPr>
                <a:t>sulfur</a:t>
              </a:r>
              <a:r>
                <a:rPr lang="en-US" sz="6600">
                  <a:solidFill>
                    <a:srgbClr val="008000"/>
                  </a:solidFill>
                </a:rPr>
                <a:t>ic</a:t>
              </a:r>
              <a:r>
                <a:rPr lang="en-US" sz="6600">
                  <a:solidFill>
                    <a:srgbClr val="CC6600"/>
                  </a:solidFill>
                </a:rPr>
                <a:t> acid</a:t>
              </a:r>
            </a:p>
          </p:txBody>
        </p:sp>
        <p:graphicFrame>
          <p:nvGraphicFramePr>
            <p:cNvPr id="14338" name="Object 7"/>
            <p:cNvGraphicFramePr>
              <a:graphicFrameLocks noChangeAspect="1"/>
            </p:cNvGraphicFramePr>
            <p:nvPr/>
          </p:nvGraphicFramePr>
          <p:xfrm>
            <a:off x="3761" y="3021"/>
            <a:ext cx="1562" cy="7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55" name="Equation" r:id="rId3" imgW="927000" imgH="431640" progId="Equation.3">
                    <p:embed/>
                  </p:oleObj>
                </mc:Choice>
                <mc:Fallback>
                  <p:oleObj name="Equation" r:id="rId3" imgW="927000" imgH="431640" progId="Equation.3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61" y="3021"/>
                          <a:ext cx="1562" cy="72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4D84CA9-89F0-452D-AD79-2306FDCEF42E}" type="slidenum">
              <a:rPr lang="en-US" sz="1400"/>
              <a:pPr eaLnBrk="1" hangingPunct="1"/>
              <a:t>134</a:t>
            </a:fld>
            <a:endParaRPr lang="en-US" sz="1400"/>
          </a:p>
        </p:txBody>
      </p:sp>
      <p:sp>
        <p:nvSpPr>
          <p:cNvPr id="1536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611188"/>
            <a:ext cx="7772400" cy="17526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z="3600" smtClean="0">
                <a:cs typeface="Times New Roman" pitchFamily="18" charset="0"/>
              </a:rPr>
              <a:t>Anions ending in </a:t>
            </a:r>
            <a:r>
              <a:rPr lang="en-US" sz="3600" smtClean="0">
                <a:solidFill>
                  <a:srgbClr val="FF0066"/>
                </a:solidFill>
                <a:cs typeface="Times New Roman" pitchFamily="18" charset="0"/>
              </a:rPr>
              <a:t>-</a:t>
            </a:r>
            <a:r>
              <a:rPr lang="en-US" sz="3600" i="1" smtClean="0">
                <a:solidFill>
                  <a:srgbClr val="FF0066"/>
                </a:solidFill>
                <a:cs typeface="Times New Roman" pitchFamily="18" charset="0"/>
              </a:rPr>
              <a:t>ate</a:t>
            </a:r>
            <a:r>
              <a:rPr lang="en-US" sz="3600" i="1" smtClean="0">
                <a:cs typeface="Times New Roman" pitchFamily="18" charset="0"/>
              </a:rPr>
              <a:t> </a:t>
            </a:r>
            <a:r>
              <a:rPr lang="en-US" sz="3600" smtClean="0">
                <a:cs typeface="Times New Roman" pitchFamily="18" charset="0"/>
              </a:rPr>
              <a:t>always contain more oxygen than ions ending in </a:t>
            </a:r>
            <a:r>
              <a:rPr lang="en-US" sz="3600" smtClean="0">
                <a:solidFill>
                  <a:srgbClr val="0033CC"/>
                </a:solidFill>
                <a:cs typeface="Times New Roman" pitchFamily="18" charset="0"/>
              </a:rPr>
              <a:t>-</a:t>
            </a:r>
            <a:r>
              <a:rPr lang="en-US" sz="3600" i="1" smtClean="0">
                <a:solidFill>
                  <a:srgbClr val="0033CC"/>
                </a:solidFill>
                <a:cs typeface="Times New Roman" pitchFamily="18" charset="0"/>
              </a:rPr>
              <a:t>ite</a:t>
            </a:r>
            <a:r>
              <a:rPr lang="en-US" sz="3600" smtClean="0">
                <a:cs typeface="Times New Roman" pitchFamily="18" charset="0"/>
              </a:rPr>
              <a:t>.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181600" y="2586038"/>
            <a:ext cx="2330450" cy="1689100"/>
            <a:chOff x="3264" y="1629"/>
            <a:chExt cx="1468" cy="1064"/>
          </a:xfrm>
        </p:grpSpPr>
        <p:sp>
          <p:nvSpPr>
            <p:cNvPr id="15369" name="Text Box 4"/>
            <p:cNvSpPr txBox="1">
              <a:spLocks noChangeArrowheads="1"/>
            </p:cNvSpPr>
            <p:nvPr/>
          </p:nvSpPr>
          <p:spPr bwMode="auto">
            <a:xfrm>
              <a:off x="3264" y="1629"/>
              <a:ext cx="146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3600">
                  <a:solidFill>
                    <a:srgbClr val="FF0000"/>
                  </a:solidFill>
                </a:rPr>
                <a:t>phosphate</a:t>
              </a:r>
            </a:p>
          </p:txBody>
        </p:sp>
        <p:graphicFrame>
          <p:nvGraphicFramePr>
            <p:cNvPr id="15363" name="Object 5"/>
            <p:cNvGraphicFramePr>
              <a:graphicFrameLocks noChangeAspect="1"/>
            </p:cNvGraphicFramePr>
            <p:nvPr/>
          </p:nvGraphicFramePr>
          <p:xfrm>
            <a:off x="3510" y="2015"/>
            <a:ext cx="976" cy="6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70" name="Equation" r:id="rId3" imgW="622080" imgH="431640" progId="Equation.DSMT4">
                    <p:embed/>
                  </p:oleObj>
                </mc:Choice>
                <mc:Fallback>
                  <p:oleObj name="Equation" r:id="rId3" imgW="622080" imgH="431640" progId="Equation.DSMT4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10" y="2015"/>
                          <a:ext cx="976" cy="67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1752600" y="2586038"/>
            <a:ext cx="2044700" cy="1689100"/>
            <a:chOff x="1104" y="1629"/>
            <a:chExt cx="1288" cy="1064"/>
          </a:xfrm>
        </p:grpSpPr>
        <p:sp>
          <p:nvSpPr>
            <p:cNvPr id="15368" name="Text Box 7"/>
            <p:cNvSpPr txBox="1">
              <a:spLocks noChangeArrowheads="1"/>
            </p:cNvSpPr>
            <p:nvPr/>
          </p:nvSpPr>
          <p:spPr bwMode="auto">
            <a:xfrm>
              <a:off x="1104" y="1629"/>
              <a:ext cx="128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3600">
                  <a:solidFill>
                    <a:schemeClr val="accent2"/>
                  </a:solidFill>
                </a:rPr>
                <a:t>phosphite</a:t>
              </a:r>
            </a:p>
          </p:txBody>
        </p:sp>
        <p:graphicFrame>
          <p:nvGraphicFramePr>
            <p:cNvPr id="15362" name="Object 8"/>
            <p:cNvGraphicFramePr>
              <a:graphicFrameLocks noChangeAspect="1"/>
            </p:cNvGraphicFramePr>
            <p:nvPr/>
          </p:nvGraphicFramePr>
          <p:xfrm>
            <a:off x="1270" y="2015"/>
            <a:ext cx="956" cy="6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71" name="Equation" r:id="rId5" imgW="609480" imgH="431640" progId="Equation.DSMT4">
                    <p:embed/>
                  </p:oleObj>
                </mc:Choice>
                <mc:Fallback>
                  <p:oleObj name="Equation" r:id="rId5" imgW="609480" imgH="431640" progId="Equation.DSMT4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70" y="2015"/>
                          <a:ext cx="956" cy="67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5FEB7D1-1895-44CC-ACD4-965ACE42DB7F}" type="slidenum">
              <a:rPr lang="en-US" sz="1400"/>
              <a:pPr eaLnBrk="1" hangingPunct="1"/>
              <a:t>135</a:t>
            </a:fld>
            <a:endParaRPr lang="en-US" sz="1400"/>
          </a:p>
        </p:txBody>
      </p:sp>
      <p:sp>
        <p:nvSpPr>
          <p:cNvPr id="143363" name="Rectangle 2"/>
          <p:cNvSpPr>
            <a:spLocks noGrp="1" noChangeArrowheads="1"/>
          </p:cNvSpPr>
          <p:nvPr>
            <p:ph type="title"/>
          </p:nvPr>
        </p:nvSpPr>
        <p:spPr>
          <a:xfrm>
            <a:off x="-1588" y="-228600"/>
            <a:ext cx="9144001" cy="1447800"/>
          </a:xfrm>
          <a:solidFill>
            <a:srgbClr val="0066CC"/>
          </a:solidFill>
        </p:spPr>
        <p:txBody>
          <a:bodyPr anchorCtr="1"/>
          <a:lstStyle/>
          <a:p>
            <a:pPr eaLnBrk="1" hangingPunct="1"/>
            <a:r>
              <a:rPr lang="en-US" sz="3600" b="1" u="sng" smtClean="0">
                <a:solidFill>
                  <a:srgbClr val="DDDDDD"/>
                </a:solidFill>
              </a:rPr>
              <a:t>Naming the Acid Based </a:t>
            </a:r>
            <a:br>
              <a:rPr lang="en-US" sz="3600" b="1" u="sng" smtClean="0">
                <a:solidFill>
                  <a:srgbClr val="DDDDDD"/>
                </a:solidFill>
              </a:rPr>
            </a:br>
            <a:r>
              <a:rPr lang="en-US" sz="3600" b="1" u="sng" smtClean="0">
                <a:solidFill>
                  <a:srgbClr val="DDDDDD"/>
                </a:solidFill>
              </a:rPr>
              <a:t>on the Name of the Polyatomic Ion</a:t>
            </a:r>
          </a:p>
        </p:txBody>
      </p:sp>
      <p:sp>
        <p:nvSpPr>
          <p:cNvPr id="143364" name="Rectangle 3"/>
          <p:cNvSpPr>
            <a:spLocks noChangeArrowheads="1"/>
          </p:cNvSpPr>
          <p:nvPr/>
        </p:nvSpPr>
        <p:spPr bwMode="auto">
          <a:xfrm>
            <a:off x="330200" y="1600200"/>
            <a:ext cx="5035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600" u="sng"/>
              <a:t>Ending  of Polyatomic Ion</a:t>
            </a:r>
          </a:p>
        </p:txBody>
      </p:sp>
      <p:sp>
        <p:nvSpPr>
          <p:cNvPr id="1550340" name="Text Box 4"/>
          <p:cNvSpPr txBox="1">
            <a:spLocks noChangeArrowheads="1"/>
          </p:cNvSpPr>
          <p:nvPr/>
        </p:nvSpPr>
        <p:spPr bwMode="auto">
          <a:xfrm>
            <a:off x="1311275" y="4670425"/>
            <a:ext cx="25288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3200">
                <a:latin typeface="Arial" pitchFamily="34" charset="0"/>
              </a:rPr>
              <a:t>more oxygen</a:t>
            </a:r>
          </a:p>
        </p:txBody>
      </p:sp>
      <p:sp>
        <p:nvSpPr>
          <p:cNvPr id="1550341" name="Text Box 5"/>
          <p:cNvSpPr txBox="1">
            <a:spLocks noChangeArrowheads="1"/>
          </p:cNvSpPr>
          <p:nvPr/>
        </p:nvSpPr>
        <p:spPr bwMode="auto">
          <a:xfrm>
            <a:off x="1412875" y="2867025"/>
            <a:ext cx="23272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3200">
                <a:latin typeface="Arial" pitchFamily="34" charset="0"/>
              </a:rPr>
              <a:t>less oxygen</a:t>
            </a:r>
          </a:p>
        </p:txBody>
      </p:sp>
      <p:sp>
        <p:nvSpPr>
          <p:cNvPr id="1550342" name="Rectangle 6"/>
          <p:cNvSpPr>
            <a:spLocks noChangeArrowheads="1"/>
          </p:cNvSpPr>
          <p:nvPr/>
        </p:nvSpPr>
        <p:spPr bwMode="auto">
          <a:xfrm>
            <a:off x="2179638" y="2247900"/>
            <a:ext cx="79375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800">
                <a:solidFill>
                  <a:srgbClr val="0000FF"/>
                </a:solidFill>
              </a:rPr>
              <a:t>ite</a:t>
            </a:r>
          </a:p>
        </p:txBody>
      </p:sp>
      <p:sp>
        <p:nvSpPr>
          <p:cNvPr id="1550343" name="Rectangle 7"/>
          <p:cNvSpPr>
            <a:spLocks noChangeArrowheads="1"/>
          </p:cNvSpPr>
          <p:nvPr/>
        </p:nvSpPr>
        <p:spPr bwMode="auto">
          <a:xfrm>
            <a:off x="2130425" y="3976688"/>
            <a:ext cx="893763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800">
                <a:solidFill>
                  <a:srgbClr val="0000FF"/>
                </a:solidFill>
              </a:rPr>
              <a:t>ate</a:t>
            </a:r>
          </a:p>
        </p:txBody>
      </p:sp>
      <p:sp>
        <p:nvSpPr>
          <p:cNvPr id="143369" name="Rectangle 9"/>
          <p:cNvSpPr>
            <a:spLocks noChangeArrowheads="1"/>
          </p:cNvSpPr>
          <p:nvPr/>
        </p:nvSpPr>
        <p:spPr bwMode="auto">
          <a:xfrm>
            <a:off x="5695950" y="1600200"/>
            <a:ext cx="31178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600" u="sng"/>
              <a:t>Ending  of Acid</a:t>
            </a:r>
          </a:p>
        </p:txBody>
      </p:sp>
      <p:sp>
        <p:nvSpPr>
          <p:cNvPr id="1550347" name="Rectangle 11"/>
          <p:cNvSpPr>
            <a:spLocks noChangeArrowheads="1"/>
          </p:cNvSpPr>
          <p:nvPr/>
        </p:nvSpPr>
        <p:spPr bwMode="auto">
          <a:xfrm>
            <a:off x="6738938" y="2247900"/>
            <a:ext cx="1030287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800">
                <a:solidFill>
                  <a:srgbClr val="FF0066"/>
                </a:solidFill>
              </a:rPr>
              <a:t>ous</a:t>
            </a:r>
          </a:p>
        </p:txBody>
      </p:sp>
      <p:sp>
        <p:nvSpPr>
          <p:cNvPr id="1550348" name="Rectangle 12"/>
          <p:cNvSpPr>
            <a:spLocks noChangeArrowheads="1"/>
          </p:cNvSpPr>
          <p:nvPr/>
        </p:nvSpPr>
        <p:spPr bwMode="auto">
          <a:xfrm>
            <a:off x="6942138" y="3976688"/>
            <a:ext cx="623887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800">
                <a:solidFill>
                  <a:srgbClr val="FF0066"/>
                </a:solidFill>
              </a:rPr>
              <a:t>ic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0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50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50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0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550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550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0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1550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0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550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550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4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0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550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550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0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1000"/>
                                        <p:tgtEl>
                                          <p:spTgt spid="1550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0340" grpId="0" autoUpdateAnimBg="0"/>
      <p:bldP spid="1550341" grpId="0" autoUpdateAnimBg="0"/>
      <p:bldP spid="1550342" grpId="0" autoUpdateAnimBg="0"/>
      <p:bldP spid="1550343" grpId="0" autoUpdateAnimBg="0"/>
      <p:bldP spid="1550347" grpId="0" autoUpdateAnimBg="0"/>
      <p:bldP spid="1550348" grpId="0" autoUpdateAnimBg="0"/>
    </p:bld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3D0FC62-98F1-40D0-B200-96F6A1CB1140}" type="slidenum">
              <a:rPr lang="en-US" sz="1400"/>
              <a:pPr eaLnBrk="1" hangingPunct="1"/>
              <a:t>136</a:t>
            </a:fld>
            <a:endParaRPr lang="en-US" sz="1400"/>
          </a:p>
        </p:txBody>
      </p:sp>
      <p:sp>
        <p:nvSpPr>
          <p:cNvPr id="1551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 anchorCtr="1"/>
          <a:lstStyle/>
          <a:p>
            <a:pPr eaLnBrk="1" hangingPunct="1">
              <a:defRPr/>
            </a:pPr>
            <a:r>
              <a:rPr lang="en-US" sz="5400" u="sng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Examples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E9B83B3-C358-4283-866D-78D05EC41F46}" type="slidenum">
              <a:rPr lang="en-US" sz="1400"/>
              <a:pPr eaLnBrk="1" hangingPunct="1"/>
              <a:t>137</a:t>
            </a:fld>
            <a:endParaRPr lang="en-US" sz="1400"/>
          </a:p>
        </p:txBody>
      </p:sp>
      <p:sp>
        <p:nvSpPr>
          <p:cNvPr id="1638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  <a:noFill/>
        </p:spPr>
        <p:txBody>
          <a:bodyPr/>
          <a:lstStyle/>
          <a:p>
            <a:pPr marL="517525" indent="-517525" eaLnBrk="1" hangingPunct="1">
              <a:buClr>
                <a:srgbClr val="FF33CC"/>
              </a:buClr>
              <a:buFontTx/>
              <a:buNone/>
            </a:pPr>
            <a:r>
              <a:rPr lang="en-US" sz="4400" smtClean="0"/>
              <a:t>   </a:t>
            </a:r>
          </a:p>
          <a:p>
            <a:pPr marL="517525" indent="-517525" eaLnBrk="1" hangingPunct="1">
              <a:buClr>
                <a:srgbClr val="FF33CC"/>
              </a:buClr>
              <a:buFontTx/>
              <a:buNone/>
            </a:pPr>
            <a:endParaRPr lang="en-US" sz="4400" smtClean="0"/>
          </a:p>
          <a:p>
            <a:pPr marL="517525" indent="-517525" eaLnBrk="1" hangingPunct="1">
              <a:buClr>
                <a:srgbClr val="FF33CC"/>
              </a:buClr>
              <a:buFontTx/>
              <a:buNone/>
            </a:pPr>
            <a:endParaRPr lang="en-US" sz="4400" smtClean="0">
              <a:cs typeface="Times New Roman" pitchFamily="18" charset="0"/>
            </a:endParaRPr>
          </a:p>
        </p:txBody>
      </p:sp>
      <p:sp>
        <p:nvSpPr>
          <p:cNvPr id="1584131" name="Text Box 3"/>
          <p:cNvSpPr txBox="1">
            <a:spLocks noChangeArrowheads="1"/>
          </p:cNvSpPr>
          <p:nvPr/>
        </p:nvSpPr>
        <p:spPr bwMode="auto">
          <a:xfrm>
            <a:off x="1546225" y="1504950"/>
            <a:ext cx="2590800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6600">
                <a:solidFill>
                  <a:srgbClr val="CC6600"/>
                </a:solidFill>
              </a:rPr>
              <a:t>sulf</a:t>
            </a:r>
            <a:r>
              <a:rPr lang="en-US" sz="6600">
                <a:solidFill>
                  <a:srgbClr val="008000"/>
                </a:solidFill>
              </a:rPr>
              <a:t>ite</a:t>
            </a:r>
          </a:p>
        </p:txBody>
      </p:sp>
      <p:graphicFrame>
        <p:nvGraphicFramePr>
          <p:cNvPr id="1584132" name="Object 4"/>
          <p:cNvGraphicFramePr>
            <a:graphicFrameLocks noChangeAspect="1"/>
          </p:cNvGraphicFramePr>
          <p:nvPr/>
        </p:nvGraphicFramePr>
        <p:xfrm>
          <a:off x="6149975" y="1381125"/>
          <a:ext cx="1914525" cy="1347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3" name="Equation" r:id="rId3" imgW="342720" imgH="241200" progId="Equation.DSMT4">
                  <p:embed/>
                </p:oleObj>
              </mc:Choice>
              <mc:Fallback>
                <p:oleObj name="Equation" r:id="rId3" imgW="342720" imgH="2412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9975" y="1381125"/>
                        <a:ext cx="1914525" cy="1347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84133" name="Text Box 5"/>
          <p:cNvSpPr txBox="1">
            <a:spLocks noChangeArrowheads="1"/>
          </p:cNvSpPr>
          <p:nvPr/>
        </p:nvSpPr>
        <p:spPr bwMode="auto">
          <a:xfrm>
            <a:off x="495300" y="4246563"/>
            <a:ext cx="5064125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6600">
                <a:solidFill>
                  <a:srgbClr val="CC6600"/>
                </a:solidFill>
              </a:rPr>
              <a:t>sulfur</a:t>
            </a:r>
            <a:r>
              <a:rPr lang="en-US" sz="6600">
                <a:solidFill>
                  <a:srgbClr val="008000"/>
                </a:solidFill>
              </a:rPr>
              <a:t>ous</a:t>
            </a:r>
            <a:r>
              <a:rPr lang="en-US" sz="6600">
                <a:solidFill>
                  <a:srgbClr val="CC6600"/>
                </a:solidFill>
              </a:rPr>
              <a:t> acid</a:t>
            </a:r>
          </a:p>
        </p:txBody>
      </p:sp>
      <p:graphicFrame>
        <p:nvGraphicFramePr>
          <p:cNvPr id="1584134" name="Object 6"/>
          <p:cNvGraphicFramePr>
            <a:graphicFrameLocks noChangeAspect="1"/>
          </p:cNvGraphicFramePr>
          <p:nvPr/>
        </p:nvGraphicFramePr>
        <p:xfrm>
          <a:off x="5791200" y="4111625"/>
          <a:ext cx="2590800" cy="1365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4" name="Equation" r:id="rId5" imgW="457200" imgH="241200" progId="Equation.DSMT4">
                  <p:embed/>
                </p:oleObj>
              </mc:Choice>
              <mc:Fallback>
                <p:oleObj name="Equation" r:id="rId5" imgW="457200" imgH="2412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4111625"/>
                        <a:ext cx="2590800" cy="1365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84135" name="Line 7"/>
          <p:cNvSpPr>
            <a:spLocks noChangeShapeType="1"/>
          </p:cNvSpPr>
          <p:nvPr/>
        </p:nvSpPr>
        <p:spPr bwMode="auto">
          <a:xfrm>
            <a:off x="3276600" y="2438400"/>
            <a:ext cx="0" cy="2209800"/>
          </a:xfrm>
          <a:prstGeom prst="line">
            <a:avLst/>
          </a:prstGeom>
          <a:noFill/>
          <a:ln w="28575">
            <a:solidFill>
              <a:srgbClr val="80008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4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84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84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4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584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584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584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584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4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584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584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4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84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84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84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84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4131" grpId="0" autoUpdateAnimBg="0"/>
      <p:bldP spid="1584133" grpId="0" autoUpdateAnimBg="0"/>
      <p:bldP spid="1584135" grpId="0" animBg="1"/>
    </p:bld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6F45F81-D625-4C8D-B52C-CCB86AAB8ED7}" type="slidenum">
              <a:rPr lang="en-US" sz="1400"/>
              <a:pPr eaLnBrk="1" hangingPunct="1"/>
              <a:t>138</a:t>
            </a:fld>
            <a:endParaRPr lang="en-US" sz="1400"/>
          </a:p>
        </p:txBody>
      </p:sp>
      <p:sp>
        <p:nvSpPr>
          <p:cNvPr id="1741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  <a:noFill/>
        </p:spPr>
        <p:txBody>
          <a:bodyPr/>
          <a:lstStyle/>
          <a:p>
            <a:pPr marL="517525" indent="-517525" eaLnBrk="1" hangingPunct="1">
              <a:buClr>
                <a:srgbClr val="FF33CC"/>
              </a:buClr>
              <a:buFontTx/>
              <a:buNone/>
            </a:pPr>
            <a:r>
              <a:rPr lang="en-US" sz="4400" smtClean="0"/>
              <a:t>   </a:t>
            </a:r>
          </a:p>
          <a:p>
            <a:pPr marL="517525" indent="-517525" eaLnBrk="1" hangingPunct="1">
              <a:buClr>
                <a:srgbClr val="FF33CC"/>
              </a:buClr>
              <a:buFontTx/>
              <a:buNone/>
            </a:pPr>
            <a:endParaRPr lang="en-US" sz="4400" smtClean="0"/>
          </a:p>
          <a:p>
            <a:pPr marL="517525" indent="-517525" eaLnBrk="1" hangingPunct="1">
              <a:buClr>
                <a:srgbClr val="FF33CC"/>
              </a:buClr>
              <a:buFontTx/>
              <a:buNone/>
            </a:pPr>
            <a:endParaRPr lang="en-US" sz="4400" smtClean="0">
              <a:cs typeface="Times New Roman" pitchFamily="18" charset="0"/>
            </a:endParaRPr>
          </a:p>
        </p:txBody>
      </p:sp>
      <p:sp>
        <p:nvSpPr>
          <p:cNvPr id="1585155" name="Text Box 3"/>
          <p:cNvSpPr txBox="1">
            <a:spLocks noChangeArrowheads="1"/>
          </p:cNvSpPr>
          <p:nvPr/>
        </p:nvSpPr>
        <p:spPr bwMode="auto">
          <a:xfrm>
            <a:off x="1546225" y="1504950"/>
            <a:ext cx="2590800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6600">
                <a:solidFill>
                  <a:srgbClr val="CC6600"/>
                </a:solidFill>
              </a:rPr>
              <a:t>sulf</a:t>
            </a:r>
            <a:r>
              <a:rPr lang="en-US" sz="6600">
                <a:solidFill>
                  <a:srgbClr val="008000"/>
                </a:solidFill>
              </a:rPr>
              <a:t>ate</a:t>
            </a:r>
          </a:p>
        </p:txBody>
      </p:sp>
      <p:graphicFrame>
        <p:nvGraphicFramePr>
          <p:cNvPr id="1585156" name="Object 4"/>
          <p:cNvGraphicFramePr>
            <a:graphicFrameLocks noChangeAspect="1"/>
          </p:cNvGraphicFramePr>
          <p:nvPr/>
        </p:nvGraphicFramePr>
        <p:xfrm>
          <a:off x="5683250" y="1381125"/>
          <a:ext cx="1914525" cy="1347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7" name="Equation" r:id="rId3" imgW="342720" imgH="241200" progId="Equation.DSMT4">
                  <p:embed/>
                </p:oleObj>
              </mc:Choice>
              <mc:Fallback>
                <p:oleObj name="Equation" r:id="rId3" imgW="342720" imgH="2412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3250" y="1381125"/>
                        <a:ext cx="1914525" cy="1347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85157" name="Text Box 5"/>
          <p:cNvSpPr txBox="1">
            <a:spLocks noChangeArrowheads="1"/>
          </p:cNvSpPr>
          <p:nvPr/>
        </p:nvSpPr>
        <p:spPr bwMode="auto">
          <a:xfrm>
            <a:off x="495300" y="4246563"/>
            <a:ext cx="5064125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6600">
                <a:solidFill>
                  <a:srgbClr val="CC6600"/>
                </a:solidFill>
              </a:rPr>
              <a:t>sulfur</a:t>
            </a:r>
            <a:r>
              <a:rPr lang="en-US" sz="6600">
                <a:solidFill>
                  <a:srgbClr val="008000"/>
                </a:solidFill>
              </a:rPr>
              <a:t>ic</a:t>
            </a:r>
            <a:r>
              <a:rPr lang="en-US" sz="6600">
                <a:solidFill>
                  <a:srgbClr val="CC6600"/>
                </a:solidFill>
              </a:rPr>
              <a:t> acid</a:t>
            </a:r>
          </a:p>
        </p:txBody>
      </p:sp>
      <p:sp>
        <p:nvSpPr>
          <p:cNvPr id="1585158" name="Line 6"/>
          <p:cNvSpPr>
            <a:spLocks noChangeShapeType="1"/>
          </p:cNvSpPr>
          <p:nvPr/>
        </p:nvSpPr>
        <p:spPr bwMode="auto">
          <a:xfrm>
            <a:off x="3284538" y="2438400"/>
            <a:ext cx="0" cy="2209800"/>
          </a:xfrm>
          <a:prstGeom prst="line">
            <a:avLst/>
          </a:prstGeom>
          <a:noFill/>
          <a:ln w="28575">
            <a:solidFill>
              <a:srgbClr val="80008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aphicFrame>
        <p:nvGraphicFramePr>
          <p:cNvPr id="1585159" name="Object 7"/>
          <p:cNvGraphicFramePr>
            <a:graphicFrameLocks noChangeAspect="1"/>
          </p:cNvGraphicFramePr>
          <p:nvPr/>
        </p:nvGraphicFramePr>
        <p:xfrm>
          <a:off x="5486400" y="4129088"/>
          <a:ext cx="2552700" cy="1347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8" name="Equation" r:id="rId5" imgW="457200" imgH="241200" progId="Equation.DSMT4">
                  <p:embed/>
                </p:oleObj>
              </mc:Choice>
              <mc:Fallback>
                <p:oleObj name="Equation" r:id="rId5" imgW="457200" imgH="2412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4129088"/>
                        <a:ext cx="2552700" cy="1347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5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85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85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5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585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585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5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585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585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5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585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585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5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85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85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85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85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5155" grpId="0" autoUpdateAnimBg="0"/>
      <p:bldP spid="1585157" grpId="0" autoUpdateAnimBg="0"/>
      <p:bldP spid="1585158" grpId="0" animBg="1"/>
    </p:bld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5574D73-D779-4482-9EA3-CE1730402160}" type="slidenum">
              <a:rPr lang="en-US" sz="1400"/>
              <a:pPr eaLnBrk="1" hangingPunct="1"/>
              <a:t>139</a:t>
            </a:fld>
            <a:endParaRPr lang="en-US" sz="1400"/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  <a:noFill/>
        </p:spPr>
        <p:txBody>
          <a:bodyPr/>
          <a:lstStyle/>
          <a:p>
            <a:pPr marL="517525" indent="-517525" eaLnBrk="1" hangingPunct="1">
              <a:buClr>
                <a:srgbClr val="FF33CC"/>
              </a:buClr>
              <a:buFontTx/>
              <a:buNone/>
            </a:pPr>
            <a:r>
              <a:rPr lang="en-US" sz="4400" smtClean="0"/>
              <a:t>   </a:t>
            </a:r>
          </a:p>
          <a:p>
            <a:pPr marL="517525" indent="-517525" eaLnBrk="1" hangingPunct="1">
              <a:buClr>
                <a:srgbClr val="FF33CC"/>
              </a:buClr>
              <a:buFontTx/>
              <a:buNone/>
            </a:pPr>
            <a:endParaRPr lang="en-US" sz="4400" smtClean="0"/>
          </a:p>
          <a:p>
            <a:pPr marL="517525" indent="-517525" eaLnBrk="1" hangingPunct="1">
              <a:buClr>
                <a:srgbClr val="FF33CC"/>
              </a:buClr>
              <a:buFontTx/>
              <a:buNone/>
            </a:pPr>
            <a:endParaRPr lang="en-US" sz="4400" smtClean="0">
              <a:cs typeface="Times New Roman" pitchFamily="18" charset="0"/>
            </a:endParaRPr>
          </a:p>
        </p:txBody>
      </p:sp>
      <p:sp>
        <p:nvSpPr>
          <p:cNvPr id="1586179" name="Text Box 3"/>
          <p:cNvSpPr txBox="1">
            <a:spLocks noChangeArrowheads="1"/>
          </p:cNvSpPr>
          <p:nvPr/>
        </p:nvSpPr>
        <p:spPr bwMode="auto">
          <a:xfrm>
            <a:off x="1546225" y="1504950"/>
            <a:ext cx="2590800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6600">
                <a:solidFill>
                  <a:srgbClr val="CC6600"/>
                </a:solidFill>
              </a:rPr>
              <a:t>nitr</a:t>
            </a:r>
            <a:r>
              <a:rPr lang="en-US" sz="6600">
                <a:solidFill>
                  <a:srgbClr val="008000"/>
                </a:solidFill>
              </a:rPr>
              <a:t>ite</a:t>
            </a:r>
          </a:p>
        </p:txBody>
      </p:sp>
      <p:graphicFrame>
        <p:nvGraphicFramePr>
          <p:cNvPr id="1586180" name="Object 4"/>
          <p:cNvGraphicFramePr>
            <a:graphicFrameLocks noChangeAspect="1"/>
          </p:cNvGraphicFramePr>
          <p:nvPr/>
        </p:nvGraphicFramePr>
        <p:xfrm>
          <a:off x="5853113" y="1381125"/>
          <a:ext cx="1844675" cy="1347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1" name="Equation" r:id="rId3" imgW="330120" imgH="241200" progId="Equation.DSMT4">
                  <p:embed/>
                </p:oleObj>
              </mc:Choice>
              <mc:Fallback>
                <p:oleObj name="Equation" r:id="rId3" imgW="330120" imgH="2412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3113" y="1381125"/>
                        <a:ext cx="1844675" cy="1347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86181" name="Text Box 5"/>
          <p:cNvSpPr txBox="1">
            <a:spLocks noChangeArrowheads="1"/>
          </p:cNvSpPr>
          <p:nvPr/>
        </p:nvSpPr>
        <p:spPr bwMode="auto">
          <a:xfrm>
            <a:off x="495300" y="4246563"/>
            <a:ext cx="5064125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6600">
                <a:solidFill>
                  <a:srgbClr val="CC6600"/>
                </a:solidFill>
              </a:rPr>
              <a:t>nitr</a:t>
            </a:r>
            <a:r>
              <a:rPr lang="en-US" sz="6600">
                <a:solidFill>
                  <a:srgbClr val="008000"/>
                </a:solidFill>
              </a:rPr>
              <a:t>ous</a:t>
            </a:r>
            <a:r>
              <a:rPr lang="en-US" sz="6600">
                <a:solidFill>
                  <a:srgbClr val="CC6600"/>
                </a:solidFill>
              </a:rPr>
              <a:t> acid</a:t>
            </a:r>
          </a:p>
        </p:txBody>
      </p:sp>
      <p:sp>
        <p:nvSpPr>
          <p:cNvPr id="1586182" name="Line 6"/>
          <p:cNvSpPr>
            <a:spLocks noChangeShapeType="1"/>
          </p:cNvSpPr>
          <p:nvPr/>
        </p:nvSpPr>
        <p:spPr bwMode="auto">
          <a:xfrm>
            <a:off x="3124200" y="2438400"/>
            <a:ext cx="0" cy="2209800"/>
          </a:xfrm>
          <a:prstGeom prst="line">
            <a:avLst/>
          </a:prstGeom>
          <a:noFill/>
          <a:ln w="28575">
            <a:solidFill>
              <a:srgbClr val="80008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aphicFrame>
        <p:nvGraphicFramePr>
          <p:cNvPr id="1586183" name="Object 7"/>
          <p:cNvGraphicFramePr>
            <a:graphicFrameLocks noChangeAspect="1"/>
          </p:cNvGraphicFramePr>
          <p:nvPr/>
        </p:nvGraphicFramePr>
        <p:xfrm>
          <a:off x="5556250" y="4129088"/>
          <a:ext cx="2411413" cy="1347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2" name="Equation" r:id="rId5" imgW="431640" imgH="241200" progId="Equation.DSMT4">
                  <p:embed/>
                </p:oleObj>
              </mc:Choice>
              <mc:Fallback>
                <p:oleObj name="Equation" r:id="rId5" imgW="431640" imgH="2412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6250" y="4129088"/>
                        <a:ext cx="2411413" cy="1347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6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86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86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586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586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586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586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586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586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7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86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86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86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86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6179" grpId="0" autoUpdateAnimBg="0"/>
      <p:bldP spid="1586181" grpId="0" autoUpdateAnimBg="0"/>
      <p:bldP spid="158618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7CE7CFF-D099-4DB4-BFCD-7AC9288A09DF}" type="slidenum">
              <a:rPr lang="en-US" sz="1400"/>
              <a:pPr eaLnBrk="1" hangingPunct="1"/>
              <a:t>14</a:t>
            </a:fld>
            <a:endParaRPr lang="en-US" sz="1400"/>
          </a:p>
        </p:txBody>
      </p:sp>
      <p:sp>
        <p:nvSpPr>
          <p:cNvPr id="11776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 anchorCtr="1"/>
          <a:lstStyle/>
          <a:p>
            <a:pPr eaLnBrk="1" hangingPunct="1">
              <a:defRPr/>
            </a:pPr>
            <a:r>
              <a:rPr lang="en-US" sz="5400" u="sng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Naming Cations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72F5F1A-8F9F-4821-9B83-E73752FAFE1C}" type="slidenum">
              <a:rPr lang="en-US" sz="1400"/>
              <a:pPr eaLnBrk="1" hangingPunct="1"/>
              <a:t>140</a:t>
            </a:fld>
            <a:endParaRPr lang="en-US" sz="1400"/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  <a:noFill/>
        </p:spPr>
        <p:txBody>
          <a:bodyPr/>
          <a:lstStyle/>
          <a:p>
            <a:pPr marL="517525" indent="-517525" eaLnBrk="1" hangingPunct="1">
              <a:buClr>
                <a:srgbClr val="FF33CC"/>
              </a:buClr>
              <a:buFontTx/>
              <a:buNone/>
            </a:pPr>
            <a:r>
              <a:rPr lang="en-US" sz="4400" smtClean="0"/>
              <a:t>   </a:t>
            </a:r>
          </a:p>
          <a:p>
            <a:pPr marL="517525" indent="-517525" eaLnBrk="1" hangingPunct="1">
              <a:buClr>
                <a:srgbClr val="FF33CC"/>
              </a:buClr>
              <a:buFontTx/>
              <a:buNone/>
            </a:pPr>
            <a:endParaRPr lang="en-US" sz="4400" smtClean="0"/>
          </a:p>
          <a:p>
            <a:pPr marL="517525" indent="-517525" eaLnBrk="1" hangingPunct="1">
              <a:buClr>
                <a:srgbClr val="FF33CC"/>
              </a:buClr>
              <a:buFontTx/>
              <a:buNone/>
            </a:pPr>
            <a:endParaRPr lang="en-US" sz="4400" smtClean="0">
              <a:cs typeface="Times New Roman" pitchFamily="18" charset="0"/>
            </a:endParaRPr>
          </a:p>
        </p:txBody>
      </p:sp>
      <p:sp>
        <p:nvSpPr>
          <p:cNvPr id="1587203" name="Text Box 3"/>
          <p:cNvSpPr txBox="1">
            <a:spLocks noChangeArrowheads="1"/>
          </p:cNvSpPr>
          <p:nvPr/>
        </p:nvSpPr>
        <p:spPr bwMode="auto">
          <a:xfrm>
            <a:off x="1546225" y="1504950"/>
            <a:ext cx="2590800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6600">
                <a:solidFill>
                  <a:srgbClr val="CC6600"/>
                </a:solidFill>
              </a:rPr>
              <a:t>nitr</a:t>
            </a:r>
            <a:r>
              <a:rPr lang="en-US" sz="6600">
                <a:solidFill>
                  <a:srgbClr val="008000"/>
                </a:solidFill>
              </a:rPr>
              <a:t>ate</a:t>
            </a:r>
          </a:p>
        </p:txBody>
      </p:sp>
      <p:graphicFrame>
        <p:nvGraphicFramePr>
          <p:cNvPr id="1587204" name="Object 4"/>
          <p:cNvGraphicFramePr>
            <a:graphicFrameLocks noChangeAspect="1"/>
          </p:cNvGraphicFramePr>
          <p:nvPr/>
        </p:nvGraphicFramePr>
        <p:xfrm>
          <a:off x="5853113" y="1381125"/>
          <a:ext cx="1844675" cy="1347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5" name="Equation" r:id="rId3" imgW="330120" imgH="241200" progId="Equation.DSMT4">
                  <p:embed/>
                </p:oleObj>
              </mc:Choice>
              <mc:Fallback>
                <p:oleObj name="Equation" r:id="rId3" imgW="330120" imgH="2412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3113" y="1381125"/>
                        <a:ext cx="1844675" cy="1347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87205" name="Text Box 5"/>
          <p:cNvSpPr txBox="1">
            <a:spLocks noChangeArrowheads="1"/>
          </p:cNvSpPr>
          <p:nvPr/>
        </p:nvSpPr>
        <p:spPr bwMode="auto">
          <a:xfrm>
            <a:off x="495300" y="4246563"/>
            <a:ext cx="5064125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6600">
                <a:solidFill>
                  <a:srgbClr val="CC6600"/>
                </a:solidFill>
              </a:rPr>
              <a:t>nitr</a:t>
            </a:r>
            <a:r>
              <a:rPr lang="en-US" sz="6600">
                <a:solidFill>
                  <a:srgbClr val="008000"/>
                </a:solidFill>
              </a:rPr>
              <a:t>ic</a:t>
            </a:r>
            <a:r>
              <a:rPr lang="en-US" sz="6600">
                <a:solidFill>
                  <a:srgbClr val="CC6600"/>
                </a:solidFill>
              </a:rPr>
              <a:t> acid</a:t>
            </a:r>
          </a:p>
        </p:txBody>
      </p:sp>
      <p:sp>
        <p:nvSpPr>
          <p:cNvPr id="1587206" name="Line 6"/>
          <p:cNvSpPr>
            <a:spLocks noChangeShapeType="1"/>
          </p:cNvSpPr>
          <p:nvPr/>
        </p:nvSpPr>
        <p:spPr bwMode="auto">
          <a:xfrm>
            <a:off x="2971800" y="2438400"/>
            <a:ext cx="0" cy="2209800"/>
          </a:xfrm>
          <a:prstGeom prst="line">
            <a:avLst/>
          </a:prstGeom>
          <a:noFill/>
          <a:ln w="28575">
            <a:solidFill>
              <a:srgbClr val="80008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aphicFrame>
        <p:nvGraphicFramePr>
          <p:cNvPr id="1587207" name="Object 7"/>
          <p:cNvGraphicFramePr>
            <a:graphicFrameLocks noChangeAspect="1"/>
          </p:cNvGraphicFramePr>
          <p:nvPr/>
        </p:nvGraphicFramePr>
        <p:xfrm>
          <a:off x="5556250" y="4129088"/>
          <a:ext cx="2411413" cy="1347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6" name="Equation" r:id="rId5" imgW="431640" imgH="241200" progId="Equation.DSMT4">
                  <p:embed/>
                </p:oleObj>
              </mc:Choice>
              <mc:Fallback>
                <p:oleObj name="Equation" r:id="rId5" imgW="431640" imgH="2412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6250" y="4129088"/>
                        <a:ext cx="2411413" cy="1347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87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87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587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587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587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587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587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587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7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87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87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87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87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03" grpId="0" autoUpdateAnimBg="0"/>
      <p:bldP spid="1587205" grpId="0" autoUpdateAnimBg="0"/>
      <p:bldP spid="1587206" grpId="0" animBg="1"/>
    </p:bld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83A3EA1-671D-48E0-86D0-144063D0560D}" type="slidenum">
              <a:rPr lang="en-US" sz="1400"/>
              <a:pPr eaLnBrk="1" hangingPunct="1"/>
              <a:t>141</a:t>
            </a:fld>
            <a:endParaRPr lang="en-US" sz="1400"/>
          </a:p>
        </p:txBody>
      </p:sp>
      <p:pic>
        <p:nvPicPr>
          <p:cNvPr id="145411" name="Picture 5" descr="table-06-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9627D44-91BC-4E43-9329-1DFBFCE5111C}" type="slidenum">
              <a:rPr lang="en-US" sz="1400"/>
              <a:pPr eaLnBrk="1" hangingPunct="1"/>
              <a:t>142</a:t>
            </a:fld>
            <a:endParaRPr lang="en-US" sz="1400"/>
          </a:p>
        </p:txBody>
      </p:sp>
      <p:pic>
        <p:nvPicPr>
          <p:cNvPr id="146435" name="Picture 2" descr="Figure 6-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138" y="187325"/>
            <a:ext cx="6180137" cy="648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6436" name="Text Box 13"/>
          <p:cNvSpPr txBox="1">
            <a:spLocks noChangeArrowheads="1"/>
          </p:cNvSpPr>
          <p:nvPr/>
        </p:nvSpPr>
        <p:spPr bwMode="auto">
          <a:xfrm>
            <a:off x="0" y="6553200"/>
            <a:ext cx="6096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/>
              <a:t>6.5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9C6AE40-E040-41A1-9AE5-7EA1FEE46C93}" type="slidenum">
              <a:rPr lang="en-US" sz="1400"/>
              <a:pPr eaLnBrk="1" hangingPunct="1"/>
              <a:t>143</a:t>
            </a:fld>
            <a:endParaRPr lang="en-US" sz="1400"/>
          </a:p>
        </p:txBody>
      </p:sp>
      <p:sp>
        <p:nvSpPr>
          <p:cNvPr id="817154" name="WordArt 2"/>
          <p:cNvSpPr>
            <a:spLocks noChangeArrowheads="1" noChangeShapeType="1" noTextEdit="1"/>
          </p:cNvSpPr>
          <p:nvPr/>
        </p:nvSpPr>
        <p:spPr bwMode="auto">
          <a:xfrm>
            <a:off x="1855788" y="2570163"/>
            <a:ext cx="5432425" cy="17224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9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/>
              </a:rPr>
              <a:t>The End</a:t>
            </a: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17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715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695E7A8-E76E-4A03-8B2F-35E5EFE5593B}" type="slidenum">
              <a:rPr lang="en-US" sz="1400"/>
              <a:pPr eaLnBrk="1" hangingPunct="1"/>
              <a:t>15</a:t>
            </a:fld>
            <a:endParaRPr lang="en-US" sz="1400"/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71600" y="2857500"/>
            <a:ext cx="6400800" cy="1143000"/>
          </a:xfrm>
        </p:spPr>
        <p:txBody>
          <a:bodyPr/>
          <a:lstStyle/>
          <a:p>
            <a:pPr algn="just" eaLnBrk="1" hangingPunct="1"/>
            <a:r>
              <a:rPr lang="en-US" sz="3600" smtClean="0"/>
              <a:t>Cations are named the same</a:t>
            </a:r>
            <a:br>
              <a:rPr lang="en-US" sz="3600" smtClean="0"/>
            </a:br>
            <a:r>
              <a:rPr lang="en-US" sz="3600" smtClean="0"/>
              <a:t>as their parent atoms.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6AAF8FD-593E-4284-8BD7-10E09A4AF38B}" type="slidenum">
              <a:rPr lang="en-US" sz="1400"/>
              <a:pPr eaLnBrk="1" hangingPunct="1"/>
              <a:t>16</a:t>
            </a:fld>
            <a:endParaRPr lang="en-US" sz="1400"/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2667000" cy="6858000"/>
          </a:xfrm>
          <a:noFill/>
        </p:spPr>
        <p:txBody>
          <a:bodyPr anchor="t"/>
          <a:lstStyle/>
          <a:p>
            <a:pPr algn="r" eaLnBrk="1" hangingPunct="1"/>
            <a:r>
              <a:rPr lang="en-US" sz="3600" b="1" smtClean="0"/>
              <a:t>             </a:t>
            </a:r>
            <a:r>
              <a:rPr lang="en-US" sz="4800" b="1" u="sng" smtClean="0"/>
              <a:t>Atom</a:t>
            </a:r>
            <a:br>
              <a:rPr lang="en-US" sz="4800" b="1" u="sng" smtClean="0"/>
            </a:br>
            <a:r>
              <a:rPr lang="en-US" sz="4800" smtClean="0"/>
              <a:t>		   </a:t>
            </a:r>
            <a:br>
              <a:rPr lang="en-US" sz="4800" smtClean="0"/>
            </a:br>
            <a:r>
              <a:rPr lang="en-US" sz="4800" smtClean="0"/>
              <a:t/>
            </a:r>
            <a:br>
              <a:rPr lang="en-US" sz="4800" smtClean="0"/>
            </a:br>
            <a:r>
              <a:rPr lang="en-US" sz="4800" b="1" u="sng" smtClean="0"/>
              <a:t>Cation</a:t>
            </a:r>
            <a:br>
              <a:rPr lang="en-US" sz="4800" b="1" u="sng" smtClean="0"/>
            </a:br>
            <a:r>
              <a:rPr lang="en-US" sz="4800" b="1" u="sng" smtClean="0"/>
              <a:t/>
            </a:r>
            <a:br>
              <a:rPr lang="en-US" sz="4800" b="1" u="sng" smtClean="0"/>
            </a:br>
            <a:r>
              <a:rPr lang="en-US" sz="4800" smtClean="0"/>
              <a:t>		</a:t>
            </a:r>
            <a:br>
              <a:rPr lang="en-US" sz="4800" smtClean="0"/>
            </a:br>
            <a:r>
              <a:rPr lang="en-US" sz="4800" b="1" u="sng" smtClean="0"/>
              <a:t>Name of Cation</a:t>
            </a:r>
          </a:p>
        </p:txBody>
      </p:sp>
      <p:grpSp>
        <p:nvGrpSpPr>
          <p:cNvPr id="36868" name="Group 7"/>
          <p:cNvGrpSpPr>
            <a:grpSpLocks/>
          </p:cNvGrpSpPr>
          <p:nvPr/>
        </p:nvGrpSpPr>
        <p:grpSpPr bwMode="auto">
          <a:xfrm>
            <a:off x="3352800" y="609600"/>
            <a:ext cx="3429000" cy="5472113"/>
            <a:chOff x="2112" y="384"/>
            <a:chExt cx="2160" cy="3447"/>
          </a:xfrm>
        </p:grpSpPr>
        <p:sp>
          <p:nvSpPr>
            <p:cNvPr id="36869" name="Text Box 4"/>
            <p:cNvSpPr txBox="1">
              <a:spLocks noChangeArrowheads="1"/>
            </p:cNvSpPr>
            <p:nvPr/>
          </p:nvSpPr>
          <p:spPr bwMode="auto">
            <a:xfrm>
              <a:off x="2112" y="384"/>
              <a:ext cx="2160" cy="519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4800"/>
                <a:t>sodium (Na)</a:t>
              </a:r>
            </a:p>
          </p:txBody>
        </p:sp>
        <p:sp>
          <p:nvSpPr>
            <p:cNvPr id="36870" name="Text Box 5"/>
            <p:cNvSpPr txBox="1">
              <a:spLocks noChangeArrowheads="1"/>
            </p:cNvSpPr>
            <p:nvPr/>
          </p:nvSpPr>
          <p:spPr bwMode="auto">
            <a:xfrm>
              <a:off x="2112" y="1728"/>
              <a:ext cx="768" cy="519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4800"/>
                <a:t>Na</a:t>
              </a:r>
              <a:r>
                <a:rPr lang="en-US" sz="4800" baseline="30000"/>
                <a:t>+</a:t>
              </a:r>
              <a:endParaRPr lang="en-US" sz="4800"/>
            </a:p>
          </p:txBody>
        </p:sp>
        <p:sp>
          <p:nvSpPr>
            <p:cNvPr id="36871" name="Text Box 6"/>
            <p:cNvSpPr txBox="1">
              <a:spLocks noChangeArrowheads="1"/>
            </p:cNvSpPr>
            <p:nvPr/>
          </p:nvSpPr>
          <p:spPr bwMode="auto">
            <a:xfrm>
              <a:off x="2112" y="3312"/>
              <a:ext cx="1920" cy="519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4800"/>
                <a:t>sodium ion</a:t>
              </a: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43AD183-FB7F-491D-8DDF-1794ECA45EAF}" type="slidenum">
              <a:rPr lang="en-US" sz="1400"/>
              <a:pPr eaLnBrk="1" hangingPunct="1"/>
              <a:t>17</a:t>
            </a:fld>
            <a:endParaRPr lang="en-US" sz="1400"/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2667000" cy="6858000"/>
          </a:xfrm>
          <a:noFill/>
        </p:spPr>
        <p:txBody>
          <a:bodyPr anchor="t"/>
          <a:lstStyle/>
          <a:p>
            <a:pPr algn="r" eaLnBrk="1" hangingPunct="1"/>
            <a:r>
              <a:rPr lang="en-US" sz="3600" b="1" smtClean="0"/>
              <a:t>             </a:t>
            </a:r>
            <a:r>
              <a:rPr lang="en-US" sz="4800" b="1" u="sng" smtClean="0"/>
              <a:t>Atom</a:t>
            </a:r>
            <a:br>
              <a:rPr lang="en-US" sz="4800" b="1" u="sng" smtClean="0"/>
            </a:br>
            <a:r>
              <a:rPr lang="en-US" sz="4800" smtClean="0"/>
              <a:t>		   </a:t>
            </a:r>
            <a:br>
              <a:rPr lang="en-US" sz="4800" smtClean="0"/>
            </a:br>
            <a:r>
              <a:rPr lang="en-US" sz="4800" smtClean="0"/>
              <a:t/>
            </a:r>
            <a:br>
              <a:rPr lang="en-US" sz="4800" smtClean="0"/>
            </a:br>
            <a:r>
              <a:rPr lang="en-US" sz="4800" b="1" u="sng" smtClean="0"/>
              <a:t>Cation</a:t>
            </a:r>
            <a:br>
              <a:rPr lang="en-US" sz="4800" b="1" u="sng" smtClean="0"/>
            </a:br>
            <a:r>
              <a:rPr lang="en-US" sz="4800" b="1" u="sng" smtClean="0"/>
              <a:t/>
            </a:r>
            <a:br>
              <a:rPr lang="en-US" sz="4800" b="1" u="sng" smtClean="0"/>
            </a:br>
            <a:r>
              <a:rPr lang="en-US" sz="4800" smtClean="0"/>
              <a:t>		</a:t>
            </a:r>
            <a:br>
              <a:rPr lang="en-US" sz="4800" smtClean="0"/>
            </a:br>
            <a:r>
              <a:rPr lang="en-US" sz="4800" b="1" u="sng" smtClean="0"/>
              <a:t>Name of Cation</a:t>
            </a:r>
          </a:p>
        </p:txBody>
      </p:sp>
      <p:grpSp>
        <p:nvGrpSpPr>
          <p:cNvPr id="37892" name="Group 3"/>
          <p:cNvGrpSpPr>
            <a:grpSpLocks/>
          </p:cNvGrpSpPr>
          <p:nvPr/>
        </p:nvGrpSpPr>
        <p:grpSpPr bwMode="auto">
          <a:xfrm>
            <a:off x="3352800" y="609600"/>
            <a:ext cx="3429000" cy="5472113"/>
            <a:chOff x="2112" y="384"/>
            <a:chExt cx="2160" cy="3447"/>
          </a:xfrm>
        </p:grpSpPr>
        <p:sp>
          <p:nvSpPr>
            <p:cNvPr id="37893" name="Text Box 4"/>
            <p:cNvSpPr txBox="1">
              <a:spLocks noChangeArrowheads="1"/>
            </p:cNvSpPr>
            <p:nvPr/>
          </p:nvSpPr>
          <p:spPr bwMode="auto">
            <a:xfrm>
              <a:off x="2112" y="384"/>
              <a:ext cx="2160" cy="519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4800"/>
                <a:t>calcium (Ca)</a:t>
              </a:r>
            </a:p>
          </p:txBody>
        </p:sp>
        <p:sp>
          <p:nvSpPr>
            <p:cNvPr id="37894" name="Text Box 5"/>
            <p:cNvSpPr txBox="1">
              <a:spLocks noChangeArrowheads="1"/>
            </p:cNvSpPr>
            <p:nvPr/>
          </p:nvSpPr>
          <p:spPr bwMode="auto">
            <a:xfrm>
              <a:off x="2112" y="1728"/>
              <a:ext cx="864" cy="519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4800"/>
                <a:t>Ca</a:t>
              </a:r>
              <a:r>
                <a:rPr lang="en-US" sz="4800" baseline="30000"/>
                <a:t>2+</a:t>
              </a:r>
              <a:endParaRPr lang="en-US" sz="4800"/>
            </a:p>
          </p:txBody>
        </p:sp>
        <p:sp>
          <p:nvSpPr>
            <p:cNvPr id="37895" name="Text Box 6"/>
            <p:cNvSpPr txBox="1">
              <a:spLocks noChangeArrowheads="1"/>
            </p:cNvSpPr>
            <p:nvPr/>
          </p:nvSpPr>
          <p:spPr bwMode="auto">
            <a:xfrm>
              <a:off x="2112" y="3312"/>
              <a:ext cx="1920" cy="519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4800"/>
                <a:t>calcium ion</a:t>
              </a:r>
            </a:p>
          </p:txBody>
        </p:sp>
      </p:grp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84059EF-4B1F-4A2B-BAD7-6F5D3C738F6A}" type="slidenum">
              <a:rPr lang="en-US" sz="1400"/>
              <a:pPr eaLnBrk="1" hangingPunct="1"/>
              <a:t>18</a:t>
            </a:fld>
            <a:endParaRPr lang="en-US" sz="1400"/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2667000" cy="6858000"/>
          </a:xfrm>
          <a:noFill/>
        </p:spPr>
        <p:txBody>
          <a:bodyPr anchor="t"/>
          <a:lstStyle/>
          <a:p>
            <a:pPr algn="r" eaLnBrk="1" hangingPunct="1"/>
            <a:r>
              <a:rPr lang="en-US" sz="3600" b="1" smtClean="0"/>
              <a:t>             </a:t>
            </a:r>
            <a:r>
              <a:rPr lang="en-US" sz="4800" b="1" u="sng" smtClean="0"/>
              <a:t>Atom</a:t>
            </a:r>
            <a:br>
              <a:rPr lang="en-US" sz="4800" b="1" u="sng" smtClean="0"/>
            </a:br>
            <a:r>
              <a:rPr lang="en-US" sz="4800" smtClean="0"/>
              <a:t>		   </a:t>
            </a:r>
            <a:br>
              <a:rPr lang="en-US" sz="4800" smtClean="0"/>
            </a:br>
            <a:r>
              <a:rPr lang="en-US" sz="4800" smtClean="0"/>
              <a:t/>
            </a:r>
            <a:br>
              <a:rPr lang="en-US" sz="4800" smtClean="0"/>
            </a:br>
            <a:r>
              <a:rPr lang="en-US" sz="4800" b="1" u="sng" smtClean="0"/>
              <a:t>Cation</a:t>
            </a:r>
            <a:br>
              <a:rPr lang="en-US" sz="4800" b="1" u="sng" smtClean="0"/>
            </a:br>
            <a:r>
              <a:rPr lang="en-US" sz="4800" b="1" u="sng" smtClean="0"/>
              <a:t/>
            </a:r>
            <a:br>
              <a:rPr lang="en-US" sz="4800" b="1" u="sng" smtClean="0"/>
            </a:br>
            <a:r>
              <a:rPr lang="en-US" sz="4800" smtClean="0"/>
              <a:t>		</a:t>
            </a:r>
            <a:br>
              <a:rPr lang="en-US" sz="4800" smtClean="0"/>
            </a:br>
            <a:r>
              <a:rPr lang="en-US" sz="4800" b="1" u="sng" smtClean="0"/>
              <a:t>Name of Cation</a:t>
            </a:r>
          </a:p>
        </p:txBody>
      </p:sp>
      <p:grpSp>
        <p:nvGrpSpPr>
          <p:cNvPr id="38916" name="Group 3"/>
          <p:cNvGrpSpPr>
            <a:grpSpLocks/>
          </p:cNvGrpSpPr>
          <p:nvPr/>
        </p:nvGrpSpPr>
        <p:grpSpPr bwMode="auto">
          <a:xfrm>
            <a:off x="3352800" y="609600"/>
            <a:ext cx="3429000" cy="5472113"/>
            <a:chOff x="2112" y="384"/>
            <a:chExt cx="2160" cy="3447"/>
          </a:xfrm>
        </p:grpSpPr>
        <p:sp>
          <p:nvSpPr>
            <p:cNvPr id="38917" name="Text Box 4"/>
            <p:cNvSpPr txBox="1">
              <a:spLocks noChangeArrowheads="1"/>
            </p:cNvSpPr>
            <p:nvPr/>
          </p:nvSpPr>
          <p:spPr bwMode="auto">
            <a:xfrm>
              <a:off x="2112" y="384"/>
              <a:ext cx="2160" cy="519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4800"/>
                <a:t>lithium (Li)</a:t>
              </a:r>
            </a:p>
          </p:txBody>
        </p:sp>
        <p:sp>
          <p:nvSpPr>
            <p:cNvPr id="38918" name="Text Box 5"/>
            <p:cNvSpPr txBox="1">
              <a:spLocks noChangeArrowheads="1"/>
            </p:cNvSpPr>
            <p:nvPr/>
          </p:nvSpPr>
          <p:spPr bwMode="auto">
            <a:xfrm>
              <a:off x="2112" y="1728"/>
              <a:ext cx="768" cy="519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4800"/>
                <a:t>Li</a:t>
              </a:r>
              <a:r>
                <a:rPr lang="en-US" sz="4800" baseline="30000"/>
                <a:t>+</a:t>
              </a:r>
              <a:endParaRPr lang="en-US" sz="4800"/>
            </a:p>
          </p:txBody>
        </p:sp>
        <p:sp>
          <p:nvSpPr>
            <p:cNvPr id="38919" name="Text Box 6"/>
            <p:cNvSpPr txBox="1">
              <a:spLocks noChangeArrowheads="1"/>
            </p:cNvSpPr>
            <p:nvPr/>
          </p:nvSpPr>
          <p:spPr bwMode="auto">
            <a:xfrm>
              <a:off x="2112" y="3312"/>
              <a:ext cx="1920" cy="519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4800"/>
                <a:t>lithium ion</a:t>
              </a:r>
            </a:p>
          </p:txBody>
        </p:sp>
      </p:grp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82B5949-CA75-409D-90B4-DB59229262F1}" type="slidenum">
              <a:rPr lang="en-US" sz="1400"/>
              <a:pPr eaLnBrk="1" hangingPunct="1"/>
              <a:t>19</a:t>
            </a:fld>
            <a:endParaRPr lang="en-US" sz="1400"/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2667000" cy="6858000"/>
          </a:xfrm>
          <a:noFill/>
        </p:spPr>
        <p:txBody>
          <a:bodyPr anchor="t"/>
          <a:lstStyle/>
          <a:p>
            <a:pPr algn="r" eaLnBrk="1" hangingPunct="1"/>
            <a:r>
              <a:rPr lang="en-US" sz="3600" b="1" smtClean="0"/>
              <a:t>             </a:t>
            </a:r>
            <a:r>
              <a:rPr lang="en-US" sz="4800" b="1" u="sng" smtClean="0"/>
              <a:t>Atom</a:t>
            </a:r>
            <a:br>
              <a:rPr lang="en-US" sz="4800" b="1" u="sng" smtClean="0"/>
            </a:br>
            <a:r>
              <a:rPr lang="en-US" sz="4800" smtClean="0"/>
              <a:t>		   </a:t>
            </a:r>
            <a:br>
              <a:rPr lang="en-US" sz="4800" smtClean="0"/>
            </a:br>
            <a:r>
              <a:rPr lang="en-US" sz="4800" smtClean="0"/>
              <a:t/>
            </a:r>
            <a:br>
              <a:rPr lang="en-US" sz="4800" smtClean="0"/>
            </a:br>
            <a:r>
              <a:rPr lang="en-US" sz="4800" b="1" u="sng" smtClean="0"/>
              <a:t>Cation</a:t>
            </a:r>
            <a:br>
              <a:rPr lang="en-US" sz="4800" b="1" u="sng" smtClean="0"/>
            </a:br>
            <a:r>
              <a:rPr lang="en-US" sz="4800" b="1" u="sng" smtClean="0"/>
              <a:t/>
            </a:r>
            <a:br>
              <a:rPr lang="en-US" sz="4800" b="1" u="sng" smtClean="0"/>
            </a:br>
            <a:r>
              <a:rPr lang="en-US" sz="4800" smtClean="0"/>
              <a:t>		</a:t>
            </a:r>
            <a:br>
              <a:rPr lang="en-US" sz="4800" smtClean="0"/>
            </a:br>
            <a:r>
              <a:rPr lang="en-US" sz="4800" b="1" u="sng" smtClean="0"/>
              <a:t>Name of Cation</a:t>
            </a:r>
          </a:p>
        </p:txBody>
      </p:sp>
      <p:grpSp>
        <p:nvGrpSpPr>
          <p:cNvPr id="39940" name="Group 3"/>
          <p:cNvGrpSpPr>
            <a:grpSpLocks/>
          </p:cNvGrpSpPr>
          <p:nvPr/>
        </p:nvGrpSpPr>
        <p:grpSpPr bwMode="auto">
          <a:xfrm>
            <a:off x="3352800" y="609600"/>
            <a:ext cx="4495800" cy="5472113"/>
            <a:chOff x="2112" y="384"/>
            <a:chExt cx="2832" cy="3447"/>
          </a:xfrm>
        </p:grpSpPr>
        <p:sp>
          <p:nvSpPr>
            <p:cNvPr id="39941" name="Text Box 4"/>
            <p:cNvSpPr txBox="1">
              <a:spLocks noChangeArrowheads="1"/>
            </p:cNvSpPr>
            <p:nvPr/>
          </p:nvSpPr>
          <p:spPr bwMode="auto">
            <a:xfrm>
              <a:off x="2112" y="384"/>
              <a:ext cx="2832" cy="519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4800"/>
                <a:t>magnesium (Mg)</a:t>
              </a:r>
            </a:p>
          </p:txBody>
        </p:sp>
        <p:sp>
          <p:nvSpPr>
            <p:cNvPr id="39942" name="Text Box 5"/>
            <p:cNvSpPr txBox="1">
              <a:spLocks noChangeArrowheads="1"/>
            </p:cNvSpPr>
            <p:nvPr/>
          </p:nvSpPr>
          <p:spPr bwMode="auto">
            <a:xfrm>
              <a:off x="2112" y="1728"/>
              <a:ext cx="960" cy="519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4800"/>
                <a:t>Mg</a:t>
              </a:r>
              <a:r>
                <a:rPr lang="en-US" sz="4800" baseline="30000"/>
                <a:t>2+</a:t>
              </a:r>
              <a:endParaRPr lang="en-US" sz="4800"/>
            </a:p>
          </p:txBody>
        </p:sp>
        <p:sp>
          <p:nvSpPr>
            <p:cNvPr id="39943" name="Text Box 6"/>
            <p:cNvSpPr txBox="1">
              <a:spLocks noChangeArrowheads="1"/>
            </p:cNvSpPr>
            <p:nvPr/>
          </p:nvSpPr>
          <p:spPr bwMode="auto">
            <a:xfrm>
              <a:off x="2112" y="3312"/>
              <a:ext cx="2544" cy="519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4800"/>
                <a:t>magnesium ion</a:t>
              </a:r>
            </a:p>
          </p:txBody>
        </p:sp>
      </p:grp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D1F8D16-2503-4FE0-8A3E-1F4726441368}" type="slidenum">
              <a:rPr lang="en-US" sz="1400"/>
              <a:pPr eaLnBrk="1" hangingPunct="1"/>
              <a:t>2</a:t>
            </a:fld>
            <a:endParaRPr lang="en-US" sz="1400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mtClean="0">
                <a:solidFill>
                  <a:srgbClr val="008000"/>
                </a:solidFill>
                <a:latin typeface="Arial" pitchFamily="34" charset="0"/>
              </a:rPr>
              <a:t>Chapter Outline</a:t>
            </a:r>
          </a:p>
        </p:txBody>
      </p:sp>
      <p:sp>
        <p:nvSpPr>
          <p:cNvPr id="22532" name="Line 3"/>
          <p:cNvSpPr>
            <a:spLocks noChangeShapeType="1"/>
          </p:cNvSpPr>
          <p:nvPr/>
        </p:nvSpPr>
        <p:spPr bwMode="auto">
          <a:xfrm>
            <a:off x="762000" y="1524000"/>
            <a:ext cx="792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3" name="Text Box 4" descr="Light upward diagonal"/>
          <p:cNvSpPr txBox="1">
            <a:spLocks noChangeArrowheads="1"/>
          </p:cNvSpPr>
          <p:nvPr/>
        </p:nvSpPr>
        <p:spPr bwMode="auto">
          <a:xfrm>
            <a:off x="185738" y="1828800"/>
            <a:ext cx="400526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6.1  </a:t>
            </a:r>
            <a:r>
              <a:rPr lang="en-US">
                <a:hlinkClick r:id="rId2" action="ppaction://hlinksldjump"/>
              </a:rPr>
              <a:t>Common and Systematic</a:t>
            </a:r>
            <a:br>
              <a:rPr lang="en-US">
                <a:hlinkClick r:id="rId2" action="ppaction://hlinksldjump"/>
              </a:rPr>
            </a:br>
            <a:r>
              <a:rPr lang="en-US"/>
              <a:t>       </a:t>
            </a:r>
            <a:r>
              <a:rPr lang="en-US">
                <a:hlinkClick r:id="rId2" action="ppaction://hlinksldjump"/>
              </a:rPr>
              <a:t>Names </a:t>
            </a:r>
            <a:endParaRPr lang="en-US"/>
          </a:p>
        </p:txBody>
      </p:sp>
      <p:sp>
        <p:nvSpPr>
          <p:cNvPr id="22534" name="Text Box 5" descr="Light upward diagonal"/>
          <p:cNvSpPr txBox="1">
            <a:spLocks noChangeArrowheads="1"/>
          </p:cNvSpPr>
          <p:nvPr/>
        </p:nvSpPr>
        <p:spPr bwMode="auto">
          <a:xfrm>
            <a:off x="185738" y="2743200"/>
            <a:ext cx="3962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6.2</a:t>
            </a:r>
            <a:r>
              <a:rPr lang="en-US"/>
              <a:t>  </a:t>
            </a:r>
            <a:r>
              <a:rPr lang="en-US">
                <a:hlinkClick r:id="rId3" action="ppaction://hlinksldjump"/>
              </a:rPr>
              <a:t>Elements and Ions</a:t>
            </a:r>
            <a:endParaRPr lang="en-US"/>
          </a:p>
        </p:txBody>
      </p:sp>
      <p:sp>
        <p:nvSpPr>
          <p:cNvPr id="22535" name="Text Box 6" descr="Light upward diagonal"/>
          <p:cNvSpPr txBox="1">
            <a:spLocks noChangeArrowheads="1"/>
          </p:cNvSpPr>
          <p:nvPr/>
        </p:nvSpPr>
        <p:spPr bwMode="auto">
          <a:xfrm>
            <a:off x="185738" y="3292475"/>
            <a:ext cx="415766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6.3</a:t>
            </a:r>
            <a:r>
              <a:rPr lang="en-US"/>
              <a:t>  </a:t>
            </a:r>
            <a:r>
              <a:rPr lang="en-US">
                <a:hlinkClick r:id="rId4" action="ppaction://hlinksldjump"/>
              </a:rPr>
              <a:t>Writing Formulas from</a:t>
            </a:r>
            <a:br>
              <a:rPr lang="en-US">
                <a:hlinkClick r:id="rId4" action="ppaction://hlinksldjump"/>
              </a:rPr>
            </a:br>
            <a:r>
              <a:rPr lang="en-US"/>
              <a:t>       </a:t>
            </a:r>
            <a:r>
              <a:rPr lang="en-US">
                <a:hlinkClick r:id="rId4" action="ppaction://hlinksldjump"/>
              </a:rPr>
              <a:t>Names of Ionic Compounds</a:t>
            </a:r>
            <a:endParaRPr lang="en-US"/>
          </a:p>
        </p:txBody>
      </p:sp>
      <p:sp>
        <p:nvSpPr>
          <p:cNvPr id="22536" name="Text Box 9" descr="Light upward diagonal"/>
          <p:cNvSpPr txBox="1">
            <a:spLocks noChangeArrowheads="1"/>
          </p:cNvSpPr>
          <p:nvPr/>
        </p:nvSpPr>
        <p:spPr bwMode="auto">
          <a:xfrm>
            <a:off x="4325938" y="1828800"/>
            <a:ext cx="43608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6.4</a:t>
            </a:r>
            <a:r>
              <a:rPr lang="en-US"/>
              <a:t>  </a:t>
            </a:r>
            <a:r>
              <a:rPr lang="en-US">
                <a:hlinkClick r:id="rId5" action="ppaction://hlinksldjump"/>
              </a:rPr>
              <a:t>Naming Binary Compounds</a:t>
            </a:r>
            <a:endParaRPr lang="en-US"/>
          </a:p>
        </p:txBody>
      </p:sp>
      <p:sp>
        <p:nvSpPr>
          <p:cNvPr id="22537" name="Text Box 10" descr="Light upward diagonal"/>
          <p:cNvSpPr txBox="1">
            <a:spLocks noChangeArrowheads="1"/>
          </p:cNvSpPr>
          <p:nvPr/>
        </p:nvSpPr>
        <p:spPr bwMode="auto">
          <a:xfrm>
            <a:off x="4325938" y="2378075"/>
            <a:ext cx="4343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6.5</a:t>
            </a:r>
            <a:r>
              <a:rPr lang="en-US"/>
              <a:t>  </a:t>
            </a:r>
            <a:r>
              <a:rPr lang="en-US">
                <a:hlinkClick r:id="rId6" action="ppaction://hlinksldjump"/>
              </a:rPr>
              <a:t>Naming Compounds</a:t>
            </a:r>
            <a:br>
              <a:rPr lang="en-US">
                <a:hlinkClick r:id="rId6" action="ppaction://hlinksldjump"/>
              </a:rPr>
            </a:br>
            <a:r>
              <a:rPr lang="en-US"/>
              <a:t>       </a:t>
            </a:r>
            <a:r>
              <a:rPr lang="en-US">
                <a:hlinkClick r:id="rId6" action="ppaction://hlinksldjump"/>
              </a:rPr>
              <a:t>Containing Polyatomic Ions</a:t>
            </a:r>
            <a:endParaRPr lang="en-US"/>
          </a:p>
        </p:txBody>
      </p:sp>
      <p:sp>
        <p:nvSpPr>
          <p:cNvPr id="22538" name="Text Box 11" descr="Light upward diagonal"/>
          <p:cNvSpPr txBox="1">
            <a:spLocks noChangeArrowheads="1"/>
          </p:cNvSpPr>
          <p:nvPr/>
        </p:nvSpPr>
        <p:spPr bwMode="auto">
          <a:xfrm>
            <a:off x="4325938" y="3292475"/>
            <a:ext cx="434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6.6</a:t>
            </a:r>
            <a:r>
              <a:rPr lang="en-US"/>
              <a:t>  </a:t>
            </a:r>
            <a:r>
              <a:rPr lang="en-US">
                <a:hlinkClick r:id="rId7" action="ppaction://hlinksldjump"/>
              </a:rPr>
              <a:t>Acids</a:t>
            </a:r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A35C1AB-E4D9-4DA3-BFCB-5C5B4ABC6911}" type="slidenum">
              <a:rPr lang="en-US" sz="1400"/>
              <a:pPr eaLnBrk="1" hangingPunct="1"/>
              <a:t>20</a:t>
            </a:fld>
            <a:endParaRPr lang="en-US" sz="1400"/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2667000" cy="6858000"/>
          </a:xfrm>
          <a:noFill/>
        </p:spPr>
        <p:txBody>
          <a:bodyPr anchor="t"/>
          <a:lstStyle/>
          <a:p>
            <a:pPr algn="r" eaLnBrk="1" hangingPunct="1"/>
            <a:r>
              <a:rPr lang="en-US" sz="3600" b="1" smtClean="0"/>
              <a:t>             </a:t>
            </a:r>
            <a:r>
              <a:rPr lang="en-US" sz="4800" b="1" u="sng" smtClean="0"/>
              <a:t>Atom</a:t>
            </a:r>
            <a:br>
              <a:rPr lang="en-US" sz="4800" b="1" u="sng" smtClean="0"/>
            </a:br>
            <a:r>
              <a:rPr lang="en-US" sz="4800" smtClean="0"/>
              <a:t>		   </a:t>
            </a:r>
            <a:br>
              <a:rPr lang="en-US" sz="4800" smtClean="0"/>
            </a:br>
            <a:r>
              <a:rPr lang="en-US" sz="4800" smtClean="0"/>
              <a:t/>
            </a:r>
            <a:br>
              <a:rPr lang="en-US" sz="4800" smtClean="0"/>
            </a:br>
            <a:r>
              <a:rPr lang="en-US" sz="4800" b="1" u="sng" smtClean="0"/>
              <a:t>Cation</a:t>
            </a:r>
            <a:br>
              <a:rPr lang="en-US" sz="4800" b="1" u="sng" smtClean="0"/>
            </a:br>
            <a:r>
              <a:rPr lang="en-US" sz="4800" b="1" u="sng" smtClean="0"/>
              <a:t/>
            </a:r>
            <a:br>
              <a:rPr lang="en-US" sz="4800" b="1" u="sng" smtClean="0"/>
            </a:br>
            <a:r>
              <a:rPr lang="en-US" sz="4800" smtClean="0"/>
              <a:t>		</a:t>
            </a:r>
            <a:br>
              <a:rPr lang="en-US" sz="4800" smtClean="0"/>
            </a:br>
            <a:r>
              <a:rPr lang="en-US" sz="4800" b="1" u="sng" smtClean="0"/>
              <a:t>Name of Cation</a:t>
            </a:r>
          </a:p>
        </p:txBody>
      </p:sp>
      <p:grpSp>
        <p:nvGrpSpPr>
          <p:cNvPr id="40964" name="Group 3"/>
          <p:cNvGrpSpPr>
            <a:grpSpLocks/>
          </p:cNvGrpSpPr>
          <p:nvPr/>
        </p:nvGrpSpPr>
        <p:grpSpPr bwMode="auto">
          <a:xfrm>
            <a:off x="3352800" y="609600"/>
            <a:ext cx="3962400" cy="5472113"/>
            <a:chOff x="2112" y="384"/>
            <a:chExt cx="2496" cy="3447"/>
          </a:xfrm>
        </p:grpSpPr>
        <p:sp>
          <p:nvSpPr>
            <p:cNvPr id="40965" name="Text Box 4"/>
            <p:cNvSpPr txBox="1">
              <a:spLocks noChangeArrowheads="1"/>
            </p:cNvSpPr>
            <p:nvPr/>
          </p:nvSpPr>
          <p:spPr bwMode="auto">
            <a:xfrm>
              <a:off x="2112" y="384"/>
              <a:ext cx="2496" cy="519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4800"/>
                <a:t>strontium (Sr)</a:t>
              </a:r>
            </a:p>
          </p:txBody>
        </p:sp>
        <p:sp>
          <p:nvSpPr>
            <p:cNvPr id="40966" name="Text Box 5"/>
            <p:cNvSpPr txBox="1">
              <a:spLocks noChangeArrowheads="1"/>
            </p:cNvSpPr>
            <p:nvPr/>
          </p:nvSpPr>
          <p:spPr bwMode="auto">
            <a:xfrm>
              <a:off x="2112" y="1728"/>
              <a:ext cx="768" cy="519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4800"/>
                <a:t>Sr</a:t>
              </a:r>
              <a:r>
                <a:rPr lang="en-US" sz="4800" baseline="30000"/>
                <a:t>2+</a:t>
              </a:r>
              <a:endParaRPr lang="en-US" sz="4800"/>
            </a:p>
          </p:txBody>
        </p:sp>
        <p:sp>
          <p:nvSpPr>
            <p:cNvPr id="40967" name="Text Box 6"/>
            <p:cNvSpPr txBox="1">
              <a:spLocks noChangeArrowheads="1"/>
            </p:cNvSpPr>
            <p:nvPr/>
          </p:nvSpPr>
          <p:spPr bwMode="auto">
            <a:xfrm>
              <a:off x="2112" y="3312"/>
              <a:ext cx="2256" cy="519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4800"/>
                <a:t>strontium ion</a:t>
              </a:r>
            </a:p>
          </p:txBody>
        </p:sp>
      </p:grp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0EFC6AB-96BE-45BB-9713-789B5109B936}" type="slidenum">
              <a:rPr lang="en-US" sz="1400"/>
              <a:pPr eaLnBrk="1" hangingPunct="1"/>
              <a:t>21</a:t>
            </a:fld>
            <a:endParaRPr lang="en-US" sz="1400"/>
          </a:p>
        </p:txBody>
      </p:sp>
      <p:sp>
        <p:nvSpPr>
          <p:cNvPr id="41987" name="Rectangle 5"/>
          <p:cNvSpPr>
            <a:spLocks noChangeArrowheads="1"/>
          </p:cNvSpPr>
          <p:nvPr/>
        </p:nvSpPr>
        <p:spPr bwMode="auto">
          <a:xfrm>
            <a:off x="800100" y="228600"/>
            <a:ext cx="75438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>
              <a:spcBef>
                <a:spcPct val="20000"/>
              </a:spcBef>
            </a:pPr>
            <a:r>
              <a:rPr lang="en-US" sz="3600">
                <a:latin typeface="New York" charset="0"/>
              </a:rPr>
              <a:t>A charged particle known as an ion can be produced by adding or removing one or more electrons from a neutral atom.</a:t>
            </a:r>
          </a:p>
        </p:txBody>
      </p:sp>
      <p:sp>
        <p:nvSpPr>
          <p:cNvPr id="1158150" name="Rectangle 6"/>
          <p:cNvSpPr>
            <a:spLocks noChangeArrowheads="1"/>
          </p:cNvSpPr>
          <p:nvPr/>
        </p:nvSpPr>
        <p:spPr bwMode="auto">
          <a:xfrm>
            <a:off x="800100" y="228600"/>
            <a:ext cx="7543800" cy="2590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>
              <a:spcBef>
                <a:spcPct val="20000"/>
              </a:spcBef>
            </a:pPr>
            <a:r>
              <a:rPr lang="en-US" sz="3600"/>
              <a:t>If one or more electrons are added to a neutral atom a negative ion is formed. A negative ion is called an </a:t>
            </a:r>
            <a:r>
              <a:rPr lang="en-US" sz="3600" i="1">
                <a:solidFill>
                  <a:srgbClr val="3366FF"/>
                </a:solidFill>
              </a:rPr>
              <a:t>anion</a:t>
            </a:r>
            <a:r>
              <a:rPr lang="en-US" sz="3600"/>
              <a:t>.</a:t>
            </a:r>
          </a:p>
          <a:p>
            <a:pPr algn="just">
              <a:spcBef>
                <a:spcPct val="20000"/>
              </a:spcBef>
            </a:pPr>
            <a:endParaRPr lang="en-US" sz="3600"/>
          </a:p>
        </p:txBody>
      </p:sp>
      <p:sp>
        <p:nvSpPr>
          <p:cNvPr id="1158146" name="Rectangle 2"/>
          <p:cNvSpPr>
            <a:spLocks noChangeArrowheads="1"/>
          </p:cNvSpPr>
          <p:nvPr/>
        </p:nvSpPr>
        <p:spPr bwMode="auto">
          <a:xfrm>
            <a:off x="4098925" y="5149850"/>
            <a:ext cx="9461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6000">
                <a:solidFill>
                  <a:srgbClr val="0000FF"/>
                </a:solidFill>
                <a:cs typeface="Times New Roman" pitchFamily="18" charset="0"/>
                <a:sym typeface="Symbol" pitchFamily="18" charset="2"/>
              </a:rPr>
              <a:t>→</a:t>
            </a:r>
          </a:p>
        </p:txBody>
      </p:sp>
      <p:sp>
        <p:nvSpPr>
          <p:cNvPr id="1158148" name="Text Box 4" descr="Light upward diagonal"/>
          <p:cNvSpPr txBox="1">
            <a:spLocks noChangeArrowheads="1"/>
          </p:cNvSpPr>
          <p:nvPr/>
        </p:nvSpPr>
        <p:spPr bwMode="auto">
          <a:xfrm>
            <a:off x="1243013" y="5867400"/>
            <a:ext cx="2209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  <a:latin typeface="Arial" pitchFamily="34" charset="0"/>
              </a:rPr>
              <a:t>neutral atom</a:t>
            </a:r>
          </a:p>
        </p:txBody>
      </p:sp>
      <p:pic>
        <p:nvPicPr>
          <p:cNvPr id="1158151" name="Picture 7" descr="Light upward diag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7788" y="3244850"/>
            <a:ext cx="2225675" cy="257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1158153" name="Oval 9" descr="Light upward diagonal"/>
          <p:cNvSpPr>
            <a:spLocks noChangeArrowheads="1"/>
          </p:cNvSpPr>
          <p:nvPr/>
        </p:nvSpPr>
        <p:spPr bwMode="auto">
          <a:xfrm>
            <a:off x="2914650" y="3417888"/>
            <a:ext cx="685800" cy="609600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158155" name="Picture 11" descr="Light upward diagon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400" y="3244850"/>
            <a:ext cx="2781300" cy="262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1158154" name="Oval 10" descr="Light upward diagonal"/>
          <p:cNvSpPr>
            <a:spLocks noChangeArrowheads="1"/>
          </p:cNvSpPr>
          <p:nvPr/>
        </p:nvSpPr>
        <p:spPr bwMode="auto">
          <a:xfrm>
            <a:off x="7391400" y="3390900"/>
            <a:ext cx="685800" cy="609600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58147" name="Text Box 3" descr="Light upward diagonal"/>
          <p:cNvSpPr txBox="1">
            <a:spLocks noChangeArrowheads="1"/>
          </p:cNvSpPr>
          <p:nvPr/>
        </p:nvSpPr>
        <p:spPr bwMode="auto">
          <a:xfrm>
            <a:off x="3429000" y="4191000"/>
            <a:ext cx="1981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>
                <a:solidFill>
                  <a:srgbClr val="0000FF"/>
                </a:solidFill>
                <a:latin typeface="Arial" pitchFamily="34" charset="0"/>
              </a:rPr>
              <a:t>add e</a:t>
            </a:r>
            <a:r>
              <a:rPr lang="en-US" sz="3200" baseline="30000">
                <a:latin typeface="Arial" pitchFamily="34" charset="0"/>
              </a:rPr>
              <a:t>-</a:t>
            </a:r>
            <a:endParaRPr lang="en-US" sz="3200">
              <a:latin typeface="Arial" pitchFamily="34" charset="0"/>
            </a:endParaRPr>
          </a:p>
        </p:txBody>
      </p:sp>
      <p:sp>
        <p:nvSpPr>
          <p:cNvPr id="1158162" name="Text Box 18" descr="Light upward diagonal"/>
          <p:cNvSpPr txBox="1">
            <a:spLocks noChangeArrowheads="1"/>
          </p:cNvSpPr>
          <p:nvPr/>
        </p:nvSpPr>
        <p:spPr bwMode="auto">
          <a:xfrm>
            <a:off x="5518150" y="5867400"/>
            <a:ext cx="2209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  <a:latin typeface="Arial" pitchFamily="34" charset="0"/>
              </a:rPr>
              <a:t>anion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8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58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58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8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58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158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8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1158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8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1000"/>
                                        <p:tgtEl>
                                          <p:spTgt spid="1158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8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58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58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58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58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8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158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158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8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1000"/>
                                        <p:tgtEl>
                                          <p:spTgt spid="1158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" presetClass="entr" presetSubtype="1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8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158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158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8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1000"/>
                                        <p:tgtEl>
                                          <p:spTgt spid="1158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8150" grpId="0" animBg="1" autoUpdateAnimBg="0"/>
      <p:bldP spid="1158146" grpId="0" autoUpdateAnimBg="0"/>
      <p:bldP spid="1158148" grpId="0" autoUpdateAnimBg="0"/>
      <p:bldP spid="1158153" grpId="0" animBg="1"/>
      <p:bldP spid="1158154" grpId="0" animBg="1"/>
      <p:bldP spid="1158147" grpId="0" autoUpdateAnimBg="0"/>
      <p:bldP spid="1158162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6060FE6-19AF-4156-BE16-50649437A9C0}" type="slidenum">
              <a:rPr lang="en-US" sz="1400"/>
              <a:pPr eaLnBrk="1" hangingPunct="1"/>
              <a:t>22</a:t>
            </a:fld>
            <a:endParaRPr lang="en-US" sz="1400"/>
          </a:p>
        </p:txBody>
      </p:sp>
      <p:sp>
        <p:nvSpPr>
          <p:cNvPr id="11796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0"/>
          </a:xfrm>
          <a:effectLst>
            <a:outerShdw dist="35921" dir="2700000" algn="ctr" rotWithShape="0">
              <a:schemeClr val="bg2"/>
            </a:outerShdw>
          </a:effectLst>
        </p:spPr>
        <p:txBody>
          <a:bodyPr anchorCtr="1"/>
          <a:lstStyle/>
          <a:p>
            <a:pPr eaLnBrk="1" hangingPunct="1">
              <a:defRPr/>
            </a:pPr>
            <a:r>
              <a:rPr lang="en-US" sz="5400" u="sng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Naming Anions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A52D719-ACD5-418A-BC4F-FF56B974BEE5}" type="slidenum">
              <a:rPr lang="en-US" sz="1400"/>
              <a:pPr eaLnBrk="1" hangingPunct="1"/>
              <a:t>23</a:t>
            </a:fld>
            <a:endParaRPr lang="en-US" sz="1400"/>
          </a:p>
        </p:txBody>
      </p:sp>
      <p:sp>
        <p:nvSpPr>
          <p:cNvPr id="44035" name="Rectangle 2050"/>
          <p:cNvSpPr>
            <a:spLocks noGrp="1" noChangeArrowheads="1"/>
          </p:cNvSpPr>
          <p:nvPr>
            <p:ph type="ctrTitle"/>
          </p:nvPr>
        </p:nvSpPr>
        <p:spPr>
          <a:xfrm>
            <a:off x="685800" y="2857500"/>
            <a:ext cx="7772400" cy="1143000"/>
          </a:xfrm>
        </p:spPr>
        <p:txBody>
          <a:bodyPr/>
          <a:lstStyle/>
          <a:p>
            <a:pPr algn="just" eaLnBrk="1" hangingPunct="1"/>
            <a:r>
              <a:rPr lang="en-US" sz="3600" smtClean="0"/>
              <a:t>An anion consisting of one element has the stem of the parent element and an </a:t>
            </a:r>
            <a:r>
              <a:rPr lang="en-US" sz="3600" b="1" i="1" smtClean="0"/>
              <a:t>–</a:t>
            </a:r>
            <a:r>
              <a:rPr lang="en-US" sz="3600" b="1" i="1" smtClean="0">
                <a:solidFill>
                  <a:srgbClr val="FF0000"/>
                </a:solidFill>
              </a:rPr>
              <a:t>ide</a:t>
            </a:r>
            <a:r>
              <a:rPr lang="en-US" sz="3600" b="1" i="1" smtClean="0"/>
              <a:t> </a:t>
            </a:r>
            <a:r>
              <a:rPr lang="en-US" sz="3600" smtClean="0"/>
              <a:t>ending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FEA4C2E-C58C-4F67-949E-13B35C265DCE}" type="slidenum">
              <a:rPr lang="en-US" sz="1400"/>
              <a:pPr eaLnBrk="1" hangingPunct="1"/>
              <a:t>24</a:t>
            </a:fld>
            <a:endParaRPr lang="en-US" sz="1400"/>
          </a:p>
        </p:txBody>
      </p:sp>
      <p:sp>
        <p:nvSpPr>
          <p:cNvPr id="45059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2667000" cy="6858000"/>
          </a:xfrm>
          <a:noFill/>
        </p:spPr>
        <p:txBody>
          <a:bodyPr anchor="t"/>
          <a:lstStyle/>
          <a:p>
            <a:pPr algn="r" eaLnBrk="1" hangingPunct="1"/>
            <a:r>
              <a:rPr lang="en-US" sz="3600" b="1" smtClean="0"/>
              <a:t>             </a:t>
            </a:r>
            <a:r>
              <a:rPr lang="en-US" sz="4800" b="1" u="sng" smtClean="0"/>
              <a:t>Atom</a:t>
            </a:r>
            <a:br>
              <a:rPr lang="en-US" sz="4800" b="1" u="sng" smtClean="0"/>
            </a:br>
            <a:r>
              <a:rPr lang="en-US" sz="4800" smtClean="0"/>
              <a:t>		   </a:t>
            </a:r>
            <a:br>
              <a:rPr lang="en-US" sz="4800" smtClean="0"/>
            </a:br>
            <a:r>
              <a:rPr lang="en-US" sz="4800" smtClean="0"/>
              <a:t/>
            </a:r>
            <a:br>
              <a:rPr lang="en-US" sz="4800" smtClean="0"/>
            </a:br>
            <a:r>
              <a:rPr lang="en-US" sz="4800" b="1" u="sng" smtClean="0"/>
              <a:t>Anion</a:t>
            </a:r>
            <a:br>
              <a:rPr lang="en-US" sz="4800" b="1" u="sng" smtClean="0"/>
            </a:br>
            <a:r>
              <a:rPr lang="en-US" sz="4800" b="1" u="sng" smtClean="0"/>
              <a:t/>
            </a:r>
            <a:br>
              <a:rPr lang="en-US" sz="4800" b="1" u="sng" smtClean="0"/>
            </a:br>
            <a:r>
              <a:rPr lang="en-US" sz="4800" smtClean="0"/>
              <a:t>		</a:t>
            </a:r>
            <a:br>
              <a:rPr lang="en-US" sz="4800" smtClean="0"/>
            </a:br>
            <a:r>
              <a:rPr lang="en-US" sz="4800" b="1" u="sng" smtClean="0"/>
              <a:t>Name of Anion</a:t>
            </a:r>
          </a:p>
        </p:txBody>
      </p:sp>
      <p:grpSp>
        <p:nvGrpSpPr>
          <p:cNvPr id="45060" name="Group 1034"/>
          <p:cNvGrpSpPr>
            <a:grpSpLocks/>
          </p:cNvGrpSpPr>
          <p:nvPr/>
        </p:nvGrpSpPr>
        <p:grpSpPr bwMode="auto">
          <a:xfrm>
            <a:off x="3352800" y="609600"/>
            <a:ext cx="3049588" cy="5472113"/>
            <a:chOff x="2112" y="384"/>
            <a:chExt cx="1921" cy="3447"/>
          </a:xfrm>
        </p:grpSpPr>
        <p:sp>
          <p:nvSpPr>
            <p:cNvPr id="45065" name="Text Box 1028"/>
            <p:cNvSpPr txBox="1">
              <a:spLocks noChangeArrowheads="1"/>
            </p:cNvSpPr>
            <p:nvPr/>
          </p:nvSpPr>
          <p:spPr bwMode="auto">
            <a:xfrm>
              <a:off x="2112" y="384"/>
              <a:ext cx="1921" cy="519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4800"/>
                <a:t>fluorine (F)</a:t>
              </a:r>
            </a:p>
          </p:txBody>
        </p:sp>
        <p:sp>
          <p:nvSpPr>
            <p:cNvPr id="45066" name="Text Box 1029"/>
            <p:cNvSpPr txBox="1">
              <a:spLocks noChangeArrowheads="1"/>
            </p:cNvSpPr>
            <p:nvPr/>
          </p:nvSpPr>
          <p:spPr bwMode="auto">
            <a:xfrm>
              <a:off x="2112" y="1728"/>
              <a:ext cx="462" cy="519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4800"/>
                <a:t>F</a:t>
              </a:r>
              <a:r>
                <a:rPr lang="en-US" sz="4800" baseline="30000"/>
                <a:t>-</a:t>
              </a:r>
              <a:endParaRPr lang="en-US" sz="4800"/>
            </a:p>
          </p:txBody>
        </p:sp>
        <p:sp>
          <p:nvSpPr>
            <p:cNvPr id="45067" name="Text Box 1030"/>
            <p:cNvSpPr txBox="1">
              <a:spLocks noChangeArrowheads="1"/>
            </p:cNvSpPr>
            <p:nvPr/>
          </p:nvSpPr>
          <p:spPr bwMode="auto">
            <a:xfrm>
              <a:off x="2112" y="3312"/>
              <a:ext cx="1920" cy="519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4800"/>
                <a:t>fluor</a:t>
              </a:r>
              <a:r>
                <a:rPr lang="en-US" sz="4800">
                  <a:solidFill>
                    <a:srgbClr val="0000FF"/>
                  </a:solidFill>
                </a:rPr>
                <a:t>ide</a:t>
              </a:r>
              <a:r>
                <a:rPr lang="en-US" sz="4800"/>
                <a:t> ion</a:t>
              </a:r>
            </a:p>
          </p:txBody>
        </p:sp>
      </p:grpSp>
      <p:sp>
        <p:nvSpPr>
          <p:cNvPr id="45061" name="Text Box 1032"/>
          <p:cNvSpPr txBox="1">
            <a:spLocks noChangeArrowheads="1"/>
          </p:cNvSpPr>
          <p:nvPr/>
        </p:nvSpPr>
        <p:spPr bwMode="auto">
          <a:xfrm>
            <a:off x="6232525" y="30892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/>
          </a:p>
        </p:txBody>
      </p:sp>
      <p:grpSp>
        <p:nvGrpSpPr>
          <p:cNvPr id="3" name="Group 1035"/>
          <p:cNvGrpSpPr>
            <a:grpSpLocks/>
          </p:cNvGrpSpPr>
          <p:nvPr/>
        </p:nvGrpSpPr>
        <p:grpSpPr bwMode="auto">
          <a:xfrm>
            <a:off x="3252788" y="4267200"/>
            <a:ext cx="1471612" cy="1992313"/>
            <a:chOff x="2049" y="2688"/>
            <a:chExt cx="927" cy="1255"/>
          </a:xfrm>
        </p:grpSpPr>
        <p:sp>
          <p:nvSpPr>
            <p:cNvPr id="45063" name="Text Box 1031"/>
            <p:cNvSpPr txBox="1">
              <a:spLocks noChangeArrowheads="1"/>
            </p:cNvSpPr>
            <p:nvPr/>
          </p:nvSpPr>
          <p:spPr bwMode="auto">
            <a:xfrm>
              <a:off x="2112" y="2688"/>
              <a:ext cx="864" cy="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4800"/>
                <a:t>stem</a:t>
              </a:r>
            </a:p>
          </p:txBody>
        </p:sp>
        <p:sp>
          <p:nvSpPr>
            <p:cNvPr id="45064" name="Rectangle 1033"/>
            <p:cNvSpPr>
              <a:spLocks noChangeArrowheads="1"/>
            </p:cNvSpPr>
            <p:nvPr/>
          </p:nvSpPr>
          <p:spPr bwMode="auto">
            <a:xfrm>
              <a:off x="2049" y="2743"/>
              <a:ext cx="879" cy="1200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8DD583D-8E1A-40D5-B527-4C0F5B67B66F}" type="slidenum">
              <a:rPr lang="en-US" sz="1400"/>
              <a:pPr eaLnBrk="1" hangingPunct="1"/>
              <a:t>25</a:t>
            </a:fld>
            <a:endParaRPr lang="en-US" sz="1400"/>
          </a:p>
        </p:txBody>
      </p:sp>
      <p:sp>
        <p:nvSpPr>
          <p:cNvPr id="46083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2667000" cy="6858000"/>
          </a:xfrm>
          <a:noFill/>
        </p:spPr>
        <p:txBody>
          <a:bodyPr anchor="t"/>
          <a:lstStyle/>
          <a:p>
            <a:pPr algn="r" eaLnBrk="1" hangingPunct="1"/>
            <a:r>
              <a:rPr lang="en-US" sz="3600" b="1" smtClean="0"/>
              <a:t>             </a:t>
            </a:r>
            <a:r>
              <a:rPr lang="en-US" sz="4800" b="1" u="sng" smtClean="0"/>
              <a:t>Atom</a:t>
            </a:r>
            <a:br>
              <a:rPr lang="en-US" sz="4800" b="1" u="sng" smtClean="0"/>
            </a:br>
            <a:r>
              <a:rPr lang="en-US" sz="4800" smtClean="0"/>
              <a:t>		   </a:t>
            </a:r>
            <a:br>
              <a:rPr lang="en-US" sz="4800" smtClean="0"/>
            </a:br>
            <a:r>
              <a:rPr lang="en-US" sz="4800" smtClean="0"/>
              <a:t/>
            </a:r>
            <a:br>
              <a:rPr lang="en-US" sz="4800" smtClean="0"/>
            </a:br>
            <a:r>
              <a:rPr lang="en-US" sz="4800" b="1" u="sng" smtClean="0"/>
              <a:t>Anion</a:t>
            </a:r>
            <a:br>
              <a:rPr lang="en-US" sz="4800" b="1" u="sng" smtClean="0"/>
            </a:br>
            <a:r>
              <a:rPr lang="en-US" sz="4800" b="1" u="sng" smtClean="0"/>
              <a:t/>
            </a:r>
            <a:br>
              <a:rPr lang="en-US" sz="4800" b="1" u="sng" smtClean="0"/>
            </a:br>
            <a:r>
              <a:rPr lang="en-US" sz="4800" smtClean="0"/>
              <a:t>		</a:t>
            </a:r>
            <a:br>
              <a:rPr lang="en-US" sz="4800" smtClean="0"/>
            </a:br>
            <a:r>
              <a:rPr lang="en-US" sz="4800" b="1" u="sng" smtClean="0"/>
              <a:t>Name of Anion</a:t>
            </a:r>
          </a:p>
        </p:txBody>
      </p:sp>
      <p:grpSp>
        <p:nvGrpSpPr>
          <p:cNvPr id="46084" name="Group 1034"/>
          <p:cNvGrpSpPr>
            <a:grpSpLocks/>
          </p:cNvGrpSpPr>
          <p:nvPr/>
        </p:nvGrpSpPr>
        <p:grpSpPr bwMode="auto">
          <a:xfrm>
            <a:off x="3352800" y="609600"/>
            <a:ext cx="3429000" cy="5472113"/>
            <a:chOff x="2112" y="384"/>
            <a:chExt cx="2160" cy="3447"/>
          </a:xfrm>
        </p:grpSpPr>
        <p:sp>
          <p:nvSpPr>
            <p:cNvPr id="46088" name="Text Box 1028"/>
            <p:cNvSpPr txBox="1">
              <a:spLocks noChangeArrowheads="1"/>
            </p:cNvSpPr>
            <p:nvPr/>
          </p:nvSpPr>
          <p:spPr bwMode="auto">
            <a:xfrm>
              <a:off x="2112" y="384"/>
              <a:ext cx="2160" cy="519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4800"/>
                <a:t>chlorine (Cl)</a:t>
              </a:r>
            </a:p>
          </p:txBody>
        </p:sp>
        <p:sp>
          <p:nvSpPr>
            <p:cNvPr id="46089" name="Text Box 1029"/>
            <p:cNvSpPr txBox="1">
              <a:spLocks noChangeArrowheads="1"/>
            </p:cNvSpPr>
            <p:nvPr/>
          </p:nvSpPr>
          <p:spPr bwMode="auto">
            <a:xfrm>
              <a:off x="2112" y="1728"/>
              <a:ext cx="599" cy="519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4800"/>
                <a:t>Cl</a:t>
              </a:r>
              <a:r>
                <a:rPr lang="en-US" sz="4800" baseline="30000"/>
                <a:t>-</a:t>
              </a:r>
              <a:endParaRPr lang="en-US" sz="4800"/>
            </a:p>
          </p:txBody>
        </p:sp>
        <p:sp>
          <p:nvSpPr>
            <p:cNvPr id="46090" name="Text Box 1030"/>
            <p:cNvSpPr txBox="1">
              <a:spLocks noChangeArrowheads="1"/>
            </p:cNvSpPr>
            <p:nvPr/>
          </p:nvSpPr>
          <p:spPr bwMode="auto">
            <a:xfrm>
              <a:off x="2112" y="3312"/>
              <a:ext cx="2016" cy="519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4800"/>
                <a:t>chlor</a:t>
              </a:r>
              <a:r>
                <a:rPr lang="en-US" sz="4800">
                  <a:solidFill>
                    <a:srgbClr val="0000FF"/>
                  </a:solidFill>
                </a:rPr>
                <a:t>ide</a:t>
              </a:r>
              <a:r>
                <a:rPr lang="en-US" sz="4800"/>
                <a:t> ion</a:t>
              </a:r>
            </a:p>
          </p:txBody>
        </p:sp>
      </p:grpSp>
      <p:grpSp>
        <p:nvGrpSpPr>
          <p:cNvPr id="3" name="Group 1031"/>
          <p:cNvGrpSpPr>
            <a:grpSpLocks/>
          </p:cNvGrpSpPr>
          <p:nvPr/>
        </p:nvGrpSpPr>
        <p:grpSpPr bwMode="auto">
          <a:xfrm>
            <a:off x="3208338" y="4267200"/>
            <a:ext cx="1592262" cy="1992313"/>
            <a:chOff x="2021" y="2688"/>
            <a:chExt cx="955" cy="1255"/>
          </a:xfrm>
        </p:grpSpPr>
        <p:sp>
          <p:nvSpPr>
            <p:cNvPr id="46086" name="Text Box 1032"/>
            <p:cNvSpPr txBox="1">
              <a:spLocks noChangeArrowheads="1"/>
            </p:cNvSpPr>
            <p:nvPr/>
          </p:nvSpPr>
          <p:spPr bwMode="auto">
            <a:xfrm>
              <a:off x="2112" y="2688"/>
              <a:ext cx="864" cy="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4800"/>
                <a:t>stem</a:t>
              </a:r>
            </a:p>
          </p:txBody>
        </p:sp>
        <p:sp>
          <p:nvSpPr>
            <p:cNvPr id="46087" name="Rectangle 1033"/>
            <p:cNvSpPr>
              <a:spLocks noChangeArrowheads="1"/>
            </p:cNvSpPr>
            <p:nvPr/>
          </p:nvSpPr>
          <p:spPr bwMode="auto">
            <a:xfrm>
              <a:off x="2021" y="2743"/>
              <a:ext cx="912" cy="1200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52485DA-E5B6-4FD1-A88D-E836FD22EE40}" type="slidenum">
              <a:rPr lang="en-US" sz="1400"/>
              <a:pPr eaLnBrk="1" hangingPunct="1"/>
              <a:t>26</a:t>
            </a:fld>
            <a:endParaRPr lang="en-US" sz="1400"/>
          </a:p>
        </p:txBody>
      </p:sp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2667000" cy="6858000"/>
          </a:xfrm>
          <a:noFill/>
        </p:spPr>
        <p:txBody>
          <a:bodyPr anchor="t"/>
          <a:lstStyle/>
          <a:p>
            <a:pPr algn="r" eaLnBrk="1" hangingPunct="1"/>
            <a:r>
              <a:rPr lang="en-US" sz="3600" b="1" smtClean="0"/>
              <a:t>             </a:t>
            </a:r>
            <a:r>
              <a:rPr lang="en-US" sz="4800" b="1" u="sng" smtClean="0"/>
              <a:t>Atom</a:t>
            </a:r>
            <a:br>
              <a:rPr lang="en-US" sz="4800" b="1" u="sng" smtClean="0"/>
            </a:br>
            <a:r>
              <a:rPr lang="en-US" sz="4800" smtClean="0"/>
              <a:t>		   </a:t>
            </a:r>
            <a:br>
              <a:rPr lang="en-US" sz="4800" smtClean="0"/>
            </a:br>
            <a:r>
              <a:rPr lang="en-US" sz="4800" smtClean="0"/>
              <a:t/>
            </a:r>
            <a:br>
              <a:rPr lang="en-US" sz="4800" smtClean="0"/>
            </a:br>
            <a:r>
              <a:rPr lang="en-US" sz="4800" b="1" u="sng" smtClean="0"/>
              <a:t>Anion</a:t>
            </a:r>
            <a:br>
              <a:rPr lang="en-US" sz="4800" b="1" u="sng" smtClean="0"/>
            </a:br>
            <a:r>
              <a:rPr lang="en-US" sz="4800" b="1" u="sng" smtClean="0"/>
              <a:t/>
            </a:r>
            <a:br>
              <a:rPr lang="en-US" sz="4800" b="1" u="sng" smtClean="0"/>
            </a:br>
            <a:r>
              <a:rPr lang="en-US" sz="4800" smtClean="0"/>
              <a:t>		</a:t>
            </a:r>
            <a:br>
              <a:rPr lang="en-US" sz="4800" smtClean="0"/>
            </a:br>
            <a:r>
              <a:rPr lang="en-US" sz="4800" b="1" u="sng" smtClean="0"/>
              <a:t>Name of Anion</a:t>
            </a:r>
          </a:p>
        </p:txBody>
      </p:sp>
      <p:sp>
        <p:nvSpPr>
          <p:cNvPr id="47108" name="Text Box 3"/>
          <p:cNvSpPr txBox="1">
            <a:spLocks noChangeArrowheads="1"/>
          </p:cNvSpPr>
          <p:nvPr/>
        </p:nvSpPr>
        <p:spPr bwMode="auto">
          <a:xfrm>
            <a:off x="3352800" y="609600"/>
            <a:ext cx="3429000" cy="82391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800"/>
              <a:t>bromine (Br)</a:t>
            </a:r>
          </a:p>
        </p:txBody>
      </p:sp>
      <p:sp>
        <p:nvSpPr>
          <p:cNvPr id="47109" name="Text Box 4"/>
          <p:cNvSpPr txBox="1">
            <a:spLocks noChangeArrowheads="1"/>
          </p:cNvSpPr>
          <p:nvPr/>
        </p:nvSpPr>
        <p:spPr bwMode="auto">
          <a:xfrm>
            <a:off x="3352800" y="2743200"/>
            <a:ext cx="1028700" cy="82391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800"/>
              <a:t>Br</a:t>
            </a:r>
            <a:r>
              <a:rPr lang="en-US" sz="4800" baseline="30000"/>
              <a:t>-</a:t>
            </a:r>
            <a:endParaRPr lang="en-US" sz="4800"/>
          </a:p>
        </p:txBody>
      </p:sp>
      <p:sp>
        <p:nvSpPr>
          <p:cNvPr id="47110" name="Text Box 5"/>
          <p:cNvSpPr txBox="1">
            <a:spLocks noChangeArrowheads="1"/>
          </p:cNvSpPr>
          <p:nvPr/>
        </p:nvSpPr>
        <p:spPr bwMode="auto">
          <a:xfrm>
            <a:off x="3352800" y="5257800"/>
            <a:ext cx="3254375" cy="82391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800"/>
              <a:t>brom</a:t>
            </a:r>
            <a:r>
              <a:rPr lang="en-US" sz="4800">
                <a:solidFill>
                  <a:srgbClr val="0000FF"/>
                </a:solidFill>
              </a:rPr>
              <a:t>ide</a:t>
            </a:r>
            <a:r>
              <a:rPr lang="en-US" sz="4800"/>
              <a:t> ion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3216275" y="4267200"/>
            <a:ext cx="1508125" cy="1992313"/>
            <a:chOff x="2026" y="2688"/>
            <a:chExt cx="950" cy="1255"/>
          </a:xfrm>
        </p:grpSpPr>
        <p:sp>
          <p:nvSpPr>
            <p:cNvPr id="47112" name="Text Box 7"/>
            <p:cNvSpPr txBox="1">
              <a:spLocks noChangeArrowheads="1"/>
            </p:cNvSpPr>
            <p:nvPr/>
          </p:nvSpPr>
          <p:spPr bwMode="auto">
            <a:xfrm>
              <a:off x="2112" y="2688"/>
              <a:ext cx="864" cy="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4800"/>
                <a:t>stem</a:t>
              </a:r>
            </a:p>
          </p:txBody>
        </p:sp>
        <p:sp>
          <p:nvSpPr>
            <p:cNvPr id="47113" name="Rectangle 8"/>
            <p:cNvSpPr>
              <a:spLocks noChangeArrowheads="1"/>
            </p:cNvSpPr>
            <p:nvPr/>
          </p:nvSpPr>
          <p:spPr bwMode="auto">
            <a:xfrm>
              <a:off x="2026" y="2743"/>
              <a:ext cx="950" cy="1200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/>
            </a:p>
            <a:p>
              <a:pPr algn="ctr" eaLnBrk="0" hangingPunct="0"/>
              <a:endParaRPr lang="en-US"/>
            </a:p>
            <a:p>
              <a:pPr algn="ctr" eaLnBrk="0" hangingPunct="0"/>
              <a:endParaRPr lang="en-US"/>
            </a:p>
            <a:p>
              <a:pPr algn="ctr" eaLnBrk="0" hangingPunct="0"/>
              <a:endParaRPr lang="en-US"/>
            </a:p>
            <a:p>
              <a:pPr algn="ctr" eaLnBrk="0" hangingPunct="0"/>
              <a:endParaRPr lang="en-US"/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B4F5B98-7560-4B17-A864-9E14D01195A7}" type="slidenum">
              <a:rPr lang="en-US" sz="1400"/>
              <a:pPr eaLnBrk="1" hangingPunct="1"/>
              <a:t>27</a:t>
            </a:fld>
            <a:endParaRPr lang="en-US" sz="1400"/>
          </a:p>
        </p:txBody>
      </p:sp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2667000" cy="6858000"/>
          </a:xfrm>
          <a:noFill/>
        </p:spPr>
        <p:txBody>
          <a:bodyPr anchor="t"/>
          <a:lstStyle/>
          <a:p>
            <a:pPr algn="r" eaLnBrk="1" hangingPunct="1"/>
            <a:r>
              <a:rPr lang="en-US" sz="3600" b="1" smtClean="0"/>
              <a:t>             </a:t>
            </a:r>
            <a:r>
              <a:rPr lang="en-US" sz="4800" b="1" u="sng" smtClean="0"/>
              <a:t>Atom</a:t>
            </a:r>
            <a:br>
              <a:rPr lang="en-US" sz="4800" b="1" u="sng" smtClean="0"/>
            </a:br>
            <a:r>
              <a:rPr lang="en-US" sz="4800" smtClean="0"/>
              <a:t>		   </a:t>
            </a:r>
            <a:br>
              <a:rPr lang="en-US" sz="4800" smtClean="0"/>
            </a:br>
            <a:r>
              <a:rPr lang="en-US" sz="4800" smtClean="0"/>
              <a:t/>
            </a:r>
            <a:br>
              <a:rPr lang="en-US" sz="4800" smtClean="0"/>
            </a:br>
            <a:r>
              <a:rPr lang="en-US" sz="4800" b="1" u="sng" smtClean="0"/>
              <a:t>Anion</a:t>
            </a:r>
            <a:br>
              <a:rPr lang="en-US" sz="4800" b="1" u="sng" smtClean="0"/>
            </a:br>
            <a:r>
              <a:rPr lang="en-US" sz="4800" b="1" u="sng" smtClean="0"/>
              <a:t/>
            </a:r>
            <a:br>
              <a:rPr lang="en-US" sz="4800" b="1" u="sng" smtClean="0"/>
            </a:br>
            <a:r>
              <a:rPr lang="en-US" sz="4800" smtClean="0"/>
              <a:t>		</a:t>
            </a:r>
            <a:br>
              <a:rPr lang="en-US" sz="4800" smtClean="0"/>
            </a:br>
            <a:r>
              <a:rPr lang="en-US" sz="4800" b="1" u="sng" smtClean="0"/>
              <a:t>Name of Anion</a:t>
            </a:r>
          </a:p>
        </p:txBody>
      </p:sp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3352800" y="609600"/>
            <a:ext cx="3240088" cy="82391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800"/>
              <a:t>nitrogen (N)</a:t>
            </a:r>
          </a:p>
        </p:txBody>
      </p:sp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3352800" y="2743200"/>
            <a:ext cx="977900" cy="82391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800"/>
              <a:t>N</a:t>
            </a:r>
            <a:r>
              <a:rPr lang="en-US" sz="4800" baseline="30000"/>
              <a:t>3-</a:t>
            </a:r>
            <a:endParaRPr lang="en-US" sz="4800"/>
          </a:p>
        </p:txBody>
      </p:sp>
      <p:sp>
        <p:nvSpPr>
          <p:cNvPr id="48134" name="Text Box 6"/>
          <p:cNvSpPr txBox="1">
            <a:spLocks noChangeArrowheads="1"/>
          </p:cNvSpPr>
          <p:nvPr/>
        </p:nvSpPr>
        <p:spPr bwMode="auto">
          <a:xfrm>
            <a:off x="3352800" y="5257800"/>
            <a:ext cx="2754313" cy="82391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800"/>
              <a:t>nitr</a:t>
            </a:r>
            <a:r>
              <a:rPr lang="en-US" sz="4800">
                <a:solidFill>
                  <a:srgbClr val="0000FF"/>
                </a:solidFill>
              </a:rPr>
              <a:t>ide</a:t>
            </a:r>
            <a:r>
              <a:rPr lang="en-US" sz="4800"/>
              <a:t> ion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3048000" y="4267200"/>
            <a:ext cx="1371600" cy="1981200"/>
            <a:chOff x="1920" y="2688"/>
            <a:chExt cx="864" cy="1248"/>
          </a:xfrm>
        </p:grpSpPr>
        <p:sp>
          <p:nvSpPr>
            <p:cNvPr id="48136" name="Text Box 8"/>
            <p:cNvSpPr txBox="1">
              <a:spLocks noChangeArrowheads="1"/>
            </p:cNvSpPr>
            <p:nvPr/>
          </p:nvSpPr>
          <p:spPr bwMode="auto">
            <a:xfrm>
              <a:off x="1920" y="2688"/>
              <a:ext cx="864" cy="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4800"/>
                <a:t>stem</a:t>
              </a:r>
            </a:p>
          </p:txBody>
        </p:sp>
        <p:sp>
          <p:nvSpPr>
            <p:cNvPr id="48137" name="Rectangle 9"/>
            <p:cNvSpPr>
              <a:spLocks noChangeArrowheads="1"/>
            </p:cNvSpPr>
            <p:nvPr/>
          </p:nvSpPr>
          <p:spPr bwMode="auto">
            <a:xfrm>
              <a:off x="1920" y="2736"/>
              <a:ext cx="793" cy="1200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536BEB8-F7BB-4DC5-9D9E-6D42FF3471AE}" type="slidenum">
              <a:rPr lang="en-US" sz="1400"/>
              <a:pPr eaLnBrk="1" hangingPunct="1"/>
              <a:t>28</a:t>
            </a:fld>
            <a:endParaRPr lang="en-US" sz="1400"/>
          </a:p>
        </p:txBody>
      </p:sp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2667000" cy="6858000"/>
          </a:xfrm>
          <a:noFill/>
        </p:spPr>
        <p:txBody>
          <a:bodyPr anchor="t"/>
          <a:lstStyle/>
          <a:p>
            <a:pPr algn="r" eaLnBrk="1" hangingPunct="1"/>
            <a:r>
              <a:rPr lang="en-US" sz="3600" b="1" smtClean="0"/>
              <a:t>             </a:t>
            </a:r>
            <a:r>
              <a:rPr lang="en-US" sz="4800" b="1" u="sng" smtClean="0"/>
              <a:t>Atom</a:t>
            </a:r>
            <a:br>
              <a:rPr lang="en-US" sz="4800" b="1" u="sng" smtClean="0"/>
            </a:br>
            <a:r>
              <a:rPr lang="en-US" sz="4800" smtClean="0"/>
              <a:t>		   </a:t>
            </a:r>
            <a:br>
              <a:rPr lang="en-US" sz="4800" smtClean="0"/>
            </a:br>
            <a:r>
              <a:rPr lang="en-US" sz="4800" smtClean="0"/>
              <a:t/>
            </a:r>
            <a:br>
              <a:rPr lang="en-US" sz="4800" smtClean="0"/>
            </a:br>
            <a:r>
              <a:rPr lang="en-US" sz="4800" b="1" u="sng" smtClean="0"/>
              <a:t>Anion</a:t>
            </a:r>
            <a:br>
              <a:rPr lang="en-US" sz="4800" b="1" u="sng" smtClean="0"/>
            </a:br>
            <a:r>
              <a:rPr lang="en-US" sz="4800" b="1" u="sng" smtClean="0"/>
              <a:t/>
            </a:r>
            <a:br>
              <a:rPr lang="en-US" sz="4800" b="1" u="sng" smtClean="0"/>
            </a:br>
            <a:r>
              <a:rPr lang="en-US" sz="4800" smtClean="0"/>
              <a:t>		</a:t>
            </a:r>
            <a:br>
              <a:rPr lang="en-US" sz="4800" smtClean="0"/>
            </a:br>
            <a:r>
              <a:rPr lang="en-US" sz="4800" b="1" u="sng" smtClean="0"/>
              <a:t>Name of Anion</a:t>
            </a:r>
          </a:p>
        </p:txBody>
      </p:sp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3352800" y="609600"/>
            <a:ext cx="4267200" cy="82391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800"/>
              <a:t>phosphorous (P)</a:t>
            </a:r>
          </a:p>
        </p:txBody>
      </p:sp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3352800" y="2743200"/>
            <a:ext cx="874713" cy="82391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800"/>
              <a:t>P</a:t>
            </a:r>
            <a:r>
              <a:rPr lang="en-US" sz="4800" baseline="30000"/>
              <a:t>3-</a:t>
            </a:r>
            <a:endParaRPr lang="en-US" sz="4800"/>
          </a:p>
        </p:txBody>
      </p:sp>
      <p:sp>
        <p:nvSpPr>
          <p:cNvPr id="49158" name="Text Box 6"/>
          <p:cNvSpPr txBox="1">
            <a:spLocks noChangeArrowheads="1"/>
          </p:cNvSpPr>
          <p:nvPr/>
        </p:nvSpPr>
        <p:spPr bwMode="auto">
          <a:xfrm>
            <a:off x="3352800" y="5257800"/>
            <a:ext cx="3733800" cy="82391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800"/>
              <a:t>phosph</a:t>
            </a:r>
            <a:r>
              <a:rPr lang="en-US" sz="4800">
                <a:solidFill>
                  <a:srgbClr val="0000FF"/>
                </a:solidFill>
              </a:rPr>
              <a:t>ide</a:t>
            </a:r>
            <a:r>
              <a:rPr lang="en-US" sz="4800"/>
              <a:t> ion</a:t>
            </a:r>
          </a:p>
        </p:txBody>
      </p:sp>
      <p:sp>
        <p:nvSpPr>
          <p:cNvPr id="49159" name="Text Box 7"/>
          <p:cNvSpPr txBox="1">
            <a:spLocks noChangeArrowheads="1"/>
          </p:cNvSpPr>
          <p:nvPr/>
        </p:nvSpPr>
        <p:spPr bwMode="auto">
          <a:xfrm>
            <a:off x="6232525" y="30892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/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3276600" y="4267200"/>
            <a:ext cx="1935163" cy="1981200"/>
            <a:chOff x="2064" y="2688"/>
            <a:chExt cx="1219" cy="1248"/>
          </a:xfrm>
        </p:grpSpPr>
        <p:sp>
          <p:nvSpPr>
            <p:cNvPr id="49161" name="Text Box 9"/>
            <p:cNvSpPr txBox="1">
              <a:spLocks noChangeArrowheads="1"/>
            </p:cNvSpPr>
            <p:nvPr/>
          </p:nvSpPr>
          <p:spPr bwMode="auto">
            <a:xfrm>
              <a:off x="2112" y="2688"/>
              <a:ext cx="864" cy="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4800"/>
                <a:t>stem</a:t>
              </a:r>
            </a:p>
          </p:txBody>
        </p:sp>
        <p:sp>
          <p:nvSpPr>
            <p:cNvPr id="49162" name="Rectangle 10"/>
            <p:cNvSpPr>
              <a:spLocks noChangeArrowheads="1"/>
            </p:cNvSpPr>
            <p:nvPr/>
          </p:nvSpPr>
          <p:spPr bwMode="auto">
            <a:xfrm>
              <a:off x="2064" y="2736"/>
              <a:ext cx="1219" cy="1200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ABD2FE9-2980-4C96-8BD1-72798906DE38}" type="slidenum">
              <a:rPr lang="en-US" sz="1400"/>
              <a:pPr eaLnBrk="1" hangingPunct="1"/>
              <a:t>29</a:t>
            </a:fld>
            <a:endParaRPr lang="en-US" sz="1400"/>
          </a:p>
        </p:txBody>
      </p:sp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2667000" cy="6858000"/>
          </a:xfrm>
          <a:noFill/>
        </p:spPr>
        <p:txBody>
          <a:bodyPr anchor="t"/>
          <a:lstStyle/>
          <a:p>
            <a:pPr algn="r" eaLnBrk="1" hangingPunct="1"/>
            <a:r>
              <a:rPr lang="en-US" sz="3600" b="1" smtClean="0"/>
              <a:t>             </a:t>
            </a:r>
            <a:r>
              <a:rPr lang="en-US" sz="4800" b="1" u="sng" smtClean="0"/>
              <a:t>Atom</a:t>
            </a:r>
            <a:br>
              <a:rPr lang="en-US" sz="4800" b="1" u="sng" smtClean="0"/>
            </a:br>
            <a:r>
              <a:rPr lang="en-US" sz="4800" smtClean="0"/>
              <a:t>		   </a:t>
            </a:r>
            <a:br>
              <a:rPr lang="en-US" sz="4800" smtClean="0"/>
            </a:br>
            <a:r>
              <a:rPr lang="en-US" sz="4800" smtClean="0"/>
              <a:t/>
            </a:r>
            <a:br>
              <a:rPr lang="en-US" sz="4800" smtClean="0"/>
            </a:br>
            <a:r>
              <a:rPr lang="en-US" sz="4800" b="1" u="sng" smtClean="0"/>
              <a:t>Anion</a:t>
            </a:r>
            <a:br>
              <a:rPr lang="en-US" sz="4800" b="1" u="sng" smtClean="0"/>
            </a:br>
            <a:r>
              <a:rPr lang="en-US" sz="4800" b="1" u="sng" smtClean="0"/>
              <a:t/>
            </a:r>
            <a:br>
              <a:rPr lang="en-US" sz="4800" b="1" u="sng" smtClean="0"/>
            </a:br>
            <a:r>
              <a:rPr lang="en-US" sz="4800" smtClean="0"/>
              <a:t>		</a:t>
            </a:r>
            <a:br>
              <a:rPr lang="en-US" sz="4800" smtClean="0"/>
            </a:br>
            <a:r>
              <a:rPr lang="en-US" sz="4800" b="1" u="sng" smtClean="0"/>
              <a:t>Name of Anion</a:t>
            </a:r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3352800" y="609600"/>
            <a:ext cx="3429000" cy="82391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800"/>
              <a:t>oxygen (O)</a:t>
            </a:r>
          </a:p>
        </p:txBody>
      </p:sp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3352800" y="2743200"/>
            <a:ext cx="968375" cy="82391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800"/>
              <a:t>O</a:t>
            </a:r>
            <a:r>
              <a:rPr lang="en-US" sz="4800" baseline="30000"/>
              <a:t>2-</a:t>
            </a:r>
            <a:endParaRPr lang="en-US" sz="4800"/>
          </a:p>
        </p:txBody>
      </p:sp>
      <p:sp>
        <p:nvSpPr>
          <p:cNvPr id="50182" name="Text Box 6"/>
          <p:cNvSpPr txBox="1">
            <a:spLocks noChangeArrowheads="1"/>
          </p:cNvSpPr>
          <p:nvPr/>
        </p:nvSpPr>
        <p:spPr bwMode="auto">
          <a:xfrm>
            <a:off x="3352800" y="5257800"/>
            <a:ext cx="2505075" cy="82391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800"/>
              <a:t>ox</a:t>
            </a:r>
            <a:r>
              <a:rPr lang="en-US" sz="4800">
                <a:solidFill>
                  <a:srgbClr val="0000FF"/>
                </a:solidFill>
              </a:rPr>
              <a:t>ide</a:t>
            </a:r>
            <a:r>
              <a:rPr lang="en-US" sz="4800"/>
              <a:t> ion</a:t>
            </a:r>
          </a:p>
        </p:txBody>
      </p:sp>
      <p:sp>
        <p:nvSpPr>
          <p:cNvPr id="50183" name="Text Box 7"/>
          <p:cNvSpPr txBox="1">
            <a:spLocks noChangeArrowheads="1"/>
          </p:cNvSpPr>
          <p:nvPr/>
        </p:nvSpPr>
        <p:spPr bwMode="auto">
          <a:xfrm>
            <a:off x="6232525" y="30892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/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2743200" y="4267200"/>
            <a:ext cx="1371600" cy="1981200"/>
            <a:chOff x="1728" y="2688"/>
            <a:chExt cx="864" cy="1248"/>
          </a:xfrm>
        </p:grpSpPr>
        <p:sp>
          <p:nvSpPr>
            <p:cNvPr id="50185" name="Text Box 10"/>
            <p:cNvSpPr txBox="1">
              <a:spLocks noChangeArrowheads="1"/>
            </p:cNvSpPr>
            <p:nvPr/>
          </p:nvSpPr>
          <p:spPr bwMode="auto">
            <a:xfrm>
              <a:off x="1728" y="2688"/>
              <a:ext cx="864" cy="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4800"/>
                <a:t>stem</a:t>
              </a:r>
            </a:p>
          </p:txBody>
        </p:sp>
        <p:sp>
          <p:nvSpPr>
            <p:cNvPr id="50186" name="Rectangle 11"/>
            <p:cNvSpPr>
              <a:spLocks noChangeArrowheads="1"/>
            </p:cNvSpPr>
            <p:nvPr/>
          </p:nvSpPr>
          <p:spPr bwMode="auto">
            <a:xfrm>
              <a:off x="1728" y="2736"/>
              <a:ext cx="816" cy="1200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70259E9-DF84-4138-8738-47C9C40C7E61}" type="slidenum">
              <a:rPr lang="en-US" sz="1400"/>
              <a:pPr eaLnBrk="1" hangingPunct="1"/>
              <a:t>3</a:t>
            </a:fld>
            <a:endParaRPr lang="en-US" sz="1400"/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 anchorCtr="1"/>
          <a:lstStyle/>
          <a:p>
            <a:pPr eaLnBrk="1" hangingPunct="1">
              <a:defRPr/>
            </a:pPr>
            <a:r>
              <a:rPr lang="en-US" b="1" smtClean="0">
                <a:solidFill>
                  <a:srgbClr val="CC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</a:rPr>
              <a:t>6.1</a:t>
            </a:r>
            <a:br>
              <a:rPr lang="en-US" b="1" smtClean="0">
                <a:solidFill>
                  <a:srgbClr val="CC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</a:rPr>
            </a:br>
            <a:r>
              <a:rPr lang="en-US" sz="7200" b="1" u="sng" smtClean="0">
                <a:solidFill>
                  <a:srgbClr val="CC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</a:rPr>
              <a:t>Common and Systematic Names</a:t>
            </a:r>
          </a:p>
        </p:txBody>
      </p:sp>
      <p:sp>
        <p:nvSpPr>
          <p:cNvPr id="23556" name="AutoShape 4">
            <a:hlinkClick r:id="rId2" action="ppaction://hlinksldjump" highlightClick="1"/>
          </p:cNvPr>
          <p:cNvSpPr>
            <a:spLocks noChangeAspect="1" noChangeArrowheads="1"/>
          </p:cNvSpPr>
          <p:nvPr/>
        </p:nvSpPr>
        <p:spPr bwMode="auto">
          <a:xfrm>
            <a:off x="8075613" y="5635625"/>
            <a:ext cx="384175" cy="384175"/>
          </a:xfrm>
          <a:prstGeom prst="actionButtonHome">
            <a:avLst/>
          </a:prstGeom>
          <a:solidFill>
            <a:srgbClr val="CC33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79E6572-2C31-47E8-831E-248AF70D7C3C}" type="slidenum">
              <a:rPr lang="en-US" sz="1400"/>
              <a:pPr eaLnBrk="1" hangingPunct="1"/>
              <a:t>30</a:t>
            </a:fld>
            <a:endParaRPr lang="en-US" sz="1400"/>
          </a:p>
        </p:txBody>
      </p:sp>
      <p:sp>
        <p:nvSpPr>
          <p:cNvPr id="5120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857500"/>
            <a:ext cx="7772400" cy="1143000"/>
          </a:xfrm>
        </p:spPr>
        <p:txBody>
          <a:bodyPr/>
          <a:lstStyle/>
          <a:p>
            <a:pPr algn="just" eaLnBrk="1" hangingPunct="1"/>
            <a:r>
              <a:rPr lang="en-US" sz="3600" smtClean="0"/>
              <a:t>Ions are always formed by adding or removing electrons from an atom.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89E9F57-F670-45C3-99AB-1A6839525B36}" type="slidenum">
              <a:rPr lang="en-US" sz="1400"/>
              <a:pPr eaLnBrk="1" hangingPunct="1"/>
              <a:t>31</a:t>
            </a:fld>
            <a:endParaRPr lang="en-US" sz="1400"/>
          </a:p>
        </p:txBody>
      </p:sp>
      <p:sp>
        <p:nvSpPr>
          <p:cNvPr id="5222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857500"/>
            <a:ext cx="7772400" cy="1143000"/>
          </a:xfrm>
        </p:spPr>
        <p:txBody>
          <a:bodyPr/>
          <a:lstStyle/>
          <a:p>
            <a:pPr algn="just" eaLnBrk="1" hangingPunct="1"/>
            <a:r>
              <a:rPr lang="en-US" sz="3600" smtClean="0"/>
              <a:t>Most often ions are formed when metals combine with nonmetals.</a:t>
            </a: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058E6C6-A193-4128-A4C6-4325C4238DE2}" type="slidenum">
              <a:rPr lang="en-US" sz="1400"/>
              <a:pPr eaLnBrk="1" hangingPunct="1"/>
              <a:t>32</a:t>
            </a:fld>
            <a:endParaRPr lang="en-US" sz="1400"/>
          </a:p>
        </p:txBody>
      </p:sp>
      <p:sp>
        <p:nvSpPr>
          <p:cNvPr id="53251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685800" y="2857500"/>
            <a:ext cx="7772400" cy="1143000"/>
          </a:xfrm>
        </p:spPr>
        <p:txBody>
          <a:bodyPr/>
          <a:lstStyle/>
          <a:p>
            <a:pPr algn="just" eaLnBrk="1" hangingPunct="1"/>
            <a:r>
              <a:rPr lang="en-US" sz="3600" smtClean="0"/>
              <a:t>The charge on an ion can be predicted from its position in the periodic table.</a:t>
            </a: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14C60DA-EE48-4A46-85AF-CE11DF0C7A43}" type="slidenum">
              <a:rPr lang="en-US" sz="1400"/>
              <a:pPr eaLnBrk="1" hangingPunct="1"/>
              <a:t>33</a:t>
            </a:fld>
            <a:endParaRPr lang="en-US" sz="1400"/>
          </a:p>
        </p:txBody>
      </p:sp>
      <p:pic>
        <p:nvPicPr>
          <p:cNvPr id="54275" name="Picture 39" descr="fig-06-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" t="22000" r="-774" b="29250"/>
          <a:stretch>
            <a:fillRect/>
          </a:stretch>
        </p:blipFill>
        <p:spPr bwMode="auto">
          <a:xfrm>
            <a:off x="120650" y="1724025"/>
            <a:ext cx="9023350" cy="329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14889" name="Picture 41" descr="fig-06-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" t="22589" r="93127" b="30602"/>
          <a:stretch>
            <a:fillRect/>
          </a:stretch>
        </p:blipFill>
        <p:spPr bwMode="auto">
          <a:xfrm>
            <a:off x="47625" y="309563"/>
            <a:ext cx="877888" cy="512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42"/>
          <p:cNvGrpSpPr>
            <a:grpSpLocks/>
          </p:cNvGrpSpPr>
          <p:nvPr/>
        </p:nvGrpSpPr>
        <p:grpSpPr bwMode="auto">
          <a:xfrm>
            <a:off x="457200" y="649288"/>
            <a:ext cx="4071938" cy="4859337"/>
            <a:chOff x="1755" y="421"/>
            <a:chExt cx="2565" cy="3061"/>
          </a:xfrm>
        </p:grpSpPr>
        <p:sp>
          <p:nvSpPr>
            <p:cNvPr id="54290" name="AutoShape 43"/>
            <p:cNvSpPr>
              <a:spLocks noChangeArrowheads="1"/>
            </p:cNvSpPr>
            <p:nvPr/>
          </p:nvSpPr>
          <p:spPr bwMode="auto">
            <a:xfrm>
              <a:off x="2448" y="421"/>
              <a:ext cx="1872" cy="960"/>
            </a:xfrm>
            <a:prstGeom prst="wedgeRectCallout">
              <a:avLst>
                <a:gd name="adj1" fmla="val -45194"/>
                <a:gd name="adj2" fmla="val 61042"/>
              </a:avLst>
            </a:prstGeom>
            <a:solidFill>
              <a:srgbClr val="E1C3FF"/>
            </a:solidFill>
            <a:ln w="19050">
              <a:solidFill>
                <a:srgbClr val="993366"/>
              </a:solidFill>
              <a:miter lim="800000"/>
              <a:headEnd/>
              <a:tailEnd/>
            </a:ln>
          </p:spPr>
          <p:txBody>
            <a:bodyPr anchor="ctr" anchorCtr="1"/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>
                  <a:latin typeface="Arial" pitchFamily="34" charset="0"/>
                </a:rPr>
                <a:t>elements of </a:t>
              </a:r>
              <a:br>
                <a:rPr lang="en-US">
                  <a:latin typeface="Arial" pitchFamily="34" charset="0"/>
                </a:rPr>
              </a:br>
              <a:r>
                <a:rPr lang="en-US">
                  <a:latin typeface="Arial" pitchFamily="34" charset="0"/>
                </a:rPr>
                <a:t>Group 2A have a</a:t>
              </a:r>
              <a:br>
                <a:rPr lang="en-US">
                  <a:latin typeface="Arial" pitchFamily="34" charset="0"/>
                </a:rPr>
              </a:br>
              <a:r>
                <a:rPr lang="en-US">
                  <a:latin typeface="Arial" pitchFamily="34" charset="0"/>
                </a:rPr>
                <a:t>+2 charge</a:t>
              </a:r>
            </a:p>
          </p:txBody>
        </p:sp>
        <p:grpSp>
          <p:nvGrpSpPr>
            <p:cNvPr id="54291" name="Group 44"/>
            <p:cNvGrpSpPr>
              <a:grpSpLocks/>
            </p:cNvGrpSpPr>
            <p:nvPr/>
          </p:nvGrpSpPr>
          <p:grpSpPr bwMode="auto">
            <a:xfrm>
              <a:off x="1755" y="636"/>
              <a:ext cx="553" cy="2846"/>
              <a:chOff x="3984" y="1008"/>
              <a:chExt cx="553" cy="2846"/>
            </a:xfrm>
          </p:grpSpPr>
          <p:pic>
            <p:nvPicPr>
              <p:cNvPr id="54292" name="Picture 45" descr="fig-06-0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750" t="29500" r="87750" b="30000"/>
              <a:stretch>
                <a:fillRect/>
              </a:stretch>
            </p:blipFill>
            <p:spPr bwMode="auto">
              <a:xfrm>
                <a:off x="4032" y="1056"/>
                <a:ext cx="505" cy="27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4293" name="Rectangle 46"/>
              <p:cNvSpPr>
                <a:spLocks noChangeArrowheads="1"/>
              </p:cNvSpPr>
              <p:nvPr/>
            </p:nvSpPr>
            <p:spPr bwMode="auto">
              <a:xfrm>
                <a:off x="3984" y="1008"/>
                <a:ext cx="82" cy="28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4" name="Group 63"/>
          <p:cNvGrpSpPr>
            <a:grpSpLocks/>
          </p:cNvGrpSpPr>
          <p:nvPr/>
        </p:nvGrpSpPr>
        <p:grpSpPr bwMode="auto">
          <a:xfrm>
            <a:off x="3657600" y="660400"/>
            <a:ext cx="4021138" cy="4806950"/>
            <a:chOff x="2304" y="421"/>
            <a:chExt cx="2533" cy="3028"/>
          </a:xfrm>
        </p:grpSpPr>
        <p:sp>
          <p:nvSpPr>
            <p:cNvPr id="54288" name="AutoShape 64"/>
            <p:cNvSpPr>
              <a:spLocks noChangeArrowheads="1"/>
            </p:cNvSpPr>
            <p:nvPr/>
          </p:nvSpPr>
          <p:spPr bwMode="auto">
            <a:xfrm flipH="1">
              <a:off x="2304" y="421"/>
              <a:ext cx="1872" cy="960"/>
            </a:xfrm>
            <a:prstGeom prst="wedgeRectCallout">
              <a:avLst>
                <a:gd name="adj1" fmla="val -45194"/>
                <a:gd name="adj2" fmla="val 61042"/>
              </a:avLst>
            </a:prstGeom>
            <a:solidFill>
              <a:srgbClr val="E1C3FF"/>
            </a:solidFill>
            <a:ln w="19050">
              <a:solidFill>
                <a:srgbClr val="993366"/>
              </a:solidFill>
              <a:miter lim="800000"/>
              <a:headEnd/>
              <a:tailEnd/>
            </a:ln>
          </p:spPr>
          <p:txBody>
            <a:bodyPr anchor="ctr" anchorCtr="1"/>
            <a:lstStyle/>
            <a:p>
              <a:pPr algn="ctr"/>
              <a:r>
                <a:rPr lang="en-US">
                  <a:latin typeface="Arial" pitchFamily="34" charset="0"/>
                </a:rPr>
                <a:t>elements of </a:t>
              </a:r>
              <a:br>
                <a:rPr lang="en-US">
                  <a:latin typeface="Arial" pitchFamily="34" charset="0"/>
                </a:rPr>
              </a:br>
              <a:r>
                <a:rPr lang="en-US">
                  <a:latin typeface="Arial" pitchFamily="34" charset="0"/>
                </a:rPr>
                <a:t>Group 5A have a</a:t>
              </a:r>
              <a:br>
                <a:rPr lang="en-US">
                  <a:latin typeface="Arial" pitchFamily="34" charset="0"/>
                </a:rPr>
              </a:br>
              <a:r>
                <a:rPr lang="en-US">
                  <a:latin typeface="Arial" pitchFamily="34" charset="0"/>
                </a:rPr>
                <a:t>-3 charge</a:t>
              </a:r>
              <a:endParaRPr lang="en-US"/>
            </a:p>
          </p:txBody>
        </p:sp>
        <p:pic>
          <p:nvPicPr>
            <p:cNvPr id="54289" name="Picture 65" descr="fig-06-0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014" t="29250" r="17368" b="30499"/>
            <a:stretch>
              <a:fillRect/>
            </a:stretch>
          </p:blipFill>
          <p:spPr bwMode="auto">
            <a:xfrm>
              <a:off x="4310" y="616"/>
              <a:ext cx="527" cy="28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 100"/>
          <p:cNvGrpSpPr>
            <a:grpSpLocks/>
          </p:cNvGrpSpPr>
          <p:nvPr/>
        </p:nvGrpSpPr>
        <p:grpSpPr bwMode="auto">
          <a:xfrm>
            <a:off x="4262438" y="511175"/>
            <a:ext cx="3967162" cy="4935538"/>
            <a:chOff x="2688" y="340"/>
            <a:chExt cx="2499" cy="3109"/>
          </a:xfrm>
        </p:grpSpPr>
        <p:sp>
          <p:nvSpPr>
            <p:cNvPr id="54286" name="AutoShape 101"/>
            <p:cNvSpPr>
              <a:spLocks noChangeArrowheads="1"/>
            </p:cNvSpPr>
            <p:nvPr/>
          </p:nvSpPr>
          <p:spPr bwMode="auto">
            <a:xfrm flipH="1">
              <a:off x="2688" y="340"/>
              <a:ext cx="1872" cy="960"/>
            </a:xfrm>
            <a:prstGeom prst="wedgeRectCallout">
              <a:avLst>
                <a:gd name="adj1" fmla="val -45194"/>
                <a:gd name="adj2" fmla="val 61042"/>
              </a:avLst>
            </a:prstGeom>
            <a:solidFill>
              <a:srgbClr val="E1C3FF"/>
            </a:solidFill>
            <a:ln w="19050">
              <a:solidFill>
                <a:srgbClr val="993366"/>
              </a:solidFill>
              <a:miter lim="800000"/>
              <a:headEnd/>
              <a:tailEnd/>
            </a:ln>
          </p:spPr>
          <p:txBody>
            <a:bodyPr anchor="ctr" anchorCtr="1"/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>
                  <a:latin typeface="Arial" pitchFamily="34" charset="0"/>
                </a:rPr>
                <a:t>elements of </a:t>
              </a:r>
              <a:br>
                <a:rPr lang="en-US">
                  <a:latin typeface="Arial" pitchFamily="34" charset="0"/>
                </a:rPr>
              </a:br>
              <a:r>
                <a:rPr lang="en-US">
                  <a:latin typeface="Arial" pitchFamily="34" charset="0"/>
                </a:rPr>
                <a:t>Group 6A have a </a:t>
              </a:r>
              <a:br>
                <a:rPr lang="en-US">
                  <a:latin typeface="Arial" pitchFamily="34" charset="0"/>
                </a:rPr>
              </a:br>
              <a:r>
                <a:rPr lang="en-US">
                  <a:latin typeface="Arial" pitchFamily="34" charset="0"/>
                </a:rPr>
                <a:t>-2 charge</a:t>
              </a:r>
            </a:p>
          </p:txBody>
        </p:sp>
        <p:pic>
          <p:nvPicPr>
            <p:cNvPr id="54287" name="Picture 102" descr="fig-06-0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500" t="29750" r="12000" b="30750"/>
            <a:stretch>
              <a:fillRect/>
            </a:stretch>
          </p:blipFill>
          <p:spPr bwMode="auto">
            <a:xfrm>
              <a:off x="4669" y="658"/>
              <a:ext cx="518" cy="27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" name="Group 140"/>
          <p:cNvGrpSpPr>
            <a:grpSpLocks/>
          </p:cNvGrpSpPr>
          <p:nvPr/>
        </p:nvGrpSpPr>
        <p:grpSpPr bwMode="auto">
          <a:xfrm>
            <a:off x="4959350" y="676275"/>
            <a:ext cx="4146550" cy="4759325"/>
            <a:chOff x="3136" y="421"/>
            <a:chExt cx="2612" cy="2998"/>
          </a:xfrm>
        </p:grpSpPr>
        <p:sp>
          <p:nvSpPr>
            <p:cNvPr id="54282" name="AutoShape 141"/>
            <p:cNvSpPr>
              <a:spLocks noChangeArrowheads="1"/>
            </p:cNvSpPr>
            <p:nvPr/>
          </p:nvSpPr>
          <p:spPr bwMode="auto">
            <a:xfrm flipH="1">
              <a:off x="3136" y="421"/>
              <a:ext cx="1872" cy="960"/>
            </a:xfrm>
            <a:prstGeom prst="wedgeRectCallout">
              <a:avLst>
                <a:gd name="adj1" fmla="val -45194"/>
                <a:gd name="adj2" fmla="val 61042"/>
              </a:avLst>
            </a:prstGeom>
            <a:solidFill>
              <a:srgbClr val="E1C3FF"/>
            </a:solidFill>
            <a:ln w="19050">
              <a:solidFill>
                <a:srgbClr val="993366"/>
              </a:solidFill>
              <a:miter lim="800000"/>
              <a:headEnd/>
              <a:tailEnd/>
            </a:ln>
          </p:spPr>
          <p:txBody>
            <a:bodyPr anchor="ctr" anchorCtr="1"/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>
                  <a:latin typeface="Arial" pitchFamily="34" charset="0"/>
                </a:rPr>
                <a:t>elements of </a:t>
              </a:r>
              <a:br>
                <a:rPr lang="en-US">
                  <a:latin typeface="Arial" pitchFamily="34" charset="0"/>
                </a:rPr>
              </a:br>
              <a:r>
                <a:rPr lang="en-US">
                  <a:latin typeface="Arial" pitchFamily="34" charset="0"/>
                </a:rPr>
                <a:t>Group 7A have a</a:t>
              </a:r>
              <a:br>
                <a:rPr lang="en-US">
                  <a:latin typeface="Arial" pitchFamily="34" charset="0"/>
                </a:rPr>
              </a:br>
              <a:r>
                <a:rPr lang="en-US">
                  <a:latin typeface="Arial" pitchFamily="34" charset="0"/>
                </a:rPr>
                <a:t>-1 charge</a:t>
              </a:r>
            </a:p>
          </p:txBody>
        </p:sp>
        <p:grpSp>
          <p:nvGrpSpPr>
            <p:cNvPr id="54283" name="Group 142"/>
            <p:cNvGrpSpPr>
              <a:grpSpLocks/>
            </p:cNvGrpSpPr>
            <p:nvPr/>
          </p:nvGrpSpPr>
          <p:grpSpPr bwMode="auto">
            <a:xfrm>
              <a:off x="5124" y="528"/>
              <a:ext cx="624" cy="2891"/>
              <a:chOff x="1920" y="536"/>
              <a:chExt cx="624" cy="2891"/>
            </a:xfrm>
          </p:grpSpPr>
          <p:pic>
            <p:nvPicPr>
              <p:cNvPr id="54284" name="Picture 143" descr="fig-06-0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7750" t="29750" r="6563" b="31000"/>
              <a:stretch>
                <a:fillRect/>
              </a:stretch>
            </p:blipFill>
            <p:spPr bwMode="auto">
              <a:xfrm>
                <a:off x="1920" y="654"/>
                <a:ext cx="536" cy="27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4285" name="Rectangle 144"/>
              <p:cNvSpPr>
                <a:spLocks noChangeArrowheads="1"/>
              </p:cNvSpPr>
              <p:nvPr/>
            </p:nvSpPr>
            <p:spPr bwMode="auto">
              <a:xfrm>
                <a:off x="2304" y="536"/>
                <a:ext cx="240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/>
                  <a:t> </a:t>
                </a:r>
              </a:p>
            </p:txBody>
          </p:sp>
        </p:grpSp>
      </p:grpSp>
      <p:sp>
        <p:nvSpPr>
          <p:cNvPr id="54281" name="Text Box 146"/>
          <p:cNvSpPr txBox="1">
            <a:spLocks noChangeArrowheads="1"/>
          </p:cNvSpPr>
          <p:nvPr/>
        </p:nvSpPr>
        <p:spPr bwMode="auto">
          <a:xfrm>
            <a:off x="0" y="6553200"/>
            <a:ext cx="6096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/>
              <a:t>6.2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4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148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148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14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31992DA-37A4-46FB-8574-FB0473DB50DD}" type="slidenum">
              <a:rPr lang="en-US" sz="1400"/>
              <a:pPr eaLnBrk="1" hangingPunct="1"/>
              <a:t>34</a:t>
            </a:fld>
            <a:endParaRPr lang="en-US" sz="1400"/>
          </a:p>
        </p:txBody>
      </p:sp>
      <p:sp>
        <p:nvSpPr>
          <p:cNvPr id="6123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 anchorCtr="1"/>
          <a:lstStyle/>
          <a:p>
            <a:pPr eaLnBrk="1" hangingPunct="1">
              <a:defRPr/>
            </a:pPr>
            <a:r>
              <a:rPr lang="en-US" sz="4000" b="1" smtClean="0">
                <a:solidFill>
                  <a:srgbClr val="CC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</a:rPr>
              <a:t>6.3</a:t>
            </a:r>
            <a:r>
              <a:rPr lang="en-US" b="1" smtClean="0">
                <a:solidFill>
                  <a:srgbClr val="CC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</a:rPr>
              <a:t/>
            </a:r>
            <a:br>
              <a:rPr lang="en-US" b="1" smtClean="0">
                <a:solidFill>
                  <a:srgbClr val="CC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</a:rPr>
            </a:br>
            <a:r>
              <a:rPr lang="en-US" sz="5300" b="1" u="sng" smtClean="0">
                <a:solidFill>
                  <a:srgbClr val="CC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</a:rPr>
              <a:t>Writing Formulas From</a:t>
            </a:r>
            <a:br>
              <a:rPr lang="en-US" sz="5300" b="1" u="sng" smtClean="0">
                <a:solidFill>
                  <a:srgbClr val="CC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</a:rPr>
            </a:br>
            <a:r>
              <a:rPr lang="en-US" sz="5300" b="1" u="sng" smtClean="0">
                <a:solidFill>
                  <a:srgbClr val="CC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</a:rPr>
              <a:t>Names of Ionic Compounds</a:t>
            </a:r>
          </a:p>
        </p:txBody>
      </p:sp>
      <p:sp>
        <p:nvSpPr>
          <p:cNvPr id="55300" name="AutoShape 4">
            <a:hlinkClick r:id="rId2" action="ppaction://hlinksldjump" highlightClick="1"/>
          </p:cNvPr>
          <p:cNvSpPr>
            <a:spLocks noChangeAspect="1" noChangeArrowheads="1"/>
          </p:cNvSpPr>
          <p:nvPr/>
        </p:nvSpPr>
        <p:spPr bwMode="auto">
          <a:xfrm>
            <a:off x="8075613" y="5635625"/>
            <a:ext cx="384175" cy="384175"/>
          </a:xfrm>
          <a:prstGeom prst="actionButtonHome">
            <a:avLst/>
          </a:prstGeom>
          <a:solidFill>
            <a:srgbClr val="CC33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709CEBA-739D-4B3A-8B81-239AFA09BD92}" type="slidenum">
              <a:rPr lang="en-US" sz="1400"/>
              <a:pPr eaLnBrk="1" hangingPunct="1"/>
              <a:t>35</a:t>
            </a:fld>
            <a:endParaRPr lang="en-US" sz="1400"/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857500"/>
            <a:ext cx="7772400" cy="1143000"/>
          </a:xfrm>
        </p:spPr>
        <p:txBody>
          <a:bodyPr/>
          <a:lstStyle/>
          <a:p>
            <a:pPr algn="just" eaLnBrk="1" hangingPunct="1"/>
            <a:r>
              <a:rPr lang="en-US" sz="3600" smtClean="0"/>
              <a:t>A chemical compound must have a</a:t>
            </a:r>
            <a:br>
              <a:rPr lang="en-US" sz="3600" smtClean="0"/>
            </a:br>
            <a:r>
              <a:rPr lang="en-US" sz="3600" smtClean="0"/>
              <a:t>net charge of zero.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63E8154-151C-451E-BD8C-0707DE606658}" type="slidenum">
              <a:rPr lang="en-US" sz="1400"/>
              <a:pPr eaLnBrk="1" hangingPunct="1"/>
              <a:t>36</a:t>
            </a:fld>
            <a:endParaRPr lang="en-US" sz="1400"/>
          </a:p>
        </p:txBody>
      </p:sp>
      <p:sp>
        <p:nvSpPr>
          <p:cNvPr id="5734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47800" y="2857500"/>
            <a:ext cx="6248400" cy="1143000"/>
          </a:xfrm>
        </p:spPr>
        <p:txBody>
          <a:bodyPr/>
          <a:lstStyle/>
          <a:p>
            <a:pPr algn="just" eaLnBrk="1" hangingPunct="1"/>
            <a:r>
              <a:rPr lang="en-US" sz="3600" smtClean="0"/>
              <a:t>If the compound contains ions, </a:t>
            </a:r>
            <a:br>
              <a:rPr lang="en-US" sz="3600" smtClean="0"/>
            </a:br>
            <a:r>
              <a:rPr lang="en-US" sz="3600" smtClean="0"/>
              <a:t>then the charges on all of </a:t>
            </a:r>
            <a:br>
              <a:rPr lang="en-US" sz="3600" smtClean="0"/>
            </a:br>
            <a:r>
              <a:rPr lang="en-US" sz="3600" smtClean="0"/>
              <a:t>the ions must add to zero.</a:t>
            </a: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69179BB-48CF-4FC5-A979-9B037F278673}" type="slidenum">
              <a:rPr lang="en-US" sz="1400"/>
              <a:pPr eaLnBrk="1" hangingPunct="1"/>
              <a:t>37</a:t>
            </a:fld>
            <a:endParaRPr lang="en-US" sz="1400"/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4594225" y="4570413"/>
            <a:ext cx="2665413" cy="1797050"/>
            <a:chOff x="2894" y="2879"/>
            <a:chExt cx="1679" cy="1132"/>
          </a:xfrm>
        </p:grpSpPr>
        <p:sp>
          <p:nvSpPr>
            <p:cNvPr id="58388" name="Line 3"/>
            <p:cNvSpPr>
              <a:spLocks noChangeShapeType="1"/>
            </p:cNvSpPr>
            <p:nvPr/>
          </p:nvSpPr>
          <p:spPr bwMode="auto">
            <a:xfrm>
              <a:off x="2964" y="3073"/>
              <a:ext cx="1513" cy="886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389" name="Rectangle 4"/>
            <p:cNvSpPr>
              <a:spLocks noChangeArrowheads="1"/>
            </p:cNvSpPr>
            <p:nvPr/>
          </p:nvSpPr>
          <p:spPr bwMode="auto">
            <a:xfrm>
              <a:off x="2894" y="2879"/>
              <a:ext cx="154" cy="246"/>
            </a:xfrm>
            <a:prstGeom prst="rect">
              <a:avLst/>
            </a:prstGeom>
            <a:solidFill>
              <a:srgbClr val="FFCC00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390" name="Rectangle 5"/>
            <p:cNvSpPr>
              <a:spLocks noChangeArrowheads="1"/>
            </p:cNvSpPr>
            <p:nvPr/>
          </p:nvSpPr>
          <p:spPr bwMode="auto">
            <a:xfrm>
              <a:off x="4466" y="3855"/>
              <a:ext cx="107" cy="156"/>
            </a:xfrm>
            <a:prstGeom prst="rect">
              <a:avLst/>
            </a:prstGeom>
            <a:solidFill>
              <a:srgbClr val="FFCC00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8372" name="Rectangle 6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/>
          <a:p>
            <a:pPr algn="ctr"/>
            <a:r>
              <a:rPr lang="en-US" sz="3600"/>
              <a:t>Write the formula of calcium chloride.</a:t>
            </a:r>
            <a:endParaRPr lang="en-US" sz="4400"/>
          </a:p>
        </p:txBody>
      </p:sp>
      <p:sp>
        <p:nvSpPr>
          <p:cNvPr id="1222663" name="Text Box 7"/>
          <p:cNvSpPr txBox="1">
            <a:spLocks noChangeArrowheads="1"/>
          </p:cNvSpPr>
          <p:nvPr/>
        </p:nvSpPr>
        <p:spPr bwMode="auto">
          <a:xfrm>
            <a:off x="114300" y="1219200"/>
            <a:ext cx="8913813" cy="130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2226BE"/>
              </a:buClr>
            </a:pPr>
            <a:r>
              <a:rPr lang="en-US" sz="3600" b="1"/>
              <a:t>Step 1.</a:t>
            </a:r>
            <a:r>
              <a:rPr lang="en-US" sz="3600"/>
              <a:t> Write down the formulas of the ions.</a:t>
            </a:r>
          </a:p>
          <a:p>
            <a:pPr algn="ctr" eaLnBrk="1" hangingPunct="1">
              <a:spcBef>
                <a:spcPct val="20000"/>
              </a:spcBef>
              <a:buClr>
                <a:srgbClr val="996600"/>
              </a:buClr>
            </a:pPr>
            <a:r>
              <a:rPr lang="en-US" sz="3600"/>
              <a:t>Ca</a:t>
            </a:r>
            <a:r>
              <a:rPr lang="en-US" sz="3600" baseline="30000"/>
              <a:t>2</a:t>
            </a:r>
            <a:r>
              <a:rPr lang="en-US" sz="3600" b="1" baseline="30000"/>
              <a:t>+</a:t>
            </a:r>
            <a:r>
              <a:rPr lang="en-US" sz="3600" b="1"/>
              <a:t>    </a:t>
            </a:r>
            <a:r>
              <a:rPr lang="en-US" sz="3600"/>
              <a:t>Cl</a:t>
            </a:r>
            <a:r>
              <a:rPr lang="en-US" sz="3600" baseline="30000"/>
              <a:t>-</a:t>
            </a:r>
            <a:endParaRPr lang="en-US" sz="5400"/>
          </a:p>
        </p:txBody>
      </p:sp>
      <p:sp>
        <p:nvSpPr>
          <p:cNvPr id="1222664" name="Text Box 8"/>
          <p:cNvSpPr txBox="1">
            <a:spLocks noChangeArrowheads="1"/>
          </p:cNvSpPr>
          <p:nvPr/>
        </p:nvSpPr>
        <p:spPr bwMode="auto">
          <a:xfrm>
            <a:off x="-1588" y="2743200"/>
            <a:ext cx="9144001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489075" indent="-148907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600" b="1"/>
              <a:t>Step 2.</a:t>
            </a:r>
            <a:r>
              <a:rPr lang="en-US" sz="3600"/>
              <a:t> Combine the smallest numbers of Ca</a:t>
            </a:r>
            <a:r>
              <a:rPr lang="en-US" sz="3600" baseline="30000"/>
              <a:t>2</a:t>
            </a:r>
            <a:r>
              <a:rPr lang="en-US" sz="3600" b="1" baseline="30000"/>
              <a:t>+</a:t>
            </a:r>
            <a:r>
              <a:rPr lang="en-US" sz="3600"/>
              <a:t> and Cl</a:t>
            </a:r>
            <a:r>
              <a:rPr lang="en-US" sz="3600" baseline="30000"/>
              <a:t>-</a:t>
            </a:r>
            <a:r>
              <a:rPr lang="en-US" sz="3600"/>
              <a:t> so that the sum of the charges equals zero.</a:t>
            </a:r>
          </a:p>
        </p:txBody>
      </p:sp>
      <p:sp>
        <p:nvSpPr>
          <p:cNvPr id="1222665" name="Text Box 9"/>
          <p:cNvSpPr txBox="1">
            <a:spLocks noChangeArrowheads="1"/>
          </p:cNvSpPr>
          <p:nvPr/>
        </p:nvSpPr>
        <p:spPr bwMode="auto">
          <a:xfrm>
            <a:off x="2743200" y="5073650"/>
            <a:ext cx="4343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/>
              <a:t>  </a:t>
            </a:r>
            <a:r>
              <a:rPr lang="en-US" sz="3600"/>
              <a:t>(2+)  +   2(1-)  = 0</a:t>
            </a:r>
          </a:p>
        </p:txBody>
      </p:sp>
      <p:sp>
        <p:nvSpPr>
          <p:cNvPr id="1222666" name="Rectangle 10"/>
          <p:cNvSpPr>
            <a:spLocks noChangeArrowheads="1"/>
          </p:cNvSpPr>
          <p:nvPr/>
        </p:nvSpPr>
        <p:spPr bwMode="auto">
          <a:xfrm>
            <a:off x="1800225" y="5740400"/>
            <a:ext cx="5543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600"/>
              <a:t>The correct formula is </a:t>
            </a:r>
            <a:r>
              <a:rPr lang="en-US" sz="3600" b="1"/>
              <a:t>CaCl</a:t>
            </a:r>
            <a:r>
              <a:rPr lang="en-US" sz="3600" b="1" baseline="-25000"/>
              <a:t>2</a:t>
            </a:r>
          </a:p>
        </p:txBody>
      </p:sp>
      <p:grpSp>
        <p:nvGrpSpPr>
          <p:cNvPr id="3" name="Group 36"/>
          <p:cNvGrpSpPr>
            <a:grpSpLocks/>
          </p:cNvGrpSpPr>
          <p:nvPr/>
        </p:nvGrpSpPr>
        <p:grpSpPr bwMode="auto">
          <a:xfrm>
            <a:off x="3408363" y="4529138"/>
            <a:ext cx="5659437" cy="2252662"/>
            <a:chOff x="2147" y="2853"/>
            <a:chExt cx="3565" cy="1419"/>
          </a:xfrm>
        </p:grpSpPr>
        <p:sp>
          <p:nvSpPr>
            <p:cNvPr id="58381" name="Text Box 25"/>
            <p:cNvSpPr txBox="1">
              <a:spLocks noChangeArrowheads="1"/>
            </p:cNvSpPr>
            <p:nvPr/>
          </p:nvSpPr>
          <p:spPr bwMode="auto">
            <a:xfrm>
              <a:off x="3702" y="3184"/>
              <a:ext cx="2010" cy="1088"/>
            </a:xfrm>
            <a:prstGeom prst="rect">
              <a:avLst/>
            </a:prstGeom>
            <a:solidFill>
              <a:srgbClr val="000000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3200">
                  <a:solidFill>
                    <a:schemeClr val="bg1"/>
                  </a:solidFill>
                </a:rPr>
                <a:t>The lowest common multiple of +2 and –1 is </a:t>
              </a:r>
              <a:r>
                <a:rPr lang="en-US" sz="3200">
                  <a:solidFill>
                    <a:srgbClr val="FFFF00"/>
                  </a:solidFill>
                </a:rPr>
                <a:t>2</a:t>
              </a:r>
            </a:p>
          </p:txBody>
        </p:sp>
        <p:grpSp>
          <p:nvGrpSpPr>
            <p:cNvPr id="58382" name="Group 35"/>
            <p:cNvGrpSpPr>
              <a:grpSpLocks/>
            </p:cNvGrpSpPr>
            <p:nvPr/>
          </p:nvGrpSpPr>
          <p:grpSpPr bwMode="auto">
            <a:xfrm>
              <a:off x="2147" y="2853"/>
              <a:ext cx="2249" cy="1260"/>
              <a:chOff x="2147" y="2853"/>
              <a:chExt cx="2249" cy="1260"/>
            </a:xfrm>
          </p:grpSpPr>
          <p:sp>
            <p:nvSpPr>
              <p:cNvPr id="58386" name="Rectangle 27"/>
              <p:cNvSpPr>
                <a:spLocks noChangeArrowheads="1"/>
              </p:cNvSpPr>
              <p:nvPr/>
            </p:nvSpPr>
            <p:spPr bwMode="auto">
              <a:xfrm>
                <a:off x="2147" y="2853"/>
                <a:ext cx="212" cy="184"/>
              </a:xfrm>
              <a:prstGeom prst="rect">
                <a:avLst/>
              </a:prstGeom>
              <a:solidFill>
                <a:srgbClr val="FFCC00"/>
              </a:solidFill>
              <a:ln w="190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387" name="Rectangle 28"/>
              <p:cNvSpPr>
                <a:spLocks noChangeArrowheads="1"/>
              </p:cNvSpPr>
              <p:nvPr/>
            </p:nvSpPr>
            <p:spPr bwMode="auto">
              <a:xfrm>
                <a:off x="4108" y="3873"/>
                <a:ext cx="288" cy="240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8383" name="Group 34"/>
            <p:cNvGrpSpPr>
              <a:grpSpLocks/>
            </p:cNvGrpSpPr>
            <p:nvPr/>
          </p:nvGrpSpPr>
          <p:grpSpPr bwMode="auto">
            <a:xfrm>
              <a:off x="3404" y="2932"/>
              <a:ext cx="1748" cy="1196"/>
              <a:chOff x="3404" y="2932"/>
              <a:chExt cx="1748" cy="1196"/>
            </a:xfrm>
          </p:grpSpPr>
          <p:sp>
            <p:nvSpPr>
              <p:cNvPr id="58384" name="Rectangle 30"/>
              <p:cNvSpPr>
                <a:spLocks noChangeArrowheads="1"/>
              </p:cNvSpPr>
              <p:nvPr/>
            </p:nvSpPr>
            <p:spPr bwMode="auto">
              <a:xfrm>
                <a:off x="3404" y="2932"/>
                <a:ext cx="92" cy="64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385" name="Rectangle 31"/>
              <p:cNvSpPr>
                <a:spLocks noChangeArrowheads="1"/>
              </p:cNvSpPr>
              <p:nvPr/>
            </p:nvSpPr>
            <p:spPr bwMode="auto">
              <a:xfrm>
                <a:off x="4864" y="3888"/>
                <a:ext cx="288" cy="240"/>
              </a:xfrm>
              <a:prstGeom prst="rect">
                <a:avLst/>
              </a:prstGeom>
              <a:noFill/>
              <a:ln w="28575">
                <a:solidFill>
                  <a:srgbClr val="00CC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222693" name="AutoShape 37"/>
          <p:cNvSpPr>
            <a:spLocks/>
          </p:cNvSpPr>
          <p:nvPr/>
        </p:nvSpPr>
        <p:spPr bwMode="auto">
          <a:xfrm>
            <a:off x="122238" y="3228975"/>
            <a:ext cx="3190875" cy="1724025"/>
          </a:xfrm>
          <a:prstGeom prst="borderCallout2">
            <a:avLst>
              <a:gd name="adj1" fmla="val 6630"/>
              <a:gd name="adj2" fmla="val 102389"/>
              <a:gd name="adj3" fmla="val 6630"/>
              <a:gd name="adj4" fmla="val 111792"/>
              <a:gd name="adj5" fmla="val -47329"/>
              <a:gd name="adj6" fmla="val 121245"/>
            </a:avLst>
          </a:prstGeom>
          <a:solidFill>
            <a:srgbClr val="000000"/>
          </a:solidFill>
          <a:ln w="28575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 anchor="ctr" anchorCtr="1"/>
          <a:lstStyle/>
          <a:p>
            <a:pPr algn="ctr" eaLnBrk="0" hangingPunct="0">
              <a:spcBef>
                <a:spcPct val="50000"/>
              </a:spcBef>
            </a:pPr>
            <a:r>
              <a:rPr lang="en-US" sz="3200">
                <a:solidFill>
                  <a:schemeClr val="bg1"/>
                </a:solidFill>
              </a:rPr>
              <a:t>The cation is written first.</a:t>
            </a:r>
          </a:p>
        </p:txBody>
      </p:sp>
      <p:sp>
        <p:nvSpPr>
          <p:cNvPr id="1222694" name="AutoShape 38"/>
          <p:cNvSpPr>
            <a:spLocks/>
          </p:cNvSpPr>
          <p:nvPr/>
        </p:nvSpPr>
        <p:spPr bwMode="auto">
          <a:xfrm>
            <a:off x="1336675" y="3228975"/>
            <a:ext cx="3190875" cy="1724025"/>
          </a:xfrm>
          <a:prstGeom prst="borderCallout2">
            <a:avLst>
              <a:gd name="adj1" fmla="val 6630"/>
              <a:gd name="adj2" fmla="val 102389"/>
              <a:gd name="adj3" fmla="val 6630"/>
              <a:gd name="adj4" fmla="val 111792"/>
              <a:gd name="adj5" fmla="val -47329"/>
              <a:gd name="adj6" fmla="val 121245"/>
            </a:avLst>
          </a:prstGeom>
          <a:solidFill>
            <a:srgbClr val="000000"/>
          </a:solidFill>
          <a:ln w="28575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 anchor="ctr" anchorCtr="1"/>
          <a:lstStyle/>
          <a:p>
            <a:pPr algn="ctr" eaLnBrk="0" hangingPunct="0">
              <a:spcBef>
                <a:spcPct val="50000"/>
              </a:spcBef>
            </a:pPr>
            <a:r>
              <a:rPr lang="en-US" sz="3200">
                <a:solidFill>
                  <a:schemeClr val="bg1"/>
                </a:solidFill>
              </a:rPr>
              <a:t>The anion is written second.</a:t>
            </a:r>
          </a:p>
        </p:txBody>
      </p:sp>
      <p:sp>
        <p:nvSpPr>
          <p:cNvPr id="1222675" name="Text Box 19"/>
          <p:cNvSpPr txBox="1">
            <a:spLocks noChangeArrowheads="1"/>
          </p:cNvSpPr>
          <p:nvPr/>
        </p:nvSpPr>
        <p:spPr bwMode="auto">
          <a:xfrm>
            <a:off x="2514600" y="4419600"/>
            <a:ext cx="4114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2226BE"/>
              </a:buClr>
            </a:pPr>
            <a:r>
              <a:rPr lang="en-US" sz="3600"/>
              <a:t>(Ca</a:t>
            </a:r>
            <a:r>
              <a:rPr lang="en-US" sz="3600" baseline="30000"/>
              <a:t>2</a:t>
            </a:r>
            <a:r>
              <a:rPr lang="en-US" sz="3600" b="1" baseline="30000"/>
              <a:t>+</a:t>
            </a:r>
            <a:r>
              <a:rPr lang="en-US" sz="3600"/>
              <a:t>)  +</a:t>
            </a:r>
            <a:r>
              <a:rPr lang="en-US" sz="3600" b="1"/>
              <a:t>  </a:t>
            </a:r>
            <a:r>
              <a:rPr lang="en-US" sz="3600"/>
              <a:t>2(Cl</a:t>
            </a:r>
            <a:r>
              <a:rPr lang="en-US" sz="3600" baseline="30000"/>
              <a:t>-</a:t>
            </a:r>
            <a:r>
              <a:rPr lang="en-US" sz="3600"/>
              <a:t>) = 0</a:t>
            </a:r>
            <a:endParaRPr lang="en-US" sz="540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2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226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22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2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2226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222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22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2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2226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2226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22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2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2226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222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2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222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222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2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2226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2226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2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222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222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2663" grpId="0" autoUpdateAnimBg="0"/>
      <p:bldP spid="1222664" grpId="0" autoUpdateAnimBg="0"/>
      <p:bldP spid="1222665" grpId="0" autoUpdateAnimBg="0"/>
      <p:bldP spid="1222666" grpId="0" autoUpdateAnimBg="0"/>
      <p:bldP spid="1222693" grpId="0" animBg="1" autoUpdateAnimBg="0"/>
      <p:bldP spid="1222694" grpId="0" animBg="1" autoUpdateAnimBg="0"/>
      <p:bldP spid="1222675" grpId="0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1B2CA02-8FDA-4F35-8C69-34F5B3FE35CB}" type="slidenum">
              <a:rPr lang="en-US" sz="1400"/>
              <a:pPr eaLnBrk="1" hangingPunct="1"/>
              <a:t>38</a:t>
            </a:fld>
            <a:endParaRPr lang="en-US" sz="1400"/>
          </a:p>
        </p:txBody>
      </p:sp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2624138" y="4533900"/>
            <a:ext cx="4602162" cy="1833563"/>
            <a:chOff x="1653" y="2856"/>
            <a:chExt cx="2899" cy="1155"/>
          </a:xfrm>
        </p:grpSpPr>
        <p:grpSp>
          <p:nvGrpSpPr>
            <p:cNvPr id="59413" name="Group 31"/>
            <p:cNvGrpSpPr>
              <a:grpSpLocks/>
            </p:cNvGrpSpPr>
            <p:nvPr/>
          </p:nvGrpSpPr>
          <p:grpSpPr bwMode="auto">
            <a:xfrm>
              <a:off x="1653" y="2865"/>
              <a:ext cx="2612" cy="1146"/>
              <a:chOff x="1653" y="2865"/>
              <a:chExt cx="2612" cy="1146"/>
            </a:xfrm>
          </p:grpSpPr>
          <p:sp>
            <p:nvSpPr>
              <p:cNvPr id="59418" name="Line 4"/>
              <p:cNvSpPr>
                <a:spLocks noChangeShapeType="1"/>
              </p:cNvSpPr>
              <p:nvPr/>
            </p:nvSpPr>
            <p:spPr bwMode="auto">
              <a:xfrm>
                <a:off x="1737" y="3100"/>
                <a:ext cx="2484" cy="775"/>
              </a:xfrm>
              <a:prstGeom prst="line">
                <a:avLst/>
              </a:prstGeom>
              <a:noFill/>
              <a:ln w="19050">
                <a:solidFill>
                  <a:srgbClr val="33C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59419" name="Group 30"/>
              <p:cNvGrpSpPr>
                <a:grpSpLocks/>
              </p:cNvGrpSpPr>
              <p:nvPr/>
            </p:nvGrpSpPr>
            <p:grpSpPr bwMode="auto">
              <a:xfrm>
                <a:off x="1653" y="2865"/>
                <a:ext cx="2612" cy="1146"/>
                <a:chOff x="1653" y="2865"/>
                <a:chExt cx="2612" cy="1146"/>
              </a:xfrm>
            </p:grpSpPr>
            <p:sp>
              <p:nvSpPr>
                <p:cNvPr id="59420" name="Rectangle 6"/>
                <p:cNvSpPr>
                  <a:spLocks noChangeArrowheads="1"/>
                </p:cNvSpPr>
                <p:nvPr/>
              </p:nvSpPr>
              <p:spPr bwMode="auto">
                <a:xfrm>
                  <a:off x="1653" y="2865"/>
                  <a:ext cx="151" cy="256"/>
                </a:xfrm>
                <a:prstGeom prst="rect">
                  <a:avLst/>
                </a:prstGeom>
                <a:solidFill>
                  <a:srgbClr val="99CCFF"/>
                </a:solidFill>
                <a:ln w="1905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421" name="Rectangle 7"/>
                <p:cNvSpPr>
                  <a:spLocks noChangeArrowheads="1"/>
                </p:cNvSpPr>
                <p:nvPr/>
              </p:nvSpPr>
              <p:spPr bwMode="auto">
                <a:xfrm>
                  <a:off x="4165" y="3855"/>
                  <a:ext cx="100" cy="156"/>
                </a:xfrm>
                <a:prstGeom prst="rect">
                  <a:avLst/>
                </a:prstGeom>
                <a:solidFill>
                  <a:srgbClr val="99CCFF"/>
                </a:solidFill>
                <a:ln w="1905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9414" name="Group 29"/>
            <p:cNvGrpSpPr>
              <a:grpSpLocks/>
            </p:cNvGrpSpPr>
            <p:nvPr/>
          </p:nvGrpSpPr>
          <p:grpSpPr bwMode="auto">
            <a:xfrm>
              <a:off x="2975" y="2856"/>
              <a:ext cx="1577" cy="1155"/>
              <a:chOff x="2975" y="2856"/>
              <a:chExt cx="1577" cy="1155"/>
            </a:xfrm>
          </p:grpSpPr>
          <p:sp>
            <p:nvSpPr>
              <p:cNvPr id="59415" name="Line 9"/>
              <p:cNvSpPr>
                <a:spLocks noChangeShapeType="1"/>
              </p:cNvSpPr>
              <p:nvPr/>
            </p:nvSpPr>
            <p:spPr bwMode="auto">
              <a:xfrm>
                <a:off x="3017" y="3049"/>
                <a:ext cx="1460" cy="837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16" name="Rectangle 10"/>
              <p:cNvSpPr>
                <a:spLocks noChangeArrowheads="1"/>
              </p:cNvSpPr>
              <p:nvPr/>
            </p:nvSpPr>
            <p:spPr bwMode="auto">
              <a:xfrm>
                <a:off x="2975" y="2856"/>
                <a:ext cx="151" cy="259"/>
              </a:xfrm>
              <a:prstGeom prst="rect">
                <a:avLst/>
              </a:prstGeom>
              <a:solidFill>
                <a:srgbClr val="FFCC00"/>
              </a:solidFill>
              <a:ln w="190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17" name="Rectangle 11"/>
              <p:cNvSpPr>
                <a:spLocks noChangeArrowheads="1"/>
              </p:cNvSpPr>
              <p:nvPr/>
            </p:nvSpPr>
            <p:spPr bwMode="auto">
              <a:xfrm>
                <a:off x="4420" y="3855"/>
                <a:ext cx="132" cy="156"/>
              </a:xfrm>
              <a:prstGeom prst="rect">
                <a:avLst/>
              </a:prstGeom>
              <a:solidFill>
                <a:srgbClr val="FFCC00"/>
              </a:solidFill>
              <a:ln w="190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59396" name="Rectangle 12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/>
          <a:p>
            <a:pPr algn="ctr"/>
            <a:r>
              <a:rPr lang="en-US" sz="3600"/>
              <a:t>Write the formula of barium phosphide.</a:t>
            </a:r>
            <a:endParaRPr lang="en-US" sz="4400"/>
          </a:p>
        </p:txBody>
      </p:sp>
      <p:sp>
        <p:nvSpPr>
          <p:cNvPr id="1224717" name="Text Box 13"/>
          <p:cNvSpPr txBox="1">
            <a:spLocks noChangeArrowheads="1"/>
          </p:cNvSpPr>
          <p:nvPr/>
        </p:nvSpPr>
        <p:spPr bwMode="auto">
          <a:xfrm>
            <a:off x="114300" y="1219200"/>
            <a:ext cx="8913813" cy="130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2226BE"/>
              </a:buClr>
            </a:pPr>
            <a:r>
              <a:rPr lang="en-US" sz="3600" b="1"/>
              <a:t>Step 1.</a:t>
            </a:r>
            <a:r>
              <a:rPr lang="en-US" sz="3600"/>
              <a:t> Write down the formulas of the ions.</a:t>
            </a:r>
          </a:p>
          <a:p>
            <a:pPr algn="ctr" eaLnBrk="1" hangingPunct="1">
              <a:spcBef>
                <a:spcPct val="20000"/>
              </a:spcBef>
              <a:buClr>
                <a:srgbClr val="996600"/>
              </a:buClr>
            </a:pPr>
            <a:r>
              <a:rPr lang="en-US" sz="3600"/>
              <a:t>Ba</a:t>
            </a:r>
            <a:r>
              <a:rPr lang="en-US" sz="3600" baseline="30000"/>
              <a:t>2</a:t>
            </a:r>
            <a:r>
              <a:rPr lang="en-US" sz="3600" b="1" baseline="30000"/>
              <a:t>+</a:t>
            </a:r>
            <a:r>
              <a:rPr lang="en-US" sz="3600" b="1"/>
              <a:t>    </a:t>
            </a:r>
            <a:r>
              <a:rPr lang="en-US" sz="3600"/>
              <a:t>P</a:t>
            </a:r>
            <a:r>
              <a:rPr lang="en-US" sz="3600" baseline="30000"/>
              <a:t>3-</a:t>
            </a:r>
            <a:endParaRPr lang="en-US" sz="5400"/>
          </a:p>
        </p:txBody>
      </p:sp>
      <p:sp>
        <p:nvSpPr>
          <p:cNvPr id="1224718" name="Text Box 14"/>
          <p:cNvSpPr txBox="1">
            <a:spLocks noChangeArrowheads="1"/>
          </p:cNvSpPr>
          <p:nvPr/>
        </p:nvSpPr>
        <p:spPr bwMode="auto">
          <a:xfrm>
            <a:off x="-1588" y="2743200"/>
            <a:ext cx="9144001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489075" indent="-148907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600" b="1"/>
              <a:t>Step 2.</a:t>
            </a:r>
            <a:r>
              <a:rPr lang="en-US" sz="3600"/>
              <a:t> Combine the smallest numbers of Ba</a:t>
            </a:r>
            <a:r>
              <a:rPr lang="en-US" sz="3600" baseline="30000"/>
              <a:t>2</a:t>
            </a:r>
            <a:r>
              <a:rPr lang="en-US" sz="3600" b="1" baseline="30000"/>
              <a:t>+</a:t>
            </a:r>
            <a:r>
              <a:rPr lang="en-US" sz="3600"/>
              <a:t> and P</a:t>
            </a:r>
            <a:r>
              <a:rPr lang="en-US" sz="3600" baseline="30000"/>
              <a:t>3-</a:t>
            </a:r>
            <a:r>
              <a:rPr lang="en-US" sz="3600"/>
              <a:t> so that the sum of the charges equals zero.</a:t>
            </a:r>
          </a:p>
        </p:txBody>
      </p:sp>
      <p:sp>
        <p:nvSpPr>
          <p:cNvPr id="1224719" name="Text Box 15"/>
          <p:cNvSpPr txBox="1">
            <a:spLocks noChangeArrowheads="1"/>
          </p:cNvSpPr>
          <p:nvPr/>
        </p:nvSpPr>
        <p:spPr bwMode="auto">
          <a:xfrm>
            <a:off x="2705100" y="5084763"/>
            <a:ext cx="52228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/>
              <a:t>3(2+)   +   2(3-)  = 0</a:t>
            </a:r>
          </a:p>
        </p:txBody>
      </p:sp>
      <p:sp>
        <p:nvSpPr>
          <p:cNvPr id="1224720" name="Rectangle 16"/>
          <p:cNvSpPr>
            <a:spLocks noChangeArrowheads="1"/>
          </p:cNvSpPr>
          <p:nvPr/>
        </p:nvSpPr>
        <p:spPr bwMode="auto">
          <a:xfrm>
            <a:off x="1825625" y="5740400"/>
            <a:ext cx="5492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600"/>
              <a:t>The correct formula is </a:t>
            </a:r>
            <a:r>
              <a:rPr lang="en-US" sz="3600" b="1"/>
              <a:t>Ba</a:t>
            </a:r>
            <a:r>
              <a:rPr lang="en-US" sz="3600" b="1" baseline="-25000"/>
              <a:t>3</a:t>
            </a:r>
            <a:r>
              <a:rPr lang="en-US" sz="3600" b="1"/>
              <a:t>P</a:t>
            </a:r>
            <a:r>
              <a:rPr lang="en-US" sz="3600" b="1" baseline="-25000"/>
              <a:t>2</a:t>
            </a:r>
          </a:p>
        </p:txBody>
      </p:sp>
      <p:grpSp>
        <p:nvGrpSpPr>
          <p:cNvPr id="6" name="Group 56"/>
          <p:cNvGrpSpPr>
            <a:grpSpLocks/>
          </p:cNvGrpSpPr>
          <p:nvPr/>
        </p:nvGrpSpPr>
        <p:grpSpPr bwMode="auto">
          <a:xfrm>
            <a:off x="3522663" y="4518025"/>
            <a:ext cx="5545137" cy="2263775"/>
            <a:chOff x="2219" y="2846"/>
            <a:chExt cx="3493" cy="1426"/>
          </a:xfrm>
        </p:grpSpPr>
        <p:grpSp>
          <p:nvGrpSpPr>
            <p:cNvPr id="59405" name="Group 55"/>
            <p:cNvGrpSpPr>
              <a:grpSpLocks/>
            </p:cNvGrpSpPr>
            <p:nvPr/>
          </p:nvGrpSpPr>
          <p:grpSpPr bwMode="auto">
            <a:xfrm>
              <a:off x="2219" y="2846"/>
              <a:ext cx="3493" cy="1426"/>
              <a:chOff x="2219" y="2846"/>
              <a:chExt cx="3493" cy="1426"/>
            </a:xfrm>
          </p:grpSpPr>
          <p:grpSp>
            <p:nvGrpSpPr>
              <p:cNvPr id="59407" name="Group 54"/>
              <p:cNvGrpSpPr>
                <a:grpSpLocks/>
              </p:cNvGrpSpPr>
              <p:nvPr/>
            </p:nvGrpSpPr>
            <p:grpSpPr bwMode="auto">
              <a:xfrm>
                <a:off x="3352" y="2846"/>
                <a:ext cx="2360" cy="1426"/>
                <a:chOff x="3352" y="2846"/>
                <a:chExt cx="2360" cy="1426"/>
              </a:xfrm>
            </p:grpSpPr>
            <p:sp>
              <p:nvSpPr>
                <p:cNvPr id="59411" name="Rectangle 47"/>
                <p:cNvSpPr>
                  <a:spLocks noChangeArrowheads="1"/>
                </p:cNvSpPr>
                <p:nvPr/>
              </p:nvSpPr>
              <p:spPr bwMode="auto">
                <a:xfrm>
                  <a:off x="3352" y="2846"/>
                  <a:ext cx="194" cy="184"/>
                </a:xfrm>
                <a:prstGeom prst="rect">
                  <a:avLst/>
                </a:prstGeom>
                <a:solidFill>
                  <a:schemeClr val="accent1"/>
                </a:solidFill>
                <a:ln w="19050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412" name="Text Box 48"/>
                <p:cNvSpPr txBox="1">
                  <a:spLocks noChangeArrowheads="1"/>
                </p:cNvSpPr>
                <p:nvPr/>
              </p:nvSpPr>
              <p:spPr bwMode="auto">
                <a:xfrm>
                  <a:off x="3702" y="3184"/>
                  <a:ext cx="2010" cy="1088"/>
                </a:xfrm>
                <a:prstGeom prst="rect">
                  <a:avLst/>
                </a:prstGeom>
                <a:solidFill>
                  <a:srgbClr val="000000"/>
                </a:solidFill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</a:pPr>
                  <a:r>
                    <a:rPr lang="en-US" sz="3200">
                      <a:solidFill>
                        <a:schemeClr val="bg1"/>
                      </a:solidFill>
                    </a:rPr>
                    <a:t>The lowest common multiple of +2 and –3 is </a:t>
                  </a:r>
                  <a:r>
                    <a:rPr lang="en-US" sz="3200">
                      <a:solidFill>
                        <a:srgbClr val="FFFF00"/>
                      </a:solidFill>
                    </a:rPr>
                    <a:t>6</a:t>
                  </a:r>
                </a:p>
              </p:txBody>
            </p:sp>
          </p:grpSp>
          <p:grpSp>
            <p:nvGrpSpPr>
              <p:cNvPr id="59408" name="Group 53"/>
              <p:cNvGrpSpPr>
                <a:grpSpLocks/>
              </p:cNvGrpSpPr>
              <p:nvPr/>
            </p:nvGrpSpPr>
            <p:grpSpPr bwMode="auto">
              <a:xfrm>
                <a:off x="2219" y="2846"/>
                <a:ext cx="2177" cy="1267"/>
                <a:chOff x="2219" y="2846"/>
                <a:chExt cx="2177" cy="1267"/>
              </a:xfrm>
            </p:grpSpPr>
            <p:sp>
              <p:nvSpPr>
                <p:cNvPr id="59409" name="Rectangle 50"/>
                <p:cNvSpPr>
                  <a:spLocks noChangeArrowheads="1"/>
                </p:cNvSpPr>
                <p:nvPr/>
              </p:nvSpPr>
              <p:spPr bwMode="auto">
                <a:xfrm>
                  <a:off x="2219" y="2846"/>
                  <a:ext cx="221" cy="184"/>
                </a:xfrm>
                <a:prstGeom prst="rect">
                  <a:avLst/>
                </a:prstGeom>
                <a:solidFill>
                  <a:srgbClr val="FFCC00"/>
                </a:solidFill>
                <a:ln w="19050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410" name="Rectangle 51"/>
                <p:cNvSpPr>
                  <a:spLocks noChangeArrowheads="1"/>
                </p:cNvSpPr>
                <p:nvPr/>
              </p:nvSpPr>
              <p:spPr bwMode="auto">
                <a:xfrm>
                  <a:off x="4108" y="3873"/>
                  <a:ext cx="288" cy="240"/>
                </a:xfrm>
                <a:prstGeom prst="rect">
                  <a:avLst/>
                </a:prstGeom>
                <a:noFill/>
                <a:ln w="28575">
                  <a:solidFill>
                    <a:srgbClr val="FF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59406" name="Rectangle 52"/>
            <p:cNvSpPr>
              <a:spLocks noChangeArrowheads="1"/>
            </p:cNvSpPr>
            <p:nvPr/>
          </p:nvSpPr>
          <p:spPr bwMode="auto">
            <a:xfrm>
              <a:off x="4864" y="3888"/>
              <a:ext cx="288" cy="240"/>
            </a:xfrm>
            <a:prstGeom prst="rect">
              <a:avLst/>
            </a:prstGeom>
            <a:noFill/>
            <a:ln w="28575">
              <a:solidFill>
                <a:srgbClr val="00CC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24730" name="Text Box 26"/>
          <p:cNvSpPr txBox="1">
            <a:spLocks noChangeArrowheads="1"/>
          </p:cNvSpPr>
          <p:nvPr/>
        </p:nvSpPr>
        <p:spPr bwMode="auto">
          <a:xfrm>
            <a:off x="1771650" y="4410075"/>
            <a:ext cx="56007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2226BE"/>
              </a:buClr>
            </a:pPr>
            <a:r>
              <a:rPr lang="en-US" sz="3600"/>
              <a:t>3(Ba</a:t>
            </a:r>
            <a:r>
              <a:rPr lang="en-US" sz="3600" baseline="30000"/>
              <a:t>2</a:t>
            </a:r>
            <a:r>
              <a:rPr lang="en-US" sz="3600" b="1" baseline="30000"/>
              <a:t>+</a:t>
            </a:r>
            <a:r>
              <a:rPr lang="en-US" sz="3600"/>
              <a:t>)  +</a:t>
            </a:r>
            <a:r>
              <a:rPr lang="en-US" sz="3600" b="1"/>
              <a:t>  </a:t>
            </a:r>
            <a:r>
              <a:rPr lang="en-US" sz="3600"/>
              <a:t>2(P</a:t>
            </a:r>
            <a:r>
              <a:rPr lang="en-US" sz="3600" baseline="30000"/>
              <a:t>3-</a:t>
            </a:r>
            <a:r>
              <a:rPr lang="en-US" sz="3600"/>
              <a:t>) = 0</a:t>
            </a:r>
            <a:endParaRPr lang="en-US" sz="5400"/>
          </a:p>
        </p:txBody>
      </p:sp>
      <p:sp>
        <p:nvSpPr>
          <p:cNvPr id="1224761" name="AutoShape 57"/>
          <p:cNvSpPr>
            <a:spLocks/>
          </p:cNvSpPr>
          <p:nvPr/>
        </p:nvSpPr>
        <p:spPr bwMode="auto">
          <a:xfrm>
            <a:off x="122238" y="3228975"/>
            <a:ext cx="3190875" cy="1724025"/>
          </a:xfrm>
          <a:prstGeom prst="borderCallout2">
            <a:avLst>
              <a:gd name="adj1" fmla="val 6630"/>
              <a:gd name="adj2" fmla="val 102389"/>
              <a:gd name="adj3" fmla="val 6630"/>
              <a:gd name="adj4" fmla="val 111792"/>
              <a:gd name="adj5" fmla="val -47329"/>
              <a:gd name="adj6" fmla="val 121245"/>
            </a:avLst>
          </a:prstGeom>
          <a:solidFill>
            <a:srgbClr val="000000"/>
          </a:solidFill>
          <a:ln w="28575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 anchor="ctr" anchorCtr="1"/>
          <a:lstStyle/>
          <a:p>
            <a:pPr algn="ctr" eaLnBrk="0" hangingPunct="0">
              <a:spcBef>
                <a:spcPct val="50000"/>
              </a:spcBef>
            </a:pPr>
            <a:r>
              <a:rPr lang="en-US" sz="3200">
                <a:solidFill>
                  <a:schemeClr val="bg1"/>
                </a:solidFill>
              </a:rPr>
              <a:t>The cation is written first.</a:t>
            </a:r>
          </a:p>
        </p:txBody>
      </p:sp>
      <p:sp>
        <p:nvSpPr>
          <p:cNvPr id="1224762" name="AutoShape 58"/>
          <p:cNvSpPr>
            <a:spLocks/>
          </p:cNvSpPr>
          <p:nvPr/>
        </p:nvSpPr>
        <p:spPr bwMode="auto">
          <a:xfrm>
            <a:off x="1158875" y="3228975"/>
            <a:ext cx="3190875" cy="1724025"/>
          </a:xfrm>
          <a:prstGeom prst="borderCallout2">
            <a:avLst>
              <a:gd name="adj1" fmla="val 6630"/>
              <a:gd name="adj2" fmla="val 102389"/>
              <a:gd name="adj3" fmla="val 6630"/>
              <a:gd name="adj4" fmla="val 111792"/>
              <a:gd name="adj5" fmla="val -47329"/>
              <a:gd name="adj6" fmla="val 121245"/>
            </a:avLst>
          </a:prstGeom>
          <a:solidFill>
            <a:srgbClr val="000000"/>
          </a:solidFill>
          <a:ln w="28575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 anchor="ctr" anchorCtr="1"/>
          <a:lstStyle/>
          <a:p>
            <a:pPr algn="ctr" eaLnBrk="0" hangingPunct="0">
              <a:spcBef>
                <a:spcPct val="50000"/>
              </a:spcBef>
            </a:pPr>
            <a:r>
              <a:rPr lang="en-US" sz="3200">
                <a:solidFill>
                  <a:schemeClr val="bg1"/>
                </a:solidFill>
              </a:rPr>
              <a:t>The anion is written second.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4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247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24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4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2247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2247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24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4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2247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224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24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4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2247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2247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4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224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224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4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2247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2247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4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2247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2247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4717" grpId="0" autoUpdateAnimBg="0"/>
      <p:bldP spid="1224718" grpId="0" autoUpdateAnimBg="0"/>
      <p:bldP spid="1224719" grpId="0" autoUpdateAnimBg="0"/>
      <p:bldP spid="1224720" grpId="0" autoUpdateAnimBg="0"/>
      <p:bldP spid="1224730" grpId="0" autoUpdateAnimBg="0"/>
      <p:bldP spid="1224761" grpId="0" animBg="1" autoUpdateAnimBg="0"/>
      <p:bldP spid="1224762" grpId="0" animBg="1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126C1AB-5418-4206-A985-A2D8E029AAC3}" type="slidenum">
              <a:rPr lang="en-US" sz="1400"/>
              <a:pPr eaLnBrk="1" hangingPunct="1"/>
              <a:t>39</a:t>
            </a:fld>
            <a:endParaRPr lang="en-US" sz="1400"/>
          </a:p>
        </p:txBody>
      </p:sp>
      <p:sp>
        <p:nvSpPr>
          <p:cNvPr id="60419" name="Rectangle 12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/>
          <a:p>
            <a:pPr algn="ctr"/>
            <a:r>
              <a:rPr lang="en-US" sz="3600"/>
              <a:t>Write the formula of magnesium oxide.</a:t>
            </a:r>
            <a:endParaRPr lang="en-US" sz="4400"/>
          </a:p>
        </p:txBody>
      </p:sp>
      <p:sp>
        <p:nvSpPr>
          <p:cNvPr id="1220621" name="Text Box 13"/>
          <p:cNvSpPr txBox="1">
            <a:spLocks noChangeArrowheads="1"/>
          </p:cNvSpPr>
          <p:nvPr/>
        </p:nvSpPr>
        <p:spPr bwMode="auto">
          <a:xfrm>
            <a:off x="114300" y="1219200"/>
            <a:ext cx="8913813" cy="130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2226BE"/>
              </a:buClr>
            </a:pPr>
            <a:r>
              <a:rPr lang="en-US" sz="3600" b="1"/>
              <a:t>Step 1.</a:t>
            </a:r>
            <a:r>
              <a:rPr lang="en-US" sz="3600"/>
              <a:t> Write down the formulas of the ions.</a:t>
            </a:r>
          </a:p>
          <a:p>
            <a:pPr algn="ctr" eaLnBrk="1" hangingPunct="1">
              <a:spcBef>
                <a:spcPct val="20000"/>
              </a:spcBef>
              <a:buClr>
                <a:srgbClr val="996600"/>
              </a:buClr>
            </a:pPr>
            <a:r>
              <a:rPr lang="en-US" sz="3600"/>
              <a:t>Mg</a:t>
            </a:r>
            <a:r>
              <a:rPr lang="en-US" sz="3600" baseline="30000"/>
              <a:t>2</a:t>
            </a:r>
            <a:r>
              <a:rPr lang="en-US" sz="3600" b="1" baseline="30000"/>
              <a:t>+</a:t>
            </a:r>
            <a:r>
              <a:rPr lang="en-US" sz="3600" b="1"/>
              <a:t>    </a:t>
            </a:r>
            <a:r>
              <a:rPr lang="en-US" sz="3600"/>
              <a:t>O</a:t>
            </a:r>
            <a:r>
              <a:rPr lang="en-US" sz="3600" baseline="30000"/>
              <a:t>2-</a:t>
            </a:r>
            <a:endParaRPr lang="en-US" sz="5400"/>
          </a:p>
        </p:txBody>
      </p:sp>
      <p:sp>
        <p:nvSpPr>
          <p:cNvPr id="1220622" name="Text Box 14"/>
          <p:cNvSpPr txBox="1">
            <a:spLocks noChangeArrowheads="1"/>
          </p:cNvSpPr>
          <p:nvPr/>
        </p:nvSpPr>
        <p:spPr bwMode="auto">
          <a:xfrm>
            <a:off x="-1588" y="2743200"/>
            <a:ext cx="9144001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489075" indent="-148907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600" b="1"/>
              <a:t>Step 2.</a:t>
            </a:r>
            <a:r>
              <a:rPr lang="en-US" sz="3600"/>
              <a:t> Combine the smallest numbers of Mg</a:t>
            </a:r>
            <a:r>
              <a:rPr lang="en-US" sz="3600" baseline="30000"/>
              <a:t>2</a:t>
            </a:r>
            <a:r>
              <a:rPr lang="en-US" sz="3600" b="1" baseline="30000"/>
              <a:t>+</a:t>
            </a:r>
            <a:r>
              <a:rPr lang="en-US" sz="3600"/>
              <a:t> and O</a:t>
            </a:r>
            <a:r>
              <a:rPr lang="en-US" sz="3600" baseline="30000"/>
              <a:t>2-</a:t>
            </a:r>
            <a:r>
              <a:rPr lang="en-US" sz="3600"/>
              <a:t> so that the sum of the charges equals zero.</a:t>
            </a:r>
          </a:p>
        </p:txBody>
      </p:sp>
      <p:sp>
        <p:nvSpPr>
          <p:cNvPr id="1220623" name="Text Box 15"/>
          <p:cNvSpPr txBox="1">
            <a:spLocks noChangeArrowheads="1"/>
          </p:cNvSpPr>
          <p:nvPr/>
        </p:nvSpPr>
        <p:spPr bwMode="auto">
          <a:xfrm>
            <a:off x="3013075" y="5029200"/>
            <a:ext cx="40735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/>
              <a:t>(2+)   +     (2-)  = 0</a:t>
            </a:r>
          </a:p>
        </p:txBody>
      </p:sp>
      <p:sp>
        <p:nvSpPr>
          <p:cNvPr id="1220624" name="Rectangle 16"/>
          <p:cNvSpPr>
            <a:spLocks noChangeArrowheads="1"/>
          </p:cNvSpPr>
          <p:nvPr/>
        </p:nvSpPr>
        <p:spPr bwMode="auto">
          <a:xfrm>
            <a:off x="1876425" y="5740400"/>
            <a:ext cx="5391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600"/>
              <a:t>The correct formula is </a:t>
            </a:r>
            <a:r>
              <a:rPr lang="en-US" sz="3600" b="1"/>
              <a:t>MgO</a:t>
            </a:r>
            <a:endParaRPr lang="en-US" sz="3600" b="1" baseline="-25000"/>
          </a:p>
        </p:txBody>
      </p:sp>
      <p:grpSp>
        <p:nvGrpSpPr>
          <p:cNvPr id="2" name="Group 72"/>
          <p:cNvGrpSpPr>
            <a:grpSpLocks/>
          </p:cNvGrpSpPr>
          <p:nvPr/>
        </p:nvGrpSpPr>
        <p:grpSpPr bwMode="auto">
          <a:xfrm>
            <a:off x="3786188" y="4570413"/>
            <a:ext cx="5281612" cy="2211387"/>
            <a:chOff x="2385" y="2879"/>
            <a:chExt cx="3327" cy="1393"/>
          </a:xfrm>
        </p:grpSpPr>
        <p:sp>
          <p:nvSpPr>
            <p:cNvPr id="60426" name="Rectangle 57"/>
            <p:cNvSpPr>
              <a:spLocks noChangeArrowheads="1"/>
            </p:cNvSpPr>
            <p:nvPr/>
          </p:nvSpPr>
          <p:spPr bwMode="auto">
            <a:xfrm>
              <a:off x="4864" y="3888"/>
              <a:ext cx="288" cy="240"/>
            </a:xfrm>
            <a:prstGeom prst="rect">
              <a:avLst/>
            </a:prstGeom>
            <a:noFill/>
            <a:ln w="28575">
              <a:solidFill>
                <a:srgbClr val="00CC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0427" name="Group 71"/>
            <p:cNvGrpSpPr>
              <a:grpSpLocks/>
            </p:cNvGrpSpPr>
            <p:nvPr/>
          </p:nvGrpSpPr>
          <p:grpSpPr bwMode="auto">
            <a:xfrm>
              <a:off x="2385" y="2879"/>
              <a:ext cx="3327" cy="1393"/>
              <a:chOff x="2385" y="2879"/>
              <a:chExt cx="3327" cy="1393"/>
            </a:xfrm>
          </p:grpSpPr>
          <p:grpSp>
            <p:nvGrpSpPr>
              <p:cNvPr id="60428" name="Group 70"/>
              <p:cNvGrpSpPr>
                <a:grpSpLocks/>
              </p:cNvGrpSpPr>
              <p:nvPr/>
            </p:nvGrpSpPr>
            <p:grpSpPr bwMode="auto">
              <a:xfrm>
                <a:off x="3425" y="2879"/>
                <a:ext cx="2287" cy="1393"/>
                <a:chOff x="3425" y="2879"/>
                <a:chExt cx="2287" cy="1393"/>
              </a:xfrm>
            </p:grpSpPr>
            <p:sp>
              <p:nvSpPr>
                <p:cNvPr id="60432" name="Rectangle 64"/>
                <p:cNvSpPr>
                  <a:spLocks noChangeArrowheads="1"/>
                </p:cNvSpPr>
                <p:nvPr/>
              </p:nvSpPr>
              <p:spPr bwMode="auto">
                <a:xfrm>
                  <a:off x="3425" y="2879"/>
                  <a:ext cx="194" cy="184"/>
                </a:xfrm>
                <a:prstGeom prst="rect">
                  <a:avLst/>
                </a:prstGeom>
                <a:solidFill>
                  <a:schemeClr val="accent1"/>
                </a:solidFill>
                <a:ln w="19050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433" name="Text Box 63"/>
                <p:cNvSpPr txBox="1">
                  <a:spLocks noChangeArrowheads="1"/>
                </p:cNvSpPr>
                <p:nvPr/>
              </p:nvSpPr>
              <p:spPr bwMode="auto">
                <a:xfrm>
                  <a:off x="3702" y="3184"/>
                  <a:ext cx="2010" cy="1088"/>
                </a:xfrm>
                <a:prstGeom prst="rect">
                  <a:avLst/>
                </a:prstGeom>
                <a:solidFill>
                  <a:srgbClr val="000000"/>
                </a:solidFill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</a:pPr>
                  <a:r>
                    <a:rPr lang="en-US" sz="3200">
                      <a:solidFill>
                        <a:schemeClr val="bg1"/>
                      </a:solidFill>
                    </a:rPr>
                    <a:t>The lowest common multiple of +2 and –2 is </a:t>
                  </a:r>
                  <a:r>
                    <a:rPr lang="en-US" sz="3200">
                      <a:solidFill>
                        <a:srgbClr val="FFFF00"/>
                      </a:solidFill>
                    </a:rPr>
                    <a:t>2</a:t>
                  </a:r>
                </a:p>
              </p:txBody>
            </p:sp>
          </p:grpSp>
          <p:grpSp>
            <p:nvGrpSpPr>
              <p:cNvPr id="60429" name="Group 69"/>
              <p:cNvGrpSpPr>
                <a:grpSpLocks/>
              </p:cNvGrpSpPr>
              <p:nvPr/>
            </p:nvGrpSpPr>
            <p:grpSpPr bwMode="auto">
              <a:xfrm>
                <a:off x="2385" y="2879"/>
                <a:ext cx="2011" cy="1234"/>
                <a:chOff x="2385" y="2879"/>
                <a:chExt cx="2011" cy="1234"/>
              </a:xfrm>
            </p:grpSpPr>
            <p:sp>
              <p:nvSpPr>
                <p:cNvPr id="60430" name="Rectangle 61"/>
                <p:cNvSpPr>
                  <a:spLocks noChangeArrowheads="1"/>
                </p:cNvSpPr>
                <p:nvPr/>
              </p:nvSpPr>
              <p:spPr bwMode="auto">
                <a:xfrm>
                  <a:off x="2385" y="2879"/>
                  <a:ext cx="221" cy="184"/>
                </a:xfrm>
                <a:prstGeom prst="rect">
                  <a:avLst/>
                </a:prstGeom>
                <a:solidFill>
                  <a:srgbClr val="FFCC00"/>
                </a:solidFill>
                <a:ln w="19050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431" name="Rectangle 60"/>
                <p:cNvSpPr>
                  <a:spLocks noChangeArrowheads="1"/>
                </p:cNvSpPr>
                <p:nvPr/>
              </p:nvSpPr>
              <p:spPr bwMode="auto">
                <a:xfrm>
                  <a:off x="4108" y="3873"/>
                  <a:ext cx="288" cy="240"/>
                </a:xfrm>
                <a:prstGeom prst="rect">
                  <a:avLst/>
                </a:prstGeom>
                <a:noFill/>
                <a:ln w="28575">
                  <a:solidFill>
                    <a:srgbClr val="FF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220634" name="Text Box 26"/>
          <p:cNvSpPr txBox="1">
            <a:spLocks noChangeArrowheads="1"/>
          </p:cNvSpPr>
          <p:nvPr/>
        </p:nvSpPr>
        <p:spPr bwMode="auto">
          <a:xfrm>
            <a:off x="2762250" y="4465638"/>
            <a:ext cx="4095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2226BE"/>
              </a:buClr>
            </a:pPr>
            <a:r>
              <a:rPr lang="en-US" sz="3200"/>
              <a:t>(</a:t>
            </a:r>
            <a:r>
              <a:rPr lang="en-US" sz="3600"/>
              <a:t>Mg</a:t>
            </a:r>
            <a:r>
              <a:rPr lang="en-US" sz="3600" baseline="30000"/>
              <a:t>2</a:t>
            </a:r>
            <a:r>
              <a:rPr lang="en-US" sz="3600" b="1" baseline="30000"/>
              <a:t>+</a:t>
            </a:r>
            <a:r>
              <a:rPr lang="en-US" sz="3600"/>
              <a:t>)  +</a:t>
            </a:r>
            <a:r>
              <a:rPr lang="en-US" sz="3600" b="1"/>
              <a:t>  </a:t>
            </a:r>
            <a:r>
              <a:rPr lang="en-US" sz="3600"/>
              <a:t>(O</a:t>
            </a:r>
            <a:r>
              <a:rPr lang="en-US" sz="3600" baseline="30000"/>
              <a:t>2-</a:t>
            </a:r>
            <a:r>
              <a:rPr lang="en-US" sz="3600"/>
              <a:t>) = 0</a:t>
            </a:r>
            <a:endParaRPr lang="en-US" sz="540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206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206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2206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2206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220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220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2206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2206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2206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2206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0621" grpId="0" autoUpdateAnimBg="0"/>
      <p:bldP spid="1220622" grpId="0" autoUpdateAnimBg="0"/>
      <p:bldP spid="1220623" grpId="0" autoUpdateAnimBg="0"/>
      <p:bldP spid="1220624" grpId="0" autoUpdateAnimBg="0"/>
      <p:bldP spid="1220634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ABC7F0D-5FDE-4965-B9A7-6076014EF6B2}" type="slidenum">
              <a:rPr lang="en-US" sz="1400"/>
              <a:pPr eaLnBrk="1" hangingPunct="1"/>
              <a:t>4</a:t>
            </a:fld>
            <a:endParaRPr lang="en-US" sz="1400"/>
          </a:p>
        </p:txBody>
      </p:sp>
      <p:sp>
        <p:nvSpPr>
          <p:cNvPr id="24579" name="Rectangle 6"/>
          <p:cNvSpPr>
            <a:spLocks noChangeArrowheads="1"/>
          </p:cNvSpPr>
          <p:nvPr/>
        </p:nvSpPr>
        <p:spPr bwMode="auto">
          <a:xfrm>
            <a:off x="685800" y="2286000"/>
            <a:ext cx="77724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>
              <a:spcBef>
                <a:spcPct val="20000"/>
              </a:spcBef>
            </a:pPr>
            <a:r>
              <a:rPr lang="en-US" sz="3600"/>
              <a:t>Chemical nomenclature is the system of names that chemists use to identify compounds.  Two classes of names exist: common names and systematic names.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BB2E69E-5CFD-4E09-BC27-1D07B4BB27F0}" type="slidenum">
              <a:rPr lang="en-US" sz="1400"/>
              <a:pPr eaLnBrk="1" hangingPunct="1"/>
              <a:t>40</a:t>
            </a:fld>
            <a:endParaRPr lang="en-US" sz="1400"/>
          </a:p>
        </p:txBody>
      </p:sp>
      <p:sp>
        <p:nvSpPr>
          <p:cNvPr id="11376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 anchorCtr="1"/>
          <a:lstStyle/>
          <a:p>
            <a:pPr eaLnBrk="1" hangingPunct="1">
              <a:defRPr/>
            </a:pPr>
            <a:r>
              <a:rPr lang="en-US" b="1" smtClean="0">
                <a:solidFill>
                  <a:srgbClr val="CC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</a:rPr>
              <a:t>6.4</a:t>
            </a:r>
            <a:br>
              <a:rPr lang="en-US" b="1" smtClean="0">
                <a:solidFill>
                  <a:srgbClr val="CC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</a:rPr>
            </a:br>
            <a:r>
              <a:rPr lang="en-US" sz="7200" b="1" u="sng" smtClean="0">
                <a:solidFill>
                  <a:srgbClr val="CC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</a:rPr>
              <a:t>Naming Binary Compounds</a:t>
            </a:r>
          </a:p>
        </p:txBody>
      </p:sp>
      <p:sp>
        <p:nvSpPr>
          <p:cNvPr id="61444" name="AutoShape 4">
            <a:hlinkClick r:id="rId2" action="ppaction://hlinksldjump" highlightClick="1"/>
          </p:cNvPr>
          <p:cNvSpPr>
            <a:spLocks noChangeAspect="1" noChangeArrowheads="1"/>
          </p:cNvSpPr>
          <p:nvPr/>
        </p:nvSpPr>
        <p:spPr bwMode="auto">
          <a:xfrm>
            <a:off x="8075613" y="5635625"/>
            <a:ext cx="384175" cy="384175"/>
          </a:xfrm>
          <a:prstGeom prst="actionButtonHome">
            <a:avLst/>
          </a:prstGeom>
          <a:solidFill>
            <a:srgbClr val="CC33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36D7562-F21C-491D-93B6-05BD0B36D70E}" type="slidenum">
              <a:rPr lang="en-US" sz="1400"/>
              <a:pPr eaLnBrk="1" hangingPunct="1"/>
              <a:t>41</a:t>
            </a:fld>
            <a:endParaRPr lang="en-US" sz="1400"/>
          </a:p>
        </p:txBody>
      </p:sp>
      <p:sp>
        <p:nvSpPr>
          <p:cNvPr id="6246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19200" y="2857500"/>
            <a:ext cx="6705600" cy="1143000"/>
          </a:xfrm>
        </p:spPr>
        <p:txBody>
          <a:bodyPr/>
          <a:lstStyle/>
          <a:p>
            <a:pPr algn="just" eaLnBrk="1" hangingPunct="1"/>
            <a:r>
              <a:rPr lang="en-US" sz="3600" smtClean="0"/>
              <a:t>Binary compounds contain only </a:t>
            </a:r>
            <a:br>
              <a:rPr lang="en-US" sz="3600" smtClean="0"/>
            </a:br>
            <a:r>
              <a:rPr lang="en-US" sz="3600" smtClean="0"/>
              <a:t>two different elements.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826ACF8-EC76-4C24-9656-2D20E21B6995}" type="slidenum">
              <a:rPr lang="en-US" sz="1400"/>
              <a:pPr eaLnBrk="1" hangingPunct="1"/>
              <a:t>42</a:t>
            </a:fld>
            <a:endParaRPr lang="en-US" sz="1400"/>
          </a:p>
        </p:txBody>
      </p:sp>
      <p:sp>
        <p:nvSpPr>
          <p:cNvPr id="6349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857500"/>
            <a:ext cx="7772400" cy="1143000"/>
          </a:xfrm>
        </p:spPr>
        <p:txBody>
          <a:bodyPr/>
          <a:lstStyle/>
          <a:p>
            <a:pPr algn="just" eaLnBrk="1" hangingPunct="1"/>
            <a:r>
              <a:rPr lang="en-US" sz="3600" smtClean="0">
                <a:solidFill>
                  <a:schemeClr val="tx1"/>
                </a:solidFill>
              </a:rPr>
              <a:t>Binary ionic compounds consist of a metal combined with a non-metal.</a:t>
            </a: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F2C9D57-67F5-45FA-A064-0C548A236698}" type="slidenum">
              <a:rPr lang="en-US" sz="1400"/>
              <a:pPr eaLnBrk="1" hangingPunct="1"/>
              <a:t>43</a:t>
            </a:fld>
            <a:endParaRPr lang="en-US" sz="1400"/>
          </a:p>
        </p:txBody>
      </p:sp>
      <p:sp>
        <p:nvSpPr>
          <p:cNvPr id="11765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 anchorCtr="1"/>
          <a:lstStyle/>
          <a:p>
            <a:pPr eaLnBrk="1" hangingPunct="1">
              <a:defRPr/>
            </a:pPr>
            <a:r>
              <a:rPr lang="en-US" sz="3600" u="sng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A. Binary Ionic Compounds Containing a Metal Forming Only One Type of Cation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269F185-39F4-436C-A9E2-A25FFD6FB996}" type="slidenum">
              <a:rPr lang="en-US" sz="1400"/>
              <a:pPr eaLnBrk="1" hangingPunct="1"/>
              <a:t>44</a:t>
            </a:fld>
            <a:endParaRPr lang="en-US" sz="1400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772400" cy="2895600"/>
          </a:xfrm>
        </p:spPr>
        <p:txBody>
          <a:bodyPr/>
          <a:lstStyle/>
          <a:p>
            <a:pPr algn="just">
              <a:buClr>
                <a:schemeClr val="tx1"/>
              </a:buClr>
            </a:pPr>
            <a:r>
              <a:rPr kumimoji="1" lang="en-US" sz="3600" smtClean="0"/>
              <a:t>The chemical name is composed of the name of the metal followed by the name of the nonmetal which has been modified to an identifying stem plus the suffix </a:t>
            </a:r>
            <a:r>
              <a:rPr kumimoji="1" lang="en-US" sz="3600" i="1" smtClean="0"/>
              <a:t>–ide.</a:t>
            </a:r>
          </a:p>
        </p:txBody>
      </p:sp>
      <p:sp>
        <p:nvSpPr>
          <p:cNvPr id="1239044" name="Rectangle 4"/>
          <p:cNvSpPr>
            <a:spLocks noChangeArrowheads="1"/>
          </p:cNvSpPr>
          <p:nvPr/>
        </p:nvSpPr>
        <p:spPr bwMode="auto">
          <a:xfrm>
            <a:off x="685800" y="3962400"/>
            <a:ext cx="80772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just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n-US" sz="3600"/>
              <a:t>Using this system the number of atoms of each element present is </a:t>
            </a:r>
            <a:r>
              <a:rPr lang="en-US" sz="3600" i="1"/>
              <a:t>not </a:t>
            </a:r>
            <a:r>
              <a:rPr lang="en-US" sz="3600"/>
              <a:t>expressed in the name.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39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39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44" grpId="0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27D5084-1965-4431-99F2-E8104BA978B0}" type="slidenum">
              <a:rPr lang="en-US" sz="1400"/>
              <a:pPr eaLnBrk="1" hangingPunct="1"/>
              <a:t>45</a:t>
            </a:fld>
            <a:endParaRPr lang="en-US" sz="1400"/>
          </a:p>
        </p:txBody>
      </p:sp>
      <p:sp>
        <p:nvSpPr>
          <p:cNvPr id="66563" name="Text Box 2"/>
          <p:cNvSpPr txBox="1">
            <a:spLocks noChangeArrowheads="1"/>
          </p:cNvSpPr>
          <p:nvPr/>
        </p:nvSpPr>
        <p:spPr bwMode="auto">
          <a:xfrm>
            <a:off x="0" y="2247900"/>
            <a:ext cx="3733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>
                <a:solidFill>
                  <a:schemeClr val="accent1"/>
                </a:solidFill>
                <a:latin typeface="Arial" pitchFamily="34" charset="0"/>
              </a:rPr>
              <a:t>Name of Metal</a:t>
            </a:r>
          </a:p>
        </p:txBody>
      </p:sp>
      <p:sp>
        <p:nvSpPr>
          <p:cNvPr id="1593347" name="Text Box 3"/>
          <p:cNvSpPr txBox="1">
            <a:spLocks noChangeArrowheads="1"/>
          </p:cNvSpPr>
          <p:nvPr/>
        </p:nvSpPr>
        <p:spPr bwMode="auto">
          <a:xfrm>
            <a:off x="2095500" y="3116263"/>
            <a:ext cx="4800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>
                <a:solidFill>
                  <a:schemeClr val="accent1"/>
                </a:solidFill>
                <a:latin typeface="Arial" pitchFamily="34" charset="0"/>
              </a:rPr>
              <a:t>+ Stem of Nonmetal</a:t>
            </a:r>
          </a:p>
        </p:txBody>
      </p:sp>
      <p:sp>
        <p:nvSpPr>
          <p:cNvPr id="1593348" name="Text Box 4"/>
          <p:cNvSpPr txBox="1">
            <a:spLocks noChangeArrowheads="1"/>
          </p:cNvSpPr>
          <p:nvPr/>
        </p:nvSpPr>
        <p:spPr bwMode="auto">
          <a:xfrm>
            <a:off x="5257800" y="3908425"/>
            <a:ext cx="3886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>
                <a:solidFill>
                  <a:schemeClr val="accent1"/>
                </a:solidFill>
                <a:latin typeface="Arial" pitchFamily="34" charset="0"/>
              </a:rPr>
              <a:t>plus </a:t>
            </a:r>
            <a:r>
              <a:rPr lang="en-US" sz="4000" i="1">
                <a:solidFill>
                  <a:schemeClr val="accent1"/>
                </a:solidFill>
                <a:latin typeface="Arial" pitchFamily="34" charset="0"/>
              </a:rPr>
              <a:t>-ide</a:t>
            </a:r>
            <a:r>
              <a:rPr lang="en-US" sz="4000">
                <a:solidFill>
                  <a:schemeClr val="accent1"/>
                </a:solidFill>
                <a:latin typeface="Arial" pitchFamily="34" charset="0"/>
              </a:rPr>
              <a:t> ending</a:t>
            </a: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3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93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93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3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593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593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3347" grpId="0" autoUpdateAnimBg="0"/>
      <p:bldP spid="1593348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B3670C4-A25E-41C7-8C01-C9285C034AD8}" type="slidenum">
              <a:rPr lang="en-US" sz="1400"/>
              <a:pPr eaLnBrk="1" hangingPunct="1"/>
              <a:t>46</a:t>
            </a:fld>
            <a:endParaRPr lang="en-US" sz="1400"/>
          </a:p>
        </p:txBody>
      </p:sp>
      <p:pic>
        <p:nvPicPr>
          <p:cNvPr id="67587" name="Picture 5" descr="table-06-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96422" name="Picture 6" descr="table-06-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6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96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96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AE17FA0-6270-4A32-B02B-D0156AC2FBB3}" type="slidenum">
              <a:rPr lang="en-US" sz="1400"/>
              <a:pPr eaLnBrk="1" hangingPunct="1"/>
              <a:t>47</a:t>
            </a:fld>
            <a:endParaRPr lang="en-US" sz="1400"/>
          </a:p>
        </p:txBody>
      </p:sp>
      <p:sp>
        <p:nvSpPr>
          <p:cNvPr id="68611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600200"/>
            <a:ext cx="4953000" cy="50292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kumimoji="1" lang="en-US" b="1" smtClean="0"/>
              <a:t>Step 1   </a:t>
            </a:r>
            <a:r>
              <a:rPr kumimoji="1" lang="en-US" smtClean="0"/>
              <a:t>From the formula it is a two-element compound and follows the rules for binary compounds.</a:t>
            </a:r>
          </a:p>
        </p:txBody>
      </p:sp>
      <p:pic>
        <p:nvPicPr>
          <p:cNvPr id="68612" name="Picture 3" descr="example 6-2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9975" y="2182813"/>
            <a:ext cx="3810000" cy="3711575"/>
          </a:xfrm>
          <a:noFill/>
        </p:spPr>
      </p:pic>
      <p:sp>
        <p:nvSpPr>
          <p:cNvPr id="68613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  <a:solidFill>
            <a:srgbClr val="FFFF00"/>
          </a:solidFill>
        </p:spPr>
        <p:txBody>
          <a:bodyPr anchorCtr="1"/>
          <a:lstStyle/>
          <a:p>
            <a:pPr eaLnBrk="1" hangingPunct="1"/>
            <a:r>
              <a:rPr lang="en-US" sz="3600" b="1" u="sng" smtClean="0">
                <a:solidFill>
                  <a:srgbClr val="996600"/>
                </a:solidFill>
              </a:rPr>
              <a:t>Name the Compound CaF</a:t>
            </a:r>
            <a:r>
              <a:rPr lang="en-US" sz="3600" b="1" baseline="-25000" smtClean="0">
                <a:solidFill>
                  <a:srgbClr val="996600"/>
                </a:solidFill>
              </a:rPr>
              <a:t>2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7254E89-C30B-4769-A25B-37421A8B034E}" type="slidenum">
              <a:rPr lang="en-US" sz="1400"/>
              <a:pPr eaLnBrk="1" hangingPunct="1"/>
              <a:t>48</a:t>
            </a:fld>
            <a:endParaRPr lang="en-US" sz="1400"/>
          </a:p>
        </p:txBody>
      </p:sp>
      <p:pic>
        <p:nvPicPr>
          <p:cNvPr id="69635" name="Picture 3" descr="example 6-2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6800" y="2182813"/>
            <a:ext cx="3810000" cy="3711575"/>
          </a:xfrm>
          <a:noFill/>
        </p:spPr>
      </p:pic>
      <p:sp>
        <p:nvSpPr>
          <p:cNvPr id="69636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  <a:solidFill>
            <a:srgbClr val="FFFF00"/>
          </a:solidFill>
        </p:spPr>
        <p:txBody>
          <a:bodyPr anchorCtr="1"/>
          <a:lstStyle/>
          <a:p>
            <a:pPr eaLnBrk="1" hangingPunct="1"/>
            <a:r>
              <a:rPr lang="en-US" sz="3600" b="1" u="sng" smtClean="0">
                <a:solidFill>
                  <a:srgbClr val="996600"/>
                </a:solidFill>
              </a:rPr>
              <a:t>Name the Compound CaF</a:t>
            </a:r>
            <a:r>
              <a:rPr lang="en-US" sz="3600" b="1" baseline="-25000" smtClean="0">
                <a:solidFill>
                  <a:srgbClr val="996600"/>
                </a:solidFill>
              </a:rPr>
              <a:t>2</a:t>
            </a:r>
          </a:p>
        </p:txBody>
      </p:sp>
      <p:sp>
        <p:nvSpPr>
          <p:cNvPr id="69637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600200"/>
            <a:ext cx="4953000" cy="50292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kumimoji="1" lang="en-US" b="1" smtClean="0"/>
              <a:t>Step 2</a:t>
            </a:r>
            <a:r>
              <a:rPr kumimoji="1" lang="en-US" smtClean="0"/>
              <a:t>  The compound is composed of Ca, a </a:t>
            </a:r>
            <a:br>
              <a:rPr kumimoji="1" lang="en-US" smtClean="0"/>
            </a:br>
            <a:r>
              <a:rPr kumimoji="1" lang="en-US" smtClean="0"/>
              <a:t>metal, and F, a nonmetal.  Ca forms only a +2 cation.  Thus, call the positive part of the compound </a:t>
            </a:r>
            <a:r>
              <a:rPr kumimoji="1" lang="en-US" i="1" smtClean="0">
                <a:solidFill>
                  <a:srgbClr val="FF0000"/>
                </a:solidFill>
              </a:rPr>
              <a:t>calcium</a:t>
            </a:r>
            <a:r>
              <a:rPr kumimoji="1" lang="en-US" smtClean="0"/>
              <a:t>.</a:t>
            </a: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0A61A0A-3BB4-46ED-873B-5B5FBB93AD33}" type="slidenum">
              <a:rPr lang="en-US" sz="1400"/>
              <a:pPr eaLnBrk="1" hangingPunct="1"/>
              <a:t>49</a:t>
            </a:fld>
            <a:endParaRPr lang="en-US" sz="1400"/>
          </a:p>
        </p:txBody>
      </p:sp>
      <p:sp>
        <p:nvSpPr>
          <p:cNvPr id="70659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600200"/>
            <a:ext cx="4953000" cy="50292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kumimoji="1" lang="en-US" b="1" smtClean="0"/>
              <a:t>Step 3   </a:t>
            </a:r>
            <a:r>
              <a:rPr kumimoji="1" lang="en-US" smtClean="0"/>
              <a:t>Modify the name of the second element to the stem </a:t>
            </a:r>
            <a:r>
              <a:rPr kumimoji="1" lang="en-US" i="1" smtClean="0">
                <a:solidFill>
                  <a:srgbClr val="FF0000"/>
                </a:solidFill>
              </a:rPr>
              <a:t>fluor-</a:t>
            </a:r>
            <a:r>
              <a:rPr kumimoji="1" lang="en-US" smtClean="0"/>
              <a:t> and add the binary ending </a:t>
            </a:r>
            <a:r>
              <a:rPr kumimoji="1" lang="en-US" i="1" smtClean="0">
                <a:solidFill>
                  <a:srgbClr val="FF0000"/>
                </a:solidFill>
              </a:rPr>
              <a:t>–ide</a:t>
            </a:r>
            <a:r>
              <a:rPr kumimoji="1" lang="en-US" smtClean="0">
                <a:solidFill>
                  <a:srgbClr val="FF0000"/>
                </a:solidFill>
              </a:rPr>
              <a:t> </a:t>
            </a:r>
            <a:br>
              <a:rPr kumimoji="1" lang="en-US" smtClean="0">
                <a:solidFill>
                  <a:srgbClr val="FF0000"/>
                </a:solidFill>
              </a:rPr>
            </a:br>
            <a:r>
              <a:rPr kumimoji="1" lang="en-US" smtClean="0"/>
              <a:t>to  form the name of the negative part, </a:t>
            </a:r>
            <a:r>
              <a:rPr kumimoji="1" lang="en-US" i="1" smtClean="0">
                <a:solidFill>
                  <a:srgbClr val="FF0000"/>
                </a:solidFill>
              </a:rPr>
              <a:t>fluoride.</a:t>
            </a:r>
            <a:r>
              <a:rPr kumimoji="1" lang="en-US" smtClean="0"/>
              <a:t> </a:t>
            </a:r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  <a:solidFill>
            <a:srgbClr val="FFFF00"/>
          </a:solidFill>
        </p:spPr>
        <p:txBody>
          <a:bodyPr anchorCtr="1"/>
          <a:lstStyle/>
          <a:p>
            <a:pPr eaLnBrk="1" hangingPunct="1"/>
            <a:r>
              <a:rPr lang="en-US" sz="3600" b="1" u="sng" smtClean="0">
                <a:solidFill>
                  <a:srgbClr val="996600"/>
                </a:solidFill>
              </a:rPr>
              <a:t>Name the Compound CaF</a:t>
            </a:r>
            <a:r>
              <a:rPr lang="en-US" sz="3600" b="1" baseline="-25000" smtClean="0">
                <a:solidFill>
                  <a:srgbClr val="996600"/>
                </a:solidFill>
              </a:rPr>
              <a:t>2</a:t>
            </a:r>
          </a:p>
        </p:txBody>
      </p:sp>
      <p:pic>
        <p:nvPicPr>
          <p:cNvPr id="70661" name="Picture 3" descr="example 6-2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9975" y="2182813"/>
            <a:ext cx="3810000" cy="3711575"/>
          </a:xfrm>
          <a:noFill/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7027DC4-A775-4C34-B71C-582F8934BCCB}" type="slidenum">
              <a:rPr lang="en-US" sz="1400"/>
              <a:pPr eaLnBrk="1" hangingPunct="1"/>
              <a:t>5</a:t>
            </a:fld>
            <a:endParaRPr lang="en-US" sz="1400"/>
          </a:p>
        </p:txBody>
      </p:sp>
      <p:sp>
        <p:nvSpPr>
          <p:cNvPr id="11499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7926388" cy="5410200"/>
          </a:xfrm>
        </p:spPr>
        <p:txBody>
          <a:bodyPr/>
          <a:lstStyle/>
          <a:p>
            <a:pPr lvl="1" algn="just" eaLnBrk="1" hangingPunct="1">
              <a:lnSpc>
                <a:spcPct val="90000"/>
              </a:lnSpc>
            </a:pPr>
            <a:r>
              <a:rPr lang="en-US" sz="3200" smtClean="0"/>
              <a:t>They are not based on the composition of the compound.</a:t>
            </a:r>
          </a:p>
          <a:p>
            <a:pPr lvl="1" algn="just" eaLnBrk="1" hangingPunct="1">
              <a:lnSpc>
                <a:spcPct val="90000"/>
              </a:lnSpc>
            </a:pPr>
            <a:r>
              <a:rPr lang="en-US" sz="3200" smtClean="0"/>
              <a:t>They are based on an outstanding chemical or physical property.</a:t>
            </a:r>
          </a:p>
          <a:p>
            <a:pPr algn="just" eaLnBrk="1" hangingPunct="1">
              <a:lnSpc>
                <a:spcPct val="90000"/>
              </a:lnSpc>
            </a:pPr>
            <a:r>
              <a:rPr lang="en-US" sz="3600" smtClean="0"/>
              <a:t>Chemists prefer systematic names.</a:t>
            </a:r>
          </a:p>
          <a:p>
            <a:pPr lvl="1" algn="just" eaLnBrk="1" hangingPunct="1">
              <a:lnSpc>
                <a:spcPct val="90000"/>
              </a:lnSpc>
            </a:pPr>
            <a:r>
              <a:rPr lang="en-US" sz="3200" smtClean="0"/>
              <a:t>Systematic names precisely identify the chemical composition of the compound.</a:t>
            </a:r>
          </a:p>
          <a:p>
            <a:pPr lvl="1" algn="just" eaLnBrk="1" hangingPunct="1">
              <a:lnSpc>
                <a:spcPct val="90000"/>
              </a:lnSpc>
            </a:pPr>
            <a:r>
              <a:rPr lang="en-US" sz="3200" smtClean="0"/>
              <a:t>The present system of inorganic chemical nomenclature was devised by the International Union of Pure and Applied Chemistry (IUPAC).</a:t>
            </a:r>
          </a:p>
        </p:txBody>
      </p:sp>
      <p:sp>
        <p:nvSpPr>
          <p:cNvPr id="25604" name="Rectangle 3"/>
          <p:cNvSpPr>
            <a:spLocks noChangeArrowheads="1"/>
          </p:cNvSpPr>
          <p:nvPr/>
        </p:nvSpPr>
        <p:spPr bwMode="auto">
          <a:xfrm>
            <a:off x="533400" y="381000"/>
            <a:ext cx="7775575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just">
              <a:spcBef>
                <a:spcPct val="20000"/>
              </a:spcBef>
              <a:buFontTx/>
              <a:buChar char="•"/>
            </a:pPr>
            <a:r>
              <a:rPr lang="en-US" sz="3600"/>
              <a:t>Common names are arbitrary names.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99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499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499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99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499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1499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99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1499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1499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99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1499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1499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99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1499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1499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9954" grpId="0" build="p" bldLvl="3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06B7769-5A8D-42C0-9AB7-EEF5C75C1E59}" type="slidenum">
              <a:rPr lang="en-US" sz="1400"/>
              <a:pPr eaLnBrk="1" hangingPunct="1"/>
              <a:t>50</a:t>
            </a:fld>
            <a:endParaRPr lang="en-US" sz="1400"/>
          </a:p>
        </p:txBody>
      </p:sp>
      <p:sp>
        <p:nvSpPr>
          <p:cNvPr id="71683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600200"/>
            <a:ext cx="4953000" cy="50292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kumimoji="1" lang="en-US" b="1" smtClean="0"/>
              <a:t>Step 4</a:t>
            </a:r>
            <a:r>
              <a:rPr kumimoji="1" lang="en-US" smtClean="0"/>
              <a:t>  The name of the compound is therefore </a:t>
            </a:r>
            <a:r>
              <a:rPr kumimoji="1" lang="en-US" i="1" smtClean="0">
                <a:solidFill>
                  <a:srgbClr val="FF0000"/>
                </a:solidFill>
              </a:rPr>
              <a:t>calcium fluoride.</a:t>
            </a:r>
          </a:p>
        </p:txBody>
      </p:sp>
      <p:sp>
        <p:nvSpPr>
          <p:cNvPr id="71684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  <a:solidFill>
            <a:srgbClr val="FFFF00"/>
          </a:solidFill>
        </p:spPr>
        <p:txBody>
          <a:bodyPr anchorCtr="1"/>
          <a:lstStyle/>
          <a:p>
            <a:pPr eaLnBrk="1" hangingPunct="1"/>
            <a:r>
              <a:rPr lang="en-US" sz="3600" b="1" u="sng" smtClean="0">
                <a:solidFill>
                  <a:srgbClr val="996600"/>
                </a:solidFill>
              </a:rPr>
              <a:t>Name the Compound CaF</a:t>
            </a:r>
            <a:r>
              <a:rPr lang="en-US" sz="3600" b="1" baseline="-25000" smtClean="0">
                <a:solidFill>
                  <a:srgbClr val="996600"/>
                </a:solidFill>
              </a:rPr>
              <a:t>2</a:t>
            </a:r>
          </a:p>
        </p:txBody>
      </p:sp>
      <p:pic>
        <p:nvPicPr>
          <p:cNvPr id="71685" name="Picture 4" descr="example 6-2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9975" y="2182813"/>
            <a:ext cx="3810000" cy="3711575"/>
          </a:xfrm>
          <a:noFill/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707BAB9-D700-4484-95D1-FAF3D14516BB}" type="slidenum">
              <a:rPr lang="en-US" sz="1400"/>
              <a:pPr eaLnBrk="1" hangingPunct="1"/>
              <a:t>51</a:t>
            </a:fld>
            <a:endParaRPr lang="en-US" sz="1400"/>
          </a:p>
        </p:txBody>
      </p:sp>
      <p:sp>
        <p:nvSpPr>
          <p:cNvPr id="12318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 anchorCtr="1"/>
          <a:lstStyle/>
          <a:p>
            <a:pPr eaLnBrk="1" hangingPunct="1">
              <a:defRPr/>
            </a:pPr>
            <a:r>
              <a:rPr lang="en-US" sz="5400" u="sng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Examples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E30A284-6B07-4E54-A02E-D8ED08E0FE44}" type="slidenum">
              <a:rPr lang="en-US" sz="1400"/>
              <a:pPr eaLnBrk="1" hangingPunct="1"/>
              <a:t>52</a:t>
            </a:fld>
            <a:endParaRPr lang="en-US" sz="1400"/>
          </a:p>
        </p:txBody>
      </p:sp>
      <p:sp>
        <p:nvSpPr>
          <p:cNvPr id="7373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3124200" cy="6858000"/>
          </a:xfrm>
          <a:noFill/>
        </p:spPr>
        <p:txBody>
          <a:bodyPr anchor="t"/>
          <a:lstStyle/>
          <a:p>
            <a:pPr algn="r" eaLnBrk="1" hangingPunct="1"/>
            <a:r>
              <a:rPr lang="en-US" sz="4800" smtClean="0"/>
              <a:t>		 </a:t>
            </a:r>
            <a:r>
              <a:rPr lang="en-US" sz="4800" b="1" u="sng" smtClean="0"/>
              <a:t>Compound</a:t>
            </a:r>
            <a:br>
              <a:rPr lang="en-US" sz="4800" b="1" u="sng" smtClean="0"/>
            </a:br>
            <a:r>
              <a:rPr lang="en-US" sz="4800" b="1" u="sng" smtClean="0"/>
              <a:t/>
            </a:r>
            <a:br>
              <a:rPr lang="en-US" sz="4800" b="1" u="sng" smtClean="0"/>
            </a:br>
            <a:r>
              <a:rPr lang="en-US" sz="4800" smtClean="0"/>
              <a:t>		</a:t>
            </a:r>
            <a:br>
              <a:rPr lang="en-US" sz="4800" smtClean="0"/>
            </a:br>
            <a:r>
              <a:rPr lang="en-US" sz="4800" b="1" u="sng" smtClean="0"/>
              <a:t>Name</a:t>
            </a:r>
          </a:p>
        </p:txBody>
      </p:sp>
      <p:sp>
        <p:nvSpPr>
          <p:cNvPr id="73732" name="Text Box 3"/>
          <p:cNvSpPr txBox="1">
            <a:spLocks noChangeArrowheads="1"/>
          </p:cNvSpPr>
          <p:nvPr/>
        </p:nvSpPr>
        <p:spPr bwMode="auto">
          <a:xfrm>
            <a:off x="3733800" y="2971800"/>
            <a:ext cx="4572000" cy="22256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7000"/>
              <a:t>sodium</a:t>
            </a:r>
            <a:br>
              <a:rPr lang="en-US" sz="7000"/>
            </a:br>
            <a:r>
              <a:rPr lang="en-US" sz="7000"/>
              <a:t>chloride</a:t>
            </a:r>
          </a:p>
        </p:txBody>
      </p:sp>
      <p:sp>
        <p:nvSpPr>
          <p:cNvPr id="73733" name="Text Box 4"/>
          <p:cNvSpPr txBox="1">
            <a:spLocks noChangeArrowheads="1"/>
          </p:cNvSpPr>
          <p:nvPr/>
        </p:nvSpPr>
        <p:spPr bwMode="auto">
          <a:xfrm>
            <a:off x="6232525" y="30892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/>
          </a:p>
        </p:txBody>
      </p:sp>
      <p:sp>
        <p:nvSpPr>
          <p:cNvPr id="73734" name="Text Box 5"/>
          <p:cNvSpPr txBox="1">
            <a:spLocks noChangeArrowheads="1"/>
          </p:cNvSpPr>
          <p:nvPr/>
        </p:nvSpPr>
        <p:spPr bwMode="auto">
          <a:xfrm>
            <a:off x="3962400" y="762000"/>
            <a:ext cx="3124200" cy="13716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8400"/>
              <a:t>NaCl</a:t>
            </a: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3810000" y="4198938"/>
            <a:ext cx="2971800" cy="1579562"/>
            <a:chOff x="2400" y="2682"/>
            <a:chExt cx="1872" cy="995"/>
          </a:xfrm>
        </p:grpSpPr>
        <p:sp>
          <p:nvSpPr>
            <p:cNvPr id="73739" name="Rectangle 8"/>
            <p:cNvSpPr>
              <a:spLocks noChangeArrowheads="1"/>
            </p:cNvSpPr>
            <p:nvPr/>
          </p:nvSpPr>
          <p:spPr bwMode="auto">
            <a:xfrm>
              <a:off x="2400" y="2682"/>
              <a:ext cx="1169" cy="576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40" name="Text Box 10"/>
            <p:cNvSpPr txBox="1">
              <a:spLocks noChangeArrowheads="1"/>
            </p:cNvSpPr>
            <p:nvPr/>
          </p:nvSpPr>
          <p:spPr bwMode="auto">
            <a:xfrm>
              <a:off x="2400" y="3312"/>
              <a:ext cx="1872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3200">
                  <a:solidFill>
                    <a:srgbClr val="FF0000"/>
                  </a:solidFill>
                  <a:latin typeface="Arial" pitchFamily="34" charset="0"/>
                </a:rPr>
                <a:t>nonmetal stem</a:t>
              </a:r>
            </a:p>
          </p:txBody>
        </p:sp>
      </p:grp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3657600" y="2362200"/>
            <a:ext cx="2971800" cy="1752600"/>
            <a:chOff x="2304" y="1488"/>
            <a:chExt cx="1872" cy="1104"/>
          </a:xfrm>
        </p:grpSpPr>
        <p:sp>
          <p:nvSpPr>
            <p:cNvPr id="73737" name="Text Box 9"/>
            <p:cNvSpPr txBox="1">
              <a:spLocks noChangeArrowheads="1"/>
            </p:cNvSpPr>
            <p:nvPr/>
          </p:nvSpPr>
          <p:spPr bwMode="auto">
            <a:xfrm>
              <a:off x="2304" y="1488"/>
              <a:ext cx="1872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3200">
                  <a:solidFill>
                    <a:schemeClr val="accent2"/>
                  </a:solidFill>
                  <a:latin typeface="Arial" pitchFamily="34" charset="0"/>
                </a:rPr>
                <a:t>name of metal</a:t>
              </a:r>
            </a:p>
          </p:txBody>
        </p:sp>
        <p:sp>
          <p:nvSpPr>
            <p:cNvPr id="73738" name="Rectangle 13"/>
            <p:cNvSpPr>
              <a:spLocks noChangeArrowheads="1"/>
            </p:cNvSpPr>
            <p:nvPr/>
          </p:nvSpPr>
          <p:spPr bwMode="auto">
            <a:xfrm>
              <a:off x="2400" y="2016"/>
              <a:ext cx="1687" cy="576"/>
            </a:xfrm>
            <a:prstGeom prst="rect">
              <a:avLst/>
            </a:prstGeom>
            <a:noFill/>
            <a:ln w="28575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D3642E9-6618-490A-9001-3971551C9CCA}" type="slidenum">
              <a:rPr lang="en-US" sz="1400"/>
              <a:pPr eaLnBrk="1" hangingPunct="1"/>
              <a:t>53</a:t>
            </a:fld>
            <a:endParaRPr lang="en-US" sz="1400"/>
          </a:p>
        </p:txBody>
      </p:sp>
      <p:sp>
        <p:nvSpPr>
          <p:cNvPr id="7475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3124200" cy="6858000"/>
          </a:xfrm>
          <a:noFill/>
        </p:spPr>
        <p:txBody>
          <a:bodyPr anchor="t"/>
          <a:lstStyle/>
          <a:p>
            <a:pPr algn="r" eaLnBrk="1" hangingPunct="1"/>
            <a:r>
              <a:rPr lang="en-US" sz="4800" smtClean="0"/>
              <a:t>		 </a:t>
            </a:r>
            <a:r>
              <a:rPr lang="en-US" sz="4800" b="1" u="sng" smtClean="0"/>
              <a:t>Compound</a:t>
            </a:r>
            <a:br>
              <a:rPr lang="en-US" sz="4800" b="1" u="sng" smtClean="0"/>
            </a:br>
            <a:r>
              <a:rPr lang="en-US" sz="4800" b="1" u="sng" smtClean="0"/>
              <a:t/>
            </a:r>
            <a:br>
              <a:rPr lang="en-US" sz="4800" b="1" u="sng" smtClean="0"/>
            </a:br>
            <a:r>
              <a:rPr lang="en-US" sz="4800" smtClean="0"/>
              <a:t>		</a:t>
            </a:r>
            <a:br>
              <a:rPr lang="en-US" sz="4800" smtClean="0"/>
            </a:br>
            <a:r>
              <a:rPr lang="en-US" sz="4800" b="1" u="sng" smtClean="0"/>
              <a:t>Name</a:t>
            </a:r>
          </a:p>
        </p:txBody>
      </p:sp>
      <p:sp>
        <p:nvSpPr>
          <p:cNvPr id="74756" name="Text Box 3"/>
          <p:cNvSpPr txBox="1">
            <a:spLocks noChangeArrowheads="1"/>
          </p:cNvSpPr>
          <p:nvPr/>
        </p:nvSpPr>
        <p:spPr bwMode="auto">
          <a:xfrm>
            <a:off x="3733800" y="2971800"/>
            <a:ext cx="4572000" cy="22256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7000"/>
              <a:t>magnesiumchloride</a:t>
            </a:r>
          </a:p>
        </p:txBody>
      </p:sp>
      <p:sp>
        <p:nvSpPr>
          <p:cNvPr id="74757" name="Text Box 5"/>
          <p:cNvSpPr txBox="1">
            <a:spLocks noChangeArrowheads="1"/>
          </p:cNvSpPr>
          <p:nvPr/>
        </p:nvSpPr>
        <p:spPr bwMode="auto">
          <a:xfrm>
            <a:off x="3962400" y="762000"/>
            <a:ext cx="3124200" cy="13716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8400"/>
              <a:t>MgCl</a:t>
            </a:r>
            <a:r>
              <a:rPr lang="en-US" sz="8400" baseline="-25000"/>
              <a:t>2</a:t>
            </a:r>
            <a:endParaRPr lang="en-US" sz="8400"/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3810000" y="4195763"/>
            <a:ext cx="2971800" cy="1641475"/>
            <a:chOff x="2400" y="2643"/>
            <a:chExt cx="1872" cy="1034"/>
          </a:xfrm>
        </p:grpSpPr>
        <p:sp>
          <p:nvSpPr>
            <p:cNvPr id="74762" name="Rectangle 7"/>
            <p:cNvSpPr>
              <a:spLocks noChangeArrowheads="1"/>
            </p:cNvSpPr>
            <p:nvPr/>
          </p:nvSpPr>
          <p:spPr bwMode="auto">
            <a:xfrm>
              <a:off x="2400" y="2643"/>
              <a:ext cx="1169" cy="576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63" name="Text Box 8"/>
            <p:cNvSpPr txBox="1">
              <a:spLocks noChangeArrowheads="1"/>
            </p:cNvSpPr>
            <p:nvPr/>
          </p:nvSpPr>
          <p:spPr bwMode="auto">
            <a:xfrm>
              <a:off x="2400" y="3312"/>
              <a:ext cx="1872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3200">
                  <a:solidFill>
                    <a:srgbClr val="FF0000"/>
                  </a:solidFill>
                  <a:latin typeface="Arial" pitchFamily="34" charset="0"/>
                </a:rPr>
                <a:t>nonmetal stem</a:t>
              </a:r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3657600" y="2362200"/>
            <a:ext cx="4294188" cy="1752600"/>
            <a:chOff x="2304" y="1488"/>
            <a:chExt cx="2705" cy="1104"/>
          </a:xfrm>
        </p:grpSpPr>
        <p:sp>
          <p:nvSpPr>
            <p:cNvPr id="74760" name="Text Box 10"/>
            <p:cNvSpPr txBox="1">
              <a:spLocks noChangeArrowheads="1"/>
            </p:cNvSpPr>
            <p:nvPr/>
          </p:nvSpPr>
          <p:spPr bwMode="auto">
            <a:xfrm>
              <a:off x="2304" y="1488"/>
              <a:ext cx="1872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3200">
                  <a:solidFill>
                    <a:schemeClr val="accent2"/>
                  </a:solidFill>
                  <a:latin typeface="Arial" pitchFamily="34" charset="0"/>
                </a:rPr>
                <a:t>name of metal</a:t>
              </a:r>
            </a:p>
          </p:txBody>
        </p:sp>
        <p:sp>
          <p:nvSpPr>
            <p:cNvPr id="74761" name="Rectangle 11"/>
            <p:cNvSpPr>
              <a:spLocks noChangeArrowheads="1"/>
            </p:cNvSpPr>
            <p:nvPr/>
          </p:nvSpPr>
          <p:spPr bwMode="auto">
            <a:xfrm>
              <a:off x="2400" y="2016"/>
              <a:ext cx="2609" cy="576"/>
            </a:xfrm>
            <a:prstGeom prst="rect">
              <a:avLst/>
            </a:prstGeom>
            <a:noFill/>
            <a:ln w="28575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EEBA682-B257-410A-9C94-6A0D17D42318}" type="slidenum">
              <a:rPr lang="en-US" sz="1400"/>
              <a:pPr eaLnBrk="1" hangingPunct="1"/>
              <a:t>54</a:t>
            </a:fld>
            <a:endParaRPr lang="en-US" sz="1400"/>
          </a:p>
        </p:txBody>
      </p:sp>
      <p:sp>
        <p:nvSpPr>
          <p:cNvPr id="7577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3124200" cy="6858000"/>
          </a:xfrm>
          <a:noFill/>
        </p:spPr>
        <p:txBody>
          <a:bodyPr anchor="t"/>
          <a:lstStyle/>
          <a:p>
            <a:pPr algn="r" eaLnBrk="1" hangingPunct="1"/>
            <a:r>
              <a:rPr lang="en-US" sz="4800" smtClean="0"/>
              <a:t>		 </a:t>
            </a:r>
            <a:r>
              <a:rPr lang="en-US" sz="4800" b="1" u="sng" smtClean="0"/>
              <a:t>Compound</a:t>
            </a:r>
            <a:br>
              <a:rPr lang="en-US" sz="4800" b="1" u="sng" smtClean="0"/>
            </a:br>
            <a:r>
              <a:rPr lang="en-US" sz="4800" b="1" u="sng" smtClean="0"/>
              <a:t/>
            </a:r>
            <a:br>
              <a:rPr lang="en-US" sz="4800" b="1" u="sng" smtClean="0"/>
            </a:br>
            <a:r>
              <a:rPr lang="en-US" sz="4800" smtClean="0"/>
              <a:t>		</a:t>
            </a:r>
            <a:br>
              <a:rPr lang="en-US" sz="4800" smtClean="0"/>
            </a:br>
            <a:r>
              <a:rPr lang="en-US" sz="4800" b="1" u="sng" smtClean="0"/>
              <a:t>Name</a:t>
            </a:r>
          </a:p>
        </p:txBody>
      </p:sp>
      <p:sp>
        <p:nvSpPr>
          <p:cNvPr id="75780" name="Text Box 3"/>
          <p:cNvSpPr txBox="1">
            <a:spLocks noChangeArrowheads="1"/>
          </p:cNvSpPr>
          <p:nvPr/>
        </p:nvSpPr>
        <p:spPr bwMode="auto">
          <a:xfrm>
            <a:off x="3733800" y="2971800"/>
            <a:ext cx="4572000" cy="22256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7000"/>
              <a:t>potassium</a:t>
            </a:r>
            <a:br>
              <a:rPr lang="en-US" sz="7000"/>
            </a:br>
            <a:r>
              <a:rPr lang="en-US" sz="7000"/>
              <a:t>oxide</a:t>
            </a:r>
          </a:p>
        </p:txBody>
      </p:sp>
      <p:sp>
        <p:nvSpPr>
          <p:cNvPr id="75781" name="Text Box 4"/>
          <p:cNvSpPr txBox="1">
            <a:spLocks noChangeArrowheads="1"/>
          </p:cNvSpPr>
          <p:nvPr/>
        </p:nvSpPr>
        <p:spPr bwMode="auto">
          <a:xfrm>
            <a:off x="6232525" y="30892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/>
          </a:p>
        </p:txBody>
      </p:sp>
      <p:sp>
        <p:nvSpPr>
          <p:cNvPr id="75782" name="Text Box 5"/>
          <p:cNvSpPr txBox="1">
            <a:spLocks noChangeArrowheads="1"/>
          </p:cNvSpPr>
          <p:nvPr/>
        </p:nvSpPr>
        <p:spPr bwMode="auto">
          <a:xfrm>
            <a:off x="3962400" y="762000"/>
            <a:ext cx="3124200" cy="13716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8400"/>
              <a:t>K</a:t>
            </a:r>
            <a:r>
              <a:rPr lang="en-US" sz="8400" baseline="-25000"/>
              <a:t>2</a:t>
            </a:r>
            <a:r>
              <a:rPr lang="en-US" sz="8400"/>
              <a:t>O</a:t>
            </a: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3810000" y="4195763"/>
            <a:ext cx="2971800" cy="1641475"/>
            <a:chOff x="2400" y="2643"/>
            <a:chExt cx="1872" cy="1034"/>
          </a:xfrm>
        </p:grpSpPr>
        <p:sp>
          <p:nvSpPr>
            <p:cNvPr id="75787" name="Rectangle 7"/>
            <p:cNvSpPr>
              <a:spLocks noChangeArrowheads="1"/>
            </p:cNvSpPr>
            <p:nvPr/>
          </p:nvSpPr>
          <p:spPr bwMode="auto">
            <a:xfrm>
              <a:off x="2400" y="2643"/>
              <a:ext cx="578" cy="576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788" name="Text Box 8"/>
            <p:cNvSpPr txBox="1">
              <a:spLocks noChangeArrowheads="1"/>
            </p:cNvSpPr>
            <p:nvPr/>
          </p:nvSpPr>
          <p:spPr bwMode="auto">
            <a:xfrm>
              <a:off x="2400" y="3312"/>
              <a:ext cx="1872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3200">
                  <a:solidFill>
                    <a:srgbClr val="FF0000"/>
                  </a:solidFill>
                  <a:latin typeface="Arial" pitchFamily="34" charset="0"/>
                </a:rPr>
                <a:t>nonmetal stem</a:t>
              </a:r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3657600" y="2362200"/>
            <a:ext cx="3802063" cy="1752600"/>
            <a:chOff x="2304" y="1488"/>
            <a:chExt cx="2395" cy="1104"/>
          </a:xfrm>
        </p:grpSpPr>
        <p:sp>
          <p:nvSpPr>
            <p:cNvPr id="75785" name="Text Box 10"/>
            <p:cNvSpPr txBox="1">
              <a:spLocks noChangeArrowheads="1"/>
            </p:cNvSpPr>
            <p:nvPr/>
          </p:nvSpPr>
          <p:spPr bwMode="auto">
            <a:xfrm>
              <a:off x="2304" y="1488"/>
              <a:ext cx="1872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3200">
                  <a:solidFill>
                    <a:schemeClr val="accent2"/>
                  </a:solidFill>
                  <a:latin typeface="Arial" pitchFamily="34" charset="0"/>
                </a:rPr>
                <a:t>name of metal</a:t>
              </a:r>
            </a:p>
          </p:txBody>
        </p:sp>
        <p:sp>
          <p:nvSpPr>
            <p:cNvPr id="75786" name="Rectangle 11"/>
            <p:cNvSpPr>
              <a:spLocks noChangeArrowheads="1"/>
            </p:cNvSpPr>
            <p:nvPr/>
          </p:nvSpPr>
          <p:spPr bwMode="auto">
            <a:xfrm>
              <a:off x="2383" y="2016"/>
              <a:ext cx="2316" cy="576"/>
            </a:xfrm>
            <a:prstGeom prst="rect">
              <a:avLst/>
            </a:prstGeom>
            <a:noFill/>
            <a:ln w="28575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C4B3054-32D4-4D85-9E6E-2129BBEAB6E8}" type="slidenum">
              <a:rPr lang="en-US" sz="1400"/>
              <a:pPr eaLnBrk="1" hangingPunct="1"/>
              <a:t>55</a:t>
            </a:fld>
            <a:endParaRPr lang="en-US" sz="1400"/>
          </a:p>
        </p:txBody>
      </p:sp>
      <p:sp>
        <p:nvSpPr>
          <p:cNvPr id="7680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3124200" cy="6858000"/>
          </a:xfrm>
          <a:noFill/>
        </p:spPr>
        <p:txBody>
          <a:bodyPr anchor="t"/>
          <a:lstStyle/>
          <a:p>
            <a:pPr algn="r" eaLnBrk="1" hangingPunct="1"/>
            <a:r>
              <a:rPr lang="en-US" sz="4800" smtClean="0"/>
              <a:t>		 </a:t>
            </a:r>
            <a:r>
              <a:rPr lang="en-US" sz="4800" b="1" u="sng" smtClean="0"/>
              <a:t>Compound</a:t>
            </a:r>
            <a:br>
              <a:rPr lang="en-US" sz="4800" b="1" u="sng" smtClean="0"/>
            </a:br>
            <a:r>
              <a:rPr lang="en-US" sz="4800" b="1" u="sng" smtClean="0"/>
              <a:t/>
            </a:r>
            <a:br>
              <a:rPr lang="en-US" sz="4800" b="1" u="sng" smtClean="0"/>
            </a:br>
            <a:r>
              <a:rPr lang="en-US" sz="4800" smtClean="0"/>
              <a:t>		</a:t>
            </a:r>
            <a:br>
              <a:rPr lang="en-US" sz="4800" smtClean="0"/>
            </a:br>
            <a:r>
              <a:rPr lang="en-US" sz="4800" b="1" u="sng" smtClean="0"/>
              <a:t>Name</a:t>
            </a:r>
          </a:p>
        </p:txBody>
      </p:sp>
      <p:sp>
        <p:nvSpPr>
          <p:cNvPr id="76804" name="Text Box 3"/>
          <p:cNvSpPr txBox="1">
            <a:spLocks noChangeArrowheads="1"/>
          </p:cNvSpPr>
          <p:nvPr/>
        </p:nvSpPr>
        <p:spPr bwMode="auto">
          <a:xfrm>
            <a:off x="3733800" y="2971800"/>
            <a:ext cx="4572000" cy="22256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7000"/>
              <a:t>sodium</a:t>
            </a:r>
            <a:br>
              <a:rPr lang="en-US" sz="7000"/>
            </a:br>
            <a:r>
              <a:rPr lang="en-US" sz="7000"/>
              <a:t>phosphide</a:t>
            </a:r>
          </a:p>
        </p:txBody>
      </p:sp>
      <p:sp>
        <p:nvSpPr>
          <p:cNvPr id="76805" name="Text Box 4"/>
          <p:cNvSpPr txBox="1">
            <a:spLocks noChangeArrowheads="1"/>
          </p:cNvSpPr>
          <p:nvPr/>
        </p:nvSpPr>
        <p:spPr bwMode="auto">
          <a:xfrm>
            <a:off x="6232525" y="30892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/>
          </a:p>
        </p:txBody>
      </p:sp>
      <p:sp>
        <p:nvSpPr>
          <p:cNvPr id="76806" name="Text Box 5"/>
          <p:cNvSpPr txBox="1">
            <a:spLocks noChangeArrowheads="1"/>
          </p:cNvSpPr>
          <p:nvPr/>
        </p:nvSpPr>
        <p:spPr bwMode="auto">
          <a:xfrm>
            <a:off x="3962400" y="762000"/>
            <a:ext cx="3124200" cy="13716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8400"/>
              <a:t>Na</a:t>
            </a:r>
            <a:r>
              <a:rPr lang="en-US" sz="8400" baseline="-25000"/>
              <a:t>3</a:t>
            </a:r>
            <a:r>
              <a:rPr lang="en-US" sz="8400"/>
              <a:t>P</a:t>
            </a: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3771900" y="4195763"/>
            <a:ext cx="3009900" cy="1641475"/>
            <a:chOff x="2376" y="2643"/>
            <a:chExt cx="1896" cy="1034"/>
          </a:xfrm>
        </p:grpSpPr>
        <p:sp>
          <p:nvSpPr>
            <p:cNvPr id="76811" name="Rectangle 7"/>
            <p:cNvSpPr>
              <a:spLocks noChangeArrowheads="1"/>
            </p:cNvSpPr>
            <p:nvPr/>
          </p:nvSpPr>
          <p:spPr bwMode="auto">
            <a:xfrm>
              <a:off x="2376" y="2643"/>
              <a:ext cx="1662" cy="612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12" name="Text Box 8"/>
            <p:cNvSpPr txBox="1">
              <a:spLocks noChangeArrowheads="1"/>
            </p:cNvSpPr>
            <p:nvPr/>
          </p:nvSpPr>
          <p:spPr bwMode="auto">
            <a:xfrm>
              <a:off x="2400" y="3312"/>
              <a:ext cx="1872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3200">
                  <a:solidFill>
                    <a:srgbClr val="FF0000"/>
                  </a:solidFill>
                  <a:latin typeface="Arial" pitchFamily="34" charset="0"/>
                </a:rPr>
                <a:t>nonmetal stem</a:t>
              </a: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657600" y="2362200"/>
            <a:ext cx="2971800" cy="1752600"/>
            <a:chOff x="2304" y="1488"/>
            <a:chExt cx="1872" cy="1104"/>
          </a:xfrm>
        </p:grpSpPr>
        <p:sp>
          <p:nvSpPr>
            <p:cNvPr id="76809" name="Text Box 10"/>
            <p:cNvSpPr txBox="1">
              <a:spLocks noChangeArrowheads="1"/>
            </p:cNvSpPr>
            <p:nvPr/>
          </p:nvSpPr>
          <p:spPr bwMode="auto">
            <a:xfrm>
              <a:off x="2304" y="1488"/>
              <a:ext cx="1872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3200">
                  <a:solidFill>
                    <a:schemeClr val="accent2"/>
                  </a:solidFill>
                  <a:latin typeface="Arial" pitchFamily="34" charset="0"/>
                </a:rPr>
                <a:t>name of metal</a:t>
              </a:r>
            </a:p>
          </p:txBody>
        </p:sp>
        <p:sp>
          <p:nvSpPr>
            <p:cNvPr id="76810" name="Rectangle 11"/>
            <p:cNvSpPr>
              <a:spLocks noChangeArrowheads="1"/>
            </p:cNvSpPr>
            <p:nvPr/>
          </p:nvSpPr>
          <p:spPr bwMode="auto">
            <a:xfrm>
              <a:off x="2383" y="2016"/>
              <a:ext cx="1684" cy="576"/>
            </a:xfrm>
            <a:prstGeom prst="rect">
              <a:avLst/>
            </a:prstGeom>
            <a:noFill/>
            <a:ln w="28575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38BB289-230D-410F-AD8D-EF7F896E6CB7}" type="slidenum">
              <a:rPr lang="en-US" sz="1400"/>
              <a:pPr eaLnBrk="1" hangingPunct="1"/>
              <a:t>56</a:t>
            </a:fld>
            <a:endParaRPr lang="en-US" sz="1400"/>
          </a:p>
        </p:txBody>
      </p:sp>
      <p:sp>
        <p:nvSpPr>
          <p:cNvPr id="12554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 anchorCtr="1"/>
          <a:lstStyle/>
          <a:p>
            <a:pPr eaLnBrk="1" hangingPunct="1">
              <a:lnSpc>
                <a:spcPct val="120000"/>
              </a:lnSpc>
              <a:defRPr/>
            </a:pPr>
            <a:r>
              <a:rPr lang="en-US" sz="3200" u="sng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B. Binary Ionic Compounds Containing a Metal</a:t>
            </a:r>
            <a:br>
              <a:rPr lang="en-US" sz="3200" u="sng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</a:br>
            <a:r>
              <a:rPr lang="en-US" sz="3200" u="sng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That Can Form Two or More Types of Cations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14C86BC-058B-4552-951F-6ED8EE3DD763}" type="slidenum">
              <a:rPr lang="en-US" sz="1400"/>
              <a:pPr eaLnBrk="1" hangingPunct="1"/>
              <a:t>57</a:t>
            </a:fld>
            <a:endParaRPr lang="en-US" sz="1400"/>
          </a:p>
        </p:txBody>
      </p:sp>
      <p:sp>
        <p:nvSpPr>
          <p:cNvPr id="78851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  <a:solidFill>
            <a:srgbClr val="FFFF00"/>
          </a:solidFill>
        </p:spPr>
        <p:txBody>
          <a:bodyPr anchorCtr="1"/>
          <a:lstStyle/>
          <a:p>
            <a:pPr eaLnBrk="1" hangingPunct="1"/>
            <a:r>
              <a:rPr lang="en-US" sz="3600" b="1" u="sng" smtClean="0">
                <a:solidFill>
                  <a:srgbClr val="996600"/>
                </a:solidFill>
              </a:rPr>
              <a:t>Name the Compound FeS</a:t>
            </a:r>
            <a:endParaRPr lang="en-US" sz="3600" b="1" baseline="-25000" smtClean="0">
              <a:solidFill>
                <a:srgbClr val="996600"/>
              </a:solidFill>
            </a:endParaRPr>
          </a:p>
        </p:txBody>
      </p:sp>
      <p:pic>
        <p:nvPicPr>
          <p:cNvPr id="78852" name="Picture 6" descr="example 6-3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128838"/>
            <a:ext cx="3810000" cy="3817937"/>
          </a:xfrm>
          <a:noFill/>
        </p:spPr>
      </p:pic>
      <p:sp>
        <p:nvSpPr>
          <p:cNvPr id="78853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600200"/>
            <a:ext cx="4953000" cy="50292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kumimoji="1" lang="en-US" sz="3600" b="1" smtClean="0"/>
              <a:t>Step 1   </a:t>
            </a:r>
            <a:r>
              <a:rPr kumimoji="1" lang="en-US" sz="3600" smtClean="0"/>
              <a:t>This compound follows the rules for a binary compound.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7ED5065-A5B7-40D0-AC8A-DB614C88E20C}" type="slidenum">
              <a:rPr lang="en-US" sz="1400"/>
              <a:pPr eaLnBrk="1" hangingPunct="1"/>
              <a:t>58</a:t>
            </a:fld>
            <a:endParaRPr lang="en-US" sz="1400"/>
          </a:p>
        </p:txBody>
      </p:sp>
      <p:sp>
        <p:nvSpPr>
          <p:cNvPr id="79875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600200"/>
            <a:ext cx="4953000" cy="50292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kumimoji="1" lang="en-US" sz="3600" b="1" smtClean="0"/>
              <a:t>Step 2</a:t>
            </a:r>
            <a:r>
              <a:rPr kumimoji="1" lang="en-US" sz="3600" smtClean="0"/>
              <a:t>  It is a compound of Fe, a metal, and S, a nonmetal.  Fe is a transition metal that has more than one type of cation.</a:t>
            </a:r>
            <a:r>
              <a:rPr kumimoji="1" lang="en-US" smtClean="0"/>
              <a:t>  </a:t>
            </a:r>
          </a:p>
        </p:txBody>
      </p:sp>
      <p:sp>
        <p:nvSpPr>
          <p:cNvPr id="79876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  <a:solidFill>
            <a:srgbClr val="FFFF00"/>
          </a:solidFill>
        </p:spPr>
        <p:txBody>
          <a:bodyPr anchorCtr="1"/>
          <a:lstStyle/>
          <a:p>
            <a:pPr eaLnBrk="1" hangingPunct="1"/>
            <a:r>
              <a:rPr lang="en-US" sz="3600" b="1" u="sng" smtClean="0">
                <a:solidFill>
                  <a:srgbClr val="996600"/>
                </a:solidFill>
              </a:rPr>
              <a:t>Name the Compound FeS</a:t>
            </a:r>
            <a:endParaRPr lang="en-US" sz="3600" b="1" baseline="-25000" smtClean="0">
              <a:solidFill>
                <a:srgbClr val="996600"/>
              </a:solidFill>
            </a:endParaRPr>
          </a:p>
        </p:txBody>
      </p:sp>
      <p:sp>
        <p:nvSpPr>
          <p:cNvPr id="1572870" name="Rectangle 6"/>
          <p:cNvSpPr>
            <a:spLocks noChangeArrowheads="1"/>
          </p:cNvSpPr>
          <p:nvPr/>
        </p:nvSpPr>
        <p:spPr bwMode="auto">
          <a:xfrm>
            <a:off x="152400" y="1600200"/>
            <a:ext cx="4953000" cy="5029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en-US" sz="3600" b="1"/>
              <a:t>Step 2   </a:t>
            </a:r>
            <a:r>
              <a:rPr kumimoji="1" lang="en-US" sz="3600"/>
              <a:t>In sulfides, the charge on S is –2.  Therefore the charge on Fe must be +2, and the name of the positive</a:t>
            </a:r>
            <a:br>
              <a:rPr kumimoji="1" lang="en-US" sz="3600"/>
            </a:br>
            <a:r>
              <a:rPr kumimoji="1" lang="en-US" sz="3600"/>
              <a:t> part of the compound</a:t>
            </a:r>
            <a:br>
              <a:rPr kumimoji="1" lang="en-US" sz="3600"/>
            </a:br>
            <a:r>
              <a:rPr kumimoji="1" lang="en-US" sz="3600"/>
              <a:t> is iron(II).</a:t>
            </a:r>
          </a:p>
        </p:txBody>
      </p:sp>
      <p:pic>
        <p:nvPicPr>
          <p:cNvPr id="79878" name="Picture 5" descr="example 6-3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128838"/>
            <a:ext cx="3810000" cy="3817937"/>
          </a:xfrm>
          <a:noFill/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2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72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2870" grpId="0" animBg="1" autoUpdateAnimBg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B7ECCC9-9084-4E0F-B46A-BC328F2E85D3}" type="slidenum">
              <a:rPr lang="en-US" sz="1400"/>
              <a:pPr eaLnBrk="1" hangingPunct="1"/>
              <a:t>59</a:t>
            </a:fld>
            <a:endParaRPr lang="en-US" sz="1400"/>
          </a:p>
        </p:txBody>
      </p:sp>
      <p:pic>
        <p:nvPicPr>
          <p:cNvPr id="80899" name="Picture 6" descr="example 6-3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128838"/>
            <a:ext cx="3810000" cy="3817937"/>
          </a:xfrm>
          <a:noFill/>
        </p:spPr>
      </p:pic>
      <p:sp>
        <p:nvSpPr>
          <p:cNvPr id="80900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600200"/>
            <a:ext cx="4953000" cy="50292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kumimoji="1" lang="en-US" sz="3600" b="1" smtClean="0"/>
              <a:t>Step 3   </a:t>
            </a:r>
            <a:r>
              <a:rPr kumimoji="1" lang="en-US" sz="3600" smtClean="0"/>
              <a:t>We have already determined that the name of the negative part of the compound will be </a:t>
            </a:r>
            <a:r>
              <a:rPr kumimoji="1" lang="en-US" sz="3600" i="1" smtClean="0"/>
              <a:t>sulfide</a:t>
            </a:r>
            <a:r>
              <a:rPr kumimoji="1" lang="en-US" sz="3600" smtClean="0"/>
              <a:t>.</a:t>
            </a:r>
            <a:r>
              <a:rPr kumimoji="1" lang="en-US" smtClean="0"/>
              <a:t> </a:t>
            </a:r>
          </a:p>
        </p:txBody>
      </p:sp>
      <p:sp>
        <p:nvSpPr>
          <p:cNvPr id="80901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  <a:solidFill>
            <a:srgbClr val="FFFF00"/>
          </a:solidFill>
        </p:spPr>
        <p:txBody>
          <a:bodyPr anchorCtr="1"/>
          <a:lstStyle/>
          <a:p>
            <a:pPr eaLnBrk="1" hangingPunct="1"/>
            <a:r>
              <a:rPr lang="en-US" sz="3600" b="1" u="sng" smtClean="0">
                <a:solidFill>
                  <a:srgbClr val="996600"/>
                </a:solidFill>
              </a:rPr>
              <a:t>Name the Compound FeS</a:t>
            </a:r>
            <a:endParaRPr lang="en-US" sz="3600" b="1" baseline="-25000" smtClean="0">
              <a:solidFill>
                <a:srgbClr val="996600"/>
              </a:solidFill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9D593AB-3DBB-4C21-B40B-88997372498B}" type="slidenum">
              <a:rPr lang="en-US" sz="1400"/>
              <a:pPr eaLnBrk="1" hangingPunct="1"/>
              <a:t>6</a:t>
            </a:fld>
            <a:endParaRPr lang="en-US" sz="1400"/>
          </a:p>
        </p:txBody>
      </p:sp>
      <p:pic>
        <p:nvPicPr>
          <p:cNvPr id="26627" name="Picture 3" descr="table-06-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C27D8D9-3C18-4399-9C50-8B217A602526}" type="slidenum">
              <a:rPr lang="en-US" sz="1400"/>
              <a:pPr eaLnBrk="1" hangingPunct="1"/>
              <a:t>60</a:t>
            </a:fld>
            <a:endParaRPr lang="en-US" sz="1400"/>
          </a:p>
        </p:txBody>
      </p:sp>
      <p:sp>
        <p:nvSpPr>
          <p:cNvPr id="81923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600200"/>
            <a:ext cx="4953000" cy="50292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kumimoji="1" lang="en-US" sz="3600" b="1" smtClean="0"/>
              <a:t>Step 4</a:t>
            </a:r>
            <a:r>
              <a:rPr kumimoji="1" lang="en-US" sz="3600" smtClean="0"/>
              <a:t>  The name of FeS is  </a:t>
            </a:r>
            <a:r>
              <a:rPr kumimoji="1" lang="en-US" sz="3600" i="1" smtClean="0">
                <a:solidFill>
                  <a:srgbClr val="FF0000"/>
                </a:solidFill>
              </a:rPr>
              <a:t>iron(II) sulfide.</a:t>
            </a:r>
          </a:p>
        </p:txBody>
      </p:sp>
      <p:sp>
        <p:nvSpPr>
          <p:cNvPr id="81924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  <a:solidFill>
            <a:srgbClr val="FFFF00"/>
          </a:solidFill>
        </p:spPr>
        <p:txBody>
          <a:bodyPr anchorCtr="1"/>
          <a:lstStyle/>
          <a:p>
            <a:pPr eaLnBrk="1" hangingPunct="1"/>
            <a:r>
              <a:rPr lang="en-US" sz="3600" b="1" u="sng" smtClean="0">
                <a:solidFill>
                  <a:srgbClr val="996600"/>
                </a:solidFill>
              </a:rPr>
              <a:t>Name the Compound FeS</a:t>
            </a:r>
            <a:endParaRPr lang="en-US" sz="3600" b="1" baseline="-25000" smtClean="0">
              <a:solidFill>
                <a:srgbClr val="996600"/>
              </a:solidFill>
            </a:endParaRPr>
          </a:p>
        </p:txBody>
      </p:sp>
      <p:pic>
        <p:nvPicPr>
          <p:cNvPr id="81925" name="Picture 7" descr="example 6-3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128838"/>
            <a:ext cx="3810000" cy="3817937"/>
          </a:xfrm>
          <a:noFill/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4481B36-82EB-4671-B61E-5AB89F739786}" type="slidenum">
              <a:rPr lang="en-US" sz="1400"/>
              <a:pPr eaLnBrk="1" hangingPunct="1"/>
              <a:t>61</a:t>
            </a:fld>
            <a:endParaRPr lang="en-US" sz="1400"/>
          </a:p>
        </p:txBody>
      </p:sp>
      <p:sp>
        <p:nvSpPr>
          <p:cNvPr id="12615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438400"/>
            <a:ext cx="9144000" cy="1981200"/>
          </a:xfrm>
        </p:spPr>
        <p:txBody>
          <a:bodyPr anchorCtr="1"/>
          <a:lstStyle/>
          <a:p>
            <a:pPr eaLnBrk="1" hangingPunct="1">
              <a:defRPr/>
            </a:pPr>
            <a:r>
              <a:rPr lang="en-US" sz="5400" u="sng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The Stock System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8618F9A-2438-49A6-A061-95D3D8A822E2}" type="slidenum">
              <a:rPr lang="en-US" sz="1400"/>
              <a:pPr eaLnBrk="1" hangingPunct="1"/>
              <a:t>62</a:t>
            </a:fld>
            <a:endParaRPr lang="en-US" sz="1400"/>
          </a:p>
        </p:txBody>
      </p:sp>
      <p:pic>
        <p:nvPicPr>
          <p:cNvPr id="83971" name="Picture 8" descr="fig-06-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" t="22000" r="-774" b="29250"/>
          <a:stretch>
            <a:fillRect/>
          </a:stretch>
        </p:blipFill>
        <p:spPr bwMode="auto">
          <a:xfrm>
            <a:off x="206375" y="3308350"/>
            <a:ext cx="9023350" cy="329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2" name="Text Box 2"/>
          <p:cNvSpPr txBox="1">
            <a:spLocks noChangeArrowheads="1"/>
          </p:cNvSpPr>
          <p:nvPr/>
        </p:nvSpPr>
        <p:spPr bwMode="auto">
          <a:xfrm>
            <a:off x="838200" y="228600"/>
            <a:ext cx="746760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3600"/>
              <a:t>The metals in the center of the periodic table  (including the transition metals) often form more than one type of cation.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505200" y="4311650"/>
            <a:ext cx="822325" cy="2393950"/>
            <a:chOff x="2160" y="1680"/>
            <a:chExt cx="518" cy="1508"/>
          </a:xfrm>
        </p:grpSpPr>
        <p:pic>
          <p:nvPicPr>
            <p:cNvPr id="83975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6" t="8064" r="13747"/>
            <a:stretch>
              <a:fillRect/>
            </a:stretch>
          </p:blipFill>
          <p:spPr bwMode="auto">
            <a:xfrm>
              <a:off x="2160" y="1680"/>
              <a:ext cx="518" cy="1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3976" name="Line 6"/>
            <p:cNvSpPr>
              <a:spLocks noChangeShapeType="1"/>
            </p:cNvSpPr>
            <p:nvPr/>
          </p:nvSpPr>
          <p:spPr bwMode="auto">
            <a:xfrm flipH="1">
              <a:off x="2160" y="3188"/>
              <a:ext cx="51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977" name="Line 7"/>
            <p:cNvSpPr>
              <a:spLocks noChangeShapeType="1"/>
            </p:cNvSpPr>
            <p:nvPr/>
          </p:nvSpPr>
          <p:spPr bwMode="auto">
            <a:xfrm flipH="1">
              <a:off x="2160" y="1680"/>
              <a:ext cx="51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3974" name="Text Box 9"/>
          <p:cNvSpPr txBox="1">
            <a:spLocks noChangeArrowheads="1"/>
          </p:cNvSpPr>
          <p:nvPr/>
        </p:nvSpPr>
        <p:spPr bwMode="auto">
          <a:xfrm>
            <a:off x="0" y="6553200"/>
            <a:ext cx="6096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/>
              <a:t>6.2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298A721-4B08-4DF5-A195-E985217222C1}" type="slidenum">
              <a:rPr lang="en-US" sz="1400"/>
              <a:pPr eaLnBrk="1" hangingPunct="1"/>
              <a:t>63</a:t>
            </a:fld>
            <a:endParaRPr lang="en-US" sz="1400"/>
          </a:p>
        </p:txBody>
      </p:sp>
      <p:pic>
        <p:nvPicPr>
          <p:cNvPr id="84995" name="Picture 13" descr="fig-06-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" t="22000" r="-774" b="29250"/>
          <a:stretch>
            <a:fillRect/>
          </a:stretch>
        </p:blipFill>
        <p:spPr bwMode="auto">
          <a:xfrm>
            <a:off x="206375" y="3308350"/>
            <a:ext cx="9023350" cy="329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1104900" y="228600"/>
            <a:ext cx="69342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3600"/>
              <a:t>Each ion of iron forms a different compound with the same anion.</a:t>
            </a:r>
          </a:p>
        </p:txBody>
      </p:sp>
      <p:grpSp>
        <p:nvGrpSpPr>
          <p:cNvPr id="84997" name="Group 4"/>
          <p:cNvGrpSpPr>
            <a:grpSpLocks/>
          </p:cNvGrpSpPr>
          <p:nvPr/>
        </p:nvGrpSpPr>
        <p:grpSpPr bwMode="auto">
          <a:xfrm>
            <a:off x="3505200" y="4311650"/>
            <a:ext cx="822325" cy="2393950"/>
            <a:chOff x="2160" y="1680"/>
            <a:chExt cx="518" cy="1508"/>
          </a:xfrm>
        </p:grpSpPr>
        <p:pic>
          <p:nvPicPr>
            <p:cNvPr id="85003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6" t="8064" r="13747"/>
            <a:stretch>
              <a:fillRect/>
            </a:stretch>
          </p:blipFill>
          <p:spPr bwMode="auto">
            <a:xfrm>
              <a:off x="2160" y="1680"/>
              <a:ext cx="518" cy="1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5004" name="Line 6"/>
            <p:cNvSpPr>
              <a:spLocks noChangeShapeType="1"/>
            </p:cNvSpPr>
            <p:nvPr/>
          </p:nvSpPr>
          <p:spPr bwMode="auto">
            <a:xfrm flipH="1">
              <a:off x="2160" y="3188"/>
              <a:ext cx="51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05" name="Line 7"/>
            <p:cNvSpPr>
              <a:spLocks noChangeShapeType="1"/>
            </p:cNvSpPr>
            <p:nvPr/>
          </p:nvSpPr>
          <p:spPr bwMode="auto">
            <a:xfrm flipH="1">
              <a:off x="2160" y="1680"/>
              <a:ext cx="51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15880" name="Text Box 8"/>
          <p:cNvSpPr txBox="1">
            <a:spLocks noChangeArrowheads="1"/>
          </p:cNvSpPr>
          <p:nvPr/>
        </p:nvSpPr>
        <p:spPr bwMode="auto">
          <a:xfrm>
            <a:off x="2857500" y="2438400"/>
            <a:ext cx="1035050" cy="608013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 anchorCtr="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>
                <a:latin typeface="Arial" pitchFamily="34" charset="0"/>
              </a:rPr>
              <a:t>Fe</a:t>
            </a:r>
            <a:r>
              <a:rPr lang="en-US" sz="3200" baseline="30000">
                <a:latin typeface="Arial" pitchFamily="34" charset="0"/>
              </a:rPr>
              <a:t>2+</a:t>
            </a:r>
            <a:endParaRPr lang="en-US" sz="3200">
              <a:latin typeface="Arial" pitchFamily="34" charset="0"/>
            </a:endParaRPr>
          </a:p>
        </p:txBody>
      </p:sp>
      <p:sp>
        <p:nvSpPr>
          <p:cNvPr id="1615881" name="Text Box 9"/>
          <p:cNvSpPr txBox="1">
            <a:spLocks noChangeArrowheads="1"/>
          </p:cNvSpPr>
          <p:nvPr/>
        </p:nvSpPr>
        <p:spPr bwMode="auto">
          <a:xfrm>
            <a:off x="2895600" y="3124200"/>
            <a:ext cx="993775" cy="608013"/>
          </a:xfrm>
          <a:prstGeom prst="rect">
            <a:avLst/>
          </a:prstGeom>
          <a:noFill/>
          <a:ln w="28575">
            <a:solidFill>
              <a:srgbClr val="CC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 anchorCtr="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>
                <a:latin typeface="Arial" pitchFamily="34" charset="0"/>
              </a:rPr>
              <a:t>Fe</a:t>
            </a:r>
            <a:r>
              <a:rPr lang="en-US" sz="3200" baseline="30000">
                <a:latin typeface="Arial" pitchFamily="34" charset="0"/>
              </a:rPr>
              <a:t>3+</a:t>
            </a:r>
            <a:endParaRPr lang="en-US" sz="3200">
              <a:latin typeface="Arial" pitchFamily="34" charset="0"/>
            </a:endParaRPr>
          </a:p>
        </p:txBody>
      </p:sp>
      <p:sp>
        <p:nvSpPr>
          <p:cNvPr id="1615882" name="Text Box 10"/>
          <p:cNvSpPr txBox="1">
            <a:spLocks noChangeArrowheads="1"/>
          </p:cNvSpPr>
          <p:nvPr/>
        </p:nvSpPr>
        <p:spPr bwMode="auto">
          <a:xfrm>
            <a:off x="4076700" y="2438400"/>
            <a:ext cx="1296988" cy="608013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 anchorCtr="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>
                <a:latin typeface="Arial" pitchFamily="34" charset="0"/>
              </a:rPr>
              <a:t>FeS</a:t>
            </a:r>
          </a:p>
        </p:txBody>
      </p:sp>
      <p:sp>
        <p:nvSpPr>
          <p:cNvPr id="1615883" name="Text Box 11"/>
          <p:cNvSpPr txBox="1">
            <a:spLocks noChangeArrowheads="1"/>
          </p:cNvSpPr>
          <p:nvPr/>
        </p:nvSpPr>
        <p:spPr bwMode="auto">
          <a:xfrm>
            <a:off x="4076700" y="3124200"/>
            <a:ext cx="1295400" cy="608013"/>
          </a:xfrm>
          <a:prstGeom prst="rect">
            <a:avLst/>
          </a:prstGeom>
          <a:noFill/>
          <a:ln w="28575">
            <a:solidFill>
              <a:srgbClr val="CC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 anchorCtr="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>
                <a:latin typeface="Arial" pitchFamily="34" charset="0"/>
              </a:rPr>
              <a:t>Fe</a:t>
            </a:r>
            <a:r>
              <a:rPr lang="en-US" sz="3200" baseline="-25000">
                <a:latin typeface="Arial" pitchFamily="34" charset="0"/>
              </a:rPr>
              <a:t>2</a:t>
            </a:r>
            <a:r>
              <a:rPr lang="en-US" sz="3200">
                <a:latin typeface="Arial" pitchFamily="34" charset="0"/>
              </a:rPr>
              <a:t>S</a:t>
            </a:r>
            <a:r>
              <a:rPr lang="en-US" sz="3200" baseline="-25000">
                <a:latin typeface="Arial" pitchFamily="34" charset="0"/>
              </a:rPr>
              <a:t>3</a:t>
            </a:r>
          </a:p>
        </p:txBody>
      </p:sp>
      <p:sp>
        <p:nvSpPr>
          <p:cNvPr id="85002" name="Text Box 14"/>
          <p:cNvSpPr txBox="1">
            <a:spLocks noChangeArrowheads="1"/>
          </p:cNvSpPr>
          <p:nvPr/>
        </p:nvSpPr>
        <p:spPr bwMode="auto">
          <a:xfrm>
            <a:off x="0" y="6553200"/>
            <a:ext cx="6096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/>
              <a:t>6.2</a:t>
            </a: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5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158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158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5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6158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6158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5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6158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6158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5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6158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6158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5880" grpId="0" animBg="1" autoUpdateAnimBg="0"/>
      <p:bldP spid="1615881" grpId="0" animBg="1" autoUpdateAnimBg="0"/>
      <p:bldP spid="1615882" grpId="0" animBg="1" autoUpdateAnimBg="0"/>
      <p:bldP spid="1615883" grpId="0" animBg="1" autoUpdateAnimBg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9FCB7AC-45C3-4DCD-94BE-EFD39227D146}" type="slidenum">
              <a:rPr lang="en-US" sz="1400"/>
              <a:pPr eaLnBrk="1" hangingPunct="1"/>
              <a:t>64</a:t>
            </a:fld>
            <a:endParaRPr lang="en-US" sz="1400"/>
          </a:p>
        </p:txBody>
      </p:sp>
      <p:sp>
        <p:nvSpPr>
          <p:cNvPr id="86019" name="Rectangle 52"/>
          <p:cNvSpPr>
            <a:spLocks noChangeArrowheads="1"/>
          </p:cNvSpPr>
          <p:nvPr/>
        </p:nvSpPr>
        <p:spPr bwMode="auto">
          <a:xfrm>
            <a:off x="684213" y="611188"/>
            <a:ext cx="77724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55563" indent="-55563" algn="just">
              <a:spcBef>
                <a:spcPct val="20000"/>
              </a:spcBef>
            </a:pPr>
            <a:r>
              <a:rPr lang="en-US" sz="3600"/>
              <a:t>IUPAC devised the Stock System of nomenclature to name compounds of metals that have more than one type of cation.</a:t>
            </a:r>
          </a:p>
        </p:txBody>
      </p:sp>
      <p:sp>
        <p:nvSpPr>
          <p:cNvPr id="1275958" name="Text Box 54"/>
          <p:cNvSpPr txBox="1">
            <a:spLocks noChangeArrowheads="1"/>
          </p:cNvSpPr>
          <p:nvPr/>
        </p:nvSpPr>
        <p:spPr bwMode="auto">
          <a:xfrm>
            <a:off x="228600" y="611188"/>
            <a:ext cx="8680450" cy="2359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3600">
                <a:cs typeface="Times New Roman" pitchFamily="18" charset="0"/>
              </a:rPr>
              <a:t>In the Stock System the charge on the cation is designated by a Roman numeral placed in parentheses immediately following the name of the metal.</a:t>
            </a:r>
          </a:p>
        </p:txBody>
      </p:sp>
      <p:graphicFrame>
        <p:nvGraphicFramePr>
          <p:cNvPr id="1275960" name="Group 56"/>
          <p:cNvGraphicFramePr>
            <a:graphicFrameLocks noGrp="1"/>
          </p:cNvGraphicFramePr>
          <p:nvPr/>
        </p:nvGraphicFramePr>
        <p:xfrm>
          <a:off x="514350" y="3200400"/>
          <a:ext cx="8077200" cy="2178050"/>
        </p:xfrm>
        <a:graphic>
          <a:graphicData uri="http://schemas.openxmlformats.org/drawingml/2006/table">
            <a:tbl>
              <a:tblPr/>
              <a:tblGrid>
                <a:gridCol w="1652588"/>
                <a:gridCol w="1285875"/>
                <a:gridCol w="1284287"/>
                <a:gridCol w="1285875"/>
                <a:gridCol w="1282700"/>
                <a:gridCol w="1285875"/>
              </a:tblGrid>
              <a:tr h="12207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Cation Charge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+1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+2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+3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+4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+5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  <a:tr h="957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Roman Numeral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(I)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(II)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(III)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(IV)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(V)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</a:tbl>
          </a:graphicData>
        </a:graphic>
      </p:graphicFrame>
      <p:sp>
        <p:nvSpPr>
          <p:cNvPr id="1275959" name="Rectangle 55"/>
          <p:cNvSpPr>
            <a:spLocks noChangeArrowheads="1"/>
          </p:cNvSpPr>
          <p:nvPr/>
        </p:nvSpPr>
        <p:spPr bwMode="auto">
          <a:xfrm>
            <a:off x="684213" y="5867400"/>
            <a:ext cx="640238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3600">
                <a:cs typeface="Times New Roman" pitchFamily="18" charset="0"/>
              </a:rPr>
              <a:t>The nonmetal name ends in </a:t>
            </a:r>
            <a:r>
              <a:rPr lang="en-US" sz="3600" i="1">
                <a:solidFill>
                  <a:srgbClr val="FF0000"/>
                </a:solidFill>
                <a:cs typeface="Times New Roman" pitchFamily="18" charset="0"/>
              </a:rPr>
              <a:t>-ide</a:t>
            </a:r>
            <a:r>
              <a:rPr lang="en-US" sz="3600">
                <a:solidFill>
                  <a:srgbClr val="FF0000"/>
                </a:solidFill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5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759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759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5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1275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5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759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2759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5958" grpId="0" animBg="1" autoUpdateAnimBg="0"/>
      <p:bldP spid="1275959" grpId="0" autoUpdateAnimBg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C8973A8-C931-4191-9B22-A7EFC6A976F8}" type="slidenum">
              <a:rPr lang="en-US" sz="1400"/>
              <a:pPr eaLnBrk="1" hangingPunct="1"/>
              <a:t>65</a:t>
            </a:fld>
            <a:endParaRPr lang="en-US" sz="1400"/>
          </a:p>
        </p:txBody>
      </p:sp>
      <p:sp>
        <p:nvSpPr>
          <p:cNvPr id="1028" name="Rectangle 2"/>
          <p:cNvSpPr>
            <a:spLocks noChangeArrowheads="1"/>
          </p:cNvSpPr>
          <p:nvPr/>
        </p:nvSpPr>
        <p:spPr bwMode="auto">
          <a:xfrm>
            <a:off x="0" y="0"/>
            <a:ext cx="9144000" cy="1981200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US" sz="4000" b="1" u="sng">
                <a:solidFill>
                  <a:schemeClr val="tx2"/>
                </a:solidFill>
              </a:rPr>
              <a:t>Stock System</a:t>
            </a:r>
            <a:br>
              <a:rPr lang="en-US" sz="4000" b="1" u="sng">
                <a:solidFill>
                  <a:schemeClr val="tx2"/>
                </a:solidFill>
              </a:rPr>
            </a:br>
            <a:r>
              <a:rPr lang="en-US" sz="2800">
                <a:solidFill>
                  <a:schemeClr val="tx2"/>
                </a:solidFill>
                <a:latin typeface="Arial" pitchFamily="34" charset="0"/>
              </a:rPr>
              <a:t>Lower Charge		           </a:t>
            </a:r>
            <a:r>
              <a:rPr lang="en-US" sz="2800">
                <a:solidFill>
                  <a:srgbClr val="FF3300"/>
                </a:solidFill>
                <a:latin typeface="Arial" pitchFamily="34" charset="0"/>
              </a:rPr>
              <a:t>Higher  Charge</a:t>
            </a:r>
            <a:br>
              <a:rPr lang="en-US" sz="2800">
                <a:solidFill>
                  <a:srgbClr val="FF3300"/>
                </a:solidFill>
                <a:latin typeface="Arial" pitchFamily="34" charset="0"/>
              </a:rPr>
            </a:br>
            <a:r>
              <a:rPr lang="en-US" b="1" u="sng">
                <a:solidFill>
                  <a:schemeClr val="tx2"/>
                </a:solidFill>
              </a:rPr>
              <a:t>Element</a:t>
            </a:r>
            <a:r>
              <a:rPr lang="en-US">
                <a:solidFill>
                  <a:schemeClr val="tx2"/>
                </a:solidFill>
              </a:rPr>
              <a:t>	</a:t>
            </a:r>
            <a:r>
              <a:rPr lang="en-US" b="1" u="sng">
                <a:solidFill>
                  <a:schemeClr val="tx2"/>
                </a:solidFill>
              </a:rPr>
              <a:t>Formula</a:t>
            </a:r>
            <a:r>
              <a:rPr lang="en-US">
                <a:solidFill>
                  <a:schemeClr val="tx2"/>
                </a:solidFill>
              </a:rPr>
              <a:t>	</a:t>
            </a:r>
            <a:r>
              <a:rPr lang="en-US" b="1" u="sng">
                <a:solidFill>
                  <a:schemeClr val="tx2"/>
                </a:solidFill>
              </a:rPr>
              <a:t>Name</a:t>
            </a:r>
            <a:r>
              <a:rPr lang="en-US">
                <a:solidFill>
                  <a:schemeClr val="tx2"/>
                </a:solidFill>
              </a:rPr>
              <a:t>		</a:t>
            </a:r>
            <a:r>
              <a:rPr lang="en-US" b="1" u="sng">
                <a:solidFill>
                  <a:srgbClr val="FF3300"/>
                </a:solidFill>
              </a:rPr>
              <a:t>Formula</a:t>
            </a:r>
            <a:r>
              <a:rPr lang="en-US">
                <a:solidFill>
                  <a:srgbClr val="FF3300"/>
                </a:solidFill>
              </a:rPr>
              <a:t>	</a:t>
            </a:r>
            <a:r>
              <a:rPr lang="en-US" b="1" u="sng">
                <a:solidFill>
                  <a:srgbClr val="FF3300"/>
                </a:solidFill>
              </a:rPr>
              <a:t>Name</a:t>
            </a:r>
            <a:r>
              <a:rPr lang="en-US">
                <a:solidFill>
                  <a:srgbClr val="FF3300"/>
                </a:solidFill>
              </a:rPr>
              <a:t> </a:t>
            </a:r>
            <a:r>
              <a:rPr lang="en-US" sz="3200">
                <a:solidFill>
                  <a:srgbClr val="FF3300"/>
                </a:solidFill>
              </a:rPr>
              <a:t>	</a:t>
            </a:r>
          </a:p>
        </p:txBody>
      </p:sp>
      <p:sp>
        <p:nvSpPr>
          <p:cNvPr id="1582083" name="Rectangle 3"/>
          <p:cNvSpPr>
            <a:spLocks noChangeArrowheads="1"/>
          </p:cNvSpPr>
          <p:nvPr/>
        </p:nvSpPr>
        <p:spPr bwMode="auto">
          <a:xfrm>
            <a:off x="0" y="1990725"/>
            <a:ext cx="9144000" cy="48768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endParaRPr lang="en-US" sz="2800">
              <a:solidFill>
                <a:srgbClr val="FF3300"/>
              </a:solidFill>
            </a:endParaRPr>
          </a:p>
          <a:p>
            <a:pPr marL="342900" indent="-342900">
              <a:spcBef>
                <a:spcPct val="20000"/>
              </a:spcBef>
            </a:pPr>
            <a:r>
              <a:rPr lang="en-US"/>
              <a:t>Copper                Cu</a:t>
            </a:r>
            <a:r>
              <a:rPr lang="en-US" b="1" baseline="30000"/>
              <a:t>+		</a:t>
            </a:r>
            <a:r>
              <a:rPr lang="en-US"/>
              <a:t>copper (I)	    </a:t>
            </a:r>
            <a:r>
              <a:rPr lang="en-US">
                <a:solidFill>
                  <a:srgbClr val="FF3300"/>
                </a:solidFill>
              </a:rPr>
              <a:t>Cu</a:t>
            </a:r>
            <a:r>
              <a:rPr lang="en-US" b="1" baseline="30000">
                <a:solidFill>
                  <a:srgbClr val="FF3300"/>
                </a:solidFill>
              </a:rPr>
              <a:t>2+		</a:t>
            </a:r>
            <a:r>
              <a:rPr lang="en-US">
                <a:solidFill>
                  <a:srgbClr val="FF3300"/>
                </a:solidFill>
              </a:rPr>
              <a:t>copper (II)</a:t>
            </a:r>
          </a:p>
          <a:p>
            <a:pPr marL="342900" indent="-342900">
              <a:spcBef>
                <a:spcPct val="20000"/>
              </a:spcBef>
            </a:pPr>
            <a:endParaRPr lang="en-US"/>
          </a:p>
          <a:p>
            <a:pPr marL="342900" indent="-342900">
              <a:spcBef>
                <a:spcPct val="20000"/>
              </a:spcBef>
            </a:pPr>
            <a:r>
              <a:rPr lang="en-US"/>
              <a:t>Iron	      	   Fe</a:t>
            </a:r>
            <a:r>
              <a:rPr lang="en-US" b="1" baseline="30000"/>
              <a:t>2+</a:t>
            </a:r>
            <a:r>
              <a:rPr lang="en-US"/>
              <a:t>		iron(II)		    </a:t>
            </a:r>
            <a:r>
              <a:rPr lang="en-US">
                <a:solidFill>
                  <a:srgbClr val="FF3300"/>
                </a:solidFill>
              </a:rPr>
              <a:t>Fe</a:t>
            </a:r>
            <a:r>
              <a:rPr lang="en-US" b="1" baseline="30000">
                <a:solidFill>
                  <a:srgbClr val="FF3300"/>
                </a:solidFill>
              </a:rPr>
              <a:t>3+</a:t>
            </a:r>
            <a:r>
              <a:rPr lang="en-US">
                <a:solidFill>
                  <a:srgbClr val="FF3300"/>
                </a:solidFill>
              </a:rPr>
              <a:t>		iron(III)</a:t>
            </a:r>
          </a:p>
          <a:p>
            <a:pPr marL="342900" indent="-342900">
              <a:spcBef>
                <a:spcPct val="20000"/>
              </a:spcBef>
            </a:pPr>
            <a:endParaRPr lang="en-US"/>
          </a:p>
          <a:p>
            <a:pPr marL="342900" indent="-342900">
              <a:spcBef>
                <a:spcPct val="20000"/>
              </a:spcBef>
            </a:pPr>
            <a:r>
              <a:rPr lang="en-US"/>
              <a:t>Lead 		   Pb</a:t>
            </a:r>
            <a:r>
              <a:rPr lang="en-US" b="1" baseline="30000"/>
              <a:t>2+</a:t>
            </a:r>
            <a:r>
              <a:rPr lang="en-US"/>
              <a:t>		lead (II)	    </a:t>
            </a:r>
            <a:r>
              <a:rPr lang="en-US">
                <a:solidFill>
                  <a:srgbClr val="FF3300"/>
                </a:solidFill>
              </a:rPr>
              <a:t>Pb</a:t>
            </a:r>
            <a:r>
              <a:rPr lang="en-US" b="1" baseline="30000">
                <a:solidFill>
                  <a:srgbClr val="FF3300"/>
                </a:solidFill>
              </a:rPr>
              <a:t>4+</a:t>
            </a:r>
            <a:r>
              <a:rPr lang="en-US">
                <a:solidFill>
                  <a:srgbClr val="FF3300"/>
                </a:solidFill>
              </a:rPr>
              <a:t>		lead(IV)</a:t>
            </a:r>
          </a:p>
          <a:p>
            <a:pPr marL="342900" indent="-342900">
              <a:spcBef>
                <a:spcPct val="20000"/>
              </a:spcBef>
            </a:pPr>
            <a:endParaRPr lang="en-US"/>
          </a:p>
          <a:p>
            <a:pPr marL="342900" indent="-342900">
              <a:spcBef>
                <a:spcPct val="20000"/>
              </a:spcBef>
            </a:pPr>
            <a:r>
              <a:rPr lang="en-US"/>
              <a:t>Mercury	   		mercury(I)	    </a:t>
            </a:r>
            <a:r>
              <a:rPr lang="en-US">
                <a:solidFill>
                  <a:srgbClr val="FF3300"/>
                </a:solidFill>
              </a:rPr>
              <a:t>Hg</a:t>
            </a:r>
            <a:r>
              <a:rPr lang="en-US" b="1" baseline="30000">
                <a:solidFill>
                  <a:srgbClr val="FF3300"/>
                </a:solidFill>
              </a:rPr>
              <a:t>2+</a:t>
            </a:r>
            <a:r>
              <a:rPr lang="en-US">
                <a:solidFill>
                  <a:srgbClr val="FF3300"/>
                </a:solidFill>
              </a:rPr>
              <a:t>		mercury(II)</a:t>
            </a:r>
          </a:p>
          <a:p>
            <a:pPr marL="342900" indent="-342900">
              <a:spcBef>
                <a:spcPct val="20000"/>
              </a:spcBef>
            </a:pPr>
            <a:endParaRPr lang="en-US"/>
          </a:p>
          <a:p>
            <a:pPr marL="342900" indent="-342900">
              <a:spcBef>
                <a:spcPct val="20000"/>
              </a:spcBef>
            </a:pPr>
            <a:r>
              <a:rPr lang="en-US"/>
              <a:t>Tin		   Sn</a:t>
            </a:r>
            <a:r>
              <a:rPr lang="en-US" b="1" baseline="30000"/>
              <a:t>2+</a:t>
            </a:r>
            <a:r>
              <a:rPr lang="en-US"/>
              <a:t>		Tin(II)		    </a:t>
            </a:r>
            <a:r>
              <a:rPr lang="en-US">
                <a:solidFill>
                  <a:srgbClr val="FF3300"/>
                </a:solidFill>
              </a:rPr>
              <a:t>Sn</a:t>
            </a:r>
            <a:r>
              <a:rPr lang="en-US" b="1" baseline="30000">
                <a:solidFill>
                  <a:srgbClr val="FF3300"/>
                </a:solidFill>
              </a:rPr>
              <a:t>4+</a:t>
            </a:r>
            <a:r>
              <a:rPr lang="en-US">
                <a:solidFill>
                  <a:srgbClr val="FF3300"/>
                </a:solidFill>
              </a:rPr>
              <a:t>		Tin (IV)	</a:t>
            </a:r>
          </a:p>
        </p:txBody>
      </p:sp>
      <p:sp>
        <p:nvSpPr>
          <p:cNvPr id="1030" name="Rectangle 4"/>
          <p:cNvSpPr>
            <a:spLocks noChangeArrowheads="1"/>
          </p:cNvSpPr>
          <p:nvPr/>
        </p:nvSpPr>
        <p:spPr bwMode="auto">
          <a:xfrm>
            <a:off x="0" y="9525"/>
            <a:ext cx="9144000" cy="1981200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US" sz="4000" b="1" u="sng">
                <a:solidFill>
                  <a:schemeClr val="tx2"/>
                </a:solidFill>
              </a:rPr>
              <a:t>Stock System</a:t>
            </a:r>
            <a:br>
              <a:rPr lang="en-US" sz="4000" b="1" u="sng">
                <a:solidFill>
                  <a:schemeClr val="tx2"/>
                </a:solidFill>
              </a:rPr>
            </a:br>
            <a:r>
              <a:rPr lang="en-US" sz="2800">
                <a:solidFill>
                  <a:schemeClr val="tx2"/>
                </a:solidFill>
                <a:latin typeface="Arial" pitchFamily="34" charset="0"/>
              </a:rPr>
              <a:t>		                                   </a:t>
            </a:r>
            <a:r>
              <a:rPr lang="en-US" sz="2800">
                <a:solidFill>
                  <a:srgbClr val="FF3300"/>
                </a:solidFill>
                <a:latin typeface="Arial" pitchFamily="34" charset="0"/>
              </a:rPr>
              <a:t>Higher  Charge</a:t>
            </a:r>
            <a:br>
              <a:rPr lang="en-US" sz="2800">
                <a:solidFill>
                  <a:srgbClr val="FF3300"/>
                </a:solidFill>
                <a:latin typeface="Arial" pitchFamily="34" charset="0"/>
              </a:rPr>
            </a:br>
            <a:r>
              <a:rPr lang="en-US" b="1" u="sng">
                <a:solidFill>
                  <a:schemeClr val="tx2"/>
                </a:solidFill>
              </a:rPr>
              <a:t>Element</a:t>
            </a:r>
            <a:r>
              <a:rPr lang="en-US">
                <a:solidFill>
                  <a:schemeClr val="tx2"/>
                </a:solidFill>
              </a:rPr>
              <a:t>	</a:t>
            </a:r>
            <a:r>
              <a:rPr lang="en-US" b="1" u="sng">
                <a:solidFill>
                  <a:schemeClr val="tx2"/>
                </a:solidFill>
              </a:rPr>
              <a:t>Formula</a:t>
            </a:r>
            <a:r>
              <a:rPr lang="en-US">
                <a:solidFill>
                  <a:schemeClr val="tx2"/>
                </a:solidFill>
              </a:rPr>
              <a:t>	</a:t>
            </a:r>
            <a:r>
              <a:rPr lang="en-US" b="1" u="sng">
                <a:solidFill>
                  <a:schemeClr val="tx2"/>
                </a:solidFill>
              </a:rPr>
              <a:t>Name</a:t>
            </a:r>
            <a:r>
              <a:rPr lang="en-US">
                <a:solidFill>
                  <a:schemeClr val="tx2"/>
                </a:solidFill>
              </a:rPr>
              <a:t>		</a:t>
            </a:r>
            <a:r>
              <a:rPr lang="en-US" b="1" u="sng">
                <a:solidFill>
                  <a:srgbClr val="FF3300"/>
                </a:solidFill>
              </a:rPr>
              <a:t>Formula</a:t>
            </a:r>
            <a:r>
              <a:rPr lang="en-US">
                <a:solidFill>
                  <a:srgbClr val="FF3300"/>
                </a:solidFill>
              </a:rPr>
              <a:t>	</a:t>
            </a:r>
            <a:r>
              <a:rPr lang="en-US" b="1" u="sng">
                <a:solidFill>
                  <a:srgbClr val="FF3300"/>
                </a:solidFill>
              </a:rPr>
              <a:t>Name</a:t>
            </a:r>
            <a:r>
              <a:rPr lang="en-US">
                <a:solidFill>
                  <a:srgbClr val="FF3300"/>
                </a:solidFill>
              </a:rPr>
              <a:t> </a:t>
            </a:r>
            <a:r>
              <a:rPr lang="en-US" sz="3200">
                <a:solidFill>
                  <a:srgbClr val="FF3300"/>
                </a:solidFill>
              </a:rPr>
              <a:t>	</a:t>
            </a:r>
          </a:p>
        </p:txBody>
      </p:sp>
      <p:sp>
        <p:nvSpPr>
          <p:cNvPr id="1031" name="Text Box 5"/>
          <p:cNvSpPr txBox="1">
            <a:spLocks noChangeArrowheads="1"/>
          </p:cNvSpPr>
          <p:nvPr/>
        </p:nvSpPr>
        <p:spPr bwMode="auto">
          <a:xfrm>
            <a:off x="838200" y="609600"/>
            <a:ext cx="2514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>
                <a:solidFill>
                  <a:schemeClr val="tx2"/>
                </a:solidFill>
                <a:latin typeface="Arial" pitchFamily="34" charset="0"/>
              </a:rPr>
              <a:t>Lower Charge</a:t>
            </a:r>
          </a:p>
        </p:txBody>
      </p:sp>
      <p:graphicFrame>
        <p:nvGraphicFramePr>
          <p:cNvPr id="1582086" name="Object 6"/>
          <p:cNvGraphicFramePr>
            <a:graphicFrameLocks noChangeAspect="1"/>
          </p:cNvGraphicFramePr>
          <p:nvPr/>
        </p:nvGraphicFramePr>
        <p:xfrm>
          <a:off x="2114550" y="5133975"/>
          <a:ext cx="676275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Equation" r:id="rId3" imgW="342720" imgH="241200" progId="Equation.DSMT4">
                  <p:embed/>
                </p:oleObj>
              </mc:Choice>
              <mc:Fallback>
                <p:oleObj name="Equation" r:id="rId3" imgW="342720" imgH="2412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4550" y="5133975"/>
                        <a:ext cx="676275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2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582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41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2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1582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79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2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1582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16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2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1582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2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1582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57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20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1000"/>
                                        <p:tgtEl>
                                          <p:spTgt spid="15820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F6B22C2-E4E2-45F8-825C-BC8F162C72CB}" type="slidenum">
              <a:rPr lang="en-US" sz="1400"/>
              <a:pPr eaLnBrk="1" hangingPunct="1"/>
              <a:t>66</a:t>
            </a:fld>
            <a:endParaRPr lang="en-US" sz="1400"/>
          </a:p>
        </p:txBody>
      </p:sp>
      <p:sp>
        <p:nvSpPr>
          <p:cNvPr id="12636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 anchorCtr="1"/>
          <a:lstStyle/>
          <a:p>
            <a:pPr eaLnBrk="1" hangingPunct="1">
              <a:defRPr/>
            </a:pPr>
            <a:r>
              <a:rPr lang="en-US" sz="5400" u="sng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Examples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013D93A-892C-4369-94CB-BA35A5371752}" type="slidenum">
              <a:rPr lang="en-US" sz="1400"/>
              <a:pPr eaLnBrk="1" hangingPunct="1"/>
              <a:t>67</a:t>
            </a:fld>
            <a:endParaRPr lang="en-US" sz="1400"/>
          </a:p>
        </p:txBody>
      </p:sp>
      <p:sp>
        <p:nvSpPr>
          <p:cNvPr id="1286154" name="Text Box 10"/>
          <p:cNvSpPr txBox="1">
            <a:spLocks noChangeArrowheads="1"/>
          </p:cNvSpPr>
          <p:nvPr/>
        </p:nvSpPr>
        <p:spPr bwMode="auto">
          <a:xfrm>
            <a:off x="1752600" y="3108325"/>
            <a:ext cx="2133600" cy="641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>
                <a:solidFill>
                  <a:srgbClr val="0066FF"/>
                </a:solidFill>
              </a:rPr>
              <a:t>ion charge</a:t>
            </a:r>
          </a:p>
        </p:txBody>
      </p:sp>
      <p:sp>
        <p:nvSpPr>
          <p:cNvPr id="1286155" name="Text Box 11"/>
          <p:cNvSpPr txBox="1">
            <a:spLocks noChangeArrowheads="1"/>
          </p:cNvSpPr>
          <p:nvPr/>
        </p:nvSpPr>
        <p:spPr bwMode="auto">
          <a:xfrm>
            <a:off x="1752600" y="3108325"/>
            <a:ext cx="2209800" cy="641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>
                <a:solidFill>
                  <a:srgbClr val="33CC33"/>
                </a:solidFill>
              </a:rPr>
              <a:t>ion name</a:t>
            </a:r>
          </a:p>
        </p:txBody>
      </p:sp>
      <p:sp>
        <p:nvSpPr>
          <p:cNvPr id="88069" name="Text Box 2"/>
          <p:cNvSpPr txBox="1">
            <a:spLocks noChangeArrowheads="1"/>
          </p:cNvSpPr>
          <p:nvPr/>
        </p:nvSpPr>
        <p:spPr bwMode="auto">
          <a:xfrm>
            <a:off x="5765800" y="1019175"/>
            <a:ext cx="1295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/>
              <a:t>FeCl</a:t>
            </a:r>
            <a:r>
              <a:rPr lang="en-US" sz="3600" baseline="-25000"/>
              <a:t>2</a:t>
            </a:r>
            <a:endParaRPr lang="en-US" sz="3600"/>
          </a:p>
        </p:txBody>
      </p:sp>
      <p:sp>
        <p:nvSpPr>
          <p:cNvPr id="1286148" name="Text Box 4"/>
          <p:cNvSpPr txBox="1">
            <a:spLocks noChangeArrowheads="1"/>
          </p:cNvSpPr>
          <p:nvPr/>
        </p:nvSpPr>
        <p:spPr bwMode="auto">
          <a:xfrm>
            <a:off x="4822825" y="333375"/>
            <a:ext cx="318293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/>
              <a:t>iron(II) chloride</a:t>
            </a:r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5318125" y="1552575"/>
            <a:ext cx="1957388" cy="1219200"/>
            <a:chOff x="3350" y="978"/>
            <a:chExt cx="1233" cy="768"/>
          </a:xfrm>
        </p:grpSpPr>
        <p:sp>
          <p:nvSpPr>
            <p:cNvPr id="88086" name="Text Box 6"/>
            <p:cNvSpPr txBox="1">
              <a:spLocks noChangeArrowheads="1"/>
            </p:cNvSpPr>
            <p:nvPr/>
          </p:nvSpPr>
          <p:spPr bwMode="auto">
            <a:xfrm>
              <a:off x="3350" y="1342"/>
              <a:ext cx="461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3600">
                  <a:solidFill>
                    <a:srgbClr val="0066FF"/>
                  </a:solidFill>
                </a:rPr>
                <a:t>+2</a:t>
              </a:r>
            </a:p>
          </p:txBody>
        </p:sp>
        <p:sp>
          <p:nvSpPr>
            <p:cNvPr id="88087" name="Text Box 7"/>
            <p:cNvSpPr txBox="1">
              <a:spLocks noChangeArrowheads="1"/>
            </p:cNvSpPr>
            <p:nvPr/>
          </p:nvSpPr>
          <p:spPr bwMode="auto">
            <a:xfrm>
              <a:off x="4122" y="1342"/>
              <a:ext cx="461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3600">
                  <a:solidFill>
                    <a:srgbClr val="0066FF"/>
                  </a:solidFill>
                </a:rPr>
                <a:t>-1</a:t>
              </a:r>
            </a:p>
          </p:txBody>
        </p:sp>
        <p:sp>
          <p:nvSpPr>
            <p:cNvPr id="88088" name="Line 13"/>
            <p:cNvSpPr>
              <a:spLocks noChangeShapeType="1"/>
            </p:cNvSpPr>
            <p:nvPr/>
          </p:nvSpPr>
          <p:spPr bwMode="auto">
            <a:xfrm flipH="1">
              <a:off x="3666" y="978"/>
              <a:ext cx="192" cy="43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089" name="Line 15"/>
            <p:cNvSpPr>
              <a:spLocks noChangeShapeType="1"/>
            </p:cNvSpPr>
            <p:nvPr/>
          </p:nvSpPr>
          <p:spPr bwMode="auto">
            <a:xfrm>
              <a:off x="4194" y="978"/>
              <a:ext cx="192" cy="43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29"/>
          <p:cNvGrpSpPr>
            <a:grpSpLocks/>
          </p:cNvGrpSpPr>
          <p:nvPr/>
        </p:nvGrpSpPr>
        <p:grpSpPr bwMode="auto">
          <a:xfrm>
            <a:off x="4632325" y="2619375"/>
            <a:ext cx="3689350" cy="641350"/>
            <a:chOff x="2918" y="1650"/>
            <a:chExt cx="2324" cy="404"/>
          </a:xfrm>
        </p:grpSpPr>
        <p:sp>
          <p:nvSpPr>
            <p:cNvPr id="88084" name="Text Box 18"/>
            <p:cNvSpPr txBox="1">
              <a:spLocks noChangeArrowheads="1"/>
            </p:cNvSpPr>
            <p:nvPr/>
          </p:nvSpPr>
          <p:spPr bwMode="auto">
            <a:xfrm>
              <a:off x="4166" y="1650"/>
              <a:ext cx="1076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3600">
                  <a:solidFill>
                    <a:srgbClr val="33CC33"/>
                  </a:solidFill>
                </a:rPr>
                <a:t>chloride</a:t>
              </a:r>
            </a:p>
          </p:txBody>
        </p:sp>
        <p:sp>
          <p:nvSpPr>
            <p:cNvPr id="88085" name="Text Box 19"/>
            <p:cNvSpPr txBox="1">
              <a:spLocks noChangeArrowheads="1"/>
            </p:cNvSpPr>
            <p:nvPr/>
          </p:nvSpPr>
          <p:spPr bwMode="auto">
            <a:xfrm>
              <a:off x="2918" y="1650"/>
              <a:ext cx="98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3600">
                  <a:solidFill>
                    <a:srgbClr val="33CC33"/>
                  </a:solidFill>
                </a:rPr>
                <a:t>iron(II)</a:t>
              </a:r>
            </a:p>
          </p:txBody>
        </p:sp>
      </p:grpSp>
      <p:sp>
        <p:nvSpPr>
          <p:cNvPr id="88073" name="Text Box 3"/>
          <p:cNvSpPr txBox="1">
            <a:spLocks noChangeArrowheads="1"/>
          </p:cNvSpPr>
          <p:nvPr/>
        </p:nvSpPr>
        <p:spPr bwMode="auto">
          <a:xfrm>
            <a:off x="5870575" y="4283075"/>
            <a:ext cx="1295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/>
              <a:t>FeCl</a:t>
            </a:r>
            <a:r>
              <a:rPr lang="en-US" sz="3600" baseline="-25000"/>
              <a:t>3</a:t>
            </a:r>
            <a:endParaRPr lang="en-US" sz="3600"/>
          </a:p>
        </p:txBody>
      </p:sp>
      <p:sp>
        <p:nvSpPr>
          <p:cNvPr id="1286149" name="Text Box 5"/>
          <p:cNvSpPr txBox="1">
            <a:spLocks noChangeArrowheads="1"/>
          </p:cNvSpPr>
          <p:nvPr/>
        </p:nvSpPr>
        <p:spPr bwMode="auto">
          <a:xfrm>
            <a:off x="4800600" y="3597275"/>
            <a:ext cx="3435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/>
              <a:t>iron(III) chloride</a:t>
            </a:r>
          </a:p>
        </p:txBody>
      </p:sp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5440363" y="4816475"/>
            <a:ext cx="1908175" cy="1219200"/>
            <a:chOff x="3427" y="3034"/>
            <a:chExt cx="1202" cy="768"/>
          </a:xfrm>
        </p:grpSpPr>
        <p:sp>
          <p:nvSpPr>
            <p:cNvPr id="88080" name="Text Box 8"/>
            <p:cNvSpPr txBox="1">
              <a:spLocks noChangeArrowheads="1"/>
            </p:cNvSpPr>
            <p:nvPr/>
          </p:nvSpPr>
          <p:spPr bwMode="auto">
            <a:xfrm>
              <a:off x="4168" y="3398"/>
              <a:ext cx="461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3600">
                  <a:solidFill>
                    <a:srgbClr val="0066FF"/>
                  </a:solidFill>
                </a:rPr>
                <a:t>-1</a:t>
              </a:r>
            </a:p>
          </p:txBody>
        </p:sp>
        <p:sp>
          <p:nvSpPr>
            <p:cNvPr id="88081" name="Text Box 9"/>
            <p:cNvSpPr txBox="1">
              <a:spLocks noChangeArrowheads="1"/>
            </p:cNvSpPr>
            <p:nvPr/>
          </p:nvSpPr>
          <p:spPr bwMode="auto">
            <a:xfrm>
              <a:off x="3427" y="3398"/>
              <a:ext cx="461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3600">
                  <a:solidFill>
                    <a:srgbClr val="0066FF"/>
                  </a:solidFill>
                </a:rPr>
                <a:t>+3</a:t>
              </a:r>
            </a:p>
          </p:txBody>
        </p:sp>
        <p:sp>
          <p:nvSpPr>
            <p:cNvPr id="88082" name="Line 14"/>
            <p:cNvSpPr>
              <a:spLocks noChangeShapeType="1"/>
            </p:cNvSpPr>
            <p:nvPr/>
          </p:nvSpPr>
          <p:spPr bwMode="auto">
            <a:xfrm flipH="1">
              <a:off x="3724" y="3034"/>
              <a:ext cx="192" cy="43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083" name="Line 16"/>
            <p:cNvSpPr>
              <a:spLocks noChangeShapeType="1"/>
            </p:cNvSpPr>
            <p:nvPr/>
          </p:nvSpPr>
          <p:spPr bwMode="auto">
            <a:xfrm>
              <a:off x="4240" y="3034"/>
              <a:ext cx="192" cy="43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30"/>
          <p:cNvGrpSpPr>
            <a:grpSpLocks/>
          </p:cNvGrpSpPr>
          <p:nvPr/>
        </p:nvGrpSpPr>
        <p:grpSpPr bwMode="auto">
          <a:xfrm>
            <a:off x="4572000" y="5883275"/>
            <a:ext cx="3810000" cy="641350"/>
            <a:chOff x="2880" y="3706"/>
            <a:chExt cx="2400" cy="404"/>
          </a:xfrm>
        </p:grpSpPr>
        <p:sp>
          <p:nvSpPr>
            <p:cNvPr id="88078" name="Text Box 20"/>
            <p:cNvSpPr txBox="1">
              <a:spLocks noChangeArrowheads="1"/>
            </p:cNvSpPr>
            <p:nvPr/>
          </p:nvSpPr>
          <p:spPr bwMode="auto">
            <a:xfrm>
              <a:off x="2880" y="3706"/>
              <a:ext cx="112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3600">
                  <a:solidFill>
                    <a:srgbClr val="33CC33"/>
                  </a:solidFill>
                </a:rPr>
                <a:t>iron(III)</a:t>
              </a:r>
            </a:p>
          </p:txBody>
        </p:sp>
        <p:sp>
          <p:nvSpPr>
            <p:cNvPr id="88079" name="Text Box 21"/>
            <p:cNvSpPr txBox="1">
              <a:spLocks noChangeArrowheads="1"/>
            </p:cNvSpPr>
            <p:nvPr/>
          </p:nvSpPr>
          <p:spPr bwMode="auto">
            <a:xfrm>
              <a:off x="4204" y="3706"/>
              <a:ext cx="1076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3600">
                  <a:solidFill>
                    <a:srgbClr val="33CC33"/>
                  </a:solidFill>
                </a:rPr>
                <a:t>chloride</a:t>
              </a:r>
            </a:p>
          </p:txBody>
        </p:sp>
      </p:grpSp>
      <p:sp>
        <p:nvSpPr>
          <p:cNvPr id="1286175" name="Text Box 31"/>
          <p:cNvSpPr txBox="1">
            <a:spLocks noChangeArrowheads="1"/>
          </p:cNvSpPr>
          <p:nvPr/>
        </p:nvSpPr>
        <p:spPr bwMode="auto">
          <a:xfrm>
            <a:off x="1209675" y="3108325"/>
            <a:ext cx="3276600" cy="641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/>
              <a:t>compound name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28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1000"/>
                                        <p:tgtEl>
                                          <p:spTgt spid="128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6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1000"/>
                                        <p:tgtEl>
                                          <p:spTgt spid="1286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28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28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28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28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6154" grpId="0" animBg="1" autoUpdateAnimBg="0"/>
      <p:bldP spid="1286155" grpId="0" animBg="1" autoUpdateAnimBg="0"/>
      <p:bldP spid="1286148" grpId="0" autoUpdateAnimBg="0"/>
      <p:bldP spid="1286149" grpId="0" autoUpdateAnimBg="0"/>
      <p:bldP spid="1286175" grpId="0" animBg="1" autoUpdateAnimBg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120F3E3-A30C-4ED9-AD84-89163C59302C}" type="slidenum">
              <a:rPr lang="en-US" sz="1400"/>
              <a:pPr eaLnBrk="1" hangingPunct="1"/>
              <a:t>68</a:t>
            </a:fld>
            <a:endParaRPr lang="en-US" sz="1400"/>
          </a:p>
        </p:txBody>
      </p:sp>
      <p:sp>
        <p:nvSpPr>
          <p:cNvPr id="1287170" name="Text Box 2"/>
          <p:cNvSpPr txBox="1">
            <a:spLocks noChangeArrowheads="1"/>
          </p:cNvSpPr>
          <p:nvPr/>
        </p:nvSpPr>
        <p:spPr bwMode="auto">
          <a:xfrm>
            <a:off x="1752600" y="3108325"/>
            <a:ext cx="2133600" cy="641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>
                <a:solidFill>
                  <a:srgbClr val="0066FF"/>
                </a:solidFill>
              </a:rPr>
              <a:t>ion charge</a:t>
            </a:r>
          </a:p>
        </p:txBody>
      </p:sp>
      <p:sp>
        <p:nvSpPr>
          <p:cNvPr id="1287171" name="Text Box 3"/>
          <p:cNvSpPr txBox="1">
            <a:spLocks noChangeArrowheads="1"/>
          </p:cNvSpPr>
          <p:nvPr/>
        </p:nvSpPr>
        <p:spPr bwMode="auto">
          <a:xfrm>
            <a:off x="1752600" y="3108325"/>
            <a:ext cx="2209800" cy="641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>
                <a:solidFill>
                  <a:srgbClr val="33CC33"/>
                </a:solidFill>
              </a:rPr>
              <a:t>ion name</a:t>
            </a:r>
          </a:p>
        </p:txBody>
      </p:sp>
      <p:sp>
        <p:nvSpPr>
          <p:cNvPr id="89093" name="Text Box 4"/>
          <p:cNvSpPr txBox="1">
            <a:spLocks noChangeArrowheads="1"/>
          </p:cNvSpPr>
          <p:nvPr/>
        </p:nvSpPr>
        <p:spPr bwMode="auto">
          <a:xfrm>
            <a:off x="5765800" y="1019175"/>
            <a:ext cx="1295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/>
              <a:t>SnBr</a:t>
            </a:r>
            <a:r>
              <a:rPr lang="en-US" sz="3600" baseline="-25000"/>
              <a:t>2</a:t>
            </a:r>
            <a:endParaRPr lang="en-US" sz="3600"/>
          </a:p>
        </p:txBody>
      </p:sp>
      <p:sp>
        <p:nvSpPr>
          <p:cNvPr id="1287173" name="Text Box 5"/>
          <p:cNvSpPr txBox="1">
            <a:spLocks noChangeArrowheads="1"/>
          </p:cNvSpPr>
          <p:nvPr/>
        </p:nvSpPr>
        <p:spPr bwMode="auto">
          <a:xfrm>
            <a:off x="4822825" y="333375"/>
            <a:ext cx="318293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/>
              <a:t>tin(II) bromide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5318125" y="1552575"/>
            <a:ext cx="1957388" cy="1219200"/>
            <a:chOff x="3350" y="978"/>
            <a:chExt cx="1233" cy="768"/>
          </a:xfrm>
        </p:grpSpPr>
        <p:sp>
          <p:nvSpPr>
            <p:cNvPr id="89110" name="Text Box 7"/>
            <p:cNvSpPr txBox="1">
              <a:spLocks noChangeArrowheads="1"/>
            </p:cNvSpPr>
            <p:nvPr/>
          </p:nvSpPr>
          <p:spPr bwMode="auto">
            <a:xfrm>
              <a:off x="3350" y="1342"/>
              <a:ext cx="461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3600">
                  <a:solidFill>
                    <a:srgbClr val="0066FF"/>
                  </a:solidFill>
                </a:rPr>
                <a:t>+2</a:t>
              </a:r>
            </a:p>
          </p:txBody>
        </p:sp>
        <p:sp>
          <p:nvSpPr>
            <p:cNvPr id="89111" name="Text Box 8"/>
            <p:cNvSpPr txBox="1">
              <a:spLocks noChangeArrowheads="1"/>
            </p:cNvSpPr>
            <p:nvPr/>
          </p:nvSpPr>
          <p:spPr bwMode="auto">
            <a:xfrm>
              <a:off x="4122" y="1342"/>
              <a:ext cx="461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3600">
                  <a:solidFill>
                    <a:srgbClr val="0066FF"/>
                  </a:solidFill>
                </a:rPr>
                <a:t>-1</a:t>
              </a:r>
            </a:p>
          </p:txBody>
        </p:sp>
        <p:sp>
          <p:nvSpPr>
            <p:cNvPr id="89112" name="Line 9"/>
            <p:cNvSpPr>
              <a:spLocks noChangeShapeType="1"/>
            </p:cNvSpPr>
            <p:nvPr/>
          </p:nvSpPr>
          <p:spPr bwMode="auto">
            <a:xfrm flipH="1">
              <a:off x="3666" y="978"/>
              <a:ext cx="192" cy="43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113" name="Line 10"/>
            <p:cNvSpPr>
              <a:spLocks noChangeShapeType="1"/>
            </p:cNvSpPr>
            <p:nvPr/>
          </p:nvSpPr>
          <p:spPr bwMode="auto">
            <a:xfrm>
              <a:off x="4194" y="978"/>
              <a:ext cx="192" cy="43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4632325" y="2619375"/>
            <a:ext cx="3689350" cy="641350"/>
            <a:chOff x="2918" y="1650"/>
            <a:chExt cx="2324" cy="404"/>
          </a:xfrm>
        </p:grpSpPr>
        <p:sp>
          <p:nvSpPr>
            <p:cNvPr id="89108" name="Text Box 12"/>
            <p:cNvSpPr txBox="1">
              <a:spLocks noChangeArrowheads="1"/>
            </p:cNvSpPr>
            <p:nvPr/>
          </p:nvSpPr>
          <p:spPr bwMode="auto">
            <a:xfrm>
              <a:off x="4166" y="1650"/>
              <a:ext cx="1076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3600">
                  <a:solidFill>
                    <a:srgbClr val="33CC33"/>
                  </a:solidFill>
                </a:rPr>
                <a:t>bromide</a:t>
              </a:r>
            </a:p>
          </p:txBody>
        </p:sp>
        <p:sp>
          <p:nvSpPr>
            <p:cNvPr id="89109" name="Text Box 13"/>
            <p:cNvSpPr txBox="1">
              <a:spLocks noChangeArrowheads="1"/>
            </p:cNvSpPr>
            <p:nvPr/>
          </p:nvSpPr>
          <p:spPr bwMode="auto">
            <a:xfrm>
              <a:off x="2918" y="1650"/>
              <a:ext cx="98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3600">
                  <a:solidFill>
                    <a:srgbClr val="33CC33"/>
                  </a:solidFill>
                </a:rPr>
                <a:t>tin(II)</a:t>
              </a:r>
            </a:p>
          </p:txBody>
        </p:sp>
      </p:grpSp>
      <p:sp>
        <p:nvSpPr>
          <p:cNvPr id="89097" name="Text Box 14"/>
          <p:cNvSpPr txBox="1">
            <a:spLocks noChangeArrowheads="1"/>
          </p:cNvSpPr>
          <p:nvPr/>
        </p:nvSpPr>
        <p:spPr bwMode="auto">
          <a:xfrm>
            <a:off x="5870575" y="4283075"/>
            <a:ext cx="1295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/>
              <a:t>SnBr</a:t>
            </a:r>
            <a:r>
              <a:rPr lang="en-US" sz="3600" baseline="-25000"/>
              <a:t>4</a:t>
            </a:r>
            <a:endParaRPr lang="en-US" sz="3600"/>
          </a:p>
        </p:txBody>
      </p:sp>
      <p:sp>
        <p:nvSpPr>
          <p:cNvPr id="1287183" name="Text Box 15"/>
          <p:cNvSpPr txBox="1">
            <a:spLocks noChangeArrowheads="1"/>
          </p:cNvSpPr>
          <p:nvPr/>
        </p:nvSpPr>
        <p:spPr bwMode="auto">
          <a:xfrm>
            <a:off x="4800600" y="3597275"/>
            <a:ext cx="3435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/>
              <a:t>tin(IV) bromide</a:t>
            </a:r>
          </a:p>
        </p:txBody>
      </p: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5440363" y="4816475"/>
            <a:ext cx="1908175" cy="1219200"/>
            <a:chOff x="3427" y="3034"/>
            <a:chExt cx="1202" cy="768"/>
          </a:xfrm>
        </p:grpSpPr>
        <p:sp>
          <p:nvSpPr>
            <p:cNvPr id="89104" name="Text Box 17"/>
            <p:cNvSpPr txBox="1">
              <a:spLocks noChangeArrowheads="1"/>
            </p:cNvSpPr>
            <p:nvPr/>
          </p:nvSpPr>
          <p:spPr bwMode="auto">
            <a:xfrm>
              <a:off x="4168" y="3398"/>
              <a:ext cx="461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3600">
                  <a:solidFill>
                    <a:srgbClr val="0066FF"/>
                  </a:solidFill>
                </a:rPr>
                <a:t>-1</a:t>
              </a:r>
            </a:p>
          </p:txBody>
        </p:sp>
        <p:sp>
          <p:nvSpPr>
            <p:cNvPr id="89105" name="Text Box 18"/>
            <p:cNvSpPr txBox="1">
              <a:spLocks noChangeArrowheads="1"/>
            </p:cNvSpPr>
            <p:nvPr/>
          </p:nvSpPr>
          <p:spPr bwMode="auto">
            <a:xfrm>
              <a:off x="3427" y="3398"/>
              <a:ext cx="461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3600">
                  <a:solidFill>
                    <a:srgbClr val="0066FF"/>
                  </a:solidFill>
                </a:rPr>
                <a:t>+4</a:t>
              </a:r>
            </a:p>
          </p:txBody>
        </p:sp>
        <p:sp>
          <p:nvSpPr>
            <p:cNvPr id="89106" name="Line 19"/>
            <p:cNvSpPr>
              <a:spLocks noChangeShapeType="1"/>
            </p:cNvSpPr>
            <p:nvPr/>
          </p:nvSpPr>
          <p:spPr bwMode="auto">
            <a:xfrm flipH="1">
              <a:off x="3724" y="3034"/>
              <a:ext cx="192" cy="43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107" name="Line 20"/>
            <p:cNvSpPr>
              <a:spLocks noChangeShapeType="1"/>
            </p:cNvSpPr>
            <p:nvPr/>
          </p:nvSpPr>
          <p:spPr bwMode="auto">
            <a:xfrm>
              <a:off x="4240" y="3034"/>
              <a:ext cx="192" cy="43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21"/>
          <p:cNvGrpSpPr>
            <a:grpSpLocks/>
          </p:cNvGrpSpPr>
          <p:nvPr/>
        </p:nvGrpSpPr>
        <p:grpSpPr bwMode="auto">
          <a:xfrm>
            <a:off x="4572000" y="5883275"/>
            <a:ext cx="3810000" cy="641350"/>
            <a:chOff x="2880" y="3706"/>
            <a:chExt cx="2400" cy="404"/>
          </a:xfrm>
        </p:grpSpPr>
        <p:sp>
          <p:nvSpPr>
            <p:cNvPr id="89102" name="Text Box 22"/>
            <p:cNvSpPr txBox="1">
              <a:spLocks noChangeArrowheads="1"/>
            </p:cNvSpPr>
            <p:nvPr/>
          </p:nvSpPr>
          <p:spPr bwMode="auto">
            <a:xfrm>
              <a:off x="2880" y="3706"/>
              <a:ext cx="112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3600">
                  <a:solidFill>
                    <a:srgbClr val="33CC33"/>
                  </a:solidFill>
                </a:rPr>
                <a:t>tin(IV)</a:t>
              </a:r>
            </a:p>
          </p:txBody>
        </p:sp>
        <p:sp>
          <p:nvSpPr>
            <p:cNvPr id="89103" name="Text Box 23"/>
            <p:cNvSpPr txBox="1">
              <a:spLocks noChangeArrowheads="1"/>
            </p:cNvSpPr>
            <p:nvPr/>
          </p:nvSpPr>
          <p:spPr bwMode="auto">
            <a:xfrm>
              <a:off x="4204" y="3706"/>
              <a:ext cx="1076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3600">
                  <a:solidFill>
                    <a:srgbClr val="33CC33"/>
                  </a:solidFill>
                </a:rPr>
                <a:t>bromide</a:t>
              </a:r>
            </a:p>
          </p:txBody>
        </p:sp>
      </p:grpSp>
      <p:sp>
        <p:nvSpPr>
          <p:cNvPr id="1287192" name="Text Box 24"/>
          <p:cNvSpPr txBox="1">
            <a:spLocks noChangeArrowheads="1"/>
          </p:cNvSpPr>
          <p:nvPr/>
        </p:nvSpPr>
        <p:spPr bwMode="auto">
          <a:xfrm>
            <a:off x="1209675" y="3108325"/>
            <a:ext cx="3276600" cy="641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/>
              <a:t>compound name</a:t>
            </a: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28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1000"/>
                                        <p:tgtEl>
                                          <p:spTgt spid="128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1000"/>
                                        <p:tgtEl>
                                          <p:spTgt spid="1287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28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28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287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287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7170" grpId="0" animBg="1" autoUpdateAnimBg="0"/>
      <p:bldP spid="1287171" grpId="0" animBg="1" autoUpdateAnimBg="0"/>
      <p:bldP spid="1287173" grpId="0" autoUpdateAnimBg="0"/>
      <p:bldP spid="1287183" grpId="0" autoUpdateAnimBg="0"/>
      <p:bldP spid="1287192" grpId="0" animBg="1" autoUpdateAnimBg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24AB918-5243-4BF7-935F-BF97053370FB}" type="slidenum">
              <a:rPr lang="en-US" sz="1400"/>
              <a:pPr eaLnBrk="1" hangingPunct="1"/>
              <a:t>69</a:t>
            </a:fld>
            <a:endParaRPr lang="en-US" sz="1400"/>
          </a:p>
        </p:txBody>
      </p:sp>
      <p:sp>
        <p:nvSpPr>
          <p:cNvPr id="128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438400"/>
            <a:ext cx="9144000" cy="1981200"/>
          </a:xfrm>
        </p:spPr>
        <p:txBody>
          <a:bodyPr anchorCtr="1"/>
          <a:lstStyle/>
          <a:p>
            <a:pPr eaLnBrk="1" hangingPunct="1">
              <a:defRPr/>
            </a:pPr>
            <a:r>
              <a:rPr lang="en-US" sz="5400" u="sng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The Classical System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6EBBAD4-37D3-4188-962A-8E5F61B19588}" type="slidenum">
              <a:rPr lang="en-US" sz="1400"/>
              <a:pPr eaLnBrk="1" hangingPunct="1"/>
              <a:t>7</a:t>
            </a:fld>
            <a:endParaRPr lang="en-US" sz="1400"/>
          </a:p>
        </p:txBody>
      </p:sp>
      <p:sp>
        <p:nvSpPr>
          <p:cNvPr id="3553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 anchorCtr="1"/>
          <a:lstStyle/>
          <a:p>
            <a:pPr eaLnBrk="1" hangingPunct="1">
              <a:defRPr/>
            </a:pPr>
            <a:r>
              <a:rPr lang="en-US" b="1" smtClean="0">
                <a:solidFill>
                  <a:srgbClr val="CC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</a:rPr>
              <a:t>6.2</a:t>
            </a:r>
            <a:br>
              <a:rPr lang="en-US" b="1" smtClean="0">
                <a:solidFill>
                  <a:srgbClr val="CC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</a:rPr>
            </a:br>
            <a:r>
              <a:rPr lang="en-US" sz="7200" b="1" u="sng" smtClean="0">
                <a:solidFill>
                  <a:srgbClr val="CC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</a:rPr>
              <a:t>Elements and Ions</a:t>
            </a:r>
          </a:p>
        </p:txBody>
      </p:sp>
      <p:sp>
        <p:nvSpPr>
          <p:cNvPr id="27652" name="AutoShape 5">
            <a:hlinkClick r:id="rId2" action="ppaction://hlinksldjump" highlightClick="1"/>
          </p:cNvPr>
          <p:cNvSpPr>
            <a:spLocks noChangeAspect="1" noChangeArrowheads="1"/>
          </p:cNvSpPr>
          <p:nvPr/>
        </p:nvSpPr>
        <p:spPr bwMode="auto">
          <a:xfrm>
            <a:off x="8075613" y="5635625"/>
            <a:ext cx="384175" cy="384175"/>
          </a:xfrm>
          <a:prstGeom prst="actionButtonHome">
            <a:avLst/>
          </a:prstGeom>
          <a:solidFill>
            <a:srgbClr val="CC33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8ABD651-1B12-4AB5-B0F4-00E989E8FD16}" type="slidenum">
              <a:rPr lang="en-US" sz="1400"/>
              <a:pPr eaLnBrk="1" hangingPunct="1"/>
              <a:t>70</a:t>
            </a:fld>
            <a:endParaRPr lang="en-US" sz="1400"/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2667000"/>
            <a:ext cx="8231187" cy="1524000"/>
          </a:xfrm>
        </p:spPr>
        <p:txBody>
          <a:bodyPr/>
          <a:lstStyle/>
          <a:p>
            <a:pPr marL="0" indent="0" algn="just" eaLnBrk="1" hangingPunct="1">
              <a:buFontTx/>
              <a:buNone/>
            </a:pPr>
            <a:r>
              <a:rPr lang="en-US" smtClean="0">
                <a:cs typeface="Times New Roman" pitchFamily="18" charset="0"/>
              </a:rPr>
              <a:t>In the Classical System </a:t>
            </a:r>
            <a:r>
              <a:rPr lang="en-US" smtClean="0"/>
              <a:t>the name of the metal (usually the Latin name)  is modified with the suffixes </a:t>
            </a:r>
            <a:r>
              <a:rPr lang="en-US" b="1" i="1" smtClean="0"/>
              <a:t>-ous</a:t>
            </a:r>
            <a:r>
              <a:rPr lang="en-US" smtClean="0"/>
              <a:t> and </a:t>
            </a:r>
            <a:r>
              <a:rPr lang="en-US" b="1" i="1" smtClean="0"/>
              <a:t>ic</a:t>
            </a:r>
            <a:r>
              <a:rPr lang="en-US" smtClean="0"/>
              <a:t>.</a:t>
            </a:r>
            <a:endParaRPr lang="en-US" sz="400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39842A5-C1E8-45A3-A334-D184A6D77251}" type="slidenum">
              <a:rPr lang="en-US" sz="1400"/>
              <a:pPr eaLnBrk="1" hangingPunct="1"/>
              <a:t>71</a:t>
            </a:fld>
            <a:endParaRPr lang="en-US" sz="1400"/>
          </a:p>
        </p:txBody>
      </p:sp>
      <p:sp>
        <p:nvSpPr>
          <p:cNvPr id="129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905000"/>
            <a:ext cx="9144000" cy="639763"/>
          </a:xfrm>
        </p:spPr>
        <p:txBody>
          <a:bodyPr anchor="ctr" anchorCtr="1"/>
          <a:lstStyle/>
          <a:p>
            <a:pPr marL="0" indent="0" algn="ctr" eaLnBrk="1" hangingPunct="1">
              <a:buFontTx/>
              <a:buNone/>
            </a:pPr>
            <a:r>
              <a:rPr lang="en-US" b="1" i="1" smtClean="0">
                <a:solidFill>
                  <a:srgbClr val="CC00CC"/>
                </a:solidFill>
              </a:rPr>
              <a:t>-ous</a:t>
            </a:r>
            <a:r>
              <a:rPr lang="en-US" b="1" i="1" smtClean="0"/>
              <a:t>   </a:t>
            </a:r>
            <a:r>
              <a:rPr lang="en-US" smtClean="0"/>
              <a:t>lower charge</a:t>
            </a:r>
          </a:p>
        </p:txBody>
      </p:sp>
      <p:sp>
        <p:nvSpPr>
          <p:cNvPr id="1291267" name="Rectangle 3"/>
          <p:cNvSpPr>
            <a:spLocks noChangeArrowheads="1"/>
          </p:cNvSpPr>
          <p:nvPr/>
        </p:nvSpPr>
        <p:spPr bwMode="auto">
          <a:xfrm>
            <a:off x="38100" y="2590800"/>
            <a:ext cx="9067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None/>
            </a:pPr>
            <a:r>
              <a:rPr kumimoji="1" lang="en-US" sz="4400" b="1" i="1">
                <a:solidFill>
                  <a:srgbClr val="CC00CC"/>
                </a:solidFill>
              </a:rPr>
              <a:t>-</a:t>
            </a:r>
            <a:r>
              <a:rPr kumimoji="1" lang="en-US" sz="3600" b="1" i="1">
                <a:solidFill>
                  <a:srgbClr val="CC00CC"/>
                </a:solidFill>
              </a:rPr>
              <a:t>ic</a:t>
            </a:r>
            <a:r>
              <a:rPr kumimoji="1" lang="en-US" sz="3600" i="1"/>
              <a:t>   </a:t>
            </a:r>
            <a:r>
              <a:rPr kumimoji="1" lang="en-US" sz="3600"/>
              <a:t>higher charge</a:t>
            </a:r>
          </a:p>
        </p:txBody>
      </p:sp>
      <p:sp>
        <p:nvSpPr>
          <p:cNvPr id="92165" name="Rectangle 5"/>
          <p:cNvSpPr>
            <a:spLocks noChangeArrowheads="1"/>
          </p:cNvSpPr>
          <p:nvPr/>
        </p:nvSpPr>
        <p:spPr bwMode="auto">
          <a:xfrm>
            <a:off x="0" y="1220788"/>
            <a:ext cx="914400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/>
          <a:p>
            <a:pPr marL="342900" indent="-342900" algn="ctr" eaLnBrk="0" hangingPunct="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None/>
              <a:tabLst>
                <a:tab pos="965200" algn="l"/>
              </a:tabLst>
            </a:pPr>
            <a:r>
              <a:rPr kumimoji="1" lang="en-US" sz="3600"/>
              <a:t>Metal name ends in</a:t>
            </a:r>
          </a:p>
        </p:txBody>
      </p:sp>
      <p:sp>
        <p:nvSpPr>
          <p:cNvPr id="1291271" name="Text Box 7"/>
          <p:cNvSpPr txBox="1">
            <a:spLocks noChangeArrowheads="1"/>
          </p:cNvSpPr>
          <p:nvPr/>
        </p:nvSpPr>
        <p:spPr bwMode="auto">
          <a:xfrm>
            <a:off x="2133600" y="3810000"/>
            <a:ext cx="4876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/>
              <a:t>Nonmetal name ends in</a:t>
            </a:r>
          </a:p>
        </p:txBody>
      </p:sp>
      <p:sp>
        <p:nvSpPr>
          <p:cNvPr id="1291272" name="Rectangle 8"/>
          <p:cNvSpPr>
            <a:spLocks noChangeArrowheads="1"/>
          </p:cNvSpPr>
          <p:nvPr/>
        </p:nvSpPr>
        <p:spPr bwMode="auto">
          <a:xfrm>
            <a:off x="4076700" y="4419600"/>
            <a:ext cx="99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/>
          <a:p>
            <a:pPr marL="342900" indent="-342900">
              <a:spcBef>
                <a:spcPct val="20000"/>
              </a:spcBef>
            </a:pPr>
            <a:r>
              <a:rPr lang="en-US" sz="3600" b="1" i="1">
                <a:solidFill>
                  <a:srgbClr val="CC00CC"/>
                </a:solidFill>
              </a:rPr>
              <a:t>-ide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9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9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9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9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1000"/>
                                        <p:tgtEl>
                                          <p:spTgt spid="129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1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91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91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1266" grpId="0" build="p" autoUpdateAnimBg="0" advAuto="0"/>
      <p:bldP spid="1291267" grpId="0" autoUpdateAnimBg="0"/>
      <p:bldP spid="1291271" grpId="0"/>
      <p:bldP spid="1291272" grpId="0" build="p" autoUpdateAnimBg="0" advAuto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7B18D8F-AF7A-45C2-A0E7-29A478C4B1EE}" type="slidenum">
              <a:rPr lang="en-US" sz="1400"/>
              <a:pPr eaLnBrk="1" hangingPunct="1"/>
              <a:t>72</a:t>
            </a:fld>
            <a:endParaRPr lang="en-US" sz="1400"/>
          </a:p>
        </p:txBody>
      </p:sp>
      <p:sp>
        <p:nvSpPr>
          <p:cNvPr id="9318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 anchorCtr="1"/>
          <a:lstStyle/>
          <a:p>
            <a:pPr eaLnBrk="1" hangingPunct="1"/>
            <a:r>
              <a:rPr lang="en-US" sz="5400" u="sng" smtClean="0">
                <a:solidFill>
                  <a:srgbClr val="008000"/>
                </a:solidFill>
                <a:latin typeface="Tahoma" pitchFamily="34" charset="0"/>
              </a:rPr>
              <a:t>Examples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E047EA5-78E3-4E33-A6E2-4ABFC5721DF9}" type="slidenum">
              <a:rPr lang="en-US" sz="1400"/>
              <a:pPr eaLnBrk="1" hangingPunct="1"/>
              <a:t>73</a:t>
            </a:fld>
            <a:endParaRPr lang="en-US" sz="1400"/>
          </a:p>
        </p:txBody>
      </p:sp>
      <p:sp>
        <p:nvSpPr>
          <p:cNvPr id="1310722" name="Text Box 2"/>
          <p:cNvSpPr txBox="1">
            <a:spLocks noChangeArrowheads="1"/>
          </p:cNvSpPr>
          <p:nvPr/>
        </p:nvSpPr>
        <p:spPr bwMode="auto">
          <a:xfrm>
            <a:off x="839788" y="3108325"/>
            <a:ext cx="2133600" cy="641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>
                <a:solidFill>
                  <a:srgbClr val="0066FF"/>
                </a:solidFill>
              </a:rPr>
              <a:t>ion charge</a:t>
            </a:r>
          </a:p>
        </p:txBody>
      </p:sp>
      <p:sp>
        <p:nvSpPr>
          <p:cNvPr id="1310723" name="Text Box 3"/>
          <p:cNvSpPr txBox="1">
            <a:spLocks noChangeArrowheads="1"/>
          </p:cNvSpPr>
          <p:nvPr/>
        </p:nvSpPr>
        <p:spPr bwMode="auto">
          <a:xfrm>
            <a:off x="839788" y="3108325"/>
            <a:ext cx="2209800" cy="641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>
                <a:solidFill>
                  <a:srgbClr val="33CC33"/>
                </a:solidFill>
              </a:rPr>
              <a:t>ion name</a:t>
            </a:r>
          </a:p>
        </p:txBody>
      </p:sp>
      <p:sp>
        <p:nvSpPr>
          <p:cNvPr id="94213" name="Text Box 4"/>
          <p:cNvSpPr txBox="1">
            <a:spLocks noChangeArrowheads="1"/>
          </p:cNvSpPr>
          <p:nvPr/>
        </p:nvSpPr>
        <p:spPr bwMode="auto">
          <a:xfrm>
            <a:off x="5765800" y="1019175"/>
            <a:ext cx="1295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/>
              <a:t>FeCl</a:t>
            </a:r>
            <a:r>
              <a:rPr lang="en-US" sz="3600" baseline="-25000"/>
              <a:t>2</a:t>
            </a:r>
            <a:endParaRPr lang="en-US" sz="3600"/>
          </a:p>
        </p:txBody>
      </p:sp>
      <p:sp>
        <p:nvSpPr>
          <p:cNvPr id="1310725" name="Text Box 5"/>
          <p:cNvSpPr txBox="1">
            <a:spLocks noChangeArrowheads="1"/>
          </p:cNvSpPr>
          <p:nvPr/>
        </p:nvSpPr>
        <p:spPr bwMode="auto">
          <a:xfrm>
            <a:off x="4822825" y="333375"/>
            <a:ext cx="318293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/>
              <a:t>ferrous chloride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5318125" y="1552575"/>
            <a:ext cx="1957388" cy="1219200"/>
            <a:chOff x="3350" y="978"/>
            <a:chExt cx="1233" cy="768"/>
          </a:xfrm>
        </p:grpSpPr>
        <p:sp>
          <p:nvSpPr>
            <p:cNvPr id="94230" name="Text Box 7"/>
            <p:cNvSpPr txBox="1">
              <a:spLocks noChangeArrowheads="1"/>
            </p:cNvSpPr>
            <p:nvPr/>
          </p:nvSpPr>
          <p:spPr bwMode="auto">
            <a:xfrm>
              <a:off x="3350" y="1342"/>
              <a:ext cx="461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3600">
                  <a:solidFill>
                    <a:srgbClr val="0066FF"/>
                  </a:solidFill>
                </a:rPr>
                <a:t>+2</a:t>
              </a:r>
            </a:p>
          </p:txBody>
        </p:sp>
        <p:sp>
          <p:nvSpPr>
            <p:cNvPr id="94231" name="Text Box 8"/>
            <p:cNvSpPr txBox="1">
              <a:spLocks noChangeArrowheads="1"/>
            </p:cNvSpPr>
            <p:nvPr/>
          </p:nvSpPr>
          <p:spPr bwMode="auto">
            <a:xfrm>
              <a:off x="4122" y="1342"/>
              <a:ext cx="461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3600">
                  <a:solidFill>
                    <a:srgbClr val="0066FF"/>
                  </a:solidFill>
                </a:rPr>
                <a:t>-1</a:t>
              </a:r>
            </a:p>
          </p:txBody>
        </p:sp>
        <p:sp>
          <p:nvSpPr>
            <p:cNvPr id="94232" name="Line 9"/>
            <p:cNvSpPr>
              <a:spLocks noChangeShapeType="1"/>
            </p:cNvSpPr>
            <p:nvPr/>
          </p:nvSpPr>
          <p:spPr bwMode="auto">
            <a:xfrm flipH="1">
              <a:off x="3666" y="978"/>
              <a:ext cx="192" cy="43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33" name="Line 10"/>
            <p:cNvSpPr>
              <a:spLocks noChangeShapeType="1"/>
            </p:cNvSpPr>
            <p:nvPr/>
          </p:nvSpPr>
          <p:spPr bwMode="auto">
            <a:xfrm>
              <a:off x="4194" y="978"/>
              <a:ext cx="192" cy="43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4632325" y="2619375"/>
            <a:ext cx="3689350" cy="641350"/>
            <a:chOff x="2918" y="1650"/>
            <a:chExt cx="2324" cy="404"/>
          </a:xfrm>
        </p:grpSpPr>
        <p:sp>
          <p:nvSpPr>
            <p:cNvPr id="94228" name="Text Box 12"/>
            <p:cNvSpPr txBox="1">
              <a:spLocks noChangeArrowheads="1"/>
            </p:cNvSpPr>
            <p:nvPr/>
          </p:nvSpPr>
          <p:spPr bwMode="auto">
            <a:xfrm>
              <a:off x="4166" y="1650"/>
              <a:ext cx="1076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3600">
                  <a:solidFill>
                    <a:srgbClr val="33CC33"/>
                  </a:solidFill>
                </a:rPr>
                <a:t>chloride</a:t>
              </a:r>
            </a:p>
          </p:txBody>
        </p:sp>
        <p:sp>
          <p:nvSpPr>
            <p:cNvPr id="94229" name="Text Box 13"/>
            <p:cNvSpPr txBox="1">
              <a:spLocks noChangeArrowheads="1"/>
            </p:cNvSpPr>
            <p:nvPr/>
          </p:nvSpPr>
          <p:spPr bwMode="auto">
            <a:xfrm>
              <a:off x="2918" y="1650"/>
              <a:ext cx="98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3600">
                  <a:solidFill>
                    <a:srgbClr val="33CC33"/>
                  </a:solidFill>
                </a:rPr>
                <a:t>ferrous</a:t>
              </a:r>
            </a:p>
          </p:txBody>
        </p:sp>
      </p:grpSp>
      <p:sp>
        <p:nvSpPr>
          <p:cNvPr id="94217" name="Text Box 14"/>
          <p:cNvSpPr txBox="1">
            <a:spLocks noChangeArrowheads="1"/>
          </p:cNvSpPr>
          <p:nvPr/>
        </p:nvSpPr>
        <p:spPr bwMode="auto">
          <a:xfrm>
            <a:off x="5870575" y="4283075"/>
            <a:ext cx="1295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/>
              <a:t>FeCl</a:t>
            </a:r>
            <a:r>
              <a:rPr lang="en-US" sz="3600" baseline="-25000"/>
              <a:t>3</a:t>
            </a:r>
            <a:endParaRPr lang="en-US" sz="3600"/>
          </a:p>
        </p:txBody>
      </p:sp>
      <p:sp>
        <p:nvSpPr>
          <p:cNvPr id="1310735" name="Text Box 15"/>
          <p:cNvSpPr txBox="1">
            <a:spLocks noChangeArrowheads="1"/>
          </p:cNvSpPr>
          <p:nvPr/>
        </p:nvSpPr>
        <p:spPr bwMode="auto">
          <a:xfrm>
            <a:off x="4800600" y="3597275"/>
            <a:ext cx="3435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/>
              <a:t>ferric chloride</a:t>
            </a:r>
          </a:p>
        </p:txBody>
      </p: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5440363" y="4816475"/>
            <a:ext cx="1908175" cy="1219200"/>
            <a:chOff x="3427" y="3034"/>
            <a:chExt cx="1202" cy="768"/>
          </a:xfrm>
        </p:grpSpPr>
        <p:sp>
          <p:nvSpPr>
            <p:cNvPr id="94224" name="Text Box 17"/>
            <p:cNvSpPr txBox="1">
              <a:spLocks noChangeArrowheads="1"/>
            </p:cNvSpPr>
            <p:nvPr/>
          </p:nvSpPr>
          <p:spPr bwMode="auto">
            <a:xfrm>
              <a:off x="4168" y="3398"/>
              <a:ext cx="461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3600">
                  <a:solidFill>
                    <a:srgbClr val="0066FF"/>
                  </a:solidFill>
                </a:rPr>
                <a:t>-1</a:t>
              </a:r>
            </a:p>
          </p:txBody>
        </p:sp>
        <p:sp>
          <p:nvSpPr>
            <p:cNvPr id="94225" name="Text Box 18"/>
            <p:cNvSpPr txBox="1">
              <a:spLocks noChangeArrowheads="1"/>
            </p:cNvSpPr>
            <p:nvPr/>
          </p:nvSpPr>
          <p:spPr bwMode="auto">
            <a:xfrm>
              <a:off x="3427" y="3398"/>
              <a:ext cx="461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3600">
                  <a:solidFill>
                    <a:srgbClr val="0066FF"/>
                  </a:solidFill>
                </a:rPr>
                <a:t>+3</a:t>
              </a:r>
            </a:p>
          </p:txBody>
        </p:sp>
        <p:sp>
          <p:nvSpPr>
            <p:cNvPr id="94226" name="Line 19"/>
            <p:cNvSpPr>
              <a:spLocks noChangeShapeType="1"/>
            </p:cNvSpPr>
            <p:nvPr/>
          </p:nvSpPr>
          <p:spPr bwMode="auto">
            <a:xfrm flipH="1">
              <a:off x="3724" y="3034"/>
              <a:ext cx="192" cy="43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27" name="Line 20"/>
            <p:cNvSpPr>
              <a:spLocks noChangeShapeType="1"/>
            </p:cNvSpPr>
            <p:nvPr/>
          </p:nvSpPr>
          <p:spPr bwMode="auto">
            <a:xfrm>
              <a:off x="4240" y="3034"/>
              <a:ext cx="192" cy="43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21"/>
          <p:cNvGrpSpPr>
            <a:grpSpLocks/>
          </p:cNvGrpSpPr>
          <p:nvPr/>
        </p:nvGrpSpPr>
        <p:grpSpPr bwMode="auto">
          <a:xfrm>
            <a:off x="4572000" y="5883275"/>
            <a:ext cx="3810000" cy="641350"/>
            <a:chOff x="2880" y="3706"/>
            <a:chExt cx="2400" cy="404"/>
          </a:xfrm>
        </p:grpSpPr>
        <p:sp>
          <p:nvSpPr>
            <p:cNvPr id="94222" name="Text Box 22"/>
            <p:cNvSpPr txBox="1">
              <a:spLocks noChangeArrowheads="1"/>
            </p:cNvSpPr>
            <p:nvPr/>
          </p:nvSpPr>
          <p:spPr bwMode="auto">
            <a:xfrm>
              <a:off x="2880" y="3706"/>
              <a:ext cx="112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3600">
                  <a:solidFill>
                    <a:srgbClr val="33CC33"/>
                  </a:solidFill>
                </a:rPr>
                <a:t>ferric</a:t>
              </a:r>
            </a:p>
          </p:txBody>
        </p:sp>
        <p:sp>
          <p:nvSpPr>
            <p:cNvPr id="94223" name="Text Box 23"/>
            <p:cNvSpPr txBox="1">
              <a:spLocks noChangeArrowheads="1"/>
            </p:cNvSpPr>
            <p:nvPr/>
          </p:nvSpPr>
          <p:spPr bwMode="auto">
            <a:xfrm>
              <a:off x="4204" y="3706"/>
              <a:ext cx="1076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3600">
                  <a:solidFill>
                    <a:srgbClr val="33CC33"/>
                  </a:solidFill>
                </a:rPr>
                <a:t>chloride</a:t>
              </a:r>
            </a:p>
          </p:txBody>
        </p:sp>
      </p:grpSp>
      <p:sp>
        <p:nvSpPr>
          <p:cNvPr id="1310744" name="Text Box 24"/>
          <p:cNvSpPr txBox="1">
            <a:spLocks noChangeArrowheads="1"/>
          </p:cNvSpPr>
          <p:nvPr/>
        </p:nvSpPr>
        <p:spPr bwMode="auto">
          <a:xfrm>
            <a:off x="839788" y="3108325"/>
            <a:ext cx="3276600" cy="641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/>
              <a:t>compound name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31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1000"/>
                                        <p:tgtEl>
                                          <p:spTgt spid="131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1000"/>
                                        <p:tgtEl>
                                          <p:spTgt spid="1310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310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310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3107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3107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22" grpId="0" animBg="1" autoUpdateAnimBg="0"/>
      <p:bldP spid="1310723" grpId="0" animBg="1" autoUpdateAnimBg="0"/>
      <p:bldP spid="1310725" grpId="0" autoUpdateAnimBg="0"/>
      <p:bldP spid="1310735" grpId="0" autoUpdateAnimBg="0"/>
      <p:bldP spid="1310744" grpId="0" animBg="1" autoUpdateAnimBg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6B06627-29E1-40AC-ACFC-083E097BA142}" type="slidenum">
              <a:rPr lang="en-US" sz="1400"/>
              <a:pPr eaLnBrk="1" hangingPunct="1"/>
              <a:t>74</a:t>
            </a:fld>
            <a:endParaRPr lang="en-US" sz="1400"/>
          </a:p>
        </p:txBody>
      </p:sp>
      <p:sp>
        <p:nvSpPr>
          <p:cNvPr id="1312770" name="Text Box 2"/>
          <p:cNvSpPr txBox="1">
            <a:spLocks noChangeArrowheads="1"/>
          </p:cNvSpPr>
          <p:nvPr/>
        </p:nvSpPr>
        <p:spPr bwMode="auto">
          <a:xfrm>
            <a:off x="1381125" y="3108325"/>
            <a:ext cx="2133600" cy="641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>
                <a:solidFill>
                  <a:srgbClr val="0066FF"/>
                </a:solidFill>
              </a:rPr>
              <a:t>ion charge</a:t>
            </a:r>
          </a:p>
        </p:txBody>
      </p:sp>
      <p:sp>
        <p:nvSpPr>
          <p:cNvPr id="1312771" name="Text Box 3"/>
          <p:cNvSpPr txBox="1">
            <a:spLocks noChangeArrowheads="1"/>
          </p:cNvSpPr>
          <p:nvPr/>
        </p:nvSpPr>
        <p:spPr bwMode="auto">
          <a:xfrm>
            <a:off x="1381125" y="3108325"/>
            <a:ext cx="2209800" cy="641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>
                <a:solidFill>
                  <a:srgbClr val="33CC33"/>
                </a:solidFill>
              </a:rPr>
              <a:t>ion name</a:t>
            </a:r>
          </a:p>
        </p:txBody>
      </p:sp>
      <p:sp>
        <p:nvSpPr>
          <p:cNvPr id="95237" name="Text Box 4"/>
          <p:cNvSpPr txBox="1">
            <a:spLocks noChangeArrowheads="1"/>
          </p:cNvSpPr>
          <p:nvPr/>
        </p:nvSpPr>
        <p:spPr bwMode="auto">
          <a:xfrm>
            <a:off x="5765800" y="1019175"/>
            <a:ext cx="1295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/>
              <a:t>SnBr</a:t>
            </a:r>
            <a:r>
              <a:rPr lang="en-US" sz="3600" baseline="-25000"/>
              <a:t>2</a:t>
            </a:r>
            <a:endParaRPr lang="en-US" sz="3600"/>
          </a:p>
        </p:txBody>
      </p:sp>
      <p:sp>
        <p:nvSpPr>
          <p:cNvPr id="1312773" name="Text Box 5"/>
          <p:cNvSpPr txBox="1">
            <a:spLocks noChangeArrowheads="1"/>
          </p:cNvSpPr>
          <p:nvPr/>
        </p:nvSpPr>
        <p:spPr bwMode="auto">
          <a:xfrm>
            <a:off x="4343400" y="333375"/>
            <a:ext cx="4140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/>
              <a:t>stannous bromide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5318125" y="1552575"/>
            <a:ext cx="1957388" cy="1219200"/>
            <a:chOff x="3350" y="978"/>
            <a:chExt cx="1233" cy="768"/>
          </a:xfrm>
        </p:grpSpPr>
        <p:sp>
          <p:nvSpPr>
            <p:cNvPr id="95254" name="Text Box 7"/>
            <p:cNvSpPr txBox="1">
              <a:spLocks noChangeArrowheads="1"/>
            </p:cNvSpPr>
            <p:nvPr/>
          </p:nvSpPr>
          <p:spPr bwMode="auto">
            <a:xfrm>
              <a:off x="3350" y="1342"/>
              <a:ext cx="461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3600">
                  <a:solidFill>
                    <a:srgbClr val="0066FF"/>
                  </a:solidFill>
                </a:rPr>
                <a:t>+2</a:t>
              </a:r>
            </a:p>
          </p:txBody>
        </p:sp>
        <p:sp>
          <p:nvSpPr>
            <p:cNvPr id="95255" name="Text Box 8"/>
            <p:cNvSpPr txBox="1">
              <a:spLocks noChangeArrowheads="1"/>
            </p:cNvSpPr>
            <p:nvPr/>
          </p:nvSpPr>
          <p:spPr bwMode="auto">
            <a:xfrm>
              <a:off x="4122" y="1342"/>
              <a:ext cx="461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3600">
                  <a:solidFill>
                    <a:srgbClr val="0066FF"/>
                  </a:solidFill>
                </a:rPr>
                <a:t>-1</a:t>
              </a:r>
            </a:p>
          </p:txBody>
        </p:sp>
        <p:sp>
          <p:nvSpPr>
            <p:cNvPr id="95256" name="Line 9"/>
            <p:cNvSpPr>
              <a:spLocks noChangeShapeType="1"/>
            </p:cNvSpPr>
            <p:nvPr/>
          </p:nvSpPr>
          <p:spPr bwMode="auto">
            <a:xfrm flipH="1">
              <a:off x="3666" y="978"/>
              <a:ext cx="192" cy="43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257" name="Line 10"/>
            <p:cNvSpPr>
              <a:spLocks noChangeShapeType="1"/>
            </p:cNvSpPr>
            <p:nvPr/>
          </p:nvSpPr>
          <p:spPr bwMode="auto">
            <a:xfrm>
              <a:off x="4194" y="978"/>
              <a:ext cx="192" cy="43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4114800" y="2619375"/>
            <a:ext cx="4206875" cy="641350"/>
            <a:chOff x="2592" y="1650"/>
            <a:chExt cx="2650" cy="404"/>
          </a:xfrm>
        </p:grpSpPr>
        <p:sp>
          <p:nvSpPr>
            <p:cNvPr id="95252" name="Text Box 11"/>
            <p:cNvSpPr txBox="1">
              <a:spLocks noChangeArrowheads="1"/>
            </p:cNvSpPr>
            <p:nvPr/>
          </p:nvSpPr>
          <p:spPr bwMode="auto">
            <a:xfrm>
              <a:off x="4166" y="1650"/>
              <a:ext cx="1076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3600">
                  <a:solidFill>
                    <a:srgbClr val="33CC33"/>
                  </a:solidFill>
                </a:rPr>
                <a:t>bromide</a:t>
              </a:r>
            </a:p>
          </p:txBody>
        </p:sp>
        <p:sp>
          <p:nvSpPr>
            <p:cNvPr id="95253" name="Text Box 12"/>
            <p:cNvSpPr txBox="1">
              <a:spLocks noChangeArrowheads="1"/>
            </p:cNvSpPr>
            <p:nvPr/>
          </p:nvSpPr>
          <p:spPr bwMode="auto">
            <a:xfrm>
              <a:off x="2592" y="1650"/>
              <a:ext cx="1306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3600">
                  <a:solidFill>
                    <a:srgbClr val="33CC33"/>
                  </a:solidFill>
                </a:rPr>
                <a:t>stannous</a:t>
              </a:r>
            </a:p>
          </p:txBody>
        </p:sp>
      </p:grpSp>
      <p:sp>
        <p:nvSpPr>
          <p:cNvPr id="95241" name="Text Box 13"/>
          <p:cNvSpPr txBox="1">
            <a:spLocks noChangeArrowheads="1"/>
          </p:cNvSpPr>
          <p:nvPr/>
        </p:nvSpPr>
        <p:spPr bwMode="auto">
          <a:xfrm>
            <a:off x="5870575" y="4283075"/>
            <a:ext cx="1295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/>
              <a:t>SnBr</a:t>
            </a:r>
            <a:r>
              <a:rPr lang="en-US" sz="3600" baseline="-25000"/>
              <a:t>4</a:t>
            </a:r>
            <a:endParaRPr lang="en-US" sz="3600"/>
          </a:p>
        </p:txBody>
      </p:sp>
      <p:sp>
        <p:nvSpPr>
          <p:cNvPr id="1312782" name="Text Box 14"/>
          <p:cNvSpPr txBox="1">
            <a:spLocks noChangeArrowheads="1"/>
          </p:cNvSpPr>
          <p:nvPr/>
        </p:nvSpPr>
        <p:spPr bwMode="auto">
          <a:xfrm>
            <a:off x="4800600" y="3597275"/>
            <a:ext cx="3435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/>
              <a:t>stannic bromide</a:t>
            </a:r>
          </a:p>
        </p:txBody>
      </p: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5440363" y="4816475"/>
            <a:ext cx="1908175" cy="1219200"/>
            <a:chOff x="3427" y="3034"/>
            <a:chExt cx="1202" cy="768"/>
          </a:xfrm>
        </p:grpSpPr>
        <p:sp>
          <p:nvSpPr>
            <p:cNvPr id="95248" name="Text Box 16"/>
            <p:cNvSpPr txBox="1">
              <a:spLocks noChangeArrowheads="1"/>
            </p:cNvSpPr>
            <p:nvPr/>
          </p:nvSpPr>
          <p:spPr bwMode="auto">
            <a:xfrm>
              <a:off x="4168" y="3398"/>
              <a:ext cx="461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3600">
                  <a:solidFill>
                    <a:srgbClr val="0066FF"/>
                  </a:solidFill>
                </a:rPr>
                <a:t>-1</a:t>
              </a:r>
            </a:p>
          </p:txBody>
        </p:sp>
        <p:sp>
          <p:nvSpPr>
            <p:cNvPr id="95249" name="Text Box 17"/>
            <p:cNvSpPr txBox="1">
              <a:spLocks noChangeArrowheads="1"/>
            </p:cNvSpPr>
            <p:nvPr/>
          </p:nvSpPr>
          <p:spPr bwMode="auto">
            <a:xfrm>
              <a:off x="3427" y="3398"/>
              <a:ext cx="461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3600">
                  <a:solidFill>
                    <a:srgbClr val="0066FF"/>
                  </a:solidFill>
                </a:rPr>
                <a:t>+4</a:t>
              </a:r>
            </a:p>
          </p:txBody>
        </p:sp>
        <p:sp>
          <p:nvSpPr>
            <p:cNvPr id="95250" name="Line 18"/>
            <p:cNvSpPr>
              <a:spLocks noChangeShapeType="1"/>
            </p:cNvSpPr>
            <p:nvPr/>
          </p:nvSpPr>
          <p:spPr bwMode="auto">
            <a:xfrm flipH="1">
              <a:off x="3724" y="3034"/>
              <a:ext cx="192" cy="43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251" name="Line 19"/>
            <p:cNvSpPr>
              <a:spLocks noChangeShapeType="1"/>
            </p:cNvSpPr>
            <p:nvPr/>
          </p:nvSpPr>
          <p:spPr bwMode="auto">
            <a:xfrm>
              <a:off x="4240" y="3034"/>
              <a:ext cx="192" cy="43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20"/>
          <p:cNvGrpSpPr>
            <a:grpSpLocks/>
          </p:cNvGrpSpPr>
          <p:nvPr/>
        </p:nvGrpSpPr>
        <p:grpSpPr bwMode="auto">
          <a:xfrm>
            <a:off x="4572000" y="5883275"/>
            <a:ext cx="3810000" cy="641350"/>
            <a:chOff x="2880" y="3706"/>
            <a:chExt cx="2400" cy="404"/>
          </a:xfrm>
        </p:grpSpPr>
        <p:sp>
          <p:nvSpPr>
            <p:cNvPr id="95246" name="Text Box 21"/>
            <p:cNvSpPr txBox="1">
              <a:spLocks noChangeArrowheads="1"/>
            </p:cNvSpPr>
            <p:nvPr/>
          </p:nvSpPr>
          <p:spPr bwMode="auto">
            <a:xfrm>
              <a:off x="2880" y="3706"/>
              <a:ext cx="112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3600">
                  <a:solidFill>
                    <a:srgbClr val="33CC33"/>
                  </a:solidFill>
                </a:rPr>
                <a:t>stannic</a:t>
              </a:r>
            </a:p>
          </p:txBody>
        </p:sp>
        <p:sp>
          <p:nvSpPr>
            <p:cNvPr id="95247" name="Text Box 22"/>
            <p:cNvSpPr txBox="1">
              <a:spLocks noChangeArrowheads="1"/>
            </p:cNvSpPr>
            <p:nvPr/>
          </p:nvSpPr>
          <p:spPr bwMode="auto">
            <a:xfrm>
              <a:off x="4204" y="3706"/>
              <a:ext cx="1076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3600">
                  <a:solidFill>
                    <a:srgbClr val="33CC33"/>
                  </a:solidFill>
                </a:rPr>
                <a:t>bromide</a:t>
              </a:r>
            </a:p>
          </p:txBody>
        </p:sp>
      </p:grpSp>
      <p:sp>
        <p:nvSpPr>
          <p:cNvPr id="1312791" name="Text Box 23"/>
          <p:cNvSpPr txBox="1">
            <a:spLocks noChangeArrowheads="1"/>
          </p:cNvSpPr>
          <p:nvPr/>
        </p:nvSpPr>
        <p:spPr bwMode="auto">
          <a:xfrm>
            <a:off x="838200" y="3108325"/>
            <a:ext cx="3276600" cy="641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/>
              <a:t>compound name</a:t>
            </a: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31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1000"/>
                                        <p:tgtEl>
                                          <p:spTgt spid="131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2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1000"/>
                                        <p:tgtEl>
                                          <p:spTgt spid="1312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312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31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3127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3127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2770" grpId="0" animBg="1" autoUpdateAnimBg="0"/>
      <p:bldP spid="1312771" grpId="0" animBg="1" autoUpdateAnimBg="0"/>
      <p:bldP spid="1312773" grpId="0" autoUpdateAnimBg="0"/>
      <p:bldP spid="1312782" grpId="0" autoUpdateAnimBg="0"/>
      <p:bldP spid="1312791" grpId="0" animBg="1" autoUpdateAnimBg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808274E-95D3-4D33-A01F-9FE03986651E}" type="slidenum">
              <a:rPr lang="en-US" sz="1400"/>
              <a:pPr eaLnBrk="1" hangingPunct="1"/>
              <a:t>75</a:t>
            </a:fld>
            <a:endParaRPr lang="en-US" sz="1400"/>
          </a:p>
        </p:txBody>
      </p:sp>
      <p:sp>
        <p:nvSpPr>
          <p:cNvPr id="9625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76200"/>
            <a:ext cx="9144000" cy="6858000"/>
          </a:xfrm>
        </p:spPr>
        <p:txBody>
          <a:bodyPr/>
          <a:lstStyle/>
          <a:p>
            <a:pPr algn="just" eaLnBrk="1" hangingPunct="1">
              <a:buFontTx/>
              <a:buNone/>
            </a:pPr>
            <a:endParaRPr lang="en-US" sz="2400" smtClean="0">
              <a:latin typeface="Arial" pitchFamily="34" charset="0"/>
            </a:endParaRPr>
          </a:p>
          <a:p>
            <a:pPr algn="just" eaLnBrk="1" hangingPunct="1">
              <a:buFontTx/>
              <a:buNone/>
            </a:pPr>
            <a:endParaRPr lang="en-US" sz="2400" smtClean="0">
              <a:latin typeface="Arial" pitchFamily="34" charset="0"/>
            </a:endParaRPr>
          </a:p>
          <a:p>
            <a:pPr algn="just" eaLnBrk="1" hangingPunct="1">
              <a:buFontTx/>
              <a:buNone/>
            </a:pPr>
            <a:r>
              <a:rPr lang="en-US" sz="2400" smtClean="0">
                <a:latin typeface="Arial" pitchFamily="34" charset="0"/>
              </a:rPr>
              <a:t>           Lower Charge		                    Higher Charge</a:t>
            </a:r>
          </a:p>
          <a:p>
            <a:pPr eaLnBrk="1" hangingPunct="1">
              <a:buFontTx/>
              <a:buNone/>
            </a:pPr>
            <a:r>
              <a:rPr lang="en-US" sz="2400" smtClean="0">
                <a:latin typeface="Arial" pitchFamily="34" charset="0"/>
              </a:rPr>
              <a:t>		                                </a:t>
            </a:r>
          </a:p>
          <a:p>
            <a:pPr algn="just" eaLnBrk="1" hangingPunct="1">
              <a:buFontTx/>
              <a:buNone/>
            </a:pPr>
            <a:endParaRPr lang="en-US" smtClean="0"/>
          </a:p>
        </p:txBody>
      </p:sp>
      <p:graphicFrame>
        <p:nvGraphicFramePr>
          <p:cNvPr id="1294389" name="Group 53"/>
          <p:cNvGraphicFramePr>
            <a:graphicFrameLocks noGrp="1"/>
          </p:cNvGraphicFramePr>
          <p:nvPr/>
        </p:nvGraphicFramePr>
        <p:xfrm>
          <a:off x="0" y="1600200"/>
          <a:ext cx="9144000" cy="3892552"/>
        </p:xfrm>
        <a:graphic>
          <a:graphicData uri="http://schemas.openxmlformats.org/drawingml/2006/table">
            <a:tbl>
              <a:tblPr/>
              <a:tblGrid>
                <a:gridCol w="1828800"/>
                <a:gridCol w="1828800"/>
                <a:gridCol w="1905000"/>
                <a:gridCol w="1752600"/>
                <a:gridCol w="1828800"/>
              </a:tblGrid>
              <a:tr h="527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Element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	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Formula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Name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Times New Roman" pitchFamily="18" charset="0"/>
                        </a:rPr>
                        <a:t>Formula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Times New Roman" pitchFamily="18" charset="0"/>
                        </a:rPr>
                        <a:t>Name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655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Copper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Cu</a:t>
                      </a:r>
                      <a:r>
                        <a:rPr kumimoji="0" lang="en-US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+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cuprous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Times New Roman" pitchFamily="18" charset="0"/>
                        </a:rPr>
                        <a:t>Cu</a:t>
                      </a:r>
                      <a:r>
                        <a:rPr kumimoji="0" lang="en-US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Times New Roman" pitchFamily="18" charset="0"/>
                        </a:rPr>
                        <a:t>2+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Times New Roman" pitchFamily="18" charset="0"/>
                        </a:rPr>
                        <a:t>cupric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Iron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Fe</a:t>
                      </a:r>
                      <a:r>
                        <a:rPr kumimoji="0" lang="en-US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2+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ferrous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Times New Roman" pitchFamily="18" charset="0"/>
                        </a:rPr>
                        <a:t>Fe</a:t>
                      </a:r>
                      <a:r>
                        <a:rPr kumimoji="0" lang="en-US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Times New Roman" pitchFamily="18" charset="0"/>
                        </a:rPr>
                        <a:t>3+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Times New Roman" pitchFamily="18" charset="0"/>
                        </a:rPr>
                        <a:t>ferric	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Lead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Pb</a:t>
                      </a:r>
                      <a:r>
                        <a:rPr kumimoji="0" lang="en-US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2+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plumbous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</a:rPr>
                        <a:t>Pb</a:t>
                      </a:r>
                      <a:r>
                        <a:rPr kumimoji="0" lang="en-US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</a:rPr>
                        <a:t>4+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</a:rPr>
                        <a:t>plumbic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676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Mercury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mercurous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</a:rPr>
                        <a:t>Hg</a:t>
                      </a:r>
                      <a:r>
                        <a:rPr kumimoji="0" lang="en-US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</a:rPr>
                        <a:t>2+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</a:rPr>
                        <a:t>mercuric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Tin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Sn</a:t>
                      </a:r>
                      <a:r>
                        <a:rPr kumimoji="0" lang="en-US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2+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stannous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</a:rPr>
                        <a:t>Sn</a:t>
                      </a:r>
                      <a:r>
                        <a:rPr kumimoji="0" lang="en-US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</a:rPr>
                        <a:t>4+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</a:rPr>
                        <a:t>stannic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96304" name="Text Box 49"/>
          <p:cNvSpPr txBox="1">
            <a:spLocks noChangeArrowheads="1"/>
          </p:cNvSpPr>
          <p:nvPr/>
        </p:nvSpPr>
        <p:spPr bwMode="auto">
          <a:xfrm>
            <a:off x="1588" y="0"/>
            <a:ext cx="9140825" cy="6858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 anchorCtr="1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600" b="1" u="sng">
                <a:solidFill>
                  <a:srgbClr val="996600"/>
                </a:solidFill>
              </a:rPr>
              <a:t>Ion Names: Classical System </a:t>
            </a:r>
          </a:p>
        </p:txBody>
      </p:sp>
      <p:grpSp>
        <p:nvGrpSpPr>
          <p:cNvPr id="96305" name="Group 52"/>
          <p:cNvGrpSpPr>
            <a:grpSpLocks/>
          </p:cNvGrpSpPr>
          <p:nvPr/>
        </p:nvGrpSpPr>
        <p:grpSpPr bwMode="auto">
          <a:xfrm>
            <a:off x="2266950" y="4238625"/>
            <a:ext cx="685800" cy="647700"/>
            <a:chOff x="1428" y="2844"/>
            <a:chExt cx="432" cy="408"/>
          </a:xfrm>
        </p:grpSpPr>
        <p:sp>
          <p:nvSpPr>
            <p:cNvPr id="96306" name="Text Box 50"/>
            <p:cNvSpPr txBox="1">
              <a:spLocks noChangeArrowheads="1"/>
            </p:cNvSpPr>
            <p:nvPr/>
          </p:nvSpPr>
          <p:spPr bwMode="auto">
            <a:xfrm>
              <a:off x="1428" y="2844"/>
              <a:ext cx="432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800" baseline="30000"/>
                <a:t>2+</a:t>
              </a:r>
            </a:p>
          </p:txBody>
        </p:sp>
        <p:sp>
          <p:nvSpPr>
            <p:cNvPr id="96307" name="Text Box 51"/>
            <p:cNvSpPr txBox="1">
              <a:spLocks noChangeArrowheads="1"/>
            </p:cNvSpPr>
            <p:nvPr/>
          </p:nvSpPr>
          <p:spPr bwMode="auto">
            <a:xfrm>
              <a:off x="1428" y="3012"/>
              <a:ext cx="432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800" baseline="30000"/>
                <a:t>2</a:t>
              </a:r>
            </a:p>
          </p:txBody>
        </p:sp>
      </p:grp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F6F9E67-681B-4E76-9C76-BF0D44703D01}" type="slidenum">
              <a:rPr lang="en-US" sz="1400"/>
              <a:pPr eaLnBrk="1" hangingPunct="1"/>
              <a:t>76</a:t>
            </a:fld>
            <a:endParaRPr lang="en-US" sz="1400"/>
          </a:p>
        </p:txBody>
      </p:sp>
      <p:sp>
        <p:nvSpPr>
          <p:cNvPr id="131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 anchorCtr="1"/>
          <a:lstStyle/>
          <a:p>
            <a:pPr eaLnBrk="1" hangingPunct="1">
              <a:defRPr/>
            </a:pPr>
            <a:r>
              <a:rPr lang="en-US" sz="5400" u="sng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Binary Compounds Containing Two Nonmetals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FDA9CC7-1855-468C-AFE5-57F4AE63AD6C}" type="slidenum">
              <a:rPr lang="en-US" sz="1400"/>
              <a:pPr eaLnBrk="1" hangingPunct="1"/>
              <a:t>77</a:t>
            </a:fld>
            <a:endParaRPr lang="en-US" sz="1400"/>
          </a:p>
        </p:txBody>
      </p:sp>
      <p:sp>
        <p:nvSpPr>
          <p:cNvPr id="9830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2857500"/>
            <a:ext cx="7162800" cy="1143000"/>
          </a:xfrm>
        </p:spPr>
        <p:txBody>
          <a:bodyPr/>
          <a:lstStyle/>
          <a:p>
            <a:pPr algn="just" eaLnBrk="1" hangingPunct="1"/>
            <a:r>
              <a:rPr lang="en-US" sz="3600" smtClean="0"/>
              <a:t>Compounds between nonmetals are molecular, not ionic.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610588D-CCD9-4405-9B09-32A31D5C32FD}" type="slidenum">
              <a:rPr lang="en-US" sz="1400"/>
              <a:pPr eaLnBrk="1" hangingPunct="1"/>
              <a:t>78</a:t>
            </a:fld>
            <a:endParaRPr lang="en-US" sz="1400"/>
          </a:p>
        </p:txBody>
      </p:sp>
      <p:sp>
        <p:nvSpPr>
          <p:cNvPr id="993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 eaLnBrk="1" hangingPunct="1"/>
            <a:r>
              <a:rPr lang="en-US" sz="3600" smtClean="0"/>
              <a:t>In a compound formed between two nonmetals, the element that occurs first in this series is named first.</a:t>
            </a:r>
          </a:p>
        </p:txBody>
      </p:sp>
      <p:sp>
        <p:nvSpPr>
          <p:cNvPr id="15943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387600" y="2209800"/>
            <a:ext cx="914400" cy="4114800"/>
          </a:xfrm>
        </p:spPr>
        <p:txBody>
          <a:bodyPr/>
          <a:lstStyle/>
          <a:p>
            <a:pPr eaLnBrk="1" hangingPunct="1"/>
            <a:r>
              <a:rPr lang="en-US" sz="3600" smtClean="0">
                <a:solidFill>
                  <a:schemeClr val="accent2"/>
                </a:solidFill>
              </a:rPr>
              <a:t>Si</a:t>
            </a:r>
          </a:p>
          <a:p>
            <a:pPr eaLnBrk="1" hangingPunct="1"/>
            <a:r>
              <a:rPr lang="en-US" sz="3600" smtClean="0">
                <a:solidFill>
                  <a:schemeClr val="accent2"/>
                </a:solidFill>
              </a:rPr>
              <a:t>B</a:t>
            </a:r>
          </a:p>
          <a:p>
            <a:pPr eaLnBrk="1" hangingPunct="1"/>
            <a:r>
              <a:rPr lang="en-US" sz="3600" smtClean="0">
                <a:solidFill>
                  <a:schemeClr val="accent2"/>
                </a:solidFill>
              </a:rPr>
              <a:t>P</a:t>
            </a:r>
          </a:p>
          <a:p>
            <a:pPr eaLnBrk="1" hangingPunct="1"/>
            <a:r>
              <a:rPr lang="en-US" sz="3600" smtClean="0">
                <a:solidFill>
                  <a:schemeClr val="accent2"/>
                </a:solidFill>
              </a:rPr>
              <a:t>H</a:t>
            </a:r>
          </a:p>
          <a:p>
            <a:pPr eaLnBrk="1" hangingPunct="1"/>
            <a:r>
              <a:rPr lang="en-US" sz="3600" smtClean="0">
                <a:solidFill>
                  <a:schemeClr val="accent2"/>
                </a:solidFill>
              </a:rPr>
              <a:t>C</a:t>
            </a:r>
          </a:p>
          <a:p>
            <a:pPr eaLnBrk="1" hangingPunct="1"/>
            <a:r>
              <a:rPr lang="en-US" sz="3600" smtClean="0">
                <a:solidFill>
                  <a:schemeClr val="accent2"/>
                </a:solidFill>
              </a:rPr>
              <a:t>S</a:t>
            </a:r>
          </a:p>
        </p:txBody>
      </p:sp>
      <p:sp>
        <p:nvSpPr>
          <p:cNvPr id="159437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689600" y="2209800"/>
            <a:ext cx="1066800" cy="4114800"/>
          </a:xfrm>
        </p:spPr>
        <p:txBody>
          <a:bodyPr/>
          <a:lstStyle/>
          <a:p>
            <a:pPr eaLnBrk="1" hangingPunct="1"/>
            <a:r>
              <a:rPr lang="en-US" sz="3600" smtClean="0">
                <a:solidFill>
                  <a:schemeClr val="accent2"/>
                </a:solidFill>
              </a:rPr>
              <a:t>I</a:t>
            </a:r>
          </a:p>
          <a:p>
            <a:pPr eaLnBrk="1" hangingPunct="1"/>
            <a:r>
              <a:rPr lang="en-US" sz="3600" smtClean="0">
                <a:solidFill>
                  <a:schemeClr val="accent2"/>
                </a:solidFill>
              </a:rPr>
              <a:t>Br</a:t>
            </a:r>
          </a:p>
          <a:p>
            <a:pPr eaLnBrk="1" hangingPunct="1"/>
            <a:r>
              <a:rPr lang="en-US" sz="3600" smtClean="0">
                <a:solidFill>
                  <a:schemeClr val="accent2"/>
                </a:solidFill>
              </a:rPr>
              <a:t>N</a:t>
            </a:r>
          </a:p>
          <a:p>
            <a:pPr eaLnBrk="1" hangingPunct="1"/>
            <a:r>
              <a:rPr lang="en-US" sz="3600" smtClean="0">
                <a:solidFill>
                  <a:schemeClr val="accent2"/>
                </a:solidFill>
              </a:rPr>
              <a:t>Cl</a:t>
            </a:r>
          </a:p>
          <a:p>
            <a:pPr eaLnBrk="1" hangingPunct="1"/>
            <a:r>
              <a:rPr lang="en-US" sz="3600" smtClean="0">
                <a:solidFill>
                  <a:schemeClr val="accent2"/>
                </a:solidFill>
              </a:rPr>
              <a:t>O</a:t>
            </a:r>
          </a:p>
          <a:p>
            <a:pPr eaLnBrk="1" hangingPunct="1"/>
            <a:r>
              <a:rPr lang="en-US" sz="3600" smtClean="0">
                <a:solidFill>
                  <a:schemeClr val="accent2"/>
                </a:solidFill>
              </a:rPr>
              <a:t>F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4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94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94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4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94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94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4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94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94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4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94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94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4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94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94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4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94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94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4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94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94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43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943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943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43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943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943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43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943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943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43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943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5943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43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943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5943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4371" grpId="0" build="p" autoUpdateAnimBg="0" advAuto="0"/>
      <p:bldP spid="1594372" grpId="0" build="p" autoUpdateAnimBg="0" advAuto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182A2CE-30D5-469A-8F8A-765072EBA5D1}" type="slidenum">
              <a:rPr lang="en-US" sz="1400"/>
              <a:pPr eaLnBrk="1" hangingPunct="1"/>
              <a:t>79</a:t>
            </a:fld>
            <a:endParaRPr lang="en-US" sz="1400"/>
          </a:p>
        </p:txBody>
      </p:sp>
      <p:sp>
        <p:nvSpPr>
          <p:cNvPr id="14510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 anchorCtr="1"/>
          <a:lstStyle/>
          <a:p>
            <a:pPr eaLnBrk="1" hangingPunct="1">
              <a:defRPr/>
            </a:pPr>
            <a:r>
              <a:rPr lang="en-US" sz="5400" u="sng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Prefixes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58E8AA8-9CB2-4ADE-8E74-E8E0B614B19F}" type="slidenum">
              <a:rPr lang="en-US" sz="1400"/>
              <a:pPr eaLnBrk="1" hangingPunct="1"/>
              <a:t>8</a:t>
            </a:fld>
            <a:endParaRPr lang="en-US" sz="1400"/>
          </a:p>
        </p:txBody>
      </p:sp>
      <p:sp>
        <p:nvSpPr>
          <p:cNvPr id="28675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227013"/>
            <a:ext cx="9142413" cy="1143000"/>
          </a:xfrm>
        </p:spPr>
        <p:txBody>
          <a:bodyPr/>
          <a:lstStyle/>
          <a:p>
            <a:pPr eaLnBrk="1" hangingPunct="1"/>
            <a:r>
              <a:rPr lang="en-US" sz="3600" smtClean="0"/>
              <a:t>The formula for most elements</a:t>
            </a:r>
            <a:br>
              <a:rPr lang="en-US" sz="3600" smtClean="0"/>
            </a:br>
            <a:r>
              <a:rPr lang="en-US" sz="3600" smtClean="0"/>
              <a:t> is the symbol of the element.</a:t>
            </a:r>
          </a:p>
        </p:txBody>
      </p:sp>
      <p:sp>
        <p:nvSpPr>
          <p:cNvPr id="1150980" name="Rectangle 1028"/>
          <p:cNvSpPr>
            <a:spLocks noChangeArrowheads="1"/>
          </p:cNvSpPr>
          <p:nvPr/>
        </p:nvSpPr>
        <p:spPr bwMode="auto">
          <a:xfrm>
            <a:off x="0" y="1525588"/>
            <a:ext cx="91440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  <a:tabLst>
                <a:tab pos="4060825" algn="r"/>
                <a:tab pos="5030788" algn="l"/>
              </a:tabLst>
            </a:pPr>
            <a:r>
              <a:rPr lang="en-US" sz="3600">
                <a:solidFill>
                  <a:srgbClr val="3366FF"/>
                </a:solidFill>
              </a:rPr>
              <a:t>	Sodium	Na</a:t>
            </a:r>
          </a:p>
          <a:p>
            <a:pPr>
              <a:spcBef>
                <a:spcPct val="20000"/>
              </a:spcBef>
              <a:tabLst>
                <a:tab pos="4060825" algn="r"/>
                <a:tab pos="5030788" algn="l"/>
              </a:tabLst>
            </a:pPr>
            <a:r>
              <a:rPr lang="en-US" sz="3600">
                <a:solidFill>
                  <a:srgbClr val="3366FF"/>
                </a:solidFill>
              </a:rPr>
              <a:t>	Potassium	K</a:t>
            </a:r>
          </a:p>
          <a:p>
            <a:pPr>
              <a:spcBef>
                <a:spcPct val="20000"/>
              </a:spcBef>
              <a:tabLst>
                <a:tab pos="4060825" algn="r"/>
                <a:tab pos="5030788" algn="l"/>
              </a:tabLst>
            </a:pPr>
            <a:r>
              <a:rPr lang="en-US" sz="3600">
                <a:solidFill>
                  <a:srgbClr val="3366FF"/>
                </a:solidFill>
              </a:rPr>
              <a:t>	Zinc	Zn</a:t>
            </a:r>
          </a:p>
          <a:p>
            <a:pPr>
              <a:spcBef>
                <a:spcPct val="20000"/>
              </a:spcBef>
              <a:tabLst>
                <a:tab pos="4060825" algn="r"/>
                <a:tab pos="5030788" algn="l"/>
              </a:tabLst>
            </a:pPr>
            <a:r>
              <a:rPr lang="en-US" sz="3600">
                <a:solidFill>
                  <a:srgbClr val="3366FF"/>
                </a:solidFill>
              </a:rPr>
              <a:t>	Argon	Ar</a:t>
            </a:r>
          </a:p>
          <a:p>
            <a:pPr>
              <a:spcBef>
                <a:spcPct val="20000"/>
              </a:spcBef>
              <a:tabLst>
                <a:tab pos="4060825" algn="r"/>
                <a:tab pos="5030788" algn="l"/>
              </a:tabLst>
            </a:pPr>
            <a:r>
              <a:rPr lang="en-US" sz="3600">
                <a:solidFill>
                  <a:srgbClr val="3366FF"/>
                </a:solidFill>
              </a:rPr>
              <a:t>	Mercury	Hg</a:t>
            </a:r>
          </a:p>
          <a:p>
            <a:pPr>
              <a:spcBef>
                <a:spcPct val="20000"/>
              </a:spcBef>
              <a:tabLst>
                <a:tab pos="4060825" algn="r"/>
                <a:tab pos="5030788" algn="l"/>
              </a:tabLst>
            </a:pPr>
            <a:r>
              <a:rPr lang="en-US" sz="3600">
                <a:solidFill>
                  <a:srgbClr val="3366FF"/>
                </a:solidFill>
              </a:rPr>
              <a:t>	Lead	Pb</a:t>
            </a:r>
          </a:p>
          <a:p>
            <a:pPr>
              <a:spcBef>
                <a:spcPct val="20000"/>
              </a:spcBef>
              <a:tabLst>
                <a:tab pos="4060825" algn="r"/>
                <a:tab pos="5030788" algn="l"/>
              </a:tabLst>
            </a:pPr>
            <a:r>
              <a:rPr lang="en-US" sz="3600">
                <a:solidFill>
                  <a:srgbClr val="3366FF"/>
                </a:solidFill>
              </a:rPr>
              <a:t>	Calcium	Ca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0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" fill="hold"/>
                                        <p:tgtEl>
                                          <p:spTgt spid="11509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" fill="hold"/>
                                        <p:tgtEl>
                                          <p:spTgt spid="11509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0980" grpId="0" autoUpdateAnimBg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A29F2E2-2B36-463B-9C2F-9C709E081C36}" type="slidenum">
              <a:rPr lang="en-US" sz="1400"/>
              <a:pPr eaLnBrk="1" hangingPunct="1"/>
              <a:t>80</a:t>
            </a:fld>
            <a:endParaRPr lang="en-US" sz="1400"/>
          </a:p>
        </p:txBody>
      </p:sp>
      <p:sp>
        <p:nvSpPr>
          <p:cNvPr id="10137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438400"/>
            <a:ext cx="7772400" cy="1981200"/>
          </a:xfrm>
        </p:spPr>
        <p:txBody>
          <a:bodyPr/>
          <a:lstStyle/>
          <a:p>
            <a:pPr algn="just" eaLnBrk="1" hangingPunct="1"/>
            <a:r>
              <a:rPr lang="en-US" sz="3600" smtClean="0">
                <a:solidFill>
                  <a:schemeClr val="tx1"/>
                </a:solidFill>
              </a:rPr>
              <a:t>A Greek prefix is placed before the name of each element to indicate the number of atoms of the element that are present.</a:t>
            </a:r>
            <a:endParaRPr lang="en-US" sz="3600" smtClean="0">
              <a:solidFill>
                <a:srgbClr val="CC3399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F302739-CCA6-4C17-AF92-13F4BC63E7FD}" type="slidenum">
              <a:rPr lang="en-US" sz="1400"/>
              <a:pPr eaLnBrk="1" hangingPunct="1"/>
              <a:t>81</a:t>
            </a:fld>
            <a:endParaRPr lang="en-US" sz="1400"/>
          </a:p>
        </p:txBody>
      </p:sp>
      <p:sp>
        <p:nvSpPr>
          <p:cNvPr id="1595394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1422400" y="2895600"/>
            <a:ext cx="2438400" cy="2667000"/>
          </a:xfrm>
        </p:spPr>
        <p:txBody>
          <a:bodyPr/>
          <a:lstStyle/>
          <a:p>
            <a:pPr eaLnBrk="1" hangingPunct="1">
              <a:spcBef>
                <a:spcPct val="100000"/>
              </a:spcBef>
            </a:pPr>
            <a:r>
              <a:rPr lang="en-US" sz="3600" b="1" i="1" smtClean="0">
                <a:solidFill>
                  <a:srgbClr val="00FF00"/>
                </a:solidFill>
              </a:rPr>
              <a:t>       di </a:t>
            </a:r>
            <a:r>
              <a:rPr lang="en-US" sz="3600" b="1" smtClean="0">
                <a:solidFill>
                  <a:srgbClr val="00FF00"/>
                </a:solidFill>
              </a:rPr>
              <a:t>= 2</a:t>
            </a:r>
          </a:p>
          <a:p>
            <a:pPr eaLnBrk="1" hangingPunct="1"/>
            <a:r>
              <a:rPr lang="en-US" sz="3600" b="1" i="1" smtClean="0">
                <a:solidFill>
                  <a:srgbClr val="00FF00"/>
                </a:solidFill>
              </a:rPr>
              <a:t>      tri</a:t>
            </a:r>
            <a:r>
              <a:rPr lang="en-US" sz="3600" b="1" smtClean="0">
                <a:solidFill>
                  <a:srgbClr val="00FF00"/>
                </a:solidFill>
              </a:rPr>
              <a:t> = 3</a:t>
            </a:r>
          </a:p>
          <a:p>
            <a:pPr eaLnBrk="1" hangingPunct="1"/>
            <a:r>
              <a:rPr lang="en-US" sz="3600" b="1" i="1" smtClean="0">
                <a:solidFill>
                  <a:srgbClr val="00FF00"/>
                </a:solidFill>
              </a:rPr>
              <a:t>  tetra </a:t>
            </a:r>
            <a:r>
              <a:rPr lang="en-US" sz="3600" b="1" smtClean="0">
                <a:solidFill>
                  <a:srgbClr val="00FF00"/>
                </a:solidFill>
              </a:rPr>
              <a:t>= 4</a:t>
            </a:r>
          </a:p>
          <a:p>
            <a:pPr eaLnBrk="1" hangingPunct="1"/>
            <a:r>
              <a:rPr lang="en-US" sz="3600" b="1" i="1" smtClean="0">
                <a:solidFill>
                  <a:srgbClr val="00FF00"/>
                </a:solidFill>
              </a:rPr>
              <a:t> penta </a:t>
            </a:r>
            <a:r>
              <a:rPr lang="en-US" sz="3600" b="1" smtClean="0">
                <a:solidFill>
                  <a:srgbClr val="00FF00"/>
                </a:solidFill>
              </a:rPr>
              <a:t>= 5</a:t>
            </a:r>
            <a:r>
              <a:rPr lang="en-US" sz="3200" b="1" i="1" smtClean="0">
                <a:solidFill>
                  <a:srgbClr val="00FF00"/>
                </a:solidFill>
              </a:rPr>
              <a:t> </a:t>
            </a:r>
          </a:p>
        </p:txBody>
      </p:sp>
      <p:sp>
        <p:nvSpPr>
          <p:cNvPr id="159539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283200" y="2286000"/>
            <a:ext cx="2438400" cy="3352800"/>
          </a:xfrm>
        </p:spPr>
        <p:txBody>
          <a:bodyPr/>
          <a:lstStyle/>
          <a:p>
            <a:pPr eaLnBrk="1" hangingPunct="1"/>
            <a:r>
              <a:rPr lang="en-US" sz="3600" b="1" i="1" smtClean="0">
                <a:solidFill>
                  <a:srgbClr val="00FF00"/>
                </a:solidFill>
              </a:rPr>
              <a:t>hexa </a:t>
            </a:r>
            <a:r>
              <a:rPr lang="en-US" sz="3600" b="1" smtClean="0">
                <a:solidFill>
                  <a:srgbClr val="00FF00"/>
                </a:solidFill>
              </a:rPr>
              <a:t>= 6</a:t>
            </a:r>
          </a:p>
          <a:p>
            <a:pPr eaLnBrk="1" hangingPunct="1"/>
            <a:r>
              <a:rPr lang="en-US" sz="3600" b="1" i="1" smtClean="0">
                <a:solidFill>
                  <a:srgbClr val="00FF00"/>
                </a:solidFill>
              </a:rPr>
              <a:t>hepta </a:t>
            </a:r>
            <a:r>
              <a:rPr lang="en-US" sz="3600" b="1" smtClean="0">
                <a:solidFill>
                  <a:srgbClr val="00FF00"/>
                </a:solidFill>
              </a:rPr>
              <a:t>= 7</a:t>
            </a:r>
          </a:p>
          <a:p>
            <a:pPr eaLnBrk="1" hangingPunct="1"/>
            <a:r>
              <a:rPr lang="en-US" sz="3600" b="1" i="1" smtClean="0">
                <a:solidFill>
                  <a:srgbClr val="00FF00"/>
                </a:solidFill>
              </a:rPr>
              <a:t>  octa</a:t>
            </a:r>
            <a:r>
              <a:rPr lang="en-US" sz="3600" b="1" smtClean="0">
                <a:solidFill>
                  <a:srgbClr val="00FF00"/>
                </a:solidFill>
              </a:rPr>
              <a:t> = 8</a:t>
            </a:r>
          </a:p>
          <a:p>
            <a:pPr eaLnBrk="1" hangingPunct="1"/>
            <a:r>
              <a:rPr lang="en-US" sz="3600" b="1" i="1" smtClean="0">
                <a:solidFill>
                  <a:srgbClr val="00FF00"/>
                </a:solidFill>
              </a:rPr>
              <a:t> nona = </a:t>
            </a:r>
            <a:r>
              <a:rPr lang="en-US" sz="3600" b="1" smtClean="0">
                <a:solidFill>
                  <a:srgbClr val="00FF00"/>
                </a:solidFill>
              </a:rPr>
              <a:t>9</a:t>
            </a:r>
          </a:p>
          <a:p>
            <a:pPr eaLnBrk="1" hangingPunct="1"/>
            <a:r>
              <a:rPr lang="en-US" sz="3600" b="1" i="1" smtClean="0">
                <a:solidFill>
                  <a:srgbClr val="00FF00"/>
                </a:solidFill>
              </a:rPr>
              <a:t>deca = </a:t>
            </a:r>
            <a:r>
              <a:rPr lang="en-US" sz="3600" b="1" smtClean="0">
                <a:solidFill>
                  <a:srgbClr val="00FF00"/>
                </a:solidFill>
              </a:rPr>
              <a:t>10</a:t>
            </a:r>
            <a:endParaRPr lang="en-US" sz="3600" b="1" i="1" smtClean="0">
              <a:solidFill>
                <a:srgbClr val="00FF00"/>
              </a:solidFill>
            </a:endParaRPr>
          </a:p>
        </p:txBody>
      </p:sp>
      <p:sp>
        <p:nvSpPr>
          <p:cNvPr id="1595396" name="Rectangle 4"/>
          <p:cNvSpPr>
            <a:spLocks noChangeArrowheads="1"/>
          </p:cNvSpPr>
          <p:nvPr/>
        </p:nvSpPr>
        <p:spPr bwMode="auto">
          <a:xfrm>
            <a:off x="1422400" y="2286000"/>
            <a:ext cx="235743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>
              <a:buFontTx/>
              <a:buChar char="•"/>
            </a:pPr>
            <a:r>
              <a:rPr lang="en-US" sz="3600" b="1" i="1">
                <a:solidFill>
                  <a:srgbClr val="00FF00"/>
                </a:solidFill>
              </a:rPr>
              <a:t>  mono = </a:t>
            </a:r>
            <a:r>
              <a:rPr lang="en-US" sz="3600" b="1">
                <a:solidFill>
                  <a:srgbClr val="00FF00"/>
                </a:solidFill>
              </a:rPr>
              <a:t>1</a:t>
            </a:r>
          </a:p>
        </p:txBody>
      </p:sp>
      <p:sp>
        <p:nvSpPr>
          <p:cNvPr id="1595397" name="Rectangle 5"/>
          <p:cNvSpPr>
            <a:spLocks noChangeArrowheads="1"/>
          </p:cNvSpPr>
          <p:nvPr/>
        </p:nvSpPr>
        <p:spPr bwMode="auto">
          <a:xfrm>
            <a:off x="152400" y="1066800"/>
            <a:ext cx="853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>
              <a:lnSpc>
                <a:spcPct val="90000"/>
              </a:lnSpc>
              <a:tabLst>
                <a:tab pos="965200" algn="l"/>
              </a:tabLst>
            </a:pPr>
            <a:r>
              <a:rPr kumimoji="1" lang="en-US" sz="3200">
                <a:latin typeface="Arial" pitchFamily="34" charset="0"/>
                <a:cs typeface="Times New Roman" pitchFamily="18" charset="0"/>
              </a:rPr>
              <a:t>Mono is never used when naming the first element.</a:t>
            </a: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5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95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5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95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95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5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95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95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53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953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953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53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953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953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53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953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953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5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95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95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5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95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95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5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95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95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5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595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95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5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595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595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5394" grpId="0" build="p" autoUpdateAnimBg="0"/>
      <p:bldP spid="1595395" grpId="0" build="p" autoUpdateAnimBg="0"/>
      <p:bldP spid="1595396" grpId="0" autoUpdateAnimBg="0"/>
      <p:bldP spid="1595397" grpId="0" autoUpdateAnimBg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Prefix Rules</a:t>
            </a:r>
          </a:p>
        </p:txBody>
      </p:sp>
      <p:sp>
        <p:nvSpPr>
          <p:cNvPr id="1034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Never Repeat the same vowel.</a:t>
            </a:r>
          </a:p>
          <a:p>
            <a:pPr lvl="1" eaLnBrk="1" hangingPunct="1"/>
            <a:r>
              <a:rPr lang="en-US" smtClean="0"/>
              <a:t>Triiodide should be Triodide</a:t>
            </a:r>
          </a:p>
          <a:p>
            <a:pPr eaLnBrk="1" hangingPunct="1"/>
            <a:r>
              <a:rPr lang="en-US" smtClean="0"/>
              <a:t>If the prefix ends in a plus the name is oxygen or oxide drop the </a:t>
            </a:r>
            <a:r>
              <a:rPr lang="en-US" smtClean="0">
                <a:solidFill>
                  <a:srgbClr val="FF0000"/>
                </a:solidFill>
              </a:rPr>
              <a:t>a</a:t>
            </a:r>
            <a:r>
              <a:rPr lang="en-US" smtClean="0"/>
              <a:t> from the prefix.</a:t>
            </a:r>
          </a:p>
          <a:p>
            <a:pPr lvl="1" eaLnBrk="1" hangingPunct="1"/>
            <a:r>
              <a:rPr lang="en-US" smtClean="0"/>
              <a:t> fluorine tetr</a:t>
            </a:r>
            <a:r>
              <a:rPr lang="en-US" smtClean="0">
                <a:solidFill>
                  <a:srgbClr val="FF0000"/>
                </a:solidFill>
              </a:rPr>
              <a:t>a</a:t>
            </a:r>
            <a:r>
              <a:rPr lang="en-US" smtClean="0"/>
              <a:t>oxide should be fluorine tetroxide.</a:t>
            </a:r>
          </a:p>
          <a:p>
            <a:pPr lvl="1" eaLnBrk="1" hangingPunct="1">
              <a:buFontTx/>
              <a:buNone/>
            </a:pPr>
            <a:endParaRPr lang="en-US" smtClean="0"/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91ECA35-FF5C-40FF-9EB1-04B68B5934F6}" type="slidenum">
              <a:rPr lang="en-US" sz="1400"/>
              <a:pPr eaLnBrk="1" hangingPunct="1"/>
              <a:t>82</a:t>
            </a:fld>
            <a:endParaRPr lang="en-US" sz="1400"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A6262DE-4CFA-43A1-9284-E724432D1046}" type="slidenum">
              <a:rPr lang="en-US" sz="1400"/>
              <a:pPr eaLnBrk="1" hangingPunct="1"/>
              <a:t>83</a:t>
            </a:fld>
            <a:endParaRPr lang="en-US" sz="1400"/>
          </a:p>
        </p:txBody>
      </p:sp>
      <p:sp>
        <p:nvSpPr>
          <p:cNvPr id="14428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 anchorCtr="1"/>
          <a:lstStyle/>
          <a:p>
            <a:pPr eaLnBrk="1" hangingPunct="1">
              <a:defRPr/>
            </a:pPr>
            <a:r>
              <a:rPr lang="en-US" sz="5400" u="sng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Examples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975452C-1409-4208-8B2A-D3AA0B9F71B8}" type="slidenum">
              <a:rPr lang="en-US" sz="1400"/>
              <a:pPr eaLnBrk="1" hangingPunct="1"/>
              <a:t>84</a:t>
            </a:fld>
            <a:endParaRPr lang="en-US" sz="1400"/>
          </a:p>
        </p:txBody>
      </p:sp>
      <p:sp>
        <p:nvSpPr>
          <p:cNvPr id="105475" name="Text Box 2"/>
          <p:cNvSpPr txBox="1">
            <a:spLocks noChangeArrowheads="1"/>
          </p:cNvSpPr>
          <p:nvPr/>
        </p:nvSpPr>
        <p:spPr bwMode="auto">
          <a:xfrm>
            <a:off x="3352800" y="2441575"/>
            <a:ext cx="23241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800"/>
              <a:t>N</a:t>
            </a:r>
            <a:r>
              <a:rPr lang="en-US" sz="4800" baseline="-25000"/>
              <a:t>2</a:t>
            </a:r>
            <a:r>
              <a:rPr lang="en-US" sz="4800"/>
              <a:t>O</a:t>
            </a:r>
            <a:r>
              <a:rPr lang="en-US" sz="4800" baseline="-25000"/>
              <a:t>3</a:t>
            </a:r>
            <a:endParaRPr lang="en-US" sz="4800"/>
          </a:p>
        </p:txBody>
      </p:sp>
      <p:sp>
        <p:nvSpPr>
          <p:cNvPr id="1588227" name="Text Box 3"/>
          <p:cNvSpPr txBox="1">
            <a:spLocks noChangeArrowheads="1"/>
          </p:cNvSpPr>
          <p:nvPr/>
        </p:nvSpPr>
        <p:spPr bwMode="auto">
          <a:xfrm>
            <a:off x="1758950" y="1755775"/>
            <a:ext cx="5511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/>
              <a:t>dinitrogen trioxide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990600" y="3186113"/>
            <a:ext cx="3441700" cy="1814512"/>
            <a:chOff x="624" y="2007"/>
            <a:chExt cx="2168" cy="1143"/>
          </a:xfrm>
        </p:grpSpPr>
        <p:sp>
          <p:nvSpPr>
            <p:cNvPr id="105481" name="Text Box 5"/>
            <p:cNvSpPr txBox="1">
              <a:spLocks noChangeArrowheads="1"/>
            </p:cNvSpPr>
            <p:nvPr/>
          </p:nvSpPr>
          <p:spPr bwMode="auto">
            <a:xfrm>
              <a:off x="624" y="2400"/>
              <a:ext cx="2168" cy="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3600">
                  <a:solidFill>
                    <a:srgbClr val="0066FF"/>
                  </a:solidFill>
                </a:rPr>
                <a:t>indicates two</a:t>
              </a:r>
              <a:br>
                <a:rPr lang="en-US" sz="3600">
                  <a:solidFill>
                    <a:srgbClr val="0066FF"/>
                  </a:solidFill>
                </a:rPr>
              </a:br>
              <a:r>
                <a:rPr lang="en-US" sz="3600">
                  <a:solidFill>
                    <a:srgbClr val="0066FF"/>
                  </a:solidFill>
                </a:rPr>
                <a:t>nitrogen atoms</a:t>
              </a:r>
            </a:p>
          </p:txBody>
        </p:sp>
        <p:sp>
          <p:nvSpPr>
            <p:cNvPr id="105482" name="Line 6"/>
            <p:cNvSpPr>
              <a:spLocks noChangeShapeType="1"/>
            </p:cNvSpPr>
            <p:nvPr/>
          </p:nvSpPr>
          <p:spPr bwMode="auto">
            <a:xfrm flipH="1">
              <a:off x="1855" y="2007"/>
              <a:ext cx="815" cy="42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4395788" y="3186113"/>
            <a:ext cx="3673475" cy="1814512"/>
            <a:chOff x="2769" y="2007"/>
            <a:chExt cx="2314" cy="1143"/>
          </a:xfrm>
        </p:grpSpPr>
        <p:sp>
          <p:nvSpPr>
            <p:cNvPr id="105479" name="Line 8"/>
            <p:cNvSpPr>
              <a:spLocks noChangeShapeType="1"/>
            </p:cNvSpPr>
            <p:nvPr/>
          </p:nvSpPr>
          <p:spPr bwMode="auto">
            <a:xfrm>
              <a:off x="3264" y="2007"/>
              <a:ext cx="815" cy="42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480" name="Text Box 9"/>
            <p:cNvSpPr txBox="1">
              <a:spLocks noChangeArrowheads="1"/>
            </p:cNvSpPr>
            <p:nvPr/>
          </p:nvSpPr>
          <p:spPr bwMode="auto">
            <a:xfrm>
              <a:off x="2769" y="2400"/>
              <a:ext cx="2314" cy="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3600">
                  <a:solidFill>
                    <a:srgbClr val="33CC33"/>
                  </a:solidFill>
                </a:rPr>
                <a:t>indicates three</a:t>
              </a:r>
              <a:br>
                <a:rPr lang="en-US" sz="3600">
                  <a:solidFill>
                    <a:srgbClr val="33CC33"/>
                  </a:solidFill>
                </a:rPr>
              </a:br>
              <a:r>
                <a:rPr lang="en-US" sz="3600">
                  <a:solidFill>
                    <a:srgbClr val="33CC33"/>
                  </a:solidFill>
                </a:rPr>
                <a:t>oxygen atoms</a:t>
              </a: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8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1588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8227" grpId="0" autoUpdateAnimBg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2A444A0-C58A-4FB7-B232-1C72F029C735}" type="slidenum">
              <a:rPr lang="en-US" sz="1400"/>
              <a:pPr eaLnBrk="1" hangingPunct="1"/>
              <a:t>85</a:t>
            </a:fld>
            <a:endParaRPr lang="en-US" sz="1400"/>
          </a:p>
        </p:txBody>
      </p:sp>
      <p:sp>
        <p:nvSpPr>
          <p:cNvPr id="106499" name="Text Box 2"/>
          <p:cNvSpPr txBox="1">
            <a:spLocks noChangeArrowheads="1"/>
          </p:cNvSpPr>
          <p:nvPr/>
        </p:nvSpPr>
        <p:spPr bwMode="auto">
          <a:xfrm>
            <a:off x="3409950" y="2441575"/>
            <a:ext cx="23241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800"/>
              <a:t>PCl</a:t>
            </a:r>
            <a:r>
              <a:rPr lang="en-US" sz="4800" baseline="-25000"/>
              <a:t>5</a:t>
            </a:r>
          </a:p>
        </p:txBody>
      </p:sp>
      <p:sp>
        <p:nvSpPr>
          <p:cNvPr id="1570819" name="Text Box 3"/>
          <p:cNvSpPr txBox="1">
            <a:spLocks noChangeArrowheads="1"/>
          </p:cNvSpPr>
          <p:nvPr/>
        </p:nvSpPr>
        <p:spPr bwMode="auto">
          <a:xfrm>
            <a:off x="1581150" y="1755775"/>
            <a:ext cx="59817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/>
              <a:t>phosphorous pentachloride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685800" y="3144838"/>
            <a:ext cx="4051300" cy="1870075"/>
            <a:chOff x="432" y="1981"/>
            <a:chExt cx="2552" cy="1178"/>
          </a:xfrm>
        </p:grpSpPr>
        <p:sp>
          <p:nvSpPr>
            <p:cNvPr id="106505" name="Text Box 5"/>
            <p:cNvSpPr txBox="1">
              <a:spLocks noChangeArrowheads="1"/>
            </p:cNvSpPr>
            <p:nvPr/>
          </p:nvSpPr>
          <p:spPr bwMode="auto">
            <a:xfrm>
              <a:off x="432" y="2409"/>
              <a:ext cx="2552" cy="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3600">
                  <a:solidFill>
                    <a:srgbClr val="0066FF"/>
                  </a:solidFill>
                </a:rPr>
                <a:t>indicates one</a:t>
              </a:r>
              <a:br>
                <a:rPr lang="en-US" sz="3600">
                  <a:solidFill>
                    <a:srgbClr val="0066FF"/>
                  </a:solidFill>
                </a:rPr>
              </a:br>
              <a:r>
                <a:rPr lang="en-US" sz="3600">
                  <a:solidFill>
                    <a:srgbClr val="0066FF"/>
                  </a:solidFill>
                </a:rPr>
                <a:t>phosphorous atom</a:t>
              </a:r>
            </a:p>
          </p:txBody>
        </p:sp>
        <p:sp>
          <p:nvSpPr>
            <p:cNvPr id="106506" name="Line 6"/>
            <p:cNvSpPr>
              <a:spLocks noChangeShapeType="1"/>
            </p:cNvSpPr>
            <p:nvPr/>
          </p:nvSpPr>
          <p:spPr bwMode="auto">
            <a:xfrm flipH="1">
              <a:off x="1728" y="1981"/>
              <a:ext cx="882" cy="51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4800600" y="3200400"/>
            <a:ext cx="3673475" cy="1814513"/>
            <a:chOff x="2769" y="2007"/>
            <a:chExt cx="2314" cy="1143"/>
          </a:xfrm>
        </p:grpSpPr>
        <p:sp>
          <p:nvSpPr>
            <p:cNvPr id="106503" name="Line 8"/>
            <p:cNvSpPr>
              <a:spLocks noChangeShapeType="1"/>
            </p:cNvSpPr>
            <p:nvPr/>
          </p:nvSpPr>
          <p:spPr bwMode="auto">
            <a:xfrm>
              <a:off x="2971" y="2007"/>
              <a:ext cx="815" cy="42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504" name="Text Box 9"/>
            <p:cNvSpPr txBox="1">
              <a:spLocks noChangeArrowheads="1"/>
            </p:cNvSpPr>
            <p:nvPr/>
          </p:nvSpPr>
          <p:spPr bwMode="auto">
            <a:xfrm>
              <a:off x="2769" y="2400"/>
              <a:ext cx="2314" cy="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3600">
                  <a:solidFill>
                    <a:srgbClr val="33CC33"/>
                  </a:solidFill>
                </a:rPr>
                <a:t>indicates five</a:t>
              </a:r>
              <a:br>
                <a:rPr lang="en-US" sz="3600">
                  <a:solidFill>
                    <a:srgbClr val="33CC33"/>
                  </a:solidFill>
                </a:rPr>
              </a:br>
              <a:r>
                <a:rPr lang="en-US" sz="3600">
                  <a:solidFill>
                    <a:srgbClr val="33CC33"/>
                  </a:solidFill>
                </a:rPr>
                <a:t>chlorine atoms</a:t>
              </a:r>
            </a:p>
          </p:txBody>
        </p:sp>
      </p:grp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0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1570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0819" grpId="0" autoUpdateAnimBg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AED7C19-DDA9-4F81-AFB3-89296301F9DD}" type="slidenum">
              <a:rPr lang="en-US" sz="1400"/>
              <a:pPr eaLnBrk="1" hangingPunct="1"/>
              <a:t>86</a:t>
            </a:fld>
            <a:endParaRPr lang="en-US" sz="1400"/>
          </a:p>
        </p:txBody>
      </p:sp>
      <p:sp>
        <p:nvSpPr>
          <p:cNvPr id="107523" name="Text Box 2"/>
          <p:cNvSpPr txBox="1">
            <a:spLocks noChangeArrowheads="1"/>
          </p:cNvSpPr>
          <p:nvPr/>
        </p:nvSpPr>
        <p:spPr bwMode="auto">
          <a:xfrm>
            <a:off x="3409950" y="2441575"/>
            <a:ext cx="23241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800"/>
              <a:t>Cl</a:t>
            </a:r>
            <a:r>
              <a:rPr lang="en-US" sz="4800" baseline="-25000"/>
              <a:t>2</a:t>
            </a:r>
            <a:r>
              <a:rPr lang="en-US" sz="4800"/>
              <a:t>O</a:t>
            </a:r>
            <a:r>
              <a:rPr lang="en-US" sz="4800" baseline="-25000"/>
              <a:t>7</a:t>
            </a:r>
          </a:p>
        </p:txBody>
      </p:sp>
      <p:sp>
        <p:nvSpPr>
          <p:cNvPr id="1447939" name="Text Box 3"/>
          <p:cNvSpPr txBox="1">
            <a:spLocks noChangeArrowheads="1"/>
          </p:cNvSpPr>
          <p:nvPr/>
        </p:nvSpPr>
        <p:spPr bwMode="auto">
          <a:xfrm>
            <a:off x="1581150" y="1755775"/>
            <a:ext cx="59817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/>
              <a:t>dichlorine heptoxide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838200" y="3200400"/>
            <a:ext cx="4051300" cy="1814513"/>
            <a:chOff x="432" y="2007"/>
            <a:chExt cx="2552" cy="1143"/>
          </a:xfrm>
        </p:grpSpPr>
        <p:sp>
          <p:nvSpPr>
            <p:cNvPr id="107529" name="Text Box 5"/>
            <p:cNvSpPr txBox="1">
              <a:spLocks noChangeArrowheads="1"/>
            </p:cNvSpPr>
            <p:nvPr/>
          </p:nvSpPr>
          <p:spPr bwMode="auto">
            <a:xfrm>
              <a:off x="432" y="2400"/>
              <a:ext cx="2552" cy="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3600">
                  <a:solidFill>
                    <a:srgbClr val="0066FF"/>
                  </a:solidFill>
                </a:rPr>
                <a:t>indicates two</a:t>
              </a:r>
              <a:br>
                <a:rPr lang="en-US" sz="3600">
                  <a:solidFill>
                    <a:srgbClr val="0066FF"/>
                  </a:solidFill>
                </a:rPr>
              </a:br>
              <a:r>
                <a:rPr lang="en-US" sz="3600">
                  <a:solidFill>
                    <a:srgbClr val="0066FF"/>
                  </a:solidFill>
                </a:rPr>
                <a:t>chlorine atoms</a:t>
              </a:r>
            </a:p>
          </p:txBody>
        </p:sp>
        <p:sp>
          <p:nvSpPr>
            <p:cNvPr id="107530" name="Line 6"/>
            <p:cNvSpPr>
              <a:spLocks noChangeShapeType="1"/>
            </p:cNvSpPr>
            <p:nvPr/>
          </p:nvSpPr>
          <p:spPr bwMode="auto">
            <a:xfrm flipH="1">
              <a:off x="1795" y="2007"/>
              <a:ext cx="815" cy="42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4953000" y="3186113"/>
            <a:ext cx="3673475" cy="1814512"/>
            <a:chOff x="2769" y="2007"/>
            <a:chExt cx="2314" cy="1143"/>
          </a:xfrm>
        </p:grpSpPr>
        <p:sp>
          <p:nvSpPr>
            <p:cNvPr id="107527" name="Line 8"/>
            <p:cNvSpPr>
              <a:spLocks noChangeShapeType="1"/>
            </p:cNvSpPr>
            <p:nvPr/>
          </p:nvSpPr>
          <p:spPr bwMode="auto">
            <a:xfrm>
              <a:off x="2971" y="2007"/>
              <a:ext cx="815" cy="42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528" name="Text Box 9"/>
            <p:cNvSpPr txBox="1">
              <a:spLocks noChangeArrowheads="1"/>
            </p:cNvSpPr>
            <p:nvPr/>
          </p:nvSpPr>
          <p:spPr bwMode="auto">
            <a:xfrm>
              <a:off x="2769" y="2400"/>
              <a:ext cx="2314" cy="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3600">
                  <a:solidFill>
                    <a:srgbClr val="33CC33"/>
                  </a:solidFill>
                </a:rPr>
                <a:t>indicates seven</a:t>
              </a:r>
              <a:br>
                <a:rPr lang="en-US" sz="3600">
                  <a:solidFill>
                    <a:srgbClr val="33CC33"/>
                  </a:solidFill>
                </a:rPr>
              </a:br>
              <a:r>
                <a:rPr lang="en-US" sz="3600">
                  <a:solidFill>
                    <a:srgbClr val="33CC33"/>
                  </a:solidFill>
                </a:rPr>
                <a:t>oxygen atoms</a:t>
              </a:r>
            </a:p>
          </p:txBody>
        </p:sp>
      </p:grp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7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1447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7939" grpId="0" autoUpdateAnimBg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537885D-2CDC-46BB-B6A3-0329EF83CAE9}" type="slidenum">
              <a:rPr lang="en-US" sz="1400"/>
              <a:pPr eaLnBrk="1" hangingPunct="1"/>
              <a:t>87</a:t>
            </a:fld>
            <a:endParaRPr lang="en-US" sz="1400"/>
          </a:p>
        </p:txBody>
      </p:sp>
      <p:sp>
        <p:nvSpPr>
          <p:cNvPr id="13342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42900" y="990600"/>
            <a:ext cx="8458200" cy="4648200"/>
          </a:xfrm>
          <a:noFill/>
        </p:spPr>
        <p:txBody>
          <a:bodyPr/>
          <a:lstStyle/>
          <a:p>
            <a:pPr marL="288925" indent="-288925" algn="just" eaLnBrk="1" hangingPunct="1">
              <a:lnSpc>
                <a:spcPct val="90000"/>
              </a:lnSpc>
              <a:buFontTx/>
              <a:buNone/>
              <a:tabLst>
                <a:tab pos="8226425" algn="l"/>
              </a:tabLst>
            </a:pPr>
            <a:r>
              <a:rPr lang="en-US" b="1" smtClean="0">
                <a:cs typeface="Times New Roman" pitchFamily="18" charset="0"/>
              </a:rPr>
              <a:t>Step 1</a:t>
            </a:r>
          </a:p>
          <a:p>
            <a:pPr marL="288925" indent="-288925" algn="just" eaLnBrk="1" hangingPunct="1">
              <a:lnSpc>
                <a:spcPct val="90000"/>
              </a:lnSpc>
              <a:spcBef>
                <a:spcPct val="50000"/>
              </a:spcBef>
              <a:buClr>
                <a:schemeClr val="tx1"/>
              </a:buClr>
              <a:tabLst>
                <a:tab pos="8226425" algn="l"/>
              </a:tabLst>
            </a:pPr>
            <a:r>
              <a:rPr lang="en-US" smtClean="0">
                <a:cs typeface="Times New Roman" pitchFamily="18" charset="0"/>
              </a:rPr>
              <a:t>There are 2 elements present.  </a:t>
            </a:r>
          </a:p>
          <a:p>
            <a:pPr marL="288925" indent="-288925" algn="just" eaLnBrk="1" hangingPunct="1">
              <a:lnSpc>
                <a:spcPct val="90000"/>
              </a:lnSpc>
              <a:spcBef>
                <a:spcPct val="50000"/>
              </a:spcBef>
              <a:buClr>
                <a:schemeClr val="tx1"/>
              </a:buClr>
              <a:tabLst>
                <a:tab pos="8226425" algn="l"/>
              </a:tabLst>
            </a:pPr>
            <a:r>
              <a:rPr lang="en-US" smtClean="0">
                <a:cs typeface="Times New Roman" pitchFamily="18" charset="0"/>
              </a:rPr>
              <a:t>The compound is binary.  </a:t>
            </a:r>
          </a:p>
          <a:p>
            <a:pPr marL="288925" indent="-288925" algn="just" eaLnBrk="1" hangingPunct="1">
              <a:lnSpc>
                <a:spcPct val="90000"/>
              </a:lnSpc>
              <a:spcBef>
                <a:spcPct val="50000"/>
              </a:spcBef>
              <a:buClr>
                <a:schemeClr val="tx1"/>
              </a:buClr>
              <a:tabLst>
                <a:tab pos="8226425" algn="l"/>
              </a:tabLst>
            </a:pPr>
            <a:r>
              <a:rPr lang="en-US" smtClean="0">
                <a:cs typeface="Times New Roman" pitchFamily="18" charset="0"/>
              </a:rPr>
              <a:t>Phosphorous and chlorine are nonmetals so the rules for naming binary compounds of 2 nonmetals apply. </a:t>
            </a:r>
          </a:p>
          <a:p>
            <a:pPr marL="288925" indent="-288925" algn="just" eaLnBrk="1" hangingPunct="1">
              <a:lnSpc>
                <a:spcPct val="90000"/>
              </a:lnSpc>
              <a:spcBef>
                <a:spcPct val="50000"/>
              </a:spcBef>
              <a:buClr>
                <a:schemeClr val="tx1"/>
              </a:buClr>
              <a:tabLst>
                <a:tab pos="8226425" algn="l"/>
              </a:tabLst>
            </a:pPr>
            <a:r>
              <a:rPr lang="en-US" smtClean="0">
                <a:cs typeface="Times New Roman" pitchFamily="18" charset="0"/>
              </a:rPr>
              <a:t>Phosphorous is named first. Therefore the compound is a chloride.</a:t>
            </a:r>
          </a:p>
        </p:txBody>
      </p:sp>
      <p:sp>
        <p:nvSpPr>
          <p:cNvPr id="108548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/>
          <a:p>
            <a:pPr algn="just"/>
            <a:r>
              <a:rPr lang="en-US" sz="3600" b="1" u="sng">
                <a:solidFill>
                  <a:srgbClr val="996600"/>
                </a:solidFill>
              </a:rPr>
              <a:t>Determine the Name of PCl</a:t>
            </a:r>
            <a:r>
              <a:rPr lang="en-US" sz="3600" b="1" baseline="-25000">
                <a:solidFill>
                  <a:srgbClr val="996600"/>
                </a:solidFill>
              </a:rPr>
              <a:t>5</a:t>
            </a:r>
            <a:endParaRPr lang="en-US" sz="3600" b="1">
              <a:solidFill>
                <a:srgbClr val="9966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334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2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3342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2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13342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2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13342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2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13342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4274" grpId="0" build="p" autoUpdateAnimBg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608C8E3-6F05-4D77-9A2D-8E48FF6BC051}" type="slidenum">
              <a:rPr lang="en-US" sz="1400"/>
              <a:pPr eaLnBrk="1" hangingPunct="1"/>
              <a:t>88</a:t>
            </a:fld>
            <a:endParaRPr lang="en-US" sz="1400"/>
          </a:p>
        </p:txBody>
      </p:sp>
      <p:sp>
        <p:nvSpPr>
          <p:cNvPr id="13352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46075" y="990600"/>
            <a:ext cx="8382000" cy="4572000"/>
          </a:xfrm>
          <a:noFill/>
        </p:spPr>
        <p:txBody>
          <a:bodyPr/>
          <a:lstStyle/>
          <a:p>
            <a:pPr marL="288925" indent="-288925" algn="just" eaLnBrk="1" hangingPunct="1">
              <a:buFontTx/>
              <a:buNone/>
            </a:pPr>
            <a:r>
              <a:rPr lang="en-US" b="1" smtClean="0">
                <a:cs typeface="Times New Roman" pitchFamily="18" charset="0"/>
              </a:rPr>
              <a:t>Step 2</a:t>
            </a:r>
          </a:p>
          <a:p>
            <a:pPr marL="288925" indent="-288925" algn="just" eaLnBrk="1" hangingPunct="1">
              <a:buClr>
                <a:schemeClr val="tx1"/>
              </a:buClr>
            </a:pPr>
            <a:r>
              <a:rPr lang="en-US" smtClean="0">
                <a:cs typeface="Times New Roman" pitchFamily="18" charset="0"/>
              </a:rPr>
              <a:t>No prefix is needed for phosphorous because each molecule of PCl</a:t>
            </a:r>
            <a:r>
              <a:rPr lang="en-US" b="1" baseline="-25000" smtClean="0">
                <a:cs typeface="Times New Roman" pitchFamily="18" charset="0"/>
              </a:rPr>
              <a:t>5</a:t>
            </a:r>
            <a:r>
              <a:rPr lang="en-US" smtClean="0">
                <a:cs typeface="Times New Roman" pitchFamily="18" charset="0"/>
              </a:rPr>
              <a:t> has only one phosphorous atom.  The prefix </a:t>
            </a:r>
            <a:r>
              <a:rPr lang="en-US" b="1" i="1" smtClean="0">
                <a:solidFill>
                  <a:srgbClr val="FF3300"/>
                </a:solidFill>
                <a:cs typeface="Times New Roman" pitchFamily="18" charset="0"/>
              </a:rPr>
              <a:t>penta-</a:t>
            </a:r>
            <a:r>
              <a:rPr lang="en-US" i="1" smtClean="0">
                <a:cs typeface="Times New Roman" pitchFamily="18" charset="0"/>
              </a:rPr>
              <a:t> </a:t>
            </a:r>
            <a:r>
              <a:rPr lang="en-US" smtClean="0">
                <a:cs typeface="Times New Roman" pitchFamily="18" charset="0"/>
              </a:rPr>
              <a:t> is used with chloride because there are 5 chlorine atoms present in one molecule.</a:t>
            </a:r>
          </a:p>
          <a:p>
            <a:pPr marL="288925" indent="-288925" algn="just" eaLnBrk="1" hangingPunct="1">
              <a:buFontTx/>
              <a:buNone/>
            </a:pPr>
            <a:r>
              <a:rPr lang="en-US" b="1" smtClean="0">
                <a:cs typeface="Times New Roman" pitchFamily="18" charset="0"/>
              </a:rPr>
              <a:t>Step 3</a:t>
            </a:r>
          </a:p>
          <a:p>
            <a:pPr marL="288925" indent="-288925" algn="just" eaLnBrk="1" hangingPunct="1">
              <a:buClr>
                <a:schemeClr val="tx1"/>
              </a:buClr>
            </a:pPr>
            <a:r>
              <a:rPr lang="en-US" smtClean="0">
                <a:cs typeface="Times New Roman" pitchFamily="18" charset="0"/>
              </a:rPr>
              <a:t>The name is </a:t>
            </a:r>
            <a:r>
              <a:rPr lang="en-US" b="1" i="1" smtClean="0">
                <a:solidFill>
                  <a:srgbClr val="FF3300"/>
                </a:solidFill>
                <a:cs typeface="Times New Roman" pitchFamily="18" charset="0"/>
              </a:rPr>
              <a:t>phosphorous pentachloride.</a:t>
            </a:r>
          </a:p>
        </p:txBody>
      </p:sp>
      <p:sp>
        <p:nvSpPr>
          <p:cNvPr id="109572" name="Rectangle 8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/>
          <a:p>
            <a:pPr algn="just"/>
            <a:r>
              <a:rPr lang="en-US" sz="3600" b="1" u="sng">
                <a:solidFill>
                  <a:srgbClr val="996600"/>
                </a:solidFill>
              </a:rPr>
              <a:t>Determine the Name of PCl</a:t>
            </a:r>
            <a:r>
              <a:rPr lang="en-US" sz="3600" b="1" baseline="-25000">
                <a:solidFill>
                  <a:srgbClr val="996600"/>
                </a:solidFill>
              </a:rPr>
              <a:t>5</a:t>
            </a:r>
            <a:endParaRPr lang="en-US" sz="3600" b="1">
              <a:solidFill>
                <a:srgbClr val="996600"/>
              </a:solidFill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335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2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3352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2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13352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2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13352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5298" grpId="0" build="p" autoUpdateAnimBg="0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F196567-8D0D-44C5-94B4-31FFC5CF0CB9}" type="slidenum">
              <a:rPr lang="en-US" sz="1400"/>
              <a:pPr eaLnBrk="1" hangingPunct="1"/>
              <a:t>89</a:t>
            </a:fld>
            <a:endParaRPr lang="en-US" sz="1400"/>
          </a:p>
        </p:txBody>
      </p:sp>
      <p:sp>
        <p:nvSpPr>
          <p:cNvPr id="15636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 anchorCtr="1"/>
          <a:lstStyle/>
          <a:p>
            <a:pPr eaLnBrk="1" hangingPunct="1">
              <a:defRPr/>
            </a:pPr>
            <a:r>
              <a:rPr lang="en-US" sz="5400" u="sng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Examples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5DEED7C-5298-43F0-8338-D0A01D6A34D6}" type="slidenum">
              <a:rPr lang="en-US" sz="1400"/>
              <a:pPr eaLnBrk="1" hangingPunct="1"/>
              <a:t>9</a:t>
            </a:fld>
            <a:endParaRPr lang="en-US" sz="1400"/>
          </a:p>
        </p:txBody>
      </p:sp>
      <p:sp>
        <p:nvSpPr>
          <p:cNvPr id="1306626" name="Rectangle 1026"/>
          <p:cNvSpPr>
            <a:spLocks noGrp="1" noChangeArrowheads="1"/>
          </p:cNvSpPr>
          <p:nvPr>
            <p:ph type="body" idx="1"/>
          </p:nvPr>
        </p:nvSpPr>
        <p:spPr>
          <a:xfrm>
            <a:off x="0" y="1524000"/>
            <a:ext cx="9144000" cy="4648200"/>
          </a:xfrm>
        </p:spPr>
        <p:txBody>
          <a:bodyPr/>
          <a:lstStyle/>
          <a:p>
            <a:pPr marL="0" indent="0" eaLnBrk="1" hangingPunct="1">
              <a:buFontTx/>
              <a:buNone/>
              <a:tabLst>
                <a:tab pos="4060825" algn="r"/>
                <a:tab pos="5027613" algn="l"/>
              </a:tabLst>
            </a:pPr>
            <a:r>
              <a:rPr lang="en-US" sz="3600" smtClean="0">
                <a:solidFill>
                  <a:srgbClr val="3366FF"/>
                </a:solidFill>
              </a:rPr>
              <a:t>	</a:t>
            </a:r>
            <a:r>
              <a:rPr lang="en-US" smtClean="0">
                <a:solidFill>
                  <a:srgbClr val="3366FF"/>
                </a:solidFill>
              </a:rPr>
              <a:t>Hydrogen	H</a:t>
            </a:r>
            <a:r>
              <a:rPr lang="en-US" baseline="-25000" smtClean="0">
                <a:solidFill>
                  <a:srgbClr val="FF0000"/>
                </a:solidFill>
              </a:rPr>
              <a:t>2</a:t>
            </a:r>
            <a:endParaRPr lang="en-US" smtClean="0">
              <a:solidFill>
                <a:srgbClr val="FF0000"/>
              </a:solidFill>
            </a:endParaRPr>
          </a:p>
          <a:p>
            <a:pPr marL="0" indent="0" eaLnBrk="1" hangingPunct="1">
              <a:buFontTx/>
              <a:buNone/>
              <a:tabLst>
                <a:tab pos="4060825" algn="r"/>
                <a:tab pos="5027613" algn="l"/>
              </a:tabLst>
            </a:pPr>
            <a:r>
              <a:rPr lang="en-US" smtClean="0">
                <a:solidFill>
                  <a:srgbClr val="3366FF"/>
                </a:solidFill>
              </a:rPr>
              <a:t>	Nitrogen	N</a:t>
            </a:r>
            <a:r>
              <a:rPr lang="en-US" baseline="-25000" smtClean="0">
                <a:solidFill>
                  <a:srgbClr val="FF0000"/>
                </a:solidFill>
              </a:rPr>
              <a:t>2</a:t>
            </a:r>
            <a:endParaRPr lang="en-US" smtClean="0">
              <a:solidFill>
                <a:srgbClr val="FF0000"/>
              </a:solidFill>
            </a:endParaRPr>
          </a:p>
          <a:p>
            <a:pPr marL="0" indent="0" eaLnBrk="1" hangingPunct="1">
              <a:buFontTx/>
              <a:buNone/>
              <a:tabLst>
                <a:tab pos="4060825" algn="r"/>
                <a:tab pos="5027613" algn="l"/>
              </a:tabLst>
            </a:pPr>
            <a:r>
              <a:rPr lang="en-US" smtClean="0">
                <a:solidFill>
                  <a:srgbClr val="3366FF"/>
                </a:solidFill>
              </a:rPr>
              <a:t>	Oxygen	O</a:t>
            </a:r>
            <a:r>
              <a:rPr lang="en-US" baseline="-25000" smtClean="0">
                <a:solidFill>
                  <a:srgbClr val="FF0000"/>
                </a:solidFill>
              </a:rPr>
              <a:t>2</a:t>
            </a:r>
            <a:endParaRPr lang="en-US" smtClean="0">
              <a:solidFill>
                <a:srgbClr val="FF0000"/>
              </a:solidFill>
            </a:endParaRPr>
          </a:p>
          <a:p>
            <a:pPr marL="0" indent="0" eaLnBrk="1" hangingPunct="1">
              <a:buFontTx/>
              <a:buNone/>
              <a:tabLst>
                <a:tab pos="4060825" algn="r"/>
                <a:tab pos="5027613" algn="l"/>
              </a:tabLst>
            </a:pPr>
            <a:r>
              <a:rPr lang="en-US" smtClean="0">
                <a:solidFill>
                  <a:srgbClr val="3366FF"/>
                </a:solidFill>
              </a:rPr>
              <a:t>	Fluorine	 F</a:t>
            </a:r>
            <a:r>
              <a:rPr lang="en-US" baseline="-25000" smtClean="0">
                <a:solidFill>
                  <a:srgbClr val="FF0000"/>
                </a:solidFill>
              </a:rPr>
              <a:t>2</a:t>
            </a:r>
            <a:endParaRPr lang="en-US" smtClean="0">
              <a:solidFill>
                <a:srgbClr val="FF0000"/>
              </a:solidFill>
            </a:endParaRPr>
          </a:p>
          <a:p>
            <a:pPr marL="0" indent="0" eaLnBrk="1" hangingPunct="1">
              <a:buFontTx/>
              <a:buNone/>
              <a:tabLst>
                <a:tab pos="4060825" algn="r"/>
                <a:tab pos="5027613" algn="l"/>
              </a:tabLst>
            </a:pPr>
            <a:r>
              <a:rPr lang="en-US" smtClean="0">
                <a:solidFill>
                  <a:srgbClr val="3366FF"/>
                </a:solidFill>
              </a:rPr>
              <a:t>	Chlorine	Cl</a:t>
            </a:r>
            <a:r>
              <a:rPr lang="en-US" baseline="-25000" smtClean="0">
                <a:solidFill>
                  <a:srgbClr val="FF0000"/>
                </a:solidFill>
              </a:rPr>
              <a:t>2</a:t>
            </a:r>
            <a:endParaRPr lang="en-US" smtClean="0">
              <a:solidFill>
                <a:srgbClr val="FF0000"/>
              </a:solidFill>
            </a:endParaRPr>
          </a:p>
          <a:p>
            <a:pPr marL="0" indent="0" eaLnBrk="1" hangingPunct="1">
              <a:buFontTx/>
              <a:buNone/>
              <a:tabLst>
                <a:tab pos="4060825" algn="r"/>
                <a:tab pos="5027613" algn="l"/>
              </a:tabLst>
            </a:pPr>
            <a:r>
              <a:rPr lang="en-US" smtClean="0">
                <a:solidFill>
                  <a:srgbClr val="3366FF"/>
                </a:solidFill>
              </a:rPr>
              <a:t>	Bromine	Br</a:t>
            </a:r>
            <a:r>
              <a:rPr lang="en-US" baseline="-25000" smtClean="0">
                <a:solidFill>
                  <a:srgbClr val="FF0000"/>
                </a:solidFill>
              </a:rPr>
              <a:t>2</a:t>
            </a:r>
            <a:endParaRPr lang="en-US" smtClean="0">
              <a:solidFill>
                <a:srgbClr val="FF0000"/>
              </a:solidFill>
            </a:endParaRPr>
          </a:p>
          <a:p>
            <a:pPr marL="0" indent="0" eaLnBrk="1" hangingPunct="1">
              <a:buFontTx/>
              <a:buNone/>
              <a:tabLst>
                <a:tab pos="4060825" algn="r"/>
                <a:tab pos="5027613" algn="l"/>
              </a:tabLst>
            </a:pPr>
            <a:r>
              <a:rPr lang="en-US" smtClean="0">
                <a:solidFill>
                  <a:srgbClr val="3366FF"/>
                </a:solidFill>
              </a:rPr>
              <a:t>	Iodine	  I</a:t>
            </a:r>
            <a:r>
              <a:rPr lang="en-US" baseline="-25000" smtClean="0">
                <a:solidFill>
                  <a:srgbClr val="FF0000"/>
                </a:solidFill>
              </a:rPr>
              <a:t>2</a:t>
            </a:r>
            <a:endParaRPr lang="en-US" smtClean="0">
              <a:solidFill>
                <a:srgbClr val="FF0000"/>
              </a:solidFill>
            </a:endParaRPr>
          </a:p>
        </p:txBody>
      </p:sp>
      <p:sp>
        <p:nvSpPr>
          <p:cNvPr id="29700" name="Rectangle 1027"/>
          <p:cNvSpPr>
            <a:spLocks noChangeArrowheads="1"/>
          </p:cNvSpPr>
          <p:nvPr/>
        </p:nvSpPr>
        <p:spPr bwMode="auto">
          <a:xfrm>
            <a:off x="0" y="228600"/>
            <a:ext cx="9144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r>
              <a:rPr lang="en-US" sz="3600"/>
              <a:t>These 7 elements are found </a:t>
            </a:r>
            <a:br>
              <a:rPr lang="en-US" sz="3600"/>
            </a:br>
            <a:r>
              <a:rPr lang="en-US" sz="3600"/>
              <a:t>in nature as diatomic molecules.</a:t>
            </a: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" fill="hold"/>
                                        <p:tgtEl>
                                          <p:spTgt spid="130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" fill="hold"/>
                                        <p:tgtEl>
                                          <p:spTgt spid="130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6626" grpId="0" autoUpdateAnimBg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8F7481E-59E6-4A51-81E3-38183CEE13F6}" type="slidenum">
              <a:rPr lang="en-US" sz="1400"/>
              <a:pPr eaLnBrk="1" hangingPunct="1"/>
              <a:t>90</a:t>
            </a:fld>
            <a:endParaRPr lang="en-US" sz="1400"/>
          </a:p>
        </p:txBody>
      </p:sp>
      <p:sp>
        <p:nvSpPr>
          <p:cNvPr id="14499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5257800"/>
          </a:xfrm>
          <a:noFill/>
        </p:spPr>
        <p:txBody>
          <a:bodyPr anchor="ctr" anchorCtr="1"/>
          <a:lstStyle/>
          <a:p>
            <a:pPr marL="288925" indent="-288925" eaLnBrk="1" hangingPunct="1">
              <a:buFontTx/>
              <a:buNone/>
            </a:pPr>
            <a:r>
              <a:rPr lang="en-US" sz="8000" smtClean="0">
                <a:solidFill>
                  <a:schemeClr val="tx2"/>
                </a:solidFill>
                <a:latin typeface="Arial" pitchFamily="34" charset="0"/>
                <a:cs typeface="Times New Roman" pitchFamily="18" charset="0"/>
              </a:rPr>
              <a:t>dichlorine trioxide</a:t>
            </a:r>
            <a:r>
              <a:rPr lang="en-US" sz="8000" smtClean="0"/>
              <a:t> </a:t>
            </a:r>
          </a:p>
        </p:txBody>
      </p:sp>
      <p:sp>
        <p:nvSpPr>
          <p:cNvPr id="111620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600200"/>
          </a:xfrm>
          <a:solidFill>
            <a:srgbClr val="FFFF00"/>
          </a:solidFill>
        </p:spPr>
        <p:txBody>
          <a:bodyPr anchorCtr="1"/>
          <a:lstStyle/>
          <a:p>
            <a:pPr eaLnBrk="1" hangingPunct="1"/>
            <a:r>
              <a:rPr lang="en-US" sz="6900" smtClean="0">
                <a:solidFill>
                  <a:schemeClr val="tx1"/>
                </a:solidFill>
                <a:latin typeface="Arial" pitchFamily="34" charset="0"/>
                <a:cs typeface="Times New Roman" pitchFamily="18" charset="0"/>
              </a:rPr>
              <a:t>Cl</a:t>
            </a:r>
            <a:r>
              <a:rPr lang="en-US" sz="6900" baseline="-25000" smtClean="0">
                <a:solidFill>
                  <a:schemeClr val="tx1"/>
                </a:solidFill>
                <a:latin typeface="Arial" pitchFamily="34" charset="0"/>
                <a:cs typeface="Times New Roman" pitchFamily="18" charset="0"/>
              </a:rPr>
              <a:t>2</a:t>
            </a:r>
            <a:r>
              <a:rPr lang="en-US" sz="6900" smtClean="0">
                <a:solidFill>
                  <a:schemeClr val="tx1"/>
                </a:solidFill>
                <a:latin typeface="Arial" pitchFamily="34" charset="0"/>
                <a:cs typeface="Times New Roman" pitchFamily="18" charset="0"/>
              </a:rPr>
              <a:t>O</a:t>
            </a:r>
            <a:r>
              <a:rPr lang="en-US" sz="6900" baseline="-25000" smtClean="0">
                <a:solidFill>
                  <a:schemeClr val="tx1"/>
                </a:solidFill>
                <a:latin typeface="Arial" pitchFamily="34" charset="0"/>
                <a:cs typeface="Times New Roman" pitchFamily="18" charset="0"/>
              </a:rPr>
              <a:t>3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579438" y="838200"/>
            <a:ext cx="4224337" cy="3886200"/>
            <a:chOff x="365" y="528"/>
            <a:chExt cx="2661" cy="2448"/>
          </a:xfrm>
        </p:grpSpPr>
        <p:sp>
          <p:nvSpPr>
            <p:cNvPr id="111625" name="Rectangle 5"/>
            <p:cNvSpPr>
              <a:spLocks noChangeArrowheads="1"/>
            </p:cNvSpPr>
            <p:nvPr/>
          </p:nvSpPr>
          <p:spPr bwMode="auto">
            <a:xfrm>
              <a:off x="365" y="2400"/>
              <a:ext cx="523" cy="576"/>
            </a:xfrm>
            <a:prstGeom prst="rect">
              <a:avLst/>
            </a:prstGeom>
            <a:noFill/>
            <a:ln w="38100">
              <a:solidFill>
                <a:srgbClr val="FF66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626" name="Rectangle 6"/>
            <p:cNvSpPr>
              <a:spLocks noChangeArrowheads="1"/>
            </p:cNvSpPr>
            <p:nvPr/>
          </p:nvSpPr>
          <p:spPr bwMode="auto">
            <a:xfrm>
              <a:off x="2712" y="528"/>
              <a:ext cx="314" cy="384"/>
            </a:xfrm>
            <a:prstGeom prst="rect">
              <a:avLst/>
            </a:prstGeom>
            <a:noFill/>
            <a:ln w="38100">
              <a:solidFill>
                <a:srgbClr val="FF66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5210175" y="838200"/>
            <a:ext cx="914400" cy="3919538"/>
            <a:chOff x="3282" y="528"/>
            <a:chExt cx="576" cy="2469"/>
          </a:xfrm>
        </p:grpSpPr>
        <p:sp>
          <p:nvSpPr>
            <p:cNvPr id="111623" name="Rectangle 8"/>
            <p:cNvSpPr>
              <a:spLocks noChangeArrowheads="1"/>
            </p:cNvSpPr>
            <p:nvPr/>
          </p:nvSpPr>
          <p:spPr bwMode="auto">
            <a:xfrm>
              <a:off x="3310" y="528"/>
              <a:ext cx="314" cy="384"/>
            </a:xfrm>
            <a:prstGeom prst="rect">
              <a:avLst/>
            </a:prstGeom>
            <a:noFill/>
            <a:ln w="57150">
              <a:solidFill>
                <a:srgbClr val="00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624" name="Rectangle 9"/>
            <p:cNvSpPr>
              <a:spLocks noChangeArrowheads="1"/>
            </p:cNvSpPr>
            <p:nvPr/>
          </p:nvSpPr>
          <p:spPr bwMode="auto">
            <a:xfrm>
              <a:off x="3282" y="2421"/>
              <a:ext cx="576" cy="576"/>
            </a:xfrm>
            <a:prstGeom prst="rect">
              <a:avLst/>
            </a:prstGeom>
            <a:noFill/>
            <a:ln w="57150">
              <a:solidFill>
                <a:srgbClr val="00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9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449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9986" grpId="0" build="p" autoUpdateAnimBg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E4DD77D-FAFA-4711-91FE-91E093BB9E49}" type="slidenum">
              <a:rPr lang="en-US" sz="1400"/>
              <a:pPr eaLnBrk="1" hangingPunct="1"/>
              <a:t>91</a:t>
            </a:fld>
            <a:endParaRPr lang="en-US" sz="1400"/>
          </a:p>
        </p:txBody>
      </p:sp>
      <p:sp>
        <p:nvSpPr>
          <p:cNvPr id="13404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5257800"/>
          </a:xfrm>
          <a:noFill/>
        </p:spPr>
        <p:txBody>
          <a:bodyPr anchor="ctr" anchorCtr="1"/>
          <a:lstStyle/>
          <a:p>
            <a:pPr marL="288925" indent="-288925" algn="ctr" eaLnBrk="1" hangingPunct="1">
              <a:buFontTx/>
              <a:buNone/>
            </a:pPr>
            <a:r>
              <a:rPr lang="en-US" sz="8000" smtClean="0">
                <a:latin typeface="Arial" pitchFamily="34" charset="0"/>
                <a:cs typeface="Times New Roman" pitchFamily="18" charset="0"/>
              </a:rPr>
              <a:t>dinitrogen trioxide</a:t>
            </a:r>
            <a:r>
              <a:rPr lang="en-US" sz="8000" smtClean="0"/>
              <a:t> </a:t>
            </a:r>
          </a:p>
        </p:txBody>
      </p:sp>
      <p:sp>
        <p:nvSpPr>
          <p:cNvPr id="112644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600200"/>
          </a:xfrm>
          <a:solidFill>
            <a:srgbClr val="FFFF00"/>
          </a:solidFill>
        </p:spPr>
        <p:txBody>
          <a:bodyPr anchorCtr="1"/>
          <a:lstStyle/>
          <a:p>
            <a:pPr eaLnBrk="1" hangingPunct="1"/>
            <a:r>
              <a:rPr lang="en-US" sz="6900" smtClean="0">
                <a:solidFill>
                  <a:schemeClr val="tx1"/>
                </a:solidFill>
                <a:latin typeface="Arial" pitchFamily="34" charset="0"/>
                <a:cs typeface="Times New Roman" pitchFamily="18" charset="0"/>
              </a:rPr>
              <a:t>N</a:t>
            </a:r>
            <a:r>
              <a:rPr lang="en-US" sz="6900" baseline="-25000" smtClean="0">
                <a:solidFill>
                  <a:schemeClr val="tx1"/>
                </a:solidFill>
                <a:latin typeface="Arial" pitchFamily="34" charset="0"/>
                <a:cs typeface="Times New Roman" pitchFamily="18" charset="0"/>
              </a:rPr>
              <a:t>2</a:t>
            </a:r>
            <a:r>
              <a:rPr lang="en-US" sz="6900" smtClean="0">
                <a:solidFill>
                  <a:schemeClr val="tx1"/>
                </a:solidFill>
                <a:latin typeface="Arial" pitchFamily="34" charset="0"/>
                <a:cs typeface="Times New Roman" pitchFamily="18" charset="0"/>
              </a:rPr>
              <a:t>O</a:t>
            </a:r>
            <a:r>
              <a:rPr lang="en-US" sz="6900" baseline="-25000" smtClean="0">
                <a:solidFill>
                  <a:schemeClr val="tx1"/>
                </a:solidFill>
                <a:latin typeface="Arial" pitchFamily="34" charset="0"/>
                <a:cs typeface="Times New Roman" pitchFamily="18" charset="0"/>
              </a:rPr>
              <a:t>3</a:t>
            </a: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531813" y="838200"/>
            <a:ext cx="4110037" cy="3914775"/>
            <a:chOff x="335" y="528"/>
            <a:chExt cx="2589" cy="2466"/>
          </a:xfrm>
        </p:grpSpPr>
        <p:sp>
          <p:nvSpPr>
            <p:cNvPr id="112649" name="Rectangle 5"/>
            <p:cNvSpPr>
              <a:spLocks noChangeArrowheads="1"/>
            </p:cNvSpPr>
            <p:nvPr/>
          </p:nvSpPr>
          <p:spPr bwMode="auto">
            <a:xfrm>
              <a:off x="335" y="2418"/>
              <a:ext cx="541" cy="576"/>
            </a:xfrm>
            <a:prstGeom prst="rect">
              <a:avLst/>
            </a:prstGeom>
            <a:noFill/>
            <a:ln w="28575">
              <a:solidFill>
                <a:srgbClr val="FF66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650" name="Rectangle 6"/>
            <p:cNvSpPr>
              <a:spLocks noChangeArrowheads="1"/>
            </p:cNvSpPr>
            <p:nvPr/>
          </p:nvSpPr>
          <p:spPr bwMode="auto">
            <a:xfrm>
              <a:off x="2610" y="528"/>
              <a:ext cx="314" cy="384"/>
            </a:xfrm>
            <a:prstGeom prst="rect">
              <a:avLst/>
            </a:prstGeom>
            <a:noFill/>
            <a:ln w="28575">
              <a:solidFill>
                <a:srgbClr val="FF66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5172075" y="838200"/>
            <a:ext cx="976313" cy="3900488"/>
            <a:chOff x="3258" y="528"/>
            <a:chExt cx="615" cy="2457"/>
          </a:xfrm>
        </p:grpSpPr>
        <p:sp>
          <p:nvSpPr>
            <p:cNvPr id="112647" name="Rectangle 8"/>
            <p:cNvSpPr>
              <a:spLocks noChangeArrowheads="1"/>
            </p:cNvSpPr>
            <p:nvPr/>
          </p:nvSpPr>
          <p:spPr bwMode="auto">
            <a:xfrm>
              <a:off x="3258" y="528"/>
              <a:ext cx="314" cy="384"/>
            </a:xfrm>
            <a:prstGeom prst="rect">
              <a:avLst/>
            </a:prstGeom>
            <a:noFill/>
            <a:ln w="28575">
              <a:solidFill>
                <a:srgbClr val="00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648" name="Rectangle 9"/>
            <p:cNvSpPr>
              <a:spLocks noChangeArrowheads="1"/>
            </p:cNvSpPr>
            <p:nvPr/>
          </p:nvSpPr>
          <p:spPr bwMode="auto">
            <a:xfrm>
              <a:off x="3323" y="2409"/>
              <a:ext cx="550" cy="576"/>
            </a:xfrm>
            <a:prstGeom prst="rect">
              <a:avLst/>
            </a:prstGeom>
            <a:noFill/>
            <a:ln w="28575">
              <a:solidFill>
                <a:srgbClr val="00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340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0418" grpId="0" build="p" autoUpdateAnimBg="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45C2225-4EF6-4BAB-8FD0-C0CE584EED46}" type="slidenum">
              <a:rPr lang="en-US" sz="1400"/>
              <a:pPr eaLnBrk="1" hangingPunct="1"/>
              <a:t>92</a:t>
            </a:fld>
            <a:endParaRPr lang="en-US" sz="1400"/>
          </a:p>
        </p:txBody>
      </p:sp>
      <p:sp>
        <p:nvSpPr>
          <p:cNvPr id="13414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5257800"/>
          </a:xfrm>
          <a:noFill/>
        </p:spPr>
        <p:txBody>
          <a:bodyPr anchor="ctr" anchorCtr="1"/>
          <a:lstStyle/>
          <a:p>
            <a:pPr marL="288925" indent="-288925" eaLnBrk="1" hangingPunct="1">
              <a:buFontTx/>
              <a:buNone/>
            </a:pPr>
            <a:r>
              <a:rPr lang="en-US" sz="7200" smtClean="0">
                <a:latin typeface="Arial" pitchFamily="34" charset="0"/>
                <a:cs typeface="Times New Roman" pitchFamily="18" charset="0"/>
              </a:rPr>
              <a:t>carbon tetrachloride</a:t>
            </a:r>
            <a:r>
              <a:rPr lang="en-US" sz="8000" smtClean="0">
                <a:latin typeface="Arial" pitchFamily="34" charset="0"/>
              </a:rPr>
              <a:t> </a:t>
            </a:r>
          </a:p>
        </p:txBody>
      </p:sp>
      <p:sp>
        <p:nvSpPr>
          <p:cNvPr id="113668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600200"/>
          </a:xfrm>
          <a:solidFill>
            <a:srgbClr val="FFFF00"/>
          </a:solidFill>
        </p:spPr>
        <p:txBody>
          <a:bodyPr anchorCtr="1"/>
          <a:lstStyle/>
          <a:p>
            <a:pPr eaLnBrk="1" hangingPunct="1"/>
            <a:r>
              <a:rPr lang="en-US" sz="6900" smtClean="0">
                <a:solidFill>
                  <a:schemeClr val="tx1"/>
                </a:solidFill>
                <a:latin typeface="Arial" pitchFamily="34" charset="0"/>
                <a:cs typeface="Times New Roman" pitchFamily="18" charset="0"/>
              </a:rPr>
              <a:t>CCl</a:t>
            </a:r>
            <a:r>
              <a:rPr lang="en-US" sz="6900" baseline="-25000" smtClean="0">
                <a:solidFill>
                  <a:schemeClr val="tx1"/>
                </a:solidFill>
                <a:latin typeface="Arial" pitchFamily="34" charset="0"/>
                <a:cs typeface="Times New Roman" pitchFamily="18" charset="0"/>
              </a:rPr>
              <a:t>4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562350" y="838200"/>
            <a:ext cx="1943100" cy="3967163"/>
            <a:chOff x="2244" y="528"/>
            <a:chExt cx="1224" cy="2499"/>
          </a:xfrm>
        </p:grpSpPr>
        <p:sp>
          <p:nvSpPr>
            <p:cNvPr id="113670" name="Rectangle 5"/>
            <p:cNvSpPr>
              <a:spLocks noChangeArrowheads="1"/>
            </p:cNvSpPr>
            <p:nvPr/>
          </p:nvSpPr>
          <p:spPr bwMode="auto">
            <a:xfrm>
              <a:off x="3214" y="528"/>
              <a:ext cx="254" cy="384"/>
            </a:xfrm>
            <a:prstGeom prst="rect">
              <a:avLst/>
            </a:prstGeom>
            <a:noFill/>
            <a:ln w="28575">
              <a:solidFill>
                <a:srgbClr val="00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671" name="Rectangle 6"/>
            <p:cNvSpPr>
              <a:spLocks noChangeArrowheads="1"/>
            </p:cNvSpPr>
            <p:nvPr/>
          </p:nvSpPr>
          <p:spPr bwMode="auto">
            <a:xfrm>
              <a:off x="2244" y="2451"/>
              <a:ext cx="1174" cy="576"/>
            </a:xfrm>
            <a:prstGeom prst="rect">
              <a:avLst/>
            </a:prstGeom>
            <a:noFill/>
            <a:ln w="28575">
              <a:solidFill>
                <a:srgbClr val="00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341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42" grpId="0" build="p" autoUpdateAnimBg="0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0C872D0-0DD7-4DE3-88F9-9781D22A46C5}" type="slidenum">
              <a:rPr lang="en-US" sz="1400"/>
              <a:pPr eaLnBrk="1" hangingPunct="1"/>
              <a:t>93</a:t>
            </a:fld>
            <a:endParaRPr lang="en-US" sz="1400"/>
          </a:p>
        </p:txBody>
      </p:sp>
      <p:sp>
        <p:nvSpPr>
          <p:cNvPr id="1342466" name="Rectangle 1026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5257800"/>
          </a:xfrm>
          <a:noFill/>
        </p:spPr>
        <p:txBody>
          <a:bodyPr anchor="ctr" anchorCtr="1"/>
          <a:lstStyle/>
          <a:p>
            <a:pPr marL="288925" indent="-288925" algn="ctr" eaLnBrk="1" hangingPunct="1">
              <a:buFontTx/>
              <a:buNone/>
            </a:pPr>
            <a:r>
              <a:rPr lang="en-US" sz="7200" smtClean="0">
                <a:latin typeface="Arial" pitchFamily="34" charset="0"/>
                <a:cs typeface="Times New Roman" pitchFamily="18" charset="0"/>
              </a:rPr>
              <a:t>carbon monoxide</a:t>
            </a:r>
            <a:r>
              <a:rPr lang="en-US" sz="8000" smtClean="0">
                <a:latin typeface="Arial" pitchFamily="34" charset="0"/>
              </a:rPr>
              <a:t> </a:t>
            </a:r>
          </a:p>
        </p:txBody>
      </p:sp>
      <p:sp>
        <p:nvSpPr>
          <p:cNvPr id="114692" name="Rectangle 1027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600200"/>
          </a:xfrm>
          <a:solidFill>
            <a:srgbClr val="FFFF00"/>
          </a:solidFill>
        </p:spPr>
        <p:txBody>
          <a:bodyPr anchorCtr="1"/>
          <a:lstStyle/>
          <a:p>
            <a:pPr eaLnBrk="1" hangingPunct="1"/>
            <a:r>
              <a:rPr lang="en-US" sz="6300" smtClean="0">
                <a:solidFill>
                  <a:schemeClr val="tx1"/>
                </a:solidFill>
                <a:latin typeface="Arial" pitchFamily="34" charset="0"/>
                <a:cs typeface="Times New Roman" pitchFamily="18" charset="0"/>
              </a:rPr>
              <a:t>CO</a:t>
            </a:r>
            <a:endParaRPr lang="en-US" sz="6300" baseline="-25000" smtClean="0">
              <a:solidFill>
                <a:schemeClr val="tx1"/>
              </a:solidFill>
              <a:latin typeface="Arial" pitchFamily="34" charset="0"/>
              <a:cs typeface="Times New Roman" pitchFamily="18" charset="0"/>
            </a:endParaRPr>
          </a:p>
        </p:txBody>
      </p:sp>
      <p:grpSp>
        <p:nvGrpSpPr>
          <p:cNvPr id="2" name="Group 1037"/>
          <p:cNvGrpSpPr>
            <a:grpSpLocks/>
          </p:cNvGrpSpPr>
          <p:nvPr/>
        </p:nvGrpSpPr>
        <p:grpSpPr bwMode="auto">
          <a:xfrm>
            <a:off x="4095750" y="838200"/>
            <a:ext cx="1804988" cy="4003675"/>
            <a:chOff x="2580" y="528"/>
            <a:chExt cx="1137" cy="2522"/>
          </a:xfrm>
        </p:grpSpPr>
        <p:sp>
          <p:nvSpPr>
            <p:cNvPr id="114694" name="Rectangle 1030"/>
            <p:cNvSpPr>
              <a:spLocks noChangeArrowheads="1"/>
            </p:cNvSpPr>
            <p:nvPr/>
          </p:nvSpPr>
          <p:spPr bwMode="auto">
            <a:xfrm>
              <a:off x="2580" y="2474"/>
              <a:ext cx="1137" cy="576"/>
            </a:xfrm>
            <a:prstGeom prst="rect">
              <a:avLst/>
            </a:prstGeom>
            <a:noFill/>
            <a:ln w="28575">
              <a:solidFill>
                <a:srgbClr val="00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695" name="Rectangle 1033"/>
            <p:cNvSpPr>
              <a:spLocks noChangeArrowheads="1"/>
            </p:cNvSpPr>
            <p:nvPr/>
          </p:nvSpPr>
          <p:spPr bwMode="auto">
            <a:xfrm>
              <a:off x="3264" y="528"/>
              <a:ext cx="254" cy="384"/>
            </a:xfrm>
            <a:prstGeom prst="rect">
              <a:avLst/>
            </a:prstGeom>
            <a:noFill/>
            <a:ln w="28575">
              <a:solidFill>
                <a:srgbClr val="00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2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342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2466" grpId="0" build="p" autoUpdateAnimBg="0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C30BA64-9278-4C93-859E-18CEFA1A841C}" type="slidenum">
              <a:rPr lang="en-US" sz="1400"/>
              <a:pPr eaLnBrk="1" hangingPunct="1"/>
              <a:t>94</a:t>
            </a:fld>
            <a:endParaRPr lang="en-US" sz="1400"/>
          </a:p>
        </p:txBody>
      </p:sp>
      <p:sp>
        <p:nvSpPr>
          <p:cNvPr id="13434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5257800"/>
          </a:xfrm>
          <a:noFill/>
        </p:spPr>
        <p:txBody>
          <a:bodyPr anchor="ctr" anchorCtr="1"/>
          <a:lstStyle/>
          <a:p>
            <a:pPr marL="288925" indent="-288925" algn="ctr" eaLnBrk="1" hangingPunct="1">
              <a:buFontTx/>
              <a:buNone/>
            </a:pPr>
            <a:r>
              <a:rPr lang="en-US" sz="7200" smtClean="0">
                <a:latin typeface="Arial" pitchFamily="34" charset="0"/>
                <a:cs typeface="Times New Roman" pitchFamily="18" charset="0"/>
              </a:rPr>
              <a:t>carbon dioxide</a:t>
            </a:r>
            <a:endParaRPr lang="en-US" sz="8000" smtClean="0">
              <a:latin typeface="Arial" pitchFamily="34" charset="0"/>
            </a:endParaRPr>
          </a:p>
        </p:txBody>
      </p:sp>
      <p:sp>
        <p:nvSpPr>
          <p:cNvPr id="115716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600200"/>
          </a:xfrm>
          <a:solidFill>
            <a:srgbClr val="FFFF00"/>
          </a:solidFill>
        </p:spPr>
        <p:txBody>
          <a:bodyPr anchorCtr="1"/>
          <a:lstStyle/>
          <a:p>
            <a:pPr eaLnBrk="1" hangingPunct="1"/>
            <a:r>
              <a:rPr lang="en-US" sz="6900" smtClean="0">
                <a:solidFill>
                  <a:schemeClr val="tx1"/>
                </a:solidFill>
                <a:latin typeface="Arial" pitchFamily="34" charset="0"/>
                <a:cs typeface="Times New Roman" pitchFamily="18" charset="0"/>
              </a:rPr>
              <a:t>Name CO</a:t>
            </a:r>
            <a:r>
              <a:rPr lang="en-US" sz="6900" baseline="-25000" smtClean="0">
                <a:solidFill>
                  <a:schemeClr val="tx1"/>
                </a:solidFill>
                <a:latin typeface="Arial" pitchFamily="34" charset="0"/>
                <a:cs typeface="Times New Roman" pitchFamily="18" charset="0"/>
              </a:rPr>
              <a:t>2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4641850" y="825500"/>
            <a:ext cx="2063750" cy="3898900"/>
            <a:chOff x="2924" y="520"/>
            <a:chExt cx="1300" cy="2456"/>
          </a:xfrm>
        </p:grpSpPr>
        <p:sp>
          <p:nvSpPr>
            <p:cNvPr id="115718" name="Rectangle 5"/>
            <p:cNvSpPr>
              <a:spLocks noChangeArrowheads="1"/>
            </p:cNvSpPr>
            <p:nvPr/>
          </p:nvSpPr>
          <p:spPr bwMode="auto">
            <a:xfrm>
              <a:off x="3984" y="520"/>
              <a:ext cx="240" cy="384"/>
            </a:xfrm>
            <a:prstGeom prst="rect">
              <a:avLst/>
            </a:prstGeom>
            <a:noFill/>
            <a:ln w="28575">
              <a:solidFill>
                <a:srgbClr val="00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719" name="Rectangle 6"/>
            <p:cNvSpPr>
              <a:spLocks noChangeArrowheads="1"/>
            </p:cNvSpPr>
            <p:nvPr/>
          </p:nvSpPr>
          <p:spPr bwMode="auto">
            <a:xfrm>
              <a:off x="2924" y="2400"/>
              <a:ext cx="448" cy="576"/>
            </a:xfrm>
            <a:prstGeom prst="rect">
              <a:avLst/>
            </a:prstGeom>
            <a:noFill/>
            <a:ln w="28575">
              <a:solidFill>
                <a:srgbClr val="00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3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343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3490" grpId="0" build="p" autoUpdateAnimBg="0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3C57A02-61C9-4756-BAF4-7E763673BA50}" type="slidenum">
              <a:rPr lang="en-US" sz="1400"/>
              <a:pPr eaLnBrk="1" hangingPunct="1"/>
              <a:t>95</a:t>
            </a:fld>
            <a:endParaRPr lang="en-US" sz="1400"/>
          </a:p>
        </p:txBody>
      </p:sp>
      <p:sp>
        <p:nvSpPr>
          <p:cNvPr id="13445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688" y="1600200"/>
            <a:ext cx="9144000" cy="5257800"/>
          </a:xfrm>
          <a:noFill/>
        </p:spPr>
        <p:txBody>
          <a:bodyPr anchor="ctr" anchorCtr="1"/>
          <a:lstStyle/>
          <a:p>
            <a:pPr marL="288925" indent="-288925" eaLnBrk="1" hangingPunct="1">
              <a:buFontTx/>
              <a:buNone/>
            </a:pPr>
            <a:r>
              <a:rPr lang="en-US" sz="7200" smtClean="0">
                <a:latin typeface="Arial" pitchFamily="34" charset="0"/>
                <a:cs typeface="Times New Roman" pitchFamily="18" charset="0"/>
              </a:rPr>
              <a:t>phosphorous triiodide</a:t>
            </a:r>
            <a:r>
              <a:rPr lang="en-US" sz="7200" smtClean="0">
                <a:latin typeface="Arial" pitchFamily="34" charset="0"/>
              </a:rPr>
              <a:t> </a:t>
            </a:r>
          </a:p>
        </p:txBody>
      </p:sp>
      <p:sp>
        <p:nvSpPr>
          <p:cNvPr id="116740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600200"/>
          </a:xfrm>
          <a:solidFill>
            <a:srgbClr val="FFFF00"/>
          </a:solidFill>
        </p:spPr>
        <p:txBody>
          <a:bodyPr anchorCtr="1"/>
          <a:lstStyle/>
          <a:p>
            <a:pPr eaLnBrk="1" hangingPunct="1"/>
            <a:r>
              <a:rPr lang="en-US" sz="6900" smtClean="0">
                <a:solidFill>
                  <a:schemeClr val="tx1"/>
                </a:solidFill>
                <a:latin typeface="Arial" pitchFamily="34" charset="0"/>
                <a:cs typeface="Times New Roman" pitchFamily="18" charset="0"/>
              </a:rPr>
              <a:t>Name PI</a:t>
            </a:r>
            <a:r>
              <a:rPr lang="en-US" sz="6900" baseline="-25000" smtClean="0">
                <a:solidFill>
                  <a:schemeClr val="tx1"/>
                </a:solidFill>
                <a:latin typeface="Arial" pitchFamily="34" charset="0"/>
                <a:cs typeface="Times New Roman" pitchFamily="18" charset="0"/>
              </a:rPr>
              <a:t>3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562600" y="838200"/>
            <a:ext cx="990600" cy="3919538"/>
            <a:chOff x="3504" y="528"/>
            <a:chExt cx="624" cy="2469"/>
          </a:xfrm>
        </p:grpSpPr>
        <p:sp>
          <p:nvSpPr>
            <p:cNvPr id="116742" name="Rectangle 5"/>
            <p:cNvSpPr>
              <a:spLocks noChangeArrowheads="1"/>
            </p:cNvSpPr>
            <p:nvPr/>
          </p:nvSpPr>
          <p:spPr bwMode="auto">
            <a:xfrm>
              <a:off x="3744" y="528"/>
              <a:ext cx="314" cy="384"/>
            </a:xfrm>
            <a:prstGeom prst="rect">
              <a:avLst/>
            </a:prstGeom>
            <a:noFill/>
            <a:ln w="28575">
              <a:solidFill>
                <a:srgbClr val="00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743" name="Rectangle 6"/>
            <p:cNvSpPr>
              <a:spLocks noChangeArrowheads="1"/>
            </p:cNvSpPr>
            <p:nvPr/>
          </p:nvSpPr>
          <p:spPr bwMode="auto">
            <a:xfrm>
              <a:off x="3504" y="2421"/>
              <a:ext cx="624" cy="576"/>
            </a:xfrm>
            <a:prstGeom prst="rect">
              <a:avLst/>
            </a:prstGeom>
            <a:noFill/>
            <a:ln w="28575">
              <a:solidFill>
                <a:srgbClr val="00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4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344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4514" grpId="0" build="p" autoUpdateAnimBg="0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1750E5E-36EE-4C09-AB7C-3F7CB3244C0F}" type="slidenum">
              <a:rPr lang="en-US" sz="1400"/>
              <a:pPr eaLnBrk="1" hangingPunct="1"/>
              <a:t>96</a:t>
            </a:fld>
            <a:endParaRPr lang="en-US" sz="1400"/>
          </a:p>
        </p:txBody>
      </p:sp>
      <p:sp>
        <p:nvSpPr>
          <p:cNvPr id="14520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 anchorCtr="1"/>
          <a:lstStyle/>
          <a:p>
            <a:pPr eaLnBrk="1" hangingPunct="1">
              <a:defRPr/>
            </a:pPr>
            <a:r>
              <a:rPr lang="en-US" sz="5400" u="sng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D. Acids Derived</a:t>
            </a:r>
            <a:br>
              <a:rPr lang="en-US" sz="5400" u="sng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</a:br>
            <a:r>
              <a:rPr lang="en-US" sz="5400" u="sng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from Binary Compounds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E18A09B-21CE-4FEB-9D1B-99BD87E21DA9}" type="slidenum">
              <a:rPr lang="en-US" sz="1400"/>
              <a:pPr eaLnBrk="1" hangingPunct="1"/>
              <a:t>97</a:t>
            </a:fld>
            <a:endParaRPr lang="en-US" sz="1400"/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609600"/>
            <a:ext cx="8534400" cy="1828800"/>
          </a:xfrm>
        </p:spPr>
        <p:txBody>
          <a:bodyPr/>
          <a:lstStyle/>
          <a:p>
            <a:pPr marL="0" indent="0" algn="just" eaLnBrk="1" hangingPunct="1">
              <a:buFontTx/>
              <a:buNone/>
            </a:pPr>
            <a:r>
              <a:rPr lang="en-US" sz="3600" smtClean="0"/>
              <a:t>Certain binary hydrogen compounds, when dissolved in water, form solutions that have acid properties.</a:t>
            </a:r>
          </a:p>
        </p:txBody>
      </p:sp>
      <p:sp>
        <p:nvSpPr>
          <p:cNvPr id="1453060" name="Rectangle 4"/>
          <p:cNvSpPr>
            <a:spLocks noChangeArrowheads="1"/>
          </p:cNvSpPr>
          <p:nvPr/>
        </p:nvSpPr>
        <p:spPr bwMode="auto">
          <a:xfrm>
            <a:off x="684213" y="2514600"/>
            <a:ext cx="78486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kumimoji="1" lang="en-US" sz="3600">
                <a:cs typeface="Times New Roman" pitchFamily="18" charset="0"/>
              </a:rPr>
              <a:t>The aqueous solutions of these compounds are given acid names.</a:t>
            </a:r>
          </a:p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kumimoji="1" lang="en-US" sz="3600">
                <a:cs typeface="Times New Roman" pitchFamily="18" charset="0"/>
              </a:rPr>
              <a:t>The acid names are in addition to their </a:t>
            </a:r>
            <a:r>
              <a:rPr kumimoji="1" lang="en-US" sz="3600" i="1">
                <a:solidFill>
                  <a:schemeClr val="accent2"/>
                </a:solidFill>
                <a:cs typeface="Times New Roman" pitchFamily="18" charset="0"/>
              </a:rPr>
              <a:t>–ide</a:t>
            </a:r>
            <a:r>
              <a:rPr kumimoji="1" lang="en-US" sz="3600" i="1">
                <a:cs typeface="Times New Roman" pitchFamily="18" charset="0"/>
              </a:rPr>
              <a:t> </a:t>
            </a:r>
            <a:r>
              <a:rPr kumimoji="1" lang="en-US" sz="3600">
                <a:cs typeface="Times New Roman" pitchFamily="18" charset="0"/>
              </a:rPr>
              <a:t>names.</a:t>
            </a:r>
          </a:p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kumimoji="1" lang="en-US" sz="3600">
                <a:cs typeface="Times New Roman" pitchFamily="18" charset="0"/>
              </a:rPr>
              <a:t>Hydrogen is typically the first element of a binary acid formula.</a:t>
            </a:r>
            <a:endParaRPr lang="en-US" sz="360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3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53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53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30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4530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4530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30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4530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4530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3060" grpId="0" build="p" autoUpdateAnimBg="0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C41AD9D-ACB4-4FB5-AD7F-CC8710319C66}" type="slidenum">
              <a:rPr lang="en-US" sz="1400"/>
              <a:pPr eaLnBrk="1" hangingPunct="1"/>
              <a:t>98</a:t>
            </a:fld>
            <a:endParaRPr lang="en-US" sz="1400"/>
          </a:p>
        </p:txBody>
      </p:sp>
      <p:sp>
        <p:nvSpPr>
          <p:cNvPr id="119811" name="Rectangle 2"/>
          <p:cNvSpPr>
            <a:spLocks noChangeArrowheads="1"/>
          </p:cNvSpPr>
          <p:nvPr/>
        </p:nvSpPr>
        <p:spPr bwMode="auto">
          <a:xfrm>
            <a:off x="3630613" y="3600450"/>
            <a:ext cx="1878012" cy="205740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pSp>
        <p:nvGrpSpPr>
          <p:cNvPr id="119812" name="Group 3"/>
          <p:cNvGrpSpPr>
            <a:grpSpLocks/>
          </p:cNvGrpSpPr>
          <p:nvPr/>
        </p:nvGrpSpPr>
        <p:grpSpPr bwMode="auto">
          <a:xfrm>
            <a:off x="3162300" y="2628900"/>
            <a:ext cx="2819400" cy="3048000"/>
            <a:chOff x="435" y="288"/>
            <a:chExt cx="1776" cy="1920"/>
          </a:xfrm>
        </p:grpSpPr>
        <p:sp>
          <p:nvSpPr>
            <p:cNvPr id="119833" name="Line 4"/>
            <p:cNvSpPr>
              <a:spLocks noChangeShapeType="1"/>
            </p:cNvSpPr>
            <p:nvPr/>
          </p:nvSpPr>
          <p:spPr bwMode="auto">
            <a:xfrm flipH="1">
              <a:off x="435" y="2205"/>
              <a:ext cx="17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19834" name="Line 5"/>
            <p:cNvSpPr>
              <a:spLocks noChangeShapeType="1"/>
            </p:cNvSpPr>
            <p:nvPr/>
          </p:nvSpPr>
          <p:spPr bwMode="auto">
            <a:xfrm flipV="1">
              <a:off x="721" y="288"/>
              <a:ext cx="0" cy="192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19835" name="Line 6"/>
            <p:cNvSpPr>
              <a:spLocks noChangeShapeType="1"/>
            </p:cNvSpPr>
            <p:nvPr/>
          </p:nvSpPr>
          <p:spPr bwMode="auto">
            <a:xfrm flipV="1">
              <a:off x="1918" y="288"/>
              <a:ext cx="0" cy="192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4267200" y="1181100"/>
            <a:ext cx="609600" cy="388938"/>
            <a:chOff x="624" y="1008"/>
            <a:chExt cx="384" cy="245"/>
          </a:xfrm>
        </p:grpSpPr>
        <p:sp>
          <p:nvSpPr>
            <p:cNvPr id="119830" name="AutoShape 8"/>
            <p:cNvSpPr>
              <a:spLocks noChangeArrowheads="1"/>
            </p:cNvSpPr>
            <p:nvPr/>
          </p:nvSpPr>
          <p:spPr bwMode="auto">
            <a:xfrm>
              <a:off x="624" y="1152"/>
              <a:ext cx="144" cy="96"/>
            </a:xfrm>
            <a:prstGeom prst="triangle">
              <a:avLst>
                <a:gd name="adj" fmla="val 50000"/>
              </a:avLst>
            </a:prstGeom>
            <a:solidFill>
              <a:srgbClr val="FF6699"/>
            </a:solidFill>
            <a:ln w="1905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19831" name="AutoShape 9"/>
            <p:cNvSpPr>
              <a:spLocks noChangeArrowheads="1"/>
            </p:cNvSpPr>
            <p:nvPr/>
          </p:nvSpPr>
          <p:spPr bwMode="auto">
            <a:xfrm>
              <a:off x="864" y="1157"/>
              <a:ext cx="144" cy="96"/>
            </a:xfrm>
            <a:prstGeom prst="triangle">
              <a:avLst>
                <a:gd name="adj" fmla="val 50000"/>
              </a:avLst>
            </a:prstGeom>
            <a:solidFill>
              <a:srgbClr val="FF6699"/>
            </a:solidFill>
            <a:ln w="1905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19832" name="AutoShape 10"/>
            <p:cNvSpPr>
              <a:spLocks noChangeArrowheads="1"/>
            </p:cNvSpPr>
            <p:nvPr/>
          </p:nvSpPr>
          <p:spPr bwMode="auto">
            <a:xfrm>
              <a:off x="744" y="1008"/>
              <a:ext cx="144" cy="96"/>
            </a:xfrm>
            <a:prstGeom prst="triangle">
              <a:avLst>
                <a:gd name="adj" fmla="val 50000"/>
              </a:avLst>
            </a:prstGeom>
            <a:solidFill>
              <a:srgbClr val="FF6699"/>
            </a:solidFill>
            <a:ln w="1905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119814" name="Text Box 87" descr="Light upward diagonal"/>
          <p:cNvSpPr txBox="1">
            <a:spLocks noChangeArrowheads="1"/>
          </p:cNvSpPr>
          <p:nvPr/>
        </p:nvSpPr>
        <p:spPr bwMode="auto">
          <a:xfrm>
            <a:off x="1752600" y="304800"/>
            <a:ext cx="563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>
                <a:latin typeface="Arial" pitchFamily="34" charset="0"/>
              </a:rPr>
              <a:t>Acid Formation</a:t>
            </a:r>
          </a:p>
        </p:txBody>
      </p:sp>
      <p:grpSp>
        <p:nvGrpSpPr>
          <p:cNvPr id="119815" name="Group 93"/>
          <p:cNvGrpSpPr>
            <a:grpSpLocks/>
          </p:cNvGrpSpPr>
          <p:nvPr/>
        </p:nvGrpSpPr>
        <p:grpSpPr bwMode="auto">
          <a:xfrm>
            <a:off x="5638800" y="4191000"/>
            <a:ext cx="2743200" cy="519113"/>
            <a:chOff x="3600" y="3321"/>
            <a:chExt cx="1728" cy="327"/>
          </a:xfrm>
        </p:grpSpPr>
        <p:sp>
          <p:nvSpPr>
            <p:cNvPr id="119828" name="Text Box 94" descr="Light upward diagonal"/>
            <p:cNvSpPr txBox="1">
              <a:spLocks noChangeArrowheads="1"/>
            </p:cNvSpPr>
            <p:nvPr/>
          </p:nvSpPr>
          <p:spPr bwMode="auto">
            <a:xfrm>
              <a:off x="4320" y="3321"/>
              <a:ext cx="100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800">
                  <a:latin typeface="Arial" pitchFamily="34" charset="0"/>
                </a:rPr>
                <a:t>water</a:t>
              </a:r>
            </a:p>
          </p:txBody>
        </p:sp>
        <p:sp>
          <p:nvSpPr>
            <p:cNvPr id="119829" name="Line 95"/>
            <p:cNvSpPr>
              <a:spLocks noChangeShapeType="1"/>
            </p:cNvSpPr>
            <p:nvPr/>
          </p:nvSpPr>
          <p:spPr bwMode="auto">
            <a:xfrm flipH="1">
              <a:off x="3600" y="3484"/>
              <a:ext cx="6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5" name="Group 114"/>
          <p:cNvGrpSpPr>
            <a:grpSpLocks/>
          </p:cNvGrpSpPr>
          <p:nvPr/>
        </p:nvGrpSpPr>
        <p:grpSpPr bwMode="auto">
          <a:xfrm>
            <a:off x="3632200" y="3600450"/>
            <a:ext cx="4987925" cy="2060575"/>
            <a:chOff x="2288" y="2268"/>
            <a:chExt cx="3142" cy="1298"/>
          </a:xfrm>
        </p:grpSpPr>
        <p:grpSp>
          <p:nvGrpSpPr>
            <p:cNvPr id="119823" name="Group 115"/>
            <p:cNvGrpSpPr>
              <a:grpSpLocks/>
            </p:cNvGrpSpPr>
            <p:nvPr/>
          </p:nvGrpSpPr>
          <p:grpSpPr bwMode="auto">
            <a:xfrm>
              <a:off x="3510" y="2640"/>
              <a:ext cx="1920" cy="624"/>
              <a:chOff x="3510" y="2640"/>
              <a:chExt cx="1920" cy="624"/>
            </a:xfrm>
          </p:grpSpPr>
          <p:sp>
            <p:nvSpPr>
              <p:cNvPr id="119825" name="Text Box 116"/>
              <p:cNvSpPr txBox="1">
                <a:spLocks noChangeArrowheads="1"/>
              </p:cNvSpPr>
              <p:nvPr/>
            </p:nvSpPr>
            <p:spPr bwMode="auto">
              <a:xfrm>
                <a:off x="4278" y="2640"/>
                <a:ext cx="1008" cy="32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>
                    <a:latin typeface="Arial" pitchFamily="34" charset="0"/>
                  </a:rPr>
                  <a:t>acid</a:t>
                </a:r>
              </a:p>
            </p:txBody>
          </p:sp>
          <p:sp>
            <p:nvSpPr>
              <p:cNvPr id="119826" name="Line 117"/>
              <p:cNvSpPr>
                <a:spLocks noChangeShapeType="1"/>
              </p:cNvSpPr>
              <p:nvPr/>
            </p:nvSpPr>
            <p:spPr bwMode="auto">
              <a:xfrm flipH="1">
                <a:off x="3558" y="2804"/>
                <a:ext cx="6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9827" name="Rectangle 118"/>
              <p:cNvSpPr>
                <a:spLocks noChangeArrowheads="1"/>
              </p:cNvSpPr>
              <p:nvPr/>
            </p:nvSpPr>
            <p:spPr bwMode="auto">
              <a:xfrm>
                <a:off x="3510" y="2976"/>
                <a:ext cx="1920" cy="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19824" name="Rectangle 119"/>
            <p:cNvSpPr>
              <a:spLocks noChangeArrowheads="1"/>
            </p:cNvSpPr>
            <p:nvPr/>
          </p:nvSpPr>
          <p:spPr bwMode="auto">
            <a:xfrm>
              <a:off x="2288" y="2268"/>
              <a:ext cx="1182" cy="1298"/>
            </a:xfrm>
            <a:prstGeom prst="rect">
              <a:avLst/>
            </a:pr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7" name="Group 126"/>
          <p:cNvGrpSpPr>
            <a:grpSpLocks/>
          </p:cNvGrpSpPr>
          <p:nvPr/>
        </p:nvGrpSpPr>
        <p:grpSpPr bwMode="auto">
          <a:xfrm>
            <a:off x="4267200" y="790575"/>
            <a:ext cx="4489450" cy="1373188"/>
            <a:chOff x="2688" y="498"/>
            <a:chExt cx="2828" cy="865"/>
          </a:xfrm>
        </p:grpSpPr>
        <p:grpSp>
          <p:nvGrpSpPr>
            <p:cNvPr id="119818" name="Group 127"/>
            <p:cNvGrpSpPr>
              <a:grpSpLocks/>
            </p:cNvGrpSpPr>
            <p:nvPr/>
          </p:nvGrpSpPr>
          <p:grpSpPr bwMode="auto">
            <a:xfrm>
              <a:off x="2688" y="744"/>
              <a:ext cx="382" cy="245"/>
              <a:chOff x="624" y="1008"/>
              <a:chExt cx="384" cy="245"/>
            </a:xfrm>
          </p:grpSpPr>
          <p:sp>
            <p:nvSpPr>
              <p:cNvPr id="119820" name="AutoShape 128"/>
              <p:cNvSpPr>
                <a:spLocks noChangeArrowheads="1"/>
              </p:cNvSpPr>
              <p:nvPr/>
            </p:nvSpPr>
            <p:spPr bwMode="auto">
              <a:xfrm>
                <a:off x="624" y="1152"/>
                <a:ext cx="144" cy="96"/>
              </a:xfrm>
              <a:prstGeom prst="triangle">
                <a:avLst>
                  <a:gd name="adj" fmla="val 50000"/>
                </a:avLst>
              </a:prstGeom>
              <a:solidFill>
                <a:srgbClr val="FF6699"/>
              </a:solidFill>
              <a:ln w="1905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9821" name="AutoShape 129"/>
              <p:cNvSpPr>
                <a:spLocks noChangeArrowheads="1"/>
              </p:cNvSpPr>
              <p:nvPr/>
            </p:nvSpPr>
            <p:spPr bwMode="auto">
              <a:xfrm>
                <a:off x="864" y="1157"/>
                <a:ext cx="144" cy="96"/>
              </a:xfrm>
              <a:prstGeom prst="triangle">
                <a:avLst>
                  <a:gd name="adj" fmla="val 50000"/>
                </a:avLst>
              </a:prstGeom>
              <a:solidFill>
                <a:srgbClr val="FF6699"/>
              </a:solidFill>
              <a:ln w="1905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9822" name="AutoShape 130"/>
              <p:cNvSpPr>
                <a:spLocks noChangeArrowheads="1"/>
              </p:cNvSpPr>
              <p:nvPr/>
            </p:nvSpPr>
            <p:spPr bwMode="auto">
              <a:xfrm>
                <a:off x="744" y="1008"/>
                <a:ext cx="144" cy="96"/>
              </a:xfrm>
              <a:prstGeom prst="triangle">
                <a:avLst>
                  <a:gd name="adj" fmla="val 50000"/>
                </a:avLst>
              </a:prstGeom>
              <a:solidFill>
                <a:srgbClr val="FF6699"/>
              </a:solidFill>
              <a:ln w="1905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119819" name="Text Box 131" descr="Light upward diagonal"/>
            <p:cNvSpPr txBox="1">
              <a:spLocks noChangeArrowheads="1"/>
            </p:cNvSpPr>
            <p:nvPr/>
          </p:nvSpPr>
          <p:spPr bwMode="auto">
            <a:xfrm>
              <a:off x="3696" y="498"/>
              <a:ext cx="1820" cy="8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800">
                  <a:latin typeface="Arial" pitchFamily="34" charset="0"/>
                </a:rPr>
                <a:t>binary hydrogen compound (not an acid).</a:t>
              </a: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0046 L 0 0.4551 " pathEditMode="relative" rAng="0" ptsTypes="AA">
                                      <p:cBhvr>
                                        <p:cTn id="15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65FB65C-F042-4329-8561-0171EFC65EB1}" type="slidenum">
              <a:rPr lang="en-US" sz="1400"/>
              <a:pPr eaLnBrk="1" hangingPunct="1"/>
              <a:t>99</a:t>
            </a:fld>
            <a:endParaRPr lang="en-US" sz="1400"/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-152400" y="3816350"/>
            <a:ext cx="8305800" cy="1158875"/>
            <a:chOff x="384" y="2822"/>
            <a:chExt cx="5232" cy="730"/>
          </a:xfrm>
        </p:grpSpPr>
        <p:sp>
          <p:nvSpPr>
            <p:cNvPr id="120840" name="Text Box 4"/>
            <p:cNvSpPr txBox="1">
              <a:spLocks noChangeArrowheads="1"/>
            </p:cNvSpPr>
            <p:nvPr/>
          </p:nvSpPr>
          <p:spPr bwMode="auto">
            <a:xfrm>
              <a:off x="384" y="2928"/>
              <a:ext cx="3168" cy="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en-US" sz="4800"/>
                <a:t>Dissolved in water</a:t>
              </a:r>
            </a:p>
          </p:txBody>
        </p:sp>
        <p:sp>
          <p:nvSpPr>
            <p:cNvPr id="120841" name="Text Box 8"/>
            <p:cNvSpPr txBox="1">
              <a:spLocks noChangeArrowheads="1"/>
            </p:cNvSpPr>
            <p:nvPr/>
          </p:nvSpPr>
          <p:spPr bwMode="auto">
            <a:xfrm>
              <a:off x="4752" y="2928"/>
              <a:ext cx="864" cy="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4800">
                  <a:solidFill>
                    <a:srgbClr val="FF0000"/>
                  </a:solidFill>
                </a:rPr>
                <a:t> acid</a:t>
              </a:r>
            </a:p>
          </p:txBody>
        </p:sp>
        <p:sp>
          <p:nvSpPr>
            <p:cNvPr id="120842" name="Rectangle 9"/>
            <p:cNvSpPr>
              <a:spLocks noChangeArrowheads="1"/>
            </p:cNvSpPr>
            <p:nvPr/>
          </p:nvSpPr>
          <p:spPr bwMode="auto">
            <a:xfrm>
              <a:off x="3648" y="2822"/>
              <a:ext cx="1048" cy="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7000">
                  <a:solidFill>
                    <a:schemeClr val="accent2"/>
                  </a:solidFill>
                  <a:latin typeface="Arial" pitchFamily="34" charset="0"/>
                </a:rPr>
                <a:t>HCl</a:t>
              </a:r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838200" y="1881188"/>
            <a:ext cx="7467600" cy="1158875"/>
            <a:chOff x="912" y="1603"/>
            <a:chExt cx="4704" cy="730"/>
          </a:xfrm>
        </p:grpSpPr>
        <p:sp>
          <p:nvSpPr>
            <p:cNvPr id="120837" name="Text Box 5"/>
            <p:cNvSpPr txBox="1">
              <a:spLocks noChangeArrowheads="1"/>
            </p:cNvSpPr>
            <p:nvPr/>
          </p:nvSpPr>
          <p:spPr bwMode="auto">
            <a:xfrm>
              <a:off x="912" y="1689"/>
              <a:ext cx="2640" cy="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4800"/>
                <a:t>Pure compound</a:t>
              </a:r>
            </a:p>
          </p:txBody>
        </p:sp>
        <p:sp>
          <p:nvSpPr>
            <p:cNvPr id="120838" name="Rectangle 6"/>
            <p:cNvSpPr>
              <a:spLocks noChangeArrowheads="1"/>
            </p:cNvSpPr>
            <p:nvPr/>
          </p:nvSpPr>
          <p:spPr bwMode="auto">
            <a:xfrm>
              <a:off x="3552" y="1603"/>
              <a:ext cx="1048" cy="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7000">
                  <a:latin typeface="Arial" pitchFamily="34" charset="0"/>
                </a:rPr>
                <a:t>HCl</a:t>
              </a:r>
            </a:p>
          </p:txBody>
        </p:sp>
        <p:sp>
          <p:nvSpPr>
            <p:cNvPr id="120839" name="Text Box 10"/>
            <p:cNvSpPr txBox="1">
              <a:spLocks noChangeArrowheads="1"/>
            </p:cNvSpPr>
            <p:nvPr/>
          </p:nvSpPr>
          <p:spPr bwMode="auto">
            <a:xfrm>
              <a:off x="4752" y="1708"/>
              <a:ext cx="864" cy="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4800"/>
                <a:t>-ide</a:t>
              </a:r>
            </a:p>
          </p:txBody>
        </p:sp>
      </p:grp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 Column Text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00"/>
      </a:hlink>
      <a:folHlink>
        <a:srgbClr val="B2B2B2"/>
      </a:folHlink>
    </a:clrScheme>
    <a:fontScheme name="2 Column Tex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2 Column Text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 Column Tex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 Column Text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 Column Text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 Column Tex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 Column Tex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 Column Tex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Settings\Eugene Passer\Application Data\Microsoft\Templates\2 Column Text.pot</Template>
  <TotalTime>23074</TotalTime>
  <Words>2250</Words>
  <Application>Microsoft Office PowerPoint</Application>
  <PresentationFormat>On-screen Show (4:3)</PresentationFormat>
  <Paragraphs>682</Paragraphs>
  <Slides>143</Slides>
  <Notes>0</Notes>
  <HiddenSlides>2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143</vt:i4>
      </vt:variant>
    </vt:vector>
  </HeadingPairs>
  <TitlesOfParts>
    <vt:vector size="154" baseType="lpstr">
      <vt:lpstr>Times New Roman</vt:lpstr>
      <vt:lpstr>Arial</vt:lpstr>
      <vt:lpstr>Tahoma</vt:lpstr>
      <vt:lpstr>Times</vt:lpstr>
      <vt:lpstr>Symbol</vt:lpstr>
      <vt:lpstr>New York</vt:lpstr>
      <vt:lpstr>Monotype Sorts</vt:lpstr>
      <vt:lpstr>Palatino Linotype</vt:lpstr>
      <vt:lpstr>2 Column Text</vt:lpstr>
      <vt:lpstr>MathType 5.0 Equation</vt:lpstr>
      <vt:lpstr>Microsoft Equation 3.0</vt:lpstr>
      <vt:lpstr>Nomenclature of  Inorganic Compounds   Chapter 6 </vt:lpstr>
      <vt:lpstr>Chapter Outline</vt:lpstr>
      <vt:lpstr>6.1 Common and Systematic Names</vt:lpstr>
      <vt:lpstr>PowerPoint Presentation</vt:lpstr>
      <vt:lpstr>PowerPoint Presentation</vt:lpstr>
      <vt:lpstr>PowerPoint Presentation</vt:lpstr>
      <vt:lpstr>6.2 Elements and Ions</vt:lpstr>
      <vt:lpstr>The formula for most elements  is the symbol of the element.</vt:lpstr>
      <vt:lpstr>PowerPoint Presentation</vt:lpstr>
      <vt:lpstr>PowerPoint Presentation</vt:lpstr>
      <vt:lpstr>Ions</vt:lpstr>
      <vt:lpstr>PowerPoint Presentation</vt:lpstr>
      <vt:lpstr>PowerPoint Presentation</vt:lpstr>
      <vt:lpstr>Naming Cations</vt:lpstr>
      <vt:lpstr>Cations are named the same as their parent atoms.</vt:lpstr>
      <vt:lpstr>             Atom        Cation     Name of Cation</vt:lpstr>
      <vt:lpstr>             Atom        Cation     Name of Cation</vt:lpstr>
      <vt:lpstr>             Atom        Cation     Name of Cation</vt:lpstr>
      <vt:lpstr>             Atom        Cation     Name of Cation</vt:lpstr>
      <vt:lpstr>             Atom        Cation     Name of Cation</vt:lpstr>
      <vt:lpstr>PowerPoint Presentation</vt:lpstr>
      <vt:lpstr>Naming Anions</vt:lpstr>
      <vt:lpstr>An anion consisting of one element has the stem of the parent element and an –ide ending</vt:lpstr>
      <vt:lpstr>             Atom        Anion     Name of Anion</vt:lpstr>
      <vt:lpstr>             Atom        Anion     Name of Anion</vt:lpstr>
      <vt:lpstr>             Atom        Anion     Name of Anion</vt:lpstr>
      <vt:lpstr>             Atom        Anion     Name of Anion</vt:lpstr>
      <vt:lpstr>             Atom        Anion     Name of Anion</vt:lpstr>
      <vt:lpstr>             Atom        Anion     Name of Anion</vt:lpstr>
      <vt:lpstr>Ions are always formed by adding or removing electrons from an atom.</vt:lpstr>
      <vt:lpstr>Most often ions are formed when metals combine with nonmetals.</vt:lpstr>
      <vt:lpstr>The charge on an ion can be predicted from its position in the periodic table.</vt:lpstr>
      <vt:lpstr>PowerPoint Presentation</vt:lpstr>
      <vt:lpstr>6.3 Writing Formulas From Names of Ionic Compounds</vt:lpstr>
      <vt:lpstr>A chemical compound must have a net charge of zero.</vt:lpstr>
      <vt:lpstr>If the compound contains ions,  then the charges on all of  the ions must add to zero.</vt:lpstr>
      <vt:lpstr>PowerPoint Presentation</vt:lpstr>
      <vt:lpstr>PowerPoint Presentation</vt:lpstr>
      <vt:lpstr>PowerPoint Presentation</vt:lpstr>
      <vt:lpstr>6.4 Naming Binary Compounds</vt:lpstr>
      <vt:lpstr>Binary compounds contain only  two different elements.</vt:lpstr>
      <vt:lpstr>Binary ionic compounds consist of a metal combined with a non-metal.</vt:lpstr>
      <vt:lpstr>A. Binary Ionic Compounds Containing a Metal Forming Only One Type of Cation</vt:lpstr>
      <vt:lpstr>PowerPoint Presentation</vt:lpstr>
      <vt:lpstr>PowerPoint Presentation</vt:lpstr>
      <vt:lpstr>PowerPoint Presentation</vt:lpstr>
      <vt:lpstr>Name the Compound CaF2</vt:lpstr>
      <vt:lpstr>Name the Compound CaF2</vt:lpstr>
      <vt:lpstr>Name the Compound CaF2</vt:lpstr>
      <vt:lpstr>Name the Compound CaF2</vt:lpstr>
      <vt:lpstr>Examples</vt:lpstr>
      <vt:lpstr>   Compound     Name</vt:lpstr>
      <vt:lpstr>   Compound     Name</vt:lpstr>
      <vt:lpstr>   Compound     Name</vt:lpstr>
      <vt:lpstr>   Compound     Name</vt:lpstr>
      <vt:lpstr>B. Binary Ionic Compounds Containing a Metal That Can Form Two or More Types of Cations</vt:lpstr>
      <vt:lpstr>Name the Compound FeS</vt:lpstr>
      <vt:lpstr>Name the Compound FeS</vt:lpstr>
      <vt:lpstr>Name the Compound FeS</vt:lpstr>
      <vt:lpstr>Name the Compound FeS</vt:lpstr>
      <vt:lpstr>The Stock System</vt:lpstr>
      <vt:lpstr>PowerPoint Presentation</vt:lpstr>
      <vt:lpstr>PowerPoint Presentation</vt:lpstr>
      <vt:lpstr>PowerPoint Presentation</vt:lpstr>
      <vt:lpstr>PowerPoint Presentation</vt:lpstr>
      <vt:lpstr>Examples</vt:lpstr>
      <vt:lpstr>PowerPoint Presentation</vt:lpstr>
      <vt:lpstr>PowerPoint Presentation</vt:lpstr>
      <vt:lpstr>The Classical System</vt:lpstr>
      <vt:lpstr>PowerPoint Presentation</vt:lpstr>
      <vt:lpstr>PowerPoint Presentation</vt:lpstr>
      <vt:lpstr>Examples</vt:lpstr>
      <vt:lpstr>PowerPoint Presentation</vt:lpstr>
      <vt:lpstr>PowerPoint Presentation</vt:lpstr>
      <vt:lpstr>PowerPoint Presentation</vt:lpstr>
      <vt:lpstr>Binary Compounds Containing Two Nonmetals</vt:lpstr>
      <vt:lpstr>Compounds between nonmetals are molecular, not ionic.</vt:lpstr>
      <vt:lpstr>In a compound formed between two nonmetals, the element that occurs first in this series is named first.</vt:lpstr>
      <vt:lpstr>Prefixes</vt:lpstr>
      <vt:lpstr>A Greek prefix is placed before the name of each element to indicate the number of atoms of the element that are present.</vt:lpstr>
      <vt:lpstr>PowerPoint Presentation</vt:lpstr>
      <vt:lpstr>Prefix Rules</vt:lpstr>
      <vt:lpstr>Examples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Examples</vt:lpstr>
      <vt:lpstr>Cl2O3</vt:lpstr>
      <vt:lpstr>N2O3</vt:lpstr>
      <vt:lpstr>CCl4</vt:lpstr>
      <vt:lpstr>CO</vt:lpstr>
      <vt:lpstr>Name CO2</vt:lpstr>
      <vt:lpstr>Name PI3</vt:lpstr>
      <vt:lpstr>D. Acids Derived from Binary Compounds</vt:lpstr>
      <vt:lpstr>PowerPoint Presentation</vt:lpstr>
      <vt:lpstr>PowerPoint Presentation</vt:lpstr>
      <vt:lpstr>PowerPoint Presentation</vt:lpstr>
      <vt:lpstr>PowerPoint Presentation</vt:lpstr>
      <vt:lpstr>Examples</vt:lpstr>
      <vt:lpstr>PowerPoint Presentation</vt:lpstr>
      <vt:lpstr>Dissolved in Water</vt:lpstr>
      <vt:lpstr>PowerPoint Presentation</vt:lpstr>
      <vt:lpstr>Dissolved in Water</vt:lpstr>
      <vt:lpstr>PowerPoint Presentation</vt:lpstr>
      <vt:lpstr>Dissolved in Water</vt:lpstr>
      <vt:lpstr>PowerPoint Presentation</vt:lpstr>
      <vt:lpstr>Dissolved in Water</vt:lpstr>
      <vt:lpstr>PowerPoint Presentation</vt:lpstr>
      <vt:lpstr>6.5 Naming Compounds Containing Polyatomic Ions </vt:lpstr>
      <vt:lpstr>A polyatomic ion is an ion that  contains two or more elements. </vt:lpstr>
      <vt:lpstr>PowerPoint Presentation</vt:lpstr>
      <vt:lpstr>PowerPoint Presentation</vt:lpstr>
      <vt:lpstr>PowerPoint Presentation</vt:lpstr>
      <vt:lpstr>PowerPoint Presentation</vt:lpstr>
      <vt:lpstr>Prefixes and Suffixes  Elements that Form More than One Polyatomic Ion with Oxygen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6.6 Acids</vt:lpstr>
      <vt:lpstr>PowerPoint Presentation</vt:lpstr>
      <vt:lpstr>PowerPoint Presentation</vt:lpstr>
      <vt:lpstr>PowerPoint Presentation</vt:lpstr>
      <vt:lpstr>PowerPoint Presentation</vt:lpstr>
      <vt:lpstr>Naming the Acid Based  on the Name of the Polyatomic Ion</vt:lpstr>
      <vt:lpstr>Examples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Bronx Community College Chemistry Department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Hein and Arena</dc:title>
  <dc:creator>M</dc:creator>
  <cp:lastModifiedBy>Temp</cp:lastModifiedBy>
  <cp:revision>626</cp:revision>
  <dcterms:created xsi:type="dcterms:W3CDTF">2003-10-20T06:50:10Z</dcterms:created>
  <dcterms:modified xsi:type="dcterms:W3CDTF">2015-02-19T15:07:03Z</dcterms:modified>
</cp:coreProperties>
</file>