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drawings/drawing2.xml" ContentType="application/vnd.openxmlformats-officedocument.drawingml.chartshape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Default Extension="bin" ContentType="application/vnd.openxmlformats-officedocument.oleObject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charts/chart6.xml" ContentType="application/vnd.openxmlformats-officedocument.drawingml.chart+xml"/>
  <Override PartName="/ppt/slideMasters/slideMaster7.xml" ContentType="application/vnd.openxmlformats-officedocument.presentationml.slideMaster+xml"/>
  <Override PartName="/ppt/charts/chart4.xml" ContentType="application/vnd.openxmlformats-officedocument.drawingml.char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charts/chart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</p:sldMasterIdLst>
  <p:sldIdLst>
    <p:sldId id="263" r:id="rId8"/>
    <p:sldId id="264" r:id="rId9"/>
    <p:sldId id="265" r:id="rId10"/>
    <p:sldId id="267" r:id="rId11"/>
    <p:sldId id="266" r:id="rId12"/>
    <p:sldId id="268" r:id="rId13"/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Administrator\Local%20Settings\Temporary%20Internet%20Files\Content.IE5\CK6BB0OJ\11th%2520Longnitudinal%2520Combined%2520Growth%5b1%5d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Documents%20and%20Settings\Administrator\Local%20Settings\Temporary%20Internet%20Files\Content.IE5\CK6BB0OJ\11th%2520Longnitudinal%2520Combined%2520Growth%5b1%5d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istrator\Local%20Settings\Temporary%20Internet%20Files\Content.IE5\CK6BB0OJ\11th%2520Longnitudinal%2520Combined%2520Growth%5b1%5d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Documents%20and%20Settings\Administrator\Local%20Settings\Temporary%20Internet%20Files\Content.IE5\CK6BB0OJ\11th%2520Longnitudinal%2520Combined%2520Growth%5b1%5d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Documents%20and%20Settings\Administrator\Local%20Settings\Temporary%20Internet%20Files\Content.IE5\CK6BB0OJ\11th%2520Longnitudinal%2520Combined%2520Growth%5b1%5d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Documents%20and%20Settings\Administrator\Local%20Settings\Temporary%20Internet%20Files\Content.IE5\CZMXZB7P\11th%2520Longnitudinal%2520Combined%2520Growth%5b1%5d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Documents%20and%20Settings\Administrator\Local%20Settings\Temporary%20Internet%20Files\Content.IE5\CK6BB0OJ\11th%2520Longnitudinal%2520Combined%2520Growth%5b1%5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600"/>
              <a:t>11th Grade State</a:t>
            </a:r>
            <a:r>
              <a:rPr lang="en-US" sz="1600" baseline="0"/>
              <a:t> &amp; Local Assessment Average 0910: </a:t>
            </a:r>
            <a:r>
              <a:rPr lang="en-US" sz="1600"/>
              <a:t>NCE</a:t>
            </a:r>
            <a:r>
              <a:rPr lang="en-US" sz="1600" baseline="0"/>
              <a:t> Scoring</a:t>
            </a:r>
            <a:endParaRPr lang="en-US" sz="1600"/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strRef>
              <c:f>Sheet1!$A$4</c:f>
              <c:strCache>
                <c:ptCount val="1"/>
                <c:pt idx="0">
                  <c:v>4S1234Reading</c:v>
                </c:pt>
              </c:strCache>
            </c:strRef>
          </c:tx>
          <c:dLbls>
            <c:dLbl>
              <c:idx val="0"/>
              <c:delete val="1"/>
            </c:dLbl>
            <c:txPr>
              <a:bodyPr/>
              <a:lstStyle/>
              <a:p>
                <a:pPr>
                  <a:defRPr b="1">
                    <a:solidFill>
                      <a:srgbClr val="0070C0"/>
                    </a:solidFill>
                  </a:defRPr>
                </a:pPr>
                <a:endParaRPr lang="en-US"/>
              </a:p>
            </c:txPr>
            <c:dLblPos val="b"/>
            <c:showVal val="1"/>
          </c:dLbls>
          <c:xVal>
            <c:strRef>
              <c:f>Sheet1!$B$3:$E$3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Sheet1!$B$4:$E$4</c:f>
              <c:numCache>
                <c:formatCode>General</c:formatCode>
                <c:ptCount val="4"/>
                <c:pt idx="0">
                  <c:v>50</c:v>
                </c:pt>
                <c:pt idx="1">
                  <c:v>52.41</c:v>
                </c:pt>
                <c:pt idx="2">
                  <c:v>54.74</c:v>
                </c:pt>
                <c:pt idx="3">
                  <c:v>55.949999999999996</c:v>
                </c:pt>
              </c:numCache>
            </c:numRef>
          </c:yVal>
        </c:ser>
        <c:ser>
          <c:idx val="1"/>
          <c:order val="1"/>
          <c:tx>
            <c:strRef>
              <c:f>Sheet1!$A$5</c:f>
              <c:strCache>
                <c:ptCount val="1"/>
                <c:pt idx="0">
                  <c:v>4S1234Math</c:v>
                </c:pt>
              </c:strCache>
            </c:strRef>
          </c:tx>
          <c:dLbls>
            <c:dLbl>
              <c:idx val="2"/>
              <c:layout>
                <c:manualLayout>
                  <c:x val="-6.1279087814417432E-2"/>
                  <c:y val="-2.9799297070550589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dLblPos val="t"/>
            <c:showVal val="1"/>
          </c:dLbls>
          <c:xVal>
            <c:strRef>
              <c:f>Sheet1!$B$3:$E$3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Sheet1!$B$5:$E$5</c:f>
              <c:numCache>
                <c:formatCode>General</c:formatCode>
                <c:ptCount val="4"/>
                <c:pt idx="0">
                  <c:v>50</c:v>
                </c:pt>
                <c:pt idx="1">
                  <c:v>54.13</c:v>
                </c:pt>
                <c:pt idx="2">
                  <c:v>55.41</c:v>
                </c:pt>
                <c:pt idx="3">
                  <c:v>64.36999999999999</c:v>
                </c:pt>
              </c:numCache>
            </c:numRef>
          </c:yVal>
        </c:ser>
        <c:ser>
          <c:idx val="2"/>
          <c:order val="2"/>
          <c:tx>
            <c:strRef>
              <c:f>Sheet1!$A$6</c:f>
              <c:strCache>
                <c:ptCount val="1"/>
                <c:pt idx="0">
                  <c:v>PSSAMath</c:v>
                </c:pt>
              </c:strCache>
            </c:strRef>
          </c:tx>
          <c:dLbls>
            <c:dLblPos val="t"/>
            <c:showVal val="1"/>
          </c:dLbls>
          <c:xVal>
            <c:strRef>
              <c:f>Sheet1!$B$3:$E$3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Sheet1!$B$6:$E$6</c:f>
              <c:numCache>
                <c:formatCode>General</c:formatCode>
                <c:ptCount val="4"/>
                <c:pt idx="0">
                  <c:v>50</c:v>
                </c:pt>
              </c:numCache>
            </c:numRef>
          </c:yVal>
        </c:ser>
        <c:ser>
          <c:idx val="3"/>
          <c:order val="3"/>
          <c:tx>
            <c:strRef>
              <c:f>Sheet1!$A$7</c:f>
              <c:strCache>
                <c:ptCount val="1"/>
                <c:pt idx="0">
                  <c:v>PSSAReading</c:v>
                </c:pt>
              </c:strCache>
            </c:strRef>
          </c:tx>
          <c:dLbls>
            <c:dLblPos val="t"/>
            <c:showVal val="1"/>
          </c:dLbls>
          <c:xVal>
            <c:strRef>
              <c:f>Sheet1!$B$3:$E$3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Sheet1!$B$7:$E$7</c:f>
              <c:numCache>
                <c:formatCode>General</c:formatCode>
                <c:ptCount val="4"/>
                <c:pt idx="0">
                  <c:v>50</c:v>
                </c:pt>
              </c:numCache>
            </c:numRef>
          </c:yVal>
        </c:ser>
        <c:ser>
          <c:idx val="4"/>
          <c:order val="4"/>
          <c:tx>
            <c:strRef>
              <c:f>Sheet1!$A$8</c:f>
              <c:strCache>
                <c:ptCount val="1"/>
                <c:pt idx="0">
                  <c:v>PSSA Science</c:v>
                </c:pt>
              </c:strCache>
            </c:strRef>
          </c:tx>
          <c:dLbls>
            <c:dLblPos val="t"/>
            <c:showVal val="1"/>
          </c:dLbls>
          <c:xVal>
            <c:strRef>
              <c:f>Sheet1!$B$3:$E$3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Sheet1!$B$8:$E$8</c:f>
              <c:numCache>
                <c:formatCode>General</c:formatCode>
                <c:ptCount val="4"/>
                <c:pt idx="0">
                  <c:v>50</c:v>
                </c:pt>
              </c:numCache>
            </c:numRef>
          </c:yVal>
        </c:ser>
        <c:ser>
          <c:idx val="5"/>
          <c:order val="5"/>
          <c:tx>
            <c:strRef>
              <c:f>Sheet1!$A$9</c:f>
              <c:strCache>
                <c:ptCount val="1"/>
                <c:pt idx="0">
                  <c:v>PSSA Writing</c:v>
                </c:pt>
              </c:strCache>
            </c:strRef>
          </c:tx>
          <c:dLbls>
            <c:dLblPos val="t"/>
            <c:showVal val="1"/>
          </c:dLbls>
          <c:xVal>
            <c:strRef>
              <c:f>Sheet1!$B$3:$E$3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Sheet1!$B$9:$E$9</c:f>
              <c:numCache>
                <c:formatCode>General</c:formatCode>
                <c:ptCount val="4"/>
                <c:pt idx="0">
                  <c:v>50</c:v>
                </c:pt>
              </c:numCache>
            </c:numRef>
          </c:yVal>
        </c:ser>
        <c:ser>
          <c:idx val="6"/>
          <c:order val="6"/>
          <c:tx>
            <c:strRef>
              <c:f>Sheet1!$A$10</c:f>
              <c:strCache>
                <c:ptCount val="1"/>
                <c:pt idx="0">
                  <c:v>SRI</c:v>
                </c:pt>
              </c:strCache>
            </c:strRef>
          </c:tx>
          <c:dLbls>
            <c:dLblPos val="t"/>
            <c:showVal val="1"/>
          </c:dLbls>
          <c:xVal>
            <c:strRef>
              <c:f>Sheet1!$B$3:$E$3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Sheet1!$B$10:$E$10</c:f>
              <c:numCache>
                <c:formatCode>General</c:formatCode>
                <c:ptCount val="4"/>
              </c:numCache>
            </c:numRef>
          </c:yVal>
        </c:ser>
        <c:ser>
          <c:idx val="7"/>
          <c:order val="7"/>
          <c:tx>
            <c:strRef>
              <c:f>Sheet1!$A$11</c:f>
              <c:strCache>
                <c:ptCount val="1"/>
                <c:pt idx="0">
                  <c:v>SAT</c:v>
                </c:pt>
              </c:strCache>
            </c:strRef>
          </c:tx>
          <c:dLbls>
            <c:dLblPos val="t"/>
            <c:showVal val="1"/>
          </c:dLbls>
          <c:xVal>
            <c:strRef>
              <c:f>Sheet1!$B$3:$E$3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Sheet1!$B$11:$E$11</c:f>
              <c:numCache>
                <c:formatCode>General</c:formatCode>
                <c:ptCount val="4"/>
              </c:numCache>
            </c:numRef>
          </c:yVal>
        </c:ser>
        <c:ser>
          <c:idx val="8"/>
          <c:order val="8"/>
          <c:tx>
            <c:strRef>
              <c:f>Sheet1!$A$12</c:f>
              <c:strCache>
                <c:ptCount val="1"/>
                <c:pt idx="0">
                  <c:v>ACT</c:v>
                </c:pt>
              </c:strCache>
            </c:strRef>
          </c:tx>
          <c:dLbls>
            <c:dLblPos val="t"/>
            <c:showVal val="1"/>
          </c:dLbls>
          <c:xVal>
            <c:strRef>
              <c:f>Sheet1!$B$3:$E$3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Sheet1!$B$12:$E$12</c:f>
              <c:numCache>
                <c:formatCode>General</c:formatCode>
                <c:ptCount val="4"/>
              </c:numCache>
            </c:numRef>
          </c:yVal>
        </c:ser>
        <c:ser>
          <c:idx val="9"/>
          <c:order val="9"/>
          <c:tx>
            <c:strRef>
              <c:f>Sheet1!$A$13</c:f>
              <c:strCache>
                <c:ptCount val="1"/>
                <c:pt idx="0">
                  <c:v>PSAT</c:v>
                </c:pt>
              </c:strCache>
            </c:strRef>
          </c:tx>
          <c:dLbls>
            <c:dLblPos val="t"/>
            <c:showVal val="1"/>
          </c:dLbls>
          <c:xVal>
            <c:strRef>
              <c:f>Sheet1!$B$3:$E$3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Sheet1!$B$13:$E$13</c:f>
              <c:numCache>
                <c:formatCode>General</c:formatCode>
                <c:ptCount val="4"/>
              </c:numCache>
            </c:numRef>
          </c:yVal>
        </c:ser>
        <c:ser>
          <c:idx val="10"/>
          <c:order val="10"/>
          <c:tx>
            <c:strRef>
              <c:f>Sheet1!$A$30</c:f>
              <c:strCache>
                <c:ptCount val="1"/>
              </c:strCache>
            </c:strRef>
          </c:tx>
          <c:spPr>
            <a:ln>
              <a:prstDash val="sysDash"/>
            </a:ln>
          </c:spPr>
          <c:dLbls>
            <c:dLbl>
              <c:idx val="0"/>
              <c:delete val="1"/>
            </c:dLbl>
            <c:dLbl>
              <c:idx val="1"/>
              <c:layout>
                <c:manualLayout>
                  <c:x val="1.0512483574244389E-2"/>
                  <c:y val="-2.1132141019813496E-3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4.7306176084099906E-2"/>
                  <c:y val="-2.113047720271085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B0F0"/>
                    </a:solidFill>
                  </a:defRPr>
                </a:pPr>
                <a:endParaRPr lang="en-US"/>
              </a:p>
            </c:txPr>
            <c:dLblPos val="r"/>
            <c:showVal val="1"/>
          </c:dLbls>
          <c:xVal>
            <c:strRef>
              <c:f>Sheet1!$B$3:$E$3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Sheet1!$B$14:$E$14</c:f>
              <c:numCache>
                <c:formatCode>0.00</c:formatCode>
                <c:ptCount val="4"/>
                <c:pt idx="0">
                  <c:v>50</c:v>
                </c:pt>
                <c:pt idx="1">
                  <c:v>53.27000000000001</c:v>
                </c:pt>
                <c:pt idx="2">
                  <c:v>55.075000000000003</c:v>
                </c:pt>
                <c:pt idx="3">
                  <c:v>60.160000000000011</c:v>
                </c:pt>
              </c:numCache>
            </c:numRef>
          </c:yVal>
        </c:ser>
        <c:dLbls>
          <c:showVal val="1"/>
        </c:dLbls>
        <c:axId val="71796992"/>
        <c:axId val="71811072"/>
      </c:scatterChart>
      <c:valAx>
        <c:axId val="71796992"/>
        <c:scaling>
          <c:orientation val="minMax"/>
          <c:min val="0.5"/>
        </c:scaling>
        <c:axPos val="b"/>
        <c:tickLblPos val="low"/>
        <c:crossAx val="71811072"/>
        <c:crosses val="autoZero"/>
        <c:crossBetween val="midCat"/>
      </c:valAx>
      <c:valAx>
        <c:axId val="71811072"/>
        <c:scaling>
          <c:orientation val="minMax"/>
          <c:max val="70"/>
          <c:min val="50"/>
        </c:scaling>
        <c:axPos val="l"/>
        <c:numFmt formatCode="General" sourceLinked="1"/>
        <c:tickLblPos val="nextTo"/>
        <c:crossAx val="71796992"/>
        <c:crosses val="autoZero"/>
        <c:crossBetween val="midCat"/>
      </c:valAx>
    </c:plotArea>
    <c:legend>
      <c:legendPos val="b"/>
      <c:layout/>
    </c:legend>
    <c:plotVisOnly val="1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1600"/>
              <a:t>11th Grade State</a:t>
            </a:r>
            <a:r>
              <a:rPr lang="en-US" sz="1600" baseline="0"/>
              <a:t> &amp; Local Assessment Growth 0910: NCE Scoring</a:t>
            </a:r>
            <a:endParaRPr lang="en-US" sz="1600"/>
          </a:p>
        </c:rich>
      </c:tx>
      <c:layout/>
    </c:title>
    <c:plotArea>
      <c:layout>
        <c:manualLayout>
          <c:layoutTarget val="inner"/>
          <c:xMode val="edge"/>
          <c:yMode val="edge"/>
          <c:x val="4.6938004277243123E-2"/>
          <c:y val="0.11682220999155322"/>
          <c:w val="0.92631816856226246"/>
          <c:h val="0.63279660041410035"/>
        </c:manualLayout>
      </c:layout>
      <c:scatterChart>
        <c:scatterStyle val="lineMarker"/>
        <c:ser>
          <c:idx val="0"/>
          <c:order val="0"/>
          <c:tx>
            <c:strRef>
              <c:f>Sheet1!$F$4</c:f>
              <c:strCache>
                <c:ptCount val="1"/>
                <c:pt idx="0">
                  <c:v>4S1234Reading</c:v>
                </c:pt>
              </c:strCache>
            </c:strRef>
          </c:tx>
          <c:dLbls>
            <c:dLbl>
              <c:idx val="1"/>
              <c:layout>
                <c:manualLayout>
                  <c:x val="-1.7903375871119523E-2"/>
                  <c:y val="-3.3595965858598385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70C0"/>
                    </a:solidFill>
                  </a:defRPr>
                </a:pPr>
                <a:endParaRPr lang="en-US"/>
              </a:p>
            </c:txPr>
            <c:dLblPos val="l"/>
            <c:showVal val="1"/>
          </c:dLbls>
          <c:xVal>
            <c:strRef>
              <c:f>Sheet1!$G$3:$I$3</c:f>
              <c:strCache>
                <c:ptCount val="3"/>
                <c:pt idx="0">
                  <c:v>0708 vs. 0607</c:v>
                </c:pt>
                <c:pt idx="1">
                  <c:v>0809 vs. 0708</c:v>
                </c:pt>
                <c:pt idx="2">
                  <c:v>0910 vs. 0809</c:v>
                </c:pt>
              </c:strCache>
            </c:strRef>
          </c:xVal>
          <c:yVal>
            <c:numRef>
              <c:f>Sheet1!$G$4:$I$4</c:f>
              <c:numCache>
                <c:formatCode>General</c:formatCode>
                <c:ptCount val="3"/>
                <c:pt idx="0">
                  <c:v>2.4099999999999966</c:v>
                </c:pt>
                <c:pt idx="1">
                  <c:v>2.3300000000000041</c:v>
                </c:pt>
                <c:pt idx="2">
                  <c:v>1.2100000000000009</c:v>
                </c:pt>
              </c:numCache>
            </c:numRef>
          </c:yVal>
        </c:ser>
        <c:ser>
          <c:idx val="1"/>
          <c:order val="1"/>
          <c:tx>
            <c:strRef>
              <c:f>Sheet1!$F$5</c:f>
              <c:strCache>
                <c:ptCount val="1"/>
                <c:pt idx="0">
                  <c:v>4S1234Math</c:v>
                </c:pt>
              </c:strCache>
            </c:strRef>
          </c:tx>
          <c:dLbls>
            <c:dLbl>
              <c:idx val="0"/>
              <c:layout>
                <c:manualLayout>
                  <c:x val="-7.7917205176939092E-2"/>
                  <c:y val="-1.448289829912996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1.1710308625214967E-2"/>
                  <c:y val="2.9611589889846451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dLblPos val="b"/>
            <c:showVal val="1"/>
          </c:dLbls>
          <c:xVal>
            <c:strRef>
              <c:f>Sheet1!$G$3:$I$3</c:f>
              <c:strCache>
                <c:ptCount val="3"/>
                <c:pt idx="0">
                  <c:v>0708 vs. 0607</c:v>
                </c:pt>
                <c:pt idx="1">
                  <c:v>0809 vs. 0708</c:v>
                </c:pt>
                <c:pt idx="2">
                  <c:v>0910 vs. 0809</c:v>
                </c:pt>
              </c:strCache>
            </c:strRef>
          </c:xVal>
          <c:yVal>
            <c:numRef>
              <c:f>Sheet1!$G$5:$I$5</c:f>
              <c:numCache>
                <c:formatCode>General</c:formatCode>
                <c:ptCount val="3"/>
                <c:pt idx="0">
                  <c:v>4.1300000000000026</c:v>
                </c:pt>
                <c:pt idx="1">
                  <c:v>1.2799999999999931</c:v>
                </c:pt>
                <c:pt idx="2">
                  <c:v>8.9600000000000097</c:v>
                </c:pt>
              </c:numCache>
            </c:numRef>
          </c:yVal>
        </c:ser>
        <c:ser>
          <c:idx val="2"/>
          <c:order val="2"/>
          <c:tx>
            <c:strRef>
              <c:f>Sheet1!$F$6</c:f>
              <c:strCache>
                <c:ptCount val="1"/>
                <c:pt idx="0">
                  <c:v>PSSAMath</c:v>
                </c:pt>
              </c:strCache>
            </c:strRef>
          </c:tx>
          <c:xVal>
            <c:strRef>
              <c:f>Sheet1!$G$3:$I$3</c:f>
              <c:strCache>
                <c:ptCount val="3"/>
                <c:pt idx="0">
                  <c:v>0708 vs. 0607</c:v>
                </c:pt>
                <c:pt idx="1">
                  <c:v>0809 vs. 0708</c:v>
                </c:pt>
                <c:pt idx="2">
                  <c:v>0910 vs. 0809</c:v>
                </c:pt>
              </c:strCache>
            </c:strRef>
          </c:xVal>
          <c:yVal>
            <c:numRef>
              <c:f>Sheet1!$G$6:$I$6</c:f>
              <c:numCache>
                <c:formatCode>General</c:formatCode>
                <c:ptCount val="3"/>
              </c:numCache>
            </c:numRef>
          </c:yVal>
        </c:ser>
        <c:ser>
          <c:idx val="3"/>
          <c:order val="3"/>
          <c:tx>
            <c:strRef>
              <c:f>Sheet1!$F$7</c:f>
              <c:strCache>
                <c:ptCount val="1"/>
                <c:pt idx="0">
                  <c:v>PSSAReading</c:v>
                </c:pt>
              </c:strCache>
            </c:strRef>
          </c:tx>
          <c:xVal>
            <c:strRef>
              <c:f>Sheet1!$G$3:$I$3</c:f>
              <c:strCache>
                <c:ptCount val="3"/>
                <c:pt idx="0">
                  <c:v>0708 vs. 0607</c:v>
                </c:pt>
                <c:pt idx="1">
                  <c:v>0809 vs. 0708</c:v>
                </c:pt>
                <c:pt idx="2">
                  <c:v>0910 vs. 0809</c:v>
                </c:pt>
              </c:strCache>
            </c:strRef>
          </c:xVal>
          <c:yVal>
            <c:numRef>
              <c:f>Sheet1!$G$7:$I$7</c:f>
              <c:numCache>
                <c:formatCode>General</c:formatCode>
                <c:ptCount val="3"/>
              </c:numCache>
            </c:numRef>
          </c:yVal>
        </c:ser>
        <c:ser>
          <c:idx val="4"/>
          <c:order val="4"/>
          <c:tx>
            <c:strRef>
              <c:f>Sheet1!$F$8</c:f>
              <c:strCache>
                <c:ptCount val="1"/>
                <c:pt idx="0">
                  <c:v>PSSA Science</c:v>
                </c:pt>
              </c:strCache>
            </c:strRef>
          </c:tx>
          <c:xVal>
            <c:strRef>
              <c:f>Sheet1!$G$3:$I$3</c:f>
              <c:strCache>
                <c:ptCount val="3"/>
                <c:pt idx="0">
                  <c:v>0708 vs. 0607</c:v>
                </c:pt>
                <c:pt idx="1">
                  <c:v>0809 vs. 0708</c:v>
                </c:pt>
                <c:pt idx="2">
                  <c:v>0910 vs. 0809</c:v>
                </c:pt>
              </c:strCache>
            </c:strRef>
          </c:xVal>
          <c:yVal>
            <c:numRef>
              <c:f>Sheet1!$G$8:$I$8</c:f>
              <c:numCache>
                <c:formatCode>General</c:formatCode>
                <c:ptCount val="3"/>
              </c:numCache>
            </c:numRef>
          </c:yVal>
        </c:ser>
        <c:ser>
          <c:idx val="5"/>
          <c:order val="5"/>
          <c:tx>
            <c:strRef>
              <c:f>Sheet1!$F$9</c:f>
              <c:strCache>
                <c:ptCount val="1"/>
                <c:pt idx="0">
                  <c:v>PSSA Writing</c:v>
                </c:pt>
              </c:strCache>
            </c:strRef>
          </c:tx>
          <c:xVal>
            <c:strRef>
              <c:f>Sheet1!$G$3:$I$3</c:f>
              <c:strCache>
                <c:ptCount val="3"/>
                <c:pt idx="0">
                  <c:v>0708 vs. 0607</c:v>
                </c:pt>
                <c:pt idx="1">
                  <c:v>0809 vs. 0708</c:v>
                </c:pt>
                <c:pt idx="2">
                  <c:v>0910 vs. 0809</c:v>
                </c:pt>
              </c:strCache>
            </c:strRef>
          </c:xVal>
          <c:yVal>
            <c:numRef>
              <c:f>Sheet1!$G$9:$I$9</c:f>
              <c:numCache>
                <c:formatCode>General</c:formatCode>
                <c:ptCount val="3"/>
              </c:numCache>
            </c:numRef>
          </c:yVal>
        </c:ser>
        <c:ser>
          <c:idx val="6"/>
          <c:order val="6"/>
          <c:tx>
            <c:strRef>
              <c:f>Sheet1!$F$10</c:f>
              <c:strCache>
                <c:ptCount val="1"/>
                <c:pt idx="0">
                  <c:v>SRI</c:v>
                </c:pt>
              </c:strCache>
            </c:strRef>
          </c:tx>
          <c:xVal>
            <c:strRef>
              <c:f>Sheet1!$G$3:$I$3</c:f>
              <c:strCache>
                <c:ptCount val="3"/>
                <c:pt idx="0">
                  <c:v>0708 vs. 0607</c:v>
                </c:pt>
                <c:pt idx="1">
                  <c:v>0809 vs. 0708</c:v>
                </c:pt>
                <c:pt idx="2">
                  <c:v>0910 vs. 0809</c:v>
                </c:pt>
              </c:strCache>
            </c:strRef>
          </c:xVal>
          <c:yVal>
            <c:numRef>
              <c:f>Sheet1!$G$10:$I$10</c:f>
              <c:numCache>
                <c:formatCode>General</c:formatCode>
                <c:ptCount val="3"/>
              </c:numCache>
            </c:numRef>
          </c:yVal>
        </c:ser>
        <c:ser>
          <c:idx val="7"/>
          <c:order val="7"/>
          <c:tx>
            <c:strRef>
              <c:f>Sheet1!$F$11</c:f>
              <c:strCache>
                <c:ptCount val="1"/>
                <c:pt idx="0">
                  <c:v>SAT</c:v>
                </c:pt>
              </c:strCache>
            </c:strRef>
          </c:tx>
          <c:xVal>
            <c:strRef>
              <c:f>Sheet1!$G$3:$I$3</c:f>
              <c:strCache>
                <c:ptCount val="3"/>
                <c:pt idx="0">
                  <c:v>0708 vs. 0607</c:v>
                </c:pt>
                <c:pt idx="1">
                  <c:v>0809 vs. 0708</c:v>
                </c:pt>
                <c:pt idx="2">
                  <c:v>0910 vs. 0809</c:v>
                </c:pt>
              </c:strCache>
            </c:strRef>
          </c:xVal>
          <c:yVal>
            <c:numRef>
              <c:f>Sheet1!$G$11:$I$11</c:f>
              <c:numCache>
                <c:formatCode>General</c:formatCode>
                <c:ptCount val="3"/>
              </c:numCache>
            </c:numRef>
          </c:yVal>
        </c:ser>
        <c:ser>
          <c:idx val="8"/>
          <c:order val="8"/>
          <c:tx>
            <c:strRef>
              <c:f>Sheet1!$F$12</c:f>
              <c:strCache>
                <c:ptCount val="1"/>
                <c:pt idx="0">
                  <c:v>ACT</c:v>
                </c:pt>
              </c:strCache>
            </c:strRef>
          </c:tx>
          <c:xVal>
            <c:strRef>
              <c:f>Sheet1!$G$3:$I$3</c:f>
              <c:strCache>
                <c:ptCount val="3"/>
                <c:pt idx="0">
                  <c:v>0708 vs. 0607</c:v>
                </c:pt>
                <c:pt idx="1">
                  <c:v>0809 vs. 0708</c:v>
                </c:pt>
                <c:pt idx="2">
                  <c:v>0910 vs. 0809</c:v>
                </c:pt>
              </c:strCache>
            </c:strRef>
          </c:xVal>
          <c:yVal>
            <c:numRef>
              <c:f>Sheet1!$G$12:$I$12</c:f>
              <c:numCache>
                <c:formatCode>General</c:formatCode>
                <c:ptCount val="3"/>
              </c:numCache>
            </c:numRef>
          </c:yVal>
        </c:ser>
        <c:ser>
          <c:idx val="9"/>
          <c:order val="9"/>
          <c:tx>
            <c:strRef>
              <c:f>Sheet1!$F$13</c:f>
              <c:strCache>
                <c:ptCount val="1"/>
                <c:pt idx="0">
                  <c:v>PSAT</c:v>
                </c:pt>
              </c:strCache>
            </c:strRef>
          </c:tx>
          <c:xVal>
            <c:strRef>
              <c:f>Sheet1!$G$3:$I$3</c:f>
              <c:strCache>
                <c:ptCount val="3"/>
                <c:pt idx="0">
                  <c:v>0708 vs. 0607</c:v>
                </c:pt>
                <c:pt idx="1">
                  <c:v>0809 vs. 0708</c:v>
                </c:pt>
                <c:pt idx="2">
                  <c:v>0910 vs. 0809</c:v>
                </c:pt>
              </c:strCache>
            </c:strRef>
          </c:xVal>
          <c:yVal>
            <c:numRef>
              <c:f>Sheet1!$G$13:$I$13</c:f>
              <c:numCache>
                <c:formatCode>General</c:formatCode>
                <c:ptCount val="3"/>
              </c:numCache>
            </c:numRef>
          </c:yVal>
        </c:ser>
        <c:ser>
          <c:idx val="10"/>
          <c:order val="10"/>
          <c:tx>
            <c:strRef>
              <c:f>Sheet1!$F$14</c:f>
              <c:strCache>
                <c:ptCount val="1"/>
                <c:pt idx="0">
                  <c:v>Ave Assessments</c:v>
                </c:pt>
              </c:strCache>
            </c:strRef>
          </c:tx>
          <c:spPr>
            <a:ln>
              <a:prstDash val="sysDash"/>
            </a:ln>
          </c:spPr>
          <c:dLbls>
            <c:dLbl>
              <c:idx val="0"/>
              <c:layout>
                <c:manualLayout>
                  <c:x val="-7.3563218390804597E-2"/>
                  <c:y val="-8.3989501312335194E-3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1.4712643678160978E-2"/>
                  <c:y val="1.4698162729658792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B0F0"/>
                    </a:solidFill>
                  </a:defRPr>
                </a:pPr>
                <a:endParaRPr lang="en-US"/>
              </a:p>
            </c:txPr>
            <c:dLblPos val="r"/>
            <c:showVal val="1"/>
          </c:dLbls>
          <c:xVal>
            <c:strRef>
              <c:f>Sheet1!$G$3:$I$3</c:f>
              <c:strCache>
                <c:ptCount val="3"/>
                <c:pt idx="0">
                  <c:v>0708 vs. 0607</c:v>
                </c:pt>
                <c:pt idx="1">
                  <c:v>0809 vs. 0708</c:v>
                </c:pt>
                <c:pt idx="2">
                  <c:v>0910 vs. 0809</c:v>
                </c:pt>
              </c:strCache>
            </c:strRef>
          </c:xVal>
          <c:yVal>
            <c:numRef>
              <c:f>Sheet1!$G$14:$I$14</c:f>
              <c:numCache>
                <c:formatCode>0.00</c:formatCode>
                <c:ptCount val="3"/>
                <c:pt idx="0">
                  <c:v>3.2699999999999996</c:v>
                </c:pt>
                <c:pt idx="1">
                  <c:v>1.804999999999999</c:v>
                </c:pt>
                <c:pt idx="2">
                  <c:v>5.0850000000000044</c:v>
                </c:pt>
              </c:numCache>
            </c:numRef>
          </c:yVal>
        </c:ser>
        <c:axId val="71923200"/>
        <c:axId val="71924736"/>
      </c:scatterChart>
      <c:valAx>
        <c:axId val="71923200"/>
        <c:scaling>
          <c:orientation val="minMax"/>
        </c:scaling>
        <c:axPos val="b"/>
        <c:tickLblPos val="nextTo"/>
        <c:crossAx val="71924736"/>
        <c:crosses val="autoZero"/>
        <c:crossBetween val="midCat"/>
      </c:valAx>
      <c:valAx>
        <c:axId val="71924736"/>
        <c:scaling>
          <c:orientation val="minMax"/>
        </c:scaling>
        <c:axPos val="l"/>
        <c:numFmt formatCode="General" sourceLinked="1"/>
        <c:tickLblPos val="nextTo"/>
        <c:crossAx val="71923200"/>
        <c:crosses val="autoZero"/>
        <c:crossBetween val="midCat"/>
      </c:valAx>
    </c:plotArea>
    <c:legend>
      <c:legendPos val="b"/>
      <c:layout/>
    </c:legend>
    <c:plotVisOnly val="1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1600"/>
              <a:t>11th</a:t>
            </a:r>
            <a:r>
              <a:rPr lang="en-US" sz="1600" baseline="0"/>
              <a:t> Grade English, Math, Science and Social Studies Average Grades: NCE Scoring</a:t>
            </a:r>
            <a:endParaRPr lang="en-US" sz="1600"/>
          </a:p>
        </c:rich>
      </c:tx>
      <c:layout/>
    </c:title>
    <c:plotArea>
      <c:layout>
        <c:manualLayout>
          <c:layoutTarget val="inner"/>
          <c:xMode val="edge"/>
          <c:yMode val="edge"/>
          <c:x val="7.4437032176533524E-2"/>
          <c:y val="0.13269706358624681"/>
          <c:w val="0.8934554014081576"/>
          <c:h val="0.75272162448320656"/>
        </c:manualLayout>
      </c:layout>
      <c:scatterChart>
        <c:scatterStyle val="lineMarker"/>
        <c:ser>
          <c:idx val="0"/>
          <c:order val="0"/>
          <c:tx>
            <c:strRef>
              <c:f>Sheet1!$A$18</c:f>
              <c:strCache>
                <c:ptCount val="1"/>
                <c:pt idx="0">
                  <c:v>English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layout>
                <c:manualLayout>
                  <c:x val="-3.5101445652626816E-2"/>
                  <c:y val="-2.7996832223428202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accent1">
                            <a:lumMod val="75000"/>
                          </a:schemeClr>
                        </a:solidFill>
                      </a:defRPr>
                    </a:pPr>
                    <a:r>
                      <a:rPr lang="en-US" b="1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50.97</a:t>
                    </a:r>
                  </a:p>
                </c:rich>
              </c:tx>
              <c:spPr/>
              <c:dLblPos val="r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52.63</a:t>
                    </a:r>
                  </a:p>
                </c:rich>
              </c:tx>
              <c:dLblPos val="t"/>
              <c:showVal val="1"/>
            </c:dLbl>
            <c:dLblPos val="t"/>
            <c:showVal val="1"/>
          </c:dLbls>
          <c:xVal>
            <c:strRef>
              <c:f>Sheet1!$B$17:$E$17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Sheet1!$B$18:$E$18</c:f>
              <c:numCache>
                <c:formatCode>General</c:formatCode>
                <c:ptCount val="4"/>
                <c:pt idx="0" formatCode="0.00">
                  <c:v>50</c:v>
                </c:pt>
                <c:pt idx="1">
                  <c:v>50.97</c:v>
                </c:pt>
                <c:pt idx="2">
                  <c:v>52.63</c:v>
                </c:pt>
              </c:numCache>
            </c:numRef>
          </c:yVal>
        </c:ser>
        <c:ser>
          <c:idx val="1"/>
          <c:order val="1"/>
          <c:tx>
            <c:strRef>
              <c:f>Sheet1!$A$19</c:f>
              <c:strCache>
                <c:ptCount val="1"/>
                <c:pt idx="0">
                  <c:v>Math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layout>
                <c:manualLayout>
                  <c:x val="-6.6847477398658497E-2"/>
                  <c:y val="3.013358400067569E-2"/>
                </c:manualLayout>
              </c:layout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49.63</a:t>
                    </a:r>
                  </a:p>
                </c:rich>
              </c:tx>
              <c:dLblPos val="r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45.80</a:t>
                    </a:r>
                  </a:p>
                </c:rich>
              </c:tx>
              <c:dLblPos val="b"/>
              <c:showVal val="1"/>
            </c:dLbl>
            <c:dLblPos val="b"/>
            <c:showVal val="1"/>
          </c:dLbls>
          <c:xVal>
            <c:strRef>
              <c:f>Sheet1!$B$17:$E$17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Sheet1!$B$19:$E$19</c:f>
              <c:numCache>
                <c:formatCode>General</c:formatCode>
                <c:ptCount val="4"/>
                <c:pt idx="0" formatCode="0.00">
                  <c:v>50</c:v>
                </c:pt>
                <c:pt idx="1">
                  <c:v>49.63</c:v>
                </c:pt>
                <c:pt idx="2" formatCode="0.00">
                  <c:v>45.8</c:v>
                </c:pt>
              </c:numCache>
            </c:numRef>
          </c:yVal>
        </c:ser>
        <c:ser>
          <c:idx val="2"/>
          <c:order val="2"/>
          <c:tx>
            <c:strRef>
              <c:f>Sheet1!$A$20</c:f>
              <c:strCache>
                <c:ptCount val="1"/>
                <c:pt idx="0">
                  <c:v>Science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>
                        <a:solidFill>
                          <a:srgbClr val="92D050"/>
                        </a:solidFill>
                      </a:rPr>
                      <a:t>50.88</a:t>
                    </a:r>
                  </a:p>
                </c:rich>
              </c:tx>
              <c:dLblPos val="b"/>
              <c:showVal val="1"/>
            </c:dLbl>
            <c:dLbl>
              <c:idx val="2"/>
              <c:layout>
                <c:manualLayout>
                  <c:x val="-3.8628782513296954E-2"/>
                  <c:y val="4.0817342886913174E-2"/>
                </c:manualLayout>
              </c:layout>
              <c:tx>
                <c:rich>
                  <a:bodyPr/>
                  <a:lstStyle/>
                  <a:p>
                    <a:r>
                      <a:rPr lang="en-US" b="1">
                        <a:solidFill>
                          <a:srgbClr val="92D050"/>
                        </a:solidFill>
                      </a:rPr>
                      <a:t>49.91</a:t>
                    </a:r>
                  </a:p>
                </c:rich>
              </c:tx>
              <c:dLblPos val="r"/>
              <c:showVal val="1"/>
            </c:dLbl>
            <c:dLblPos val="b"/>
            <c:showVal val="1"/>
          </c:dLbls>
          <c:xVal>
            <c:strRef>
              <c:f>Sheet1!$B$17:$E$17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Sheet1!$B$20:$E$20</c:f>
              <c:numCache>
                <c:formatCode>General</c:formatCode>
                <c:ptCount val="4"/>
                <c:pt idx="0" formatCode="0.00">
                  <c:v>50</c:v>
                </c:pt>
                <c:pt idx="1">
                  <c:v>50.879999999999995</c:v>
                </c:pt>
                <c:pt idx="2">
                  <c:v>49.91</c:v>
                </c:pt>
              </c:numCache>
            </c:numRef>
          </c:yVal>
        </c:ser>
        <c:ser>
          <c:idx val="3"/>
          <c:order val="3"/>
          <c:tx>
            <c:strRef>
              <c:f>Sheet1!$A$21</c:f>
              <c:strCache>
                <c:ptCount val="1"/>
                <c:pt idx="0">
                  <c:v>Social Studies</c:v>
                </c:pt>
              </c:strCache>
            </c:strRef>
          </c:tx>
          <c:dLbls>
            <c:dLbl>
              <c:idx val="0"/>
              <c:layout>
                <c:manualLayout>
                  <c:x val="-4.3038057742782153E-2"/>
                  <c:y val="-7.237774590733503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3.1574108791956636E-2"/>
                  <c:y val="-2.5860080446180687E-2"/>
                </c:manualLayout>
              </c:layout>
              <c:tx>
                <c:rich>
                  <a:bodyPr/>
                  <a:lstStyle/>
                  <a:p>
                    <a:r>
                      <a:rPr lang="en-US" b="1">
                        <a:solidFill>
                          <a:srgbClr val="7030A0"/>
                        </a:solidFill>
                      </a:rPr>
                      <a:t>51.50</a:t>
                    </a:r>
                  </a:p>
                </c:rich>
              </c:tx>
              <c:dLblPos val="r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>
                        <a:solidFill>
                          <a:srgbClr val="7030A0"/>
                        </a:solidFill>
                      </a:rPr>
                      <a:t>51.69</a:t>
                    </a:r>
                  </a:p>
                </c:rich>
              </c:tx>
              <c:dLblPos val="t"/>
              <c:showVal val="1"/>
            </c:dLbl>
            <c:dLblPos val="t"/>
            <c:showVal val="1"/>
          </c:dLbls>
          <c:xVal>
            <c:strRef>
              <c:f>Sheet1!$B$17:$E$17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Sheet1!$B$21:$E$21</c:f>
              <c:numCache>
                <c:formatCode>0.00</c:formatCode>
                <c:ptCount val="4"/>
                <c:pt idx="0">
                  <c:v>50</c:v>
                </c:pt>
                <c:pt idx="1">
                  <c:v>51.5</c:v>
                </c:pt>
                <c:pt idx="2" formatCode="General">
                  <c:v>51.690000000000012</c:v>
                </c:pt>
              </c:numCache>
            </c:numRef>
          </c:yVal>
        </c:ser>
        <c:ser>
          <c:idx val="4"/>
          <c:order val="4"/>
          <c:tx>
            <c:strRef>
              <c:f>Sheet1!$A$22</c:f>
              <c:strCache>
                <c:ptCount val="1"/>
                <c:pt idx="0">
                  <c:v>Electives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layout>
                <c:manualLayout>
                  <c:x val="-4.0392450943632224E-2"/>
                  <c:y val="-2.9695465762254267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00B0F0"/>
                        </a:solidFill>
                      </a:rPr>
                      <a:t>52.08</a:t>
                    </a:r>
                  </a:p>
                </c:rich>
              </c:tx>
              <c:dLblPos val="r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>
                        <a:solidFill>
                          <a:srgbClr val="00B0F0"/>
                        </a:solidFill>
                      </a:rPr>
                      <a:t>51.54</a:t>
                    </a:r>
                  </a:p>
                </c:rich>
              </c:tx>
              <c:dLblPos val="b"/>
              <c:showVal val="1"/>
            </c:dLbl>
            <c:dLblPos val="b"/>
            <c:showVal val="1"/>
          </c:dLbls>
          <c:xVal>
            <c:strRef>
              <c:f>Sheet1!$B$17:$E$17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Sheet1!$B$22:$E$22</c:f>
              <c:numCache>
                <c:formatCode>General</c:formatCode>
                <c:ptCount val="4"/>
                <c:pt idx="0" formatCode="0.00">
                  <c:v>50</c:v>
                </c:pt>
                <c:pt idx="1">
                  <c:v>52.08</c:v>
                </c:pt>
                <c:pt idx="2">
                  <c:v>51.54</c:v>
                </c:pt>
              </c:numCache>
            </c:numRef>
          </c:yVal>
        </c:ser>
        <c:ser>
          <c:idx val="5"/>
          <c:order val="5"/>
          <c:tx>
            <c:strRef>
              <c:f>Sheet1!$A$23</c:f>
              <c:strCache>
                <c:ptCount val="1"/>
                <c:pt idx="0">
                  <c:v>Ave Grades</c:v>
                </c:pt>
              </c:strCache>
            </c:strRef>
          </c:tx>
          <c:spPr>
            <a:ln>
              <a:prstDash val="sysDash"/>
            </a:ln>
          </c:spPr>
          <c:marker>
            <c:spPr>
              <a:ln>
                <a:prstDash val="sysDash"/>
              </a:ln>
            </c:spPr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2.292768959435626E-2"/>
                  <c:y val="-6.4102553317424982E-3"/>
                </c:manualLayout>
              </c:layout>
              <c:tx>
                <c:rich>
                  <a:bodyPr/>
                  <a:lstStyle/>
                  <a:p>
                    <a:r>
                      <a:rPr lang="en-US" b="1">
                        <a:solidFill>
                          <a:srgbClr val="FFC000"/>
                        </a:solidFill>
                      </a:rPr>
                      <a:t>51.01</a:t>
                    </a:r>
                  </a:p>
                </c:rich>
              </c:tx>
              <c:dLblPos val="r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>
                        <a:solidFill>
                          <a:srgbClr val="FFC000"/>
                        </a:solidFill>
                      </a:rPr>
                      <a:t>50.31</a:t>
                    </a:r>
                  </a:p>
                </c:rich>
              </c:tx>
              <c:dLblPos val="r"/>
              <c:showVal val="1"/>
            </c:dLbl>
            <c:dLblPos val="r"/>
            <c:showVal val="1"/>
          </c:dLbls>
          <c:xVal>
            <c:strRef>
              <c:f>Sheet1!$B$17:$E$17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Sheet1!$B$23:$E$23</c:f>
              <c:numCache>
                <c:formatCode>0.00</c:formatCode>
                <c:ptCount val="4"/>
                <c:pt idx="0">
                  <c:v>50</c:v>
                </c:pt>
                <c:pt idx="1">
                  <c:v>51.012</c:v>
                </c:pt>
                <c:pt idx="2">
                  <c:v>50.313999999999993</c:v>
                </c:pt>
              </c:numCache>
            </c:numRef>
          </c:yVal>
        </c:ser>
        <c:axId val="72045696"/>
        <c:axId val="72047232"/>
      </c:scatterChart>
      <c:valAx>
        <c:axId val="72045696"/>
        <c:scaling>
          <c:orientation val="minMax"/>
        </c:scaling>
        <c:axPos val="b"/>
        <c:tickLblPos val="nextTo"/>
        <c:crossAx val="72047232"/>
        <c:crosses val="autoZero"/>
        <c:crossBetween val="midCat"/>
      </c:valAx>
      <c:valAx>
        <c:axId val="72047232"/>
        <c:scaling>
          <c:orientation val="minMax"/>
        </c:scaling>
        <c:axPos val="l"/>
        <c:numFmt formatCode="0.00" sourceLinked="1"/>
        <c:tickLblPos val="nextTo"/>
        <c:crossAx val="72045696"/>
        <c:crosses val="autoZero"/>
        <c:crossBetween val="midCat"/>
      </c:valAx>
    </c:plotArea>
    <c:legend>
      <c:legendPos val="b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600"/>
              <a:t>11th</a:t>
            </a:r>
            <a:r>
              <a:rPr lang="en-US" sz="1600" baseline="0"/>
              <a:t> Grade English, Math, Science and Social Studies Grades Growth: NCE Scoring</a:t>
            </a:r>
            <a:endParaRPr lang="en-US" sz="1600"/>
          </a:p>
        </c:rich>
      </c:tx>
      <c:layout>
        <c:manualLayout>
          <c:xMode val="edge"/>
          <c:yMode val="edge"/>
          <c:x val="0.12371543336088522"/>
          <c:y val="8.5882969914249062E-3"/>
        </c:manualLayout>
      </c:layout>
    </c:title>
    <c:plotArea>
      <c:layout>
        <c:manualLayout>
          <c:layoutTarget val="inner"/>
          <c:xMode val="edge"/>
          <c:yMode val="edge"/>
          <c:x val="7.1953712968199413E-2"/>
          <c:y val="0.12917339670189121"/>
          <c:w val="0.9041052188918377"/>
          <c:h val="0.79742794029983977"/>
        </c:manualLayout>
      </c:layout>
      <c:scatterChart>
        <c:scatterStyle val="lineMarker"/>
        <c:ser>
          <c:idx val="0"/>
          <c:order val="0"/>
          <c:tx>
            <c:strRef>
              <c:f>Sheet1!$F$18</c:f>
              <c:strCache>
                <c:ptCount val="1"/>
                <c:pt idx="0">
                  <c:v>English</c:v>
                </c:pt>
              </c:strCache>
            </c:strRef>
          </c:tx>
          <c:xVal>
            <c:strRef>
              <c:f>Sheet1!$G$17:$H$17</c:f>
              <c:strCache>
                <c:ptCount val="2"/>
                <c:pt idx="0">
                  <c:v>0708 vs. 0607</c:v>
                </c:pt>
                <c:pt idx="1">
                  <c:v>0809 vs. 0708</c:v>
                </c:pt>
              </c:strCache>
            </c:strRef>
          </c:xVal>
          <c:yVal>
            <c:numRef>
              <c:f>Sheet1!$G$18:$H$18</c:f>
              <c:numCache>
                <c:formatCode>0.00</c:formatCode>
                <c:ptCount val="2"/>
                <c:pt idx="0">
                  <c:v>0.9699999999999992</c:v>
                </c:pt>
                <c:pt idx="1">
                  <c:v>1.6600000000000041</c:v>
                </c:pt>
              </c:numCache>
            </c:numRef>
          </c:yVal>
        </c:ser>
        <c:ser>
          <c:idx val="1"/>
          <c:order val="1"/>
          <c:tx>
            <c:strRef>
              <c:f>Sheet1!$F$19</c:f>
              <c:strCache>
                <c:ptCount val="1"/>
                <c:pt idx="0">
                  <c:v>Math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dLblPos val="b"/>
            <c:showVal val="1"/>
          </c:dLbls>
          <c:xVal>
            <c:strRef>
              <c:f>Sheet1!$G$17:$H$17</c:f>
              <c:strCache>
                <c:ptCount val="2"/>
                <c:pt idx="0">
                  <c:v>0708 vs. 0607</c:v>
                </c:pt>
                <c:pt idx="1">
                  <c:v>0809 vs. 0708</c:v>
                </c:pt>
              </c:strCache>
            </c:strRef>
          </c:xVal>
          <c:yVal>
            <c:numRef>
              <c:f>Sheet1!$G$19:$H$19</c:f>
              <c:numCache>
                <c:formatCode>0.00</c:formatCode>
                <c:ptCount val="2"/>
                <c:pt idx="0">
                  <c:v>-0.36999999999999778</c:v>
                </c:pt>
                <c:pt idx="1">
                  <c:v>-3.8300000000000041</c:v>
                </c:pt>
              </c:numCache>
            </c:numRef>
          </c:yVal>
        </c:ser>
        <c:ser>
          <c:idx val="2"/>
          <c:order val="2"/>
          <c:tx>
            <c:strRef>
              <c:f>Sheet1!$F$20</c:f>
              <c:strCache>
                <c:ptCount val="1"/>
                <c:pt idx="0">
                  <c:v>Science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solidFill>
                      <a:srgbClr val="92D050"/>
                    </a:solidFill>
                  </a:defRPr>
                </a:pPr>
                <a:endParaRPr lang="en-US"/>
              </a:p>
            </c:txPr>
            <c:dLblPos val="b"/>
            <c:showVal val="1"/>
          </c:dLbls>
          <c:xVal>
            <c:strRef>
              <c:f>Sheet1!$G$17:$H$17</c:f>
              <c:strCache>
                <c:ptCount val="2"/>
                <c:pt idx="0">
                  <c:v>0708 vs. 0607</c:v>
                </c:pt>
                <c:pt idx="1">
                  <c:v>0809 vs. 0708</c:v>
                </c:pt>
              </c:strCache>
            </c:strRef>
          </c:xVal>
          <c:yVal>
            <c:numRef>
              <c:f>Sheet1!$G$20:$H$20</c:f>
              <c:numCache>
                <c:formatCode>0.00</c:formatCode>
                <c:ptCount val="2"/>
                <c:pt idx="0">
                  <c:v>0.88000000000000267</c:v>
                </c:pt>
                <c:pt idx="1">
                  <c:v>-0.9700000000000063</c:v>
                </c:pt>
              </c:numCache>
            </c:numRef>
          </c:yVal>
        </c:ser>
        <c:ser>
          <c:idx val="3"/>
          <c:order val="3"/>
          <c:tx>
            <c:strRef>
              <c:f>Sheet1!$F$21</c:f>
              <c:strCache>
                <c:ptCount val="1"/>
                <c:pt idx="0">
                  <c:v>Social Studies</c:v>
                </c:pt>
              </c:strCache>
            </c:strRef>
          </c:tx>
          <c:dLbls>
            <c:dLbl>
              <c:idx val="1"/>
              <c:layout>
                <c:manualLayout>
                  <c:x val="9.4290976058932045E-3"/>
                  <c:y val="-8.5882969914249062E-3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7030A0"/>
                    </a:solidFill>
                  </a:defRPr>
                </a:pPr>
                <a:endParaRPr lang="en-US"/>
              </a:p>
            </c:txPr>
            <c:dLblPos val="l"/>
            <c:showVal val="1"/>
          </c:dLbls>
          <c:xVal>
            <c:strRef>
              <c:f>Sheet1!$G$17:$H$17</c:f>
              <c:strCache>
                <c:ptCount val="2"/>
                <c:pt idx="0">
                  <c:v>0708 vs. 0607</c:v>
                </c:pt>
                <c:pt idx="1">
                  <c:v>0809 vs. 0708</c:v>
                </c:pt>
              </c:strCache>
            </c:strRef>
          </c:xVal>
          <c:yVal>
            <c:numRef>
              <c:f>Sheet1!$G$21:$H$21</c:f>
              <c:numCache>
                <c:formatCode>0.00</c:formatCode>
                <c:ptCount val="2"/>
                <c:pt idx="0">
                  <c:v>1.5</c:v>
                </c:pt>
                <c:pt idx="1">
                  <c:v>0.18999999999999789</c:v>
                </c:pt>
              </c:numCache>
            </c:numRef>
          </c:yVal>
        </c:ser>
        <c:ser>
          <c:idx val="4"/>
          <c:order val="4"/>
          <c:tx>
            <c:strRef>
              <c:f>Sheet1!$F$22</c:f>
              <c:strCache>
                <c:ptCount val="1"/>
                <c:pt idx="0">
                  <c:v>Electives</c:v>
                </c:pt>
              </c:strCache>
            </c:strRef>
          </c:tx>
          <c:dLbls>
            <c:dLbl>
              <c:idx val="0"/>
              <c:layout>
                <c:manualLayout>
                  <c:x val="-3.3826075607952331E-2"/>
                  <c:y val="-2.8132082597777254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00B0F0"/>
                      </a:solidFill>
                    </a:defRPr>
                  </a:pPr>
                  <a:endParaRPr lang="en-US"/>
                </a:p>
              </c:txPr>
              <c:dLblPos val="r"/>
              <c:showVal val="1"/>
            </c:dLbl>
            <c:dLbl>
              <c:idx val="1"/>
              <c:layout>
                <c:manualLayout>
                  <c:x val="5.7135192355099304E-3"/>
                  <c:y val="-1.0955488614927504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00B0F0"/>
                      </a:solidFill>
                    </a:defRPr>
                  </a:pPr>
                  <a:endParaRPr lang="en-US"/>
                </a:p>
              </c:txPr>
              <c:dLblPos val="r"/>
              <c:showVal val="1"/>
            </c:dLbl>
            <c:dLblPos val="t"/>
            <c:showVal val="1"/>
          </c:dLbls>
          <c:xVal>
            <c:strRef>
              <c:f>Sheet1!$G$17:$H$17</c:f>
              <c:strCache>
                <c:ptCount val="2"/>
                <c:pt idx="0">
                  <c:v>0708 vs. 0607</c:v>
                </c:pt>
                <c:pt idx="1">
                  <c:v>0809 vs. 0708</c:v>
                </c:pt>
              </c:strCache>
            </c:strRef>
          </c:xVal>
          <c:yVal>
            <c:numRef>
              <c:f>Sheet1!$G$22:$H$22</c:f>
              <c:numCache>
                <c:formatCode>0.00</c:formatCode>
                <c:ptCount val="2"/>
                <c:pt idx="0">
                  <c:v>2.0799999999999983</c:v>
                </c:pt>
                <c:pt idx="1">
                  <c:v>-0.53999999999999915</c:v>
                </c:pt>
              </c:numCache>
            </c:numRef>
          </c:yVal>
        </c:ser>
        <c:ser>
          <c:idx val="5"/>
          <c:order val="5"/>
          <c:tx>
            <c:strRef>
              <c:f>Sheet1!$F$23</c:f>
              <c:strCache>
                <c:ptCount val="1"/>
                <c:pt idx="0">
                  <c:v>Ave Grades</c:v>
                </c:pt>
              </c:strCache>
            </c:strRef>
          </c:tx>
          <c:spPr>
            <a:ln>
              <a:prstDash val="sysDash"/>
            </a:ln>
          </c:spPr>
          <c:dLbls>
            <c:dLbl>
              <c:idx val="0"/>
              <c:layout>
                <c:manualLayout>
                  <c:x val="-6.5053587051618594E-2"/>
                  <c:y val="1.2860688432494919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FFC000"/>
                      </a:solidFill>
                    </a:defRPr>
                  </a:pPr>
                  <a:endParaRPr lang="en-US"/>
                </a:p>
              </c:txPr>
              <c:dLblPos val="r"/>
              <c:showVal val="1"/>
            </c:dLbl>
            <c:dLbl>
              <c:idx val="1"/>
              <c:spPr/>
              <c:txPr>
                <a:bodyPr/>
                <a:lstStyle/>
                <a:p>
                  <a:pPr>
                    <a:defRPr b="1">
                      <a:solidFill>
                        <a:srgbClr val="FFC000"/>
                      </a:solidFill>
                    </a:defRPr>
                  </a:pPr>
                  <a:endParaRPr lang="en-US"/>
                </a:p>
              </c:txPr>
            </c:dLbl>
            <c:dLblPos val="r"/>
            <c:showVal val="1"/>
          </c:dLbls>
          <c:xVal>
            <c:strRef>
              <c:f>Sheet1!$G$17:$H$17</c:f>
              <c:strCache>
                <c:ptCount val="2"/>
                <c:pt idx="0">
                  <c:v>0708 vs. 0607</c:v>
                </c:pt>
                <c:pt idx="1">
                  <c:v>0809 vs. 0708</c:v>
                </c:pt>
              </c:strCache>
            </c:strRef>
          </c:xVal>
          <c:yVal>
            <c:numRef>
              <c:f>Sheet1!$G$23:$H$23</c:f>
              <c:numCache>
                <c:formatCode>0.00</c:formatCode>
                <c:ptCount val="2"/>
                <c:pt idx="0">
                  <c:v>1.0120000000000005</c:v>
                </c:pt>
                <c:pt idx="1">
                  <c:v>-0.69800000000000062</c:v>
                </c:pt>
              </c:numCache>
            </c:numRef>
          </c:yVal>
        </c:ser>
        <c:axId val="72232320"/>
        <c:axId val="72242304"/>
      </c:scatterChart>
      <c:valAx>
        <c:axId val="72232320"/>
        <c:scaling>
          <c:orientation val="minMax"/>
        </c:scaling>
        <c:delete val="1"/>
        <c:axPos val="b"/>
        <c:tickLblPos val="none"/>
        <c:crossAx val="72242304"/>
        <c:crosses val="autoZero"/>
        <c:crossBetween val="midCat"/>
      </c:valAx>
      <c:valAx>
        <c:axId val="72242304"/>
        <c:scaling>
          <c:orientation val="minMax"/>
        </c:scaling>
        <c:axPos val="l"/>
        <c:numFmt formatCode="0.00" sourceLinked="1"/>
        <c:tickLblPos val="nextTo"/>
        <c:crossAx val="72232320"/>
        <c:crosses val="autoZero"/>
        <c:crossBetween val="midCat"/>
      </c:valAx>
    </c:plotArea>
    <c:legend>
      <c:legendPos val="b"/>
      <c:layout/>
    </c:legend>
    <c:plotVisOnly val="1"/>
  </c:chart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11th Grade Attendance:</a:t>
            </a:r>
            <a:r>
              <a:rPr lang="en-US" baseline="0"/>
              <a:t> NCE Scoring</a:t>
            </a:r>
            <a:endParaRPr lang="en-US"/>
          </a:p>
        </c:rich>
      </c:tx>
      <c:layout>
        <c:manualLayout>
          <c:xMode val="edge"/>
          <c:yMode val="edge"/>
          <c:x val="0.32054947861247124"/>
          <c:y val="1.9559902200488997E-2"/>
        </c:manualLayout>
      </c:layout>
    </c:title>
    <c:plotArea>
      <c:layout>
        <c:manualLayout>
          <c:layoutTarget val="inner"/>
          <c:xMode val="edge"/>
          <c:yMode val="edge"/>
          <c:x val="8.225272188198697E-2"/>
          <c:y val="0.11942806425947361"/>
          <c:w val="0.89115173441157791"/>
          <c:h val="0.67843084406625209"/>
        </c:manualLayout>
      </c:layout>
      <c:scatterChart>
        <c:scatterStyle val="lineMarker"/>
        <c:ser>
          <c:idx val="0"/>
          <c:order val="0"/>
          <c:tx>
            <c:strRef>
              <c:f>Sheet1!$A$27</c:f>
              <c:strCache>
                <c:ptCount val="1"/>
                <c:pt idx="0">
                  <c:v>Attendance</c:v>
                </c:pt>
              </c:strCache>
            </c:strRef>
          </c:tx>
          <c:dLbls>
            <c:dLbl>
              <c:idx val="0"/>
              <c:layout>
                <c:manualLayout>
                  <c:x val="-5.400907994608789E-2"/>
                  <c:y val="4.5973984303306833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8.8112648081152184E-2"/>
                  <c:y val="3.5941962022473456E-3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1.4238774207278143E-2"/>
                  <c:y val="6.5533886503795893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70C0"/>
                    </a:solidFill>
                  </a:defRPr>
                </a:pPr>
                <a:endParaRPr lang="en-US"/>
              </a:p>
            </c:txPr>
            <c:dLblPos val="b"/>
            <c:showVal val="1"/>
          </c:dLbls>
          <c:trendline>
            <c:trendlineType val="linear"/>
            <c:dispRSqr val="1"/>
            <c:dispEq val="1"/>
            <c:trendlineLbl>
              <c:layout>
                <c:manualLayout>
                  <c:x val="-0.74858565652266462"/>
                  <c:y val="4.4057781285896824E-2"/>
                </c:manualLayout>
              </c:layout>
              <c:numFmt formatCode="General" sourceLinked="0"/>
            </c:trendlineLbl>
          </c:trendline>
          <c:xVal>
            <c:strRef>
              <c:f>Sheet1!$B$26:$E$26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Sheet1!$B$27:$E$27</c:f>
              <c:numCache>
                <c:formatCode>General</c:formatCode>
                <c:ptCount val="4"/>
                <c:pt idx="0" formatCode="0.00">
                  <c:v>50</c:v>
                </c:pt>
                <c:pt idx="1">
                  <c:v>51.65</c:v>
                </c:pt>
                <c:pt idx="2">
                  <c:v>50.67</c:v>
                </c:pt>
              </c:numCache>
            </c:numRef>
          </c:yVal>
        </c:ser>
        <c:dLbls>
          <c:showVal val="1"/>
        </c:dLbls>
        <c:axId val="72282112"/>
        <c:axId val="72421376"/>
      </c:scatterChart>
      <c:valAx>
        <c:axId val="72282112"/>
        <c:scaling>
          <c:orientation val="minMax"/>
          <c:max val="3.5"/>
        </c:scaling>
        <c:axPos val="b"/>
        <c:tickLblPos val="nextTo"/>
        <c:crossAx val="72421376"/>
        <c:crosses val="autoZero"/>
        <c:crossBetween val="midCat"/>
      </c:valAx>
      <c:valAx>
        <c:axId val="72421376"/>
        <c:scaling>
          <c:orientation val="minMax"/>
        </c:scaling>
        <c:axPos val="l"/>
        <c:numFmt formatCode="0.00" sourceLinked="1"/>
        <c:tickLblPos val="nextTo"/>
        <c:crossAx val="72282112"/>
        <c:crosses val="autoZero"/>
        <c:crossBetween val="midCat"/>
      </c:valAx>
    </c:plotArea>
    <c:legend>
      <c:legendPos val="b"/>
      <c:layout/>
    </c:legend>
    <c:plotVisOnly val="1"/>
  </c:chart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1600"/>
              <a:t>Assesments,</a:t>
            </a:r>
            <a:r>
              <a:rPr lang="en-US" sz="1600" baseline="0"/>
              <a:t> Grades and Attendance Growth Model: NCE Scoring</a:t>
            </a:r>
            <a:endParaRPr lang="en-US" sz="1600"/>
          </a:p>
        </c:rich>
      </c:tx>
      <c:layout/>
    </c:title>
    <c:plotArea>
      <c:layout>
        <c:manualLayout>
          <c:layoutTarget val="inner"/>
          <c:xMode val="edge"/>
          <c:yMode val="edge"/>
          <c:x val="5.876664722465251E-2"/>
          <c:y val="0.11682220999155322"/>
          <c:w val="0.906773476232138"/>
          <c:h val="0.73007004255227048"/>
        </c:manualLayout>
      </c:layout>
      <c:scatterChart>
        <c:scatterStyle val="lineMarker"/>
        <c:ser>
          <c:idx val="0"/>
          <c:order val="0"/>
          <c:tx>
            <c:strRef>
              <c:f>Sheet1!$A$31</c:f>
              <c:strCache>
                <c:ptCount val="1"/>
                <c:pt idx="0">
                  <c:v>Ave Assessments</c:v>
                </c:pt>
              </c:strCache>
            </c:strRef>
          </c:tx>
          <c:dLbls>
            <c:dLbl>
              <c:idx val="0"/>
              <c:delete val="1"/>
            </c:dLbl>
            <c:txPr>
              <a:bodyPr/>
              <a:lstStyle/>
              <a:p>
                <a:pPr>
                  <a:defRPr b="1">
                    <a:solidFill>
                      <a:srgbClr val="0070C0"/>
                    </a:solidFill>
                  </a:defRPr>
                </a:pPr>
                <a:endParaRPr lang="en-US"/>
              </a:p>
            </c:txPr>
            <c:dLblPos val="t"/>
            <c:showVal val="1"/>
          </c:dLbls>
          <c:xVal>
            <c:strRef>
              <c:f>Sheet1!$B$30:$E$30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Sheet1!$B$31:$E$31</c:f>
              <c:numCache>
                <c:formatCode>General</c:formatCode>
                <c:ptCount val="4"/>
                <c:pt idx="0" formatCode="0.00">
                  <c:v>50</c:v>
                </c:pt>
                <c:pt idx="1">
                  <c:v>53.27</c:v>
                </c:pt>
                <c:pt idx="2">
                  <c:v>55.08</c:v>
                </c:pt>
              </c:numCache>
            </c:numRef>
          </c:yVal>
        </c:ser>
        <c:ser>
          <c:idx val="1"/>
          <c:order val="1"/>
          <c:tx>
            <c:strRef>
              <c:f>Sheet1!$A$32</c:f>
              <c:strCache>
                <c:ptCount val="1"/>
                <c:pt idx="0">
                  <c:v>Ave Grades</c:v>
                </c:pt>
              </c:strCache>
            </c:strRef>
          </c:tx>
          <c:dLbls>
            <c:dLbl>
              <c:idx val="0"/>
              <c:delete val="1"/>
            </c:dLbl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en-US"/>
              </a:p>
            </c:txPr>
            <c:dLblPos val="b"/>
            <c:showVal val="1"/>
          </c:dLbls>
          <c:xVal>
            <c:strRef>
              <c:f>Sheet1!$B$30:$E$30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Sheet1!$B$32:$E$32</c:f>
              <c:numCache>
                <c:formatCode>General</c:formatCode>
                <c:ptCount val="4"/>
                <c:pt idx="0" formatCode="0.00">
                  <c:v>50</c:v>
                </c:pt>
                <c:pt idx="1">
                  <c:v>51.01</c:v>
                </c:pt>
                <c:pt idx="2">
                  <c:v>50.309999999999995</c:v>
                </c:pt>
              </c:numCache>
            </c:numRef>
          </c:yVal>
        </c:ser>
        <c:ser>
          <c:idx val="2"/>
          <c:order val="2"/>
          <c:tx>
            <c:strRef>
              <c:f>Sheet1!$A$33</c:f>
              <c:strCache>
                <c:ptCount val="1"/>
                <c:pt idx="0">
                  <c:v>Attendance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layout>
                <c:manualLayout>
                  <c:x val="4.9321831292410733E-3"/>
                  <c:y val="-1.2759170653907513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92D050"/>
                    </a:solidFill>
                  </a:defRPr>
                </a:pPr>
                <a:endParaRPr lang="en-US"/>
              </a:p>
            </c:txPr>
            <c:dLblPos val="r"/>
            <c:showVal val="1"/>
          </c:dLbls>
          <c:xVal>
            <c:strRef>
              <c:f>Sheet1!$B$30:$E$30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Sheet1!$B$33:$E$33</c:f>
              <c:numCache>
                <c:formatCode>General</c:formatCode>
                <c:ptCount val="4"/>
                <c:pt idx="0" formatCode="0.00">
                  <c:v>50</c:v>
                </c:pt>
                <c:pt idx="1">
                  <c:v>51.65</c:v>
                </c:pt>
                <c:pt idx="2">
                  <c:v>50.67</c:v>
                </c:pt>
              </c:numCache>
            </c:numRef>
          </c:yVal>
        </c:ser>
        <c:ser>
          <c:idx val="3"/>
          <c:order val="3"/>
          <c:tx>
            <c:strRef>
              <c:f>Sheet1!$A$34</c:f>
              <c:strCache>
                <c:ptCount val="1"/>
                <c:pt idx="0">
                  <c:v>Ave Growth</c:v>
                </c:pt>
              </c:strCache>
            </c:strRef>
          </c:tx>
          <c:dLbls>
            <c:dLbl>
              <c:idx val="0"/>
              <c:layout>
                <c:manualLayout>
                  <c:x val="-3.4365018316393471E-2"/>
                  <c:y val="3.1679915608635124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50.00</a:t>
                    </a:r>
                  </a:p>
                </c:rich>
              </c:tx>
              <c:dLblPos val="r"/>
              <c:showVal val="1"/>
            </c:dLbl>
            <c:dLbl>
              <c:idx val="2"/>
              <c:layout>
                <c:manualLayout>
                  <c:x val="1.3193525143907153E-2"/>
                  <c:y val="2.3173801839363392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7030A0"/>
                    </a:solidFill>
                  </a:defRPr>
                </a:pPr>
                <a:endParaRPr lang="en-US"/>
              </a:p>
            </c:txPr>
            <c:dLblPos val="t"/>
            <c:showVal val="1"/>
          </c:dLbls>
          <c:trendline>
            <c:trendlineType val="linear"/>
            <c:dispRSqr val="1"/>
            <c:dispEq val="1"/>
            <c:trendlineLbl>
              <c:layout>
                <c:manualLayout>
                  <c:x val="-4.2481501724192837E-3"/>
                  <c:y val="-2.0021014119646532E-2"/>
                </c:manualLayout>
              </c:layout>
              <c:numFmt formatCode="General" sourceLinked="0"/>
            </c:trendlineLbl>
          </c:trendline>
          <c:xVal>
            <c:strRef>
              <c:f>Sheet1!$B$30:$E$30</c:f>
              <c:strCache>
                <c:ptCount val="4"/>
                <c:pt idx="0">
                  <c:v>2006/2007</c:v>
                </c:pt>
                <c:pt idx="1">
                  <c:v>2007/2008</c:v>
                </c:pt>
                <c:pt idx="2">
                  <c:v>2008/2009</c:v>
                </c:pt>
                <c:pt idx="3">
                  <c:v>2009/2010</c:v>
                </c:pt>
              </c:strCache>
            </c:strRef>
          </c:xVal>
          <c:yVal>
            <c:numRef>
              <c:f>Sheet1!$B$34:$E$34</c:f>
              <c:numCache>
                <c:formatCode>0.00</c:formatCode>
                <c:ptCount val="4"/>
                <c:pt idx="0">
                  <c:v>50</c:v>
                </c:pt>
                <c:pt idx="1">
                  <c:v>51.97666666666661</c:v>
                </c:pt>
                <c:pt idx="2" formatCode="General">
                  <c:v>52.02</c:v>
                </c:pt>
              </c:numCache>
            </c:numRef>
          </c:yVal>
        </c:ser>
        <c:axId val="72336512"/>
        <c:axId val="72338048"/>
      </c:scatterChart>
      <c:valAx>
        <c:axId val="72336512"/>
        <c:scaling>
          <c:orientation val="minMax"/>
        </c:scaling>
        <c:axPos val="b"/>
        <c:tickLblPos val="nextTo"/>
        <c:crossAx val="72338048"/>
        <c:crosses val="autoZero"/>
        <c:crossBetween val="midCat"/>
      </c:valAx>
      <c:valAx>
        <c:axId val="72338048"/>
        <c:scaling>
          <c:orientation val="minMax"/>
        </c:scaling>
        <c:axPos val="l"/>
        <c:numFmt formatCode="0.00" sourceLinked="1"/>
        <c:tickLblPos val="nextTo"/>
        <c:crossAx val="72336512"/>
        <c:crosses val="autoZero"/>
        <c:crossBetween val="midCat"/>
      </c:valAx>
    </c:plotArea>
    <c:legend>
      <c:legendPos val="b"/>
      <c:layout/>
    </c:legend>
    <c:plotVisOnly val="1"/>
  </c:chart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600"/>
              <a:t>NCE</a:t>
            </a:r>
            <a:r>
              <a:rPr lang="en-US" sz="1600" baseline="0"/>
              <a:t> Growth: Assessments, Grades, Attendance and Overall Growth</a:t>
            </a:r>
            <a:endParaRPr lang="en-US" sz="1600"/>
          </a:p>
        </c:rich>
      </c:tx>
      <c:layout>
        <c:manualLayout>
          <c:xMode val="edge"/>
          <c:yMode val="edge"/>
          <c:x val="0.13967009332166813"/>
          <c:y val="1.2236069981128883E-3"/>
        </c:manualLayout>
      </c:layout>
    </c:title>
    <c:plotArea>
      <c:layout>
        <c:manualLayout>
          <c:layoutTarget val="inner"/>
          <c:xMode val="edge"/>
          <c:yMode val="edge"/>
          <c:x val="6.6146592787012737E-2"/>
          <c:y val="6.6559392676455373E-2"/>
          <c:w val="0.90374818722443373"/>
          <c:h val="0.84707782419216382"/>
        </c:manualLayout>
      </c:layout>
      <c:scatterChart>
        <c:scatterStyle val="lineMarker"/>
        <c:ser>
          <c:idx val="0"/>
          <c:order val="0"/>
          <c:tx>
            <c:strRef>
              <c:f>Sheet1!$G$30</c:f>
              <c:strCache>
                <c:ptCount val="1"/>
                <c:pt idx="0">
                  <c:v>0708 vs. 0607</c:v>
                </c:pt>
              </c:strCache>
            </c:strRef>
          </c:tx>
          <c:dLbls>
            <c:dLbl>
              <c:idx val="0"/>
              <c:layout>
                <c:manualLayout>
                  <c:x val="-4.8518518518518516E-2"/>
                  <c:y val="4.8584943066623948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1.8735031421443147E-2"/>
                  <c:y val="-4.8205570547812965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70C0"/>
                    </a:solidFill>
                  </a:defRPr>
                </a:pPr>
                <a:endParaRPr lang="en-US"/>
              </a:p>
            </c:txPr>
            <c:dLblPos val="t"/>
            <c:showVal val="1"/>
          </c:dLbls>
          <c:xVal>
            <c:strRef>
              <c:f>Sheet1!$F$31:$F$34</c:f>
              <c:strCache>
                <c:ptCount val="4"/>
                <c:pt idx="0">
                  <c:v>Ave Assessments</c:v>
                </c:pt>
                <c:pt idx="1">
                  <c:v>Ave Grades</c:v>
                </c:pt>
                <c:pt idx="2">
                  <c:v>Attendance</c:v>
                </c:pt>
                <c:pt idx="3">
                  <c:v>Ave Growth</c:v>
                </c:pt>
              </c:strCache>
            </c:strRef>
          </c:xVal>
          <c:yVal>
            <c:numRef>
              <c:f>Sheet1!$G$31:$G$34</c:f>
              <c:numCache>
                <c:formatCode>0.00</c:formatCode>
                <c:ptCount val="4"/>
                <c:pt idx="0">
                  <c:v>3.2700000000000031</c:v>
                </c:pt>
                <c:pt idx="1">
                  <c:v>1.0099999999999969</c:v>
                </c:pt>
                <c:pt idx="2">
                  <c:v>1.6499999999999977</c:v>
                </c:pt>
                <c:pt idx="3">
                  <c:v>1.9766666666666672</c:v>
                </c:pt>
              </c:numCache>
            </c:numRef>
          </c:yVal>
        </c:ser>
        <c:ser>
          <c:idx val="1"/>
          <c:order val="1"/>
          <c:tx>
            <c:strRef>
              <c:f>Sheet1!$H$30</c:f>
              <c:strCache>
                <c:ptCount val="1"/>
                <c:pt idx="0">
                  <c:v>0809 vs. 0708</c:v>
                </c:pt>
              </c:strCache>
            </c:strRef>
          </c:tx>
          <c:dLbls>
            <c:dLbl>
              <c:idx val="1"/>
              <c:layout>
                <c:manualLayout>
                  <c:x val="-2.8615607227094188E-2"/>
                  <c:y val="3.1084987615984661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en-US"/>
              </a:p>
            </c:txPr>
            <c:dLblPos val="t"/>
            <c:showVal val="1"/>
          </c:dLbls>
          <c:xVal>
            <c:strRef>
              <c:f>Sheet1!$F$31:$F$34</c:f>
              <c:strCache>
                <c:ptCount val="4"/>
                <c:pt idx="0">
                  <c:v>Ave Assessments</c:v>
                </c:pt>
                <c:pt idx="1">
                  <c:v>Ave Grades</c:v>
                </c:pt>
                <c:pt idx="2">
                  <c:v>Attendance</c:v>
                </c:pt>
                <c:pt idx="3">
                  <c:v>Ave Growth</c:v>
                </c:pt>
              </c:strCache>
            </c:strRef>
          </c:xVal>
          <c:yVal>
            <c:numRef>
              <c:f>Sheet1!$H$31:$H$34</c:f>
              <c:numCache>
                <c:formatCode>General</c:formatCode>
                <c:ptCount val="4"/>
                <c:pt idx="0">
                  <c:v>1.8099999999999941</c:v>
                </c:pt>
                <c:pt idx="1">
                  <c:v>-0.69999999999999574</c:v>
                </c:pt>
                <c:pt idx="2">
                  <c:v>-0.97999999999999721</c:v>
                </c:pt>
                <c:pt idx="3" formatCode="0.00">
                  <c:v>4.3333333333336603E-2</c:v>
                </c:pt>
              </c:numCache>
            </c:numRef>
          </c:yVal>
        </c:ser>
        <c:ser>
          <c:idx val="2"/>
          <c:order val="2"/>
          <c:tx>
            <c:strRef>
              <c:f>Sheet1!$I$30</c:f>
              <c:strCache>
                <c:ptCount val="1"/>
                <c:pt idx="0">
                  <c:v>0910 vs. 0809</c:v>
                </c:pt>
              </c:strCache>
            </c:strRef>
          </c:tx>
          <c:xVal>
            <c:strRef>
              <c:f>Sheet1!$F$31:$F$34</c:f>
              <c:strCache>
                <c:ptCount val="4"/>
                <c:pt idx="0">
                  <c:v>Ave Assessments</c:v>
                </c:pt>
                <c:pt idx="1">
                  <c:v>Ave Grades</c:v>
                </c:pt>
                <c:pt idx="2">
                  <c:v>Attendance</c:v>
                </c:pt>
                <c:pt idx="3">
                  <c:v>Ave Growth</c:v>
                </c:pt>
              </c:strCache>
            </c:strRef>
          </c:xVal>
          <c:yVal>
            <c:numRef>
              <c:f>Sheet1!$I$31:$I$34</c:f>
              <c:numCache>
                <c:formatCode>General</c:formatCode>
                <c:ptCount val="4"/>
              </c:numCache>
            </c:numRef>
          </c:yVal>
        </c:ser>
        <c:axId val="72184960"/>
        <c:axId val="72186496"/>
      </c:scatterChart>
      <c:valAx>
        <c:axId val="72184960"/>
        <c:scaling>
          <c:orientation val="minMax"/>
        </c:scaling>
        <c:axPos val="b"/>
        <c:tickLblPos val="nextTo"/>
        <c:crossAx val="72186496"/>
        <c:crosses val="autoZero"/>
        <c:crossBetween val="midCat"/>
      </c:valAx>
      <c:valAx>
        <c:axId val="72186496"/>
        <c:scaling>
          <c:orientation val="minMax"/>
        </c:scaling>
        <c:axPos val="l"/>
        <c:numFmt formatCode="0.00" sourceLinked="1"/>
        <c:tickLblPos val="nextTo"/>
        <c:crossAx val="72184960"/>
        <c:crosses val="autoZero"/>
        <c:crossBetween val="midCat"/>
      </c:valAx>
    </c:plotArea>
    <c:legend>
      <c:legendPos val="b"/>
      <c:layout/>
    </c:legend>
    <c:plotVisOnly val="1"/>
  </c:chart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0.05256</cdr:x>
      <cdr:y>0.7913</cdr:y>
    </cdr:from>
    <cdr:to>
      <cdr:x>0.98029</cdr:x>
      <cdr:y>0.85865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2548" y="3581400"/>
          <a:ext cx="7634847" cy="30480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100" b="1" dirty="0">
              <a:solidFill>
                <a:sysClr val="windowText" lastClr="000000"/>
              </a:solidFill>
            </a:rPr>
            <a:t>2006/2007                                    </a:t>
          </a:r>
          <a:r>
            <a:rPr lang="en-US" sz="1100" b="1" dirty="0" smtClean="0">
              <a:solidFill>
                <a:sysClr val="windowText" lastClr="000000"/>
              </a:solidFill>
            </a:rPr>
            <a:t>      </a:t>
          </a:r>
          <a:r>
            <a:rPr lang="en-US" sz="1100" b="1" dirty="0" smtClean="0">
              <a:latin typeface="+mn-lt"/>
              <a:ea typeface="+mn-ea"/>
              <a:cs typeface="+mn-cs"/>
            </a:rPr>
            <a:t>2007/2008                                       2008/2009                                               2009/2010  </a:t>
          </a:r>
          <a:endParaRPr lang="en-US" dirty="0"/>
        </a:p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dirty="0"/>
        </a:p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dirty="0"/>
        </a:p>
        <a:p xmlns:a="http://schemas.openxmlformats.org/drawingml/2006/main">
          <a:pPr algn="ctr"/>
          <a:endParaRPr lang="en-US" sz="11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0.11695</cdr:x>
      <cdr:y>0.78288</cdr:y>
    </cdr:from>
    <cdr:to>
      <cdr:x>0.2431</cdr:x>
      <cdr:y>0.93502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47725" y="470535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0.12221</cdr:x>
      <cdr:y>0.08558</cdr:y>
    </cdr:from>
    <cdr:to>
      <cdr:x>0.21682</cdr:x>
      <cdr:y>0.80507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85825" y="514351"/>
          <a:ext cx="685800" cy="4324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0.11038</cdr:x>
      <cdr:y>0.08558</cdr:y>
    </cdr:from>
    <cdr:to>
      <cdr:x>0.21682</cdr:x>
      <cdr:y>0.7913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908383" y="387333"/>
          <a:ext cx="875959" cy="3194068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>
            <a:alpha val="15000"/>
          </a:srgb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0.35348</cdr:x>
      <cdr:y>0.08716</cdr:y>
    </cdr:from>
    <cdr:to>
      <cdr:x>0.45992</cdr:x>
      <cdr:y>0.7913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908999" y="394483"/>
          <a:ext cx="875959" cy="3186917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>
            <a:alpha val="23000"/>
          </a:srgb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100">
            <a:latin typeface="+mn-lt"/>
            <a:ea typeface="+mn-ea"/>
            <a:cs typeface="+mn-cs"/>
          </a:endParaRPr>
        </a:p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0.57819</cdr:x>
      <cdr:y>0.08716</cdr:y>
    </cdr:from>
    <cdr:to>
      <cdr:x>0.68463</cdr:x>
      <cdr:y>0.7913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4758272" y="394483"/>
          <a:ext cx="875959" cy="3186917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22000"/>
          </a:srgb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100">
            <a:latin typeface="+mn-lt"/>
            <a:ea typeface="+mn-ea"/>
            <a:cs typeface="+mn-cs"/>
          </a:endParaRPr>
        </a:p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0.82407</cdr:x>
      <cdr:y>0.08418</cdr:y>
    </cdr:from>
    <cdr:to>
      <cdr:x>0.93051</cdr:x>
      <cdr:y>0.79149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6781800" y="381000"/>
          <a:ext cx="875959" cy="3201264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15000"/>
          </a:srgb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100">
            <a:latin typeface="+mn-lt"/>
            <a:ea typeface="+mn-ea"/>
            <a:cs typeface="+mn-cs"/>
          </a:endParaRPr>
        </a:p>
        <a:p xmlns:a="http://schemas.openxmlformats.org/drawingml/2006/main">
          <a:endParaRPr lang="en-US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0.05556</cdr:x>
      <cdr:y>0.74079</cdr:y>
    </cdr:from>
    <cdr:to>
      <cdr:x>0.98148</cdr:x>
      <cdr:y>0.82497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7200" y="3352800"/>
          <a:ext cx="7619999" cy="38100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                                        </a:t>
          </a:r>
          <a:r>
            <a:rPr lang="en-US" sz="1100" dirty="0" smtClean="0"/>
            <a:t>              </a:t>
          </a:r>
          <a:r>
            <a:rPr lang="en-US" sz="1100" b="1" dirty="0"/>
            <a:t>0708 vs. 0607                                </a:t>
          </a:r>
          <a:r>
            <a:rPr lang="en-US" sz="1100" b="1" dirty="0" smtClean="0"/>
            <a:t>          </a:t>
          </a:r>
          <a:r>
            <a:rPr lang="en-US" sz="1100" b="1" dirty="0" smtClean="0">
              <a:latin typeface="+mn-lt"/>
              <a:ea typeface="+mn-ea"/>
              <a:cs typeface="+mn-cs"/>
            </a:rPr>
            <a:t>0809 </a:t>
          </a:r>
          <a:r>
            <a:rPr lang="en-US" sz="1100" b="1" dirty="0">
              <a:latin typeface="+mn-lt"/>
              <a:ea typeface="+mn-ea"/>
              <a:cs typeface="+mn-cs"/>
            </a:rPr>
            <a:t>vs. 0708                                  </a:t>
          </a:r>
          <a:r>
            <a:rPr lang="en-US" sz="1100" b="1" dirty="0" smtClean="0">
              <a:latin typeface="+mn-lt"/>
              <a:ea typeface="+mn-ea"/>
              <a:cs typeface="+mn-cs"/>
            </a:rPr>
            <a:t>           0910 </a:t>
          </a:r>
          <a:r>
            <a:rPr lang="en-US" sz="1100" b="1" dirty="0">
              <a:latin typeface="+mn-lt"/>
              <a:ea typeface="+mn-ea"/>
              <a:cs typeface="+mn-cs"/>
            </a:rPr>
            <a:t>vs. 0809  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0.25517</cdr:x>
      <cdr:y>0.08189</cdr:y>
    </cdr:from>
    <cdr:to>
      <cdr:x>0.38207</cdr:x>
      <cdr:y>0.74079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99947" y="370631"/>
          <a:ext cx="1044336" cy="2982169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15000"/>
          </a:srgb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0.51448</cdr:x>
      <cdr:y>0.08189</cdr:y>
    </cdr:from>
    <cdr:to>
      <cdr:x>0.64138</cdr:x>
      <cdr:y>0.74079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33965" y="370631"/>
          <a:ext cx="1044336" cy="2982169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>
            <a:alpha val="22000"/>
          </a:srgb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0.78483</cdr:x>
      <cdr:y>0.08346</cdr:y>
    </cdr:from>
    <cdr:to>
      <cdr:x>0.91172</cdr:x>
      <cdr:y>0.74079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458837" y="377737"/>
          <a:ext cx="1044254" cy="2975063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23000"/>
          </a:srgb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0.35185</cdr:x>
      <cdr:y>0.13469</cdr:y>
    </cdr:from>
    <cdr:to>
      <cdr:x>0.48997</cdr:x>
      <cdr:y>0.88832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600" y="609600"/>
          <a:ext cx="1136672" cy="3410901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>
            <a:alpha val="16000"/>
          </a:srgb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0.72928</cdr:x>
      <cdr:y>0.12238</cdr:y>
    </cdr:from>
    <cdr:to>
      <cdr:x>0.8674</cdr:x>
      <cdr:y>0.87923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029200" y="723901"/>
          <a:ext cx="952500" cy="447675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>
            <a:alpha val="23000"/>
          </a:srgb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0.07735</cdr:x>
      <cdr:y>0.88084</cdr:y>
    </cdr:from>
    <cdr:to>
      <cdr:x>0.97928</cdr:x>
      <cdr:y>0.92593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36560" y="3986649"/>
          <a:ext cx="7422523" cy="204076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>
              <a:latin typeface="+mn-lt"/>
              <a:ea typeface="+mn-ea"/>
              <a:cs typeface="+mn-cs"/>
            </a:rPr>
            <a:t>                                                              </a:t>
          </a:r>
          <a:r>
            <a:rPr lang="en-US" sz="1100" dirty="0" smtClean="0">
              <a:latin typeface="+mn-lt"/>
              <a:ea typeface="+mn-ea"/>
              <a:cs typeface="+mn-cs"/>
            </a:rPr>
            <a:t>             </a:t>
          </a:r>
          <a:r>
            <a:rPr lang="en-US" sz="1100" b="1" dirty="0">
              <a:latin typeface="+mn-lt"/>
              <a:ea typeface="+mn-ea"/>
              <a:cs typeface="+mn-cs"/>
            </a:rPr>
            <a:t>0708 vs. 0607   </a:t>
          </a:r>
          <a:r>
            <a:rPr lang="en-US" sz="1100" b="1" dirty="0" smtClean="0">
              <a:latin typeface="+mn-lt"/>
              <a:ea typeface="+mn-ea"/>
              <a:cs typeface="+mn-cs"/>
            </a:rPr>
            <a:t>                                                                   </a:t>
          </a:r>
          <a:r>
            <a:rPr lang="en-US" sz="1100" b="1" dirty="0">
              <a:latin typeface="+mn-lt"/>
              <a:ea typeface="+mn-ea"/>
              <a:cs typeface="+mn-cs"/>
            </a:rPr>
            <a:t>0809 vs. 0708                                  </a:t>
          </a:r>
          <a:endParaRPr lang="en-US" sz="1100" dirty="0">
            <a:solidFill>
              <a:sysClr val="windowText" lastClr="0000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0.25</cdr:x>
      <cdr:y>0.11785</cdr:y>
    </cdr:from>
    <cdr:to>
      <cdr:x>0.41622</cdr:x>
      <cdr:y>0.79756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57400" y="533400"/>
          <a:ext cx="1367924" cy="3076343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>
            <a:alpha val="15000"/>
          </a:srgb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fontAlgn="base"/>
          <a:endParaRPr lang="en-US" sz="1100" b="0" i="0" baseline="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0.50541</cdr:x>
      <cdr:y>0.12958</cdr:y>
    </cdr:from>
    <cdr:to>
      <cdr:x>0.67162</cdr:x>
      <cdr:y>0.80929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159322" y="586474"/>
          <a:ext cx="1367842" cy="3076343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>
            <a:alpha val="26000"/>
          </a:srgb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fontAlgn="base"/>
          <a:endParaRPr lang="en-US" sz="1100" b="0" i="0" baseline="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0.75811</cdr:x>
      <cdr:y>0.13203</cdr:y>
    </cdr:from>
    <cdr:to>
      <cdr:x>0.92432</cdr:x>
      <cdr:y>0.81174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238942" y="597563"/>
          <a:ext cx="1367842" cy="3076342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24000"/>
          </a:srgb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fontAlgn="base"/>
          <a:endParaRPr lang="en-US" sz="1100" b="0" i="0" baseline="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0.08108</cdr:x>
      <cdr:y>0.8044</cdr:y>
    </cdr:from>
    <cdr:to>
      <cdr:x>0.97838</cdr:x>
      <cdr:y>0.89487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71500" y="3133726"/>
          <a:ext cx="6324600" cy="352425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>
              <a:latin typeface="+mn-lt"/>
              <a:ea typeface="+mn-ea"/>
              <a:cs typeface="+mn-cs"/>
            </a:rPr>
            <a:t>                                             2006/2007                                        2007/2008                                               2008/2009                        </a:t>
          </a:r>
          <a:endParaRPr lang="en-US" sz="1100">
            <a:solidFill>
              <a:sysClr val="windowText" lastClr="00000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0.07407</cdr:x>
      <cdr:y>0.84181</cdr:y>
    </cdr:from>
    <cdr:to>
      <cdr:x>0.99074</cdr:x>
      <cdr:y>0.92599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09600" y="3810000"/>
          <a:ext cx="7543800" cy="38100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                                 </a:t>
          </a:r>
          <a:r>
            <a:rPr lang="en-US" sz="1200" b="1" dirty="0" smtClean="0"/>
            <a:t>2006 /2007                            2007/2008                           2008/2009                           2009/2010</a:t>
          </a:r>
          <a:endParaRPr lang="en-US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0.22222</cdr:x>
      <cdr:y>0.06515</cdr:y>
    </cdr:from>
    <cdr:to>
      <cdr:x>0.34583</cdr:x>
      <cdr:y>0.86327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28800" y="304800"/>
          <a:ext cx="1017260" cy="3733895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>
            <a:alpha val="17000"/>
          </a:srgb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0.40667</cdr:x>
      <cdr:y>0.07825</cdr:y>
    </cdr:from>
    <cdr:to>
      <cdr:x>0.53028</cdr:x>
      <cdr:y>0.87637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133725" y="476250"/>
          <a:ext cx="952500" cy="485775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>
            <a:alpha val="25000"/>
          </a:srgb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0.60569</cdr:x>
      <cdr:y>0.07668</cdr:y>
    </cdr:from>
    <cdr:to>
      <cdr:x>0.7293</cdr:x>
      <cdr:y>0.8748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667250" y="466725"/>
          <a:ext cx="952500" cy="4857750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25000"/>
          </a:srgb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0.81459</cdr:x>
      <cdr:y>0.07668</cdr:y>
    </cdr:from>
    <cdr:to>
      <cdr:x>0.9382</cdr:x>
      <cdr:y>0.8748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276975" y="466725"/>
          <a:ext cx="952500" cy="4857750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25000"/>
          </a:srgb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 thruBlk="1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 thruBlk="1"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58DF755-D50F-46EB-90BD-E2DD3168AE59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4654A3B-84DE-4DE8-B359-8C73BA0AD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9.xml"/><Relationship Id="rId1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5.xml"/><Relationship Id="rId1" Type="http://schemas.openxmlformats.org/officeDocument/2006/relationships/audio" Target="../media/audio14.wav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2.wav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llpsych.com/stats/unit3/09.html.%20NCE%20Scoring.%20May%2010" TargetMode="Externa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3.wav"/><Relationship Id="rId6" Type="http://schemas.openxmlformats.org/officeDocument/2006/relationships/hyperlink" Target="http://www.fldoe.org/default.asp" TargetMode="External"/><Relationship Id="rId5" Type="http://schemas.openxmlformats.org/officeDocument/2006/relationships/hyperlink" Target="http://hti.math.uh.edu/curriculum/units/2006/08/06.08.04.php" TargetMode="External"/><Relationship Id="rId4" Type="http://schemas.openxmlformats.org/officeDocument/2006/relationships/hyperlink" Target="http://www.susd.org/district/assess/normaldist.cf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6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audio5.wav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Model: Proposal</a:t>
            </a:r>
            <a:endParaRPr lang="en-US" dirty="0"/>
          </a:p>
        </p:txBody>
      </p:sp>
      <p:pic>
        <p:nvPicPr>
          <p:cNvPr id="8" name="Picture Placeholder 7" descr="penn hills school distric logo.gif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816" r="816"/>
          <a:stretch>
            <a:fillRect/>
          </a:stretch>
        </p:blipFill>
        <p:spPr>
          <a:xfrm>
            <a:off x="3048000" y="1524000"/>
            <a:ext cx="2950633" cy="2212975"/>
          </a:xfrm>
        </p:spPr>
      </p:pic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James T. Schultz Sr.</a:t>
            </a:r>
          </a:p>
          <a:p>
            <a:r>
              <a:rPr lang="en-US" dirty="0" smtClean="0"/>
              <a:t>Instructional Coach</a:t>
            </a:r>
            <a:endParaRPr lang="en-US" dirty="0"/>
          </a:p>
        </p:txBody>
      </p:sp>
      <p:pic>
        <p:nvPicPr>
          <p:cNvPr id="7" name="~PP745.WAV">
            <a:hlinkClick r:id="" action="ppaction://media"/>
          </p:cNvPr>
          <p:cNvPicPr>
            <a:picLocks noRot="1" noChangeAspect="1"/>
          </p:cNvPicPr>
          <p:nvPr>
            <a:wavAudioFile r:embed="rId1" name="~PP74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3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This is the grade Growth component.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Page 8 of 10 in 11</a:t>
            </a:r>
            <a:r>
              <a:rPr lang="en-US" sz="2700" baseline="30000" dirty="0" smtClean="0"/>
              <a:t>th</a:t>
            </a:r>
            <a:r>
              <a:rPr lang="en-US" sz="2700" dirty="0" smtClean="0"/>
              <a:t> Longitudinal Combined Growth Attachment</a:t>
            </a:r>
            <a:endParaRPr lang="en-US" sz="27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~PP3092.WAV">
            <a:hlinkClick r:id="" action="ppaction://media"/>
          </p:cNvPr>
          <p:cNvPicPr>
            <a:picLocks noRot="1" noChangeAspect="1"/>
          </p:cNvPicPr>
          <p:nvPr>
            <a:wavAudioFile r:embed="rId1" name="~PP3092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1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This is the attendance component.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700" dirty="0" smtClean="0">
                <a:solidFill>
                  <a:prstClr val="black"/>
                </a:solidFill>
              </a:rPr>
              <a:t> Page 4 of 10 in 11</a:t>
            </a:r>
            <a:r>
              <a:rPr lang="en-US" sz="2700" baseline="30000" dirty="0" smtClean="0">
                <a:solidFill>
                  <a:prstClr val="black"/>
                </a:solidFill>
              </a:rPr>
              <a:t>th</a:t>
            </a:r>
            <a:r>
              <a:rPr lang="en-US" sz="2700" dirty="0" smtClean="0">
                <a:solidFill>
                  <a:prstClr val="black"/>
                </a:solidFill>
              </a:rPr>
              <a:t> Longitudinal Combined Growth Attachment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~PP2621.WAV">
            <a:hlinkClick r:id="" action="ppaction://media"/>
          </p:cNvPr>
          <p:cNvPicPr>
            <a:picLocks noRot="1" noChangeAspect="1"/>
          </p:cNvPicPr>
          <p:nvPr>
            <a:wavAudioFile r:embed="rId1" name="~PP2621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89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This is the all of the “Big Three” combined plus the combined average growth.</a:t>
            </a:r>
            <a:br>
              <a:rPr lang="en-US" sz="2000" b="1" dirty="0" smtClean="0"/>
            </a:br>
            <a:r>
              <a:rPr lang="en-US" sz="2000" dirty="0" smtClean="0">
                <a:solidFill>
                  <a:prstClr val="black"/>
                </a:solidFill>
              </a:rPr>
              <a:t> Page 5 of 10 in 11</a:t>
            </a:r>
            <a:r>
              <a:rPr lang="en-US" sz="2000" baseline="30000" dirty="0" smtClean="0">
                <a:solidFill>
                  <a:prstClr val="black"/>
                </a:solidFill>
              </a:rPr>
              <a:t>th</a:t>
            </a:r>
            <a:r>
              <a:rPr lang="en-US" sz="2000" dirty="0" smtClean="0">
                <a:solidFill>
                  <a:prstClr val="black"/>
                </a:solidFill>
              </a:rPr>
              <a:t> Longitudinal Combined Growth Attachment </a:t>
            </a:r>
            <a:endParaRPr lang="en-US" sz="2000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33600" y="2133600"/>
            <a:ext cx="838200" cy="3308598"/>
          </a:xfrm>
          <a:prstGeom prst="rect">
            <a:avLst/>
          </a:prstGeom>
          <a:solidFill>
            <a:srgbClr val="C00000">
              <a:alpha val="23000"/>
            </a:srgbClr>
          </a:solidFill>
        </p:spPr>
        <p:txBody>
          <a:bodyPr wrap="square" rtlCol="0">
            <a:spAutoFit/>
          </a:bodyPr>
          <a:lstStyle/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3886200" y="2133600"/>
            <a:ext cx="838200" cy="3308598"/>
          </a:xfrm>
          <a:prstGeom prst="rect">
            <a:avLst/>
          </a:prstGeom>
          <a:solidFill>
            <a:srgbClr val="FFC000">
              <a:alpha val="23000"/>
            </a:srgbClr>
          </a:solidFill>
        </p:spPr>
        <p:txBody>
          <a:bodyPr wrap="square" rtlCol="0">
            <a:spAutoFit/>
          </a:bodyPr>
          <a:lstStyle/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486400" y="2133600"/>
            <a:ext cx="838200" cy="3308598"/>
          </a:xfrm>
          <a:prstGeom prst="rect">
            <a:avLst/>
          </a:prstGeom>
          <a:solidFill>
            <a:srgbClr val="92D050">
              <a:alpha val="23000"/>
            </a:srgbClr>
          </a:solidFill>
        </p:spPr>
        <p:txBody>
          <a:bodyPr wrap="square" rtlCol="0">
            <a:spAutoFit/>
          </a:bodyPr>
          <a:lstStyle/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7086600" y="2133600"/>
            <a:ext cx="838200" cy="3308598"/>
          </a:xfrm>
          <a:prstGeom prst="rect">
            <a:avLst/>
          </a:prstGeom>
          <a:solidFill>
            <a:srgbClr val="00B050">
              <a:alpha val="23000"/>
            </a:srgbClr>
          </a:solidFill>
        </p:spPr>
        <p:txBody>
          <a:bodyPr wrap="square" rtlCol="0">
            <a:spAutoFit/>
          </a:bodyPr>
          <a:lstStyle/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/>
          </a:p>
        </p:txBody>
      </p:sp>
      <p:pic>
        <p:nvPicPr>
          <p:cNvPr id="12" name="~PP2486.WAV">
            <a:hlinkClick r:id="" action="ppaction://media"/>
          </p:cNvPr>
          <p:cNvPicPr>
            <a:picLocks noRot="1" noChangeAspect="1"/>
          </p:cNvPicPr>
          <p:nvPr>
            <a:wavAudioFile r:embed="rId1" name="~PP2486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0207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This is the change in growth comparison by school years.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Page 10 of 10 in 11</a:t>
            </a:r>
            <a:r>
              <a:rPr lang="en-US" sz="2000" baseline="30000" dirty="0" smtClean="0">
                <a:solidFill>
                  <a:prstClr val="black"/>
                </a:solidFill>
              </a:rPr>
              <a:t>th</a:t>
            </a:r>
            <a:r>
              <a:rPr lang="en-US" sz="2000" dirty="0" smtClean="0">
                <a:solidFill>
                  <a:prstClr val="black"/>
                </a:solidFill>
              </a:rPr>
              <a:t> Longitudinal Combined Growth Attachment 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1447800"/>
          <a:ext cx="8229600" cy="4678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90600" y="5486400"/>
            <a:ext cx="7543800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                         </a:t>
            </a:r>
            <a:r>
              <a:rPr lang="en-US" sz="1100" b="1" dirty="0" smtClean="0"/>
              <a:t>Average Assessments                   Average Grades                     Average Attendance                  Average Growth</a:t>
            </a:r>
            <a:endParaRPr lang="en-US" sz="1200" dirty="0"/>
          </a:p>
        </p:txBody>
      </p:sp>
      <p:pic>
        <p:nvPicPr>
          <p:cNvPr id="6" name="~PP2477.WAV">
            <a:hlinkClick r:id="" action="ppaction://media"/>
          </p:cNvPr>
          <p:cNvPicPr>
            <a:picLocks noRot="1" noChangeAspect="1"/>
          </p:cNvPicPr>
          <p:nvPr>
            <a:wavAudioFile r:embed="rId1" name="~PP247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Thoughts, Queries , Questions? 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Where do we go from here?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Changes?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Concerns?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Issues?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Implementation?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3075" name="Picture 3" descr="C:\Documents and Settings\jschul.SCHULTZ.030\Local Settings\Temporary Internet Files\Content.IE5\DJP74WWV\MP90040965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362200"/>
            <a:ext cx="3962400" cy="3962400"/>
          </a:xfrm>
          <a:prstGeom prst="rect">
            <a:avLst/>
          </a:prstGeom>
          <a:noFill/>
        </p:spPr>
      </p:pic>
      <p:pic>
        <p:nvPicPr>
          <p:cNvPr id="7" name="~PP189.WAV">
            <a:hlinkClick r:id="" action="ppaction://media"/>
          </p:cNvPr>
          <p:cNvPicPr>
            <a:picLocks noRot="1" noChangeAspect="1"/>
          </p:cNvPicPr>
          <p:nvPr>
            <a:wavAudioFile r:embed="rId1" name="~PP18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6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PSSA are Going Away</a:t>
            </a:r>
          </a:p>
          <a:p>
            <a:r>
              <a:rPr lang="en-US" dirty="0" smtClean="0"/>
              <a:t>The Keystones are Coming</a:t>
            </a:r>
          </a:p>
          <a:p>
            <a:r>
              <a:rPr lang="en-US" dirty="0" smtClean="0"/>
              <a:t>PVAAS’s growth model is only for PSSA</a:t>
            </a:r>
          </a:p>
          <a:p>
            <a:r>
              <a:rPr lang="en-US" dirty="0" smtClean="0"/>
              <a:t>It is our turn to pitch!</a:t>
            </a:r>
            <a:endParaRPr lang="en-US" dirty="0"/>
          </a:p>
        </p:txBody>
      </p:sp>
      <p:pic>
        <p:nvPicPr>
          <p:cNvPr id="1026" name="Picture 2" descr="C:\Documents and Settings\jschul.SCHULTZ.030\Local Settings\Temporary Internet Files\Content.IE5\CWG2DPIX\MC900241879[1]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760415" y="3097828"/>
            <a:ext cx="1814170" cy="1530706"/>
          </a:xfrm>
          <a:prstGeom prst="rect">
            <a:avLst/>
          </a:prstGeom>
          <a:noFill/>
        </p:spPr>
      </p:pic>
      <p:pic>
        <p:nvPicPr>
          <p:cNvPr id="12" name="~PP2989.WAV">
            <a:hlinkClick r:id="" action="ppaction://media"/>
          </p:cNvPr>
          <p:cNvPicPr>
            <a:picLocks noRot="1" noChangeAspect="1"/>
          </p:cNvPicPr>
          <p:nvPr>
            <a:wavAudioFile r:embed="rId1" name="~PP298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807720"/>
          </a:xfrm>
        </p:spPr>
        <p:txBody>
          <a:bodyPr/>
          <a:lstStyle/>
          <a:p>
            <a:r>
              <a:rPr lang="en-US" dirty="0" smtClean="0"/>
              <a:t>It is research based.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879848"/>
          </a:xfrm>
        </p:spPr>
        <p:txBody>
          <a:bodyPr>
            <a:normAutofit fontScale="92500" lnSpcReduction="10000"/>
          </a:bodyPr>
          <a:lstStyle/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1400" dirty="0" smtClean="0">
                <a:cs typeface="Times New Roman" pitchFamily="18" charset="0"/>
              </a:rPr>
              <a:t>Goldschmidt, </a:t>
            </a:r>
            <a:r>
              <a:rPr lang="en-US" sz="1400" dirty="0" err="1" smtClean="0">
                <a:cs typeface="Times New Roman" pitchFamily="18" charset="0"/>
              </a:rPr>
              <a:t>Choi</a:t>
            </a:r>
            <a:r>
              <a:rPr lang="en-US" sz="1400" dirty="0" smtClean="0">
                <a:cs typeface="Times New Roman" pitchFamily="18" charset="0"/>
              </a:rPr>
              <a:t>, and Martinez (2004, January). </a:t>
            </a:r>
            <a:r>
              <a:rPr lang="en-US" sz="1400" dirty="0" smtClean="0">
                <a:ea typeface="Calibri"/>
                <a:cs typeface="Times New Roman" pitchFamily="18" charset="0"/>
              </a:rPr>
              <a:t>Using Hierarchical Growth Models </a:t>
            </a:r>
          </a:p>
          <a:p>
            <a:pPr mar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400" dirty="0" smtClean="0">
                <a:ea typeface="Calibri"/>
                <a:cs typeface="Times New Roman" pitchFamily="18" charset="0"/>
              </a:rPr>
              <a:t>     to Monitor School Performance Over Time: Comparing NCE to Scale Score Results. </a:t>
            </a:r>
          </a:p>
          <a:p>
            <a:pPr mar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400" dirty="0" smtClean="0">
                <a:cs typeface="Times New Roman" pitchFamily="18" charset="0"/>
              </a:rPr>
              <a:t>     CRESST/University of California.</a:t>
            </a: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1400" u="sng" dirty="0" smtClean="0">
                <a:hlinkClick r:id="rId3"/>
              </a:rPr>
              <a:t>http://allpsych.com/stats/unit3/09.html.</a:t>
            </a:r>
            <a:r>
              <a:rPr lang="en-US" sz="1400" dirty="0" smtClean="0">
                <a:hlinkClick r:id="rId3"/>
              </a:rPr>
              <a:t>  </a:t>
            </a:r>
            <a:r>
              <a:rPr lang="en-US" sz="1400" dirty="0" smtClean="0"/>
              <a:t>NCE Scoring May 10, 2010</a:t>
            </a:r>
            <a:endParaRPr lang="en-US" sz="1400" dirty="0" smtClean="0">
              <a:hlinkClick r:id="rId3"/>
            </a:endParaRP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u="sng" dirty="0" smtClean="0">
                <a:hlinkClick r:id="rId4"/>
              </a:rPr>
              <a:t>http://www.susd.org/district/assess/normaldist.cfm</a:t>
            </a:r>
            <a:r>
              <a:rPr lang="en-US" sz="1400" u="sng" dirty="0" smtClean="0"/>
              <a:t>  </a:t>
            </a:r>
            <a:r>
              <a:rPr lang="en-US" sz="1400" dirty="0" smtClean="0"/>
              <a:t>Normal Curve Equivalents. </a:t>
            </a:r>
          </a:p>
          <a:p>
            <a:pPr mar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400" dirty="0" smtClean="0"/>
              <a:t>     May 11, 2010 </a:t>
            </a: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1400" u="sng" dirty="0" smtClean="0">
                <a:hlinkClick r:id="rId5"/>
              </a:rPr>
              <a:t>http://hti.math.uh.edu/curriculum/units/2006/08/06.08.04.php</a:t>
            </a:r>
            <a:r>
              <a:rPr lang="en-US" sz="1400" dirty="0" smtClean="0"/>
              <a:t> Understanding the </a:t>
            </a:r>
          </a:p>
          <a:p>
            <a:pPr mar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400" dirty="0" smtClean="0"/>
              <a:t>     Normal Curve and its Parameters in Standardized Tests. May 12, 2010.</a:t>
            </a:r>
          </a:p>
          <a:p>
            <a:r>
              <a:rPr lang="en-US" sz="1400" dirty="0" smtClean="0"/>
              <a:t> McCaffrey, Lockwood, </a:t>
            </a:r>
            <a:r>
              <a:rPr lang="en-US" sz="1400" dirty="0" err="1" smtClean="0"/>
              <a:t>Koretz</a:t>
            </a:r>
            <a:r>
              <a:rPr lang="en-US" sz="1400" dirty="0" smtClean="0"/>
              <a:t> and Hamilton. Evaluating Value-Added Models for Teacher Accountability. (2003). Rand Corporation</a:t>
            </a: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1400" dirty="0" smtClean="0"/>
              <a:t>Brown, Henri. Using Student Progress To Evaluate Teachers: A Primer on Value-</a:t>
            </a:r>
          </a:p>
          <a:p>
            <a:pPr mar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400" dirty="0" smtClean="0"/>
              <a:t>     Added Models. (2005). Educational Testing Service.</a:t>
            </a: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1400" dirty="0" smtClean="0"/>
              <a:t> </a:t>
            </a:r>
            <a:r>
              <a:rPr lang="en-US" sz="1400" u="sng" dirty="0" smtClean="0">
                <a:hlinkClick r:id="rId6"/>
              </a:rPr>
              <a:t>http://www.fldoe.org/default.asp</a:t>
            </a:r>
            <a:r>
              <a:rPr lang="en-US" sz="1400" u="sng" dirty="0" smtClean="0"/>
              <a:t>. </a:t>
            </a:r>
            <a:r>
              <a:rPr lang="en-US" sz="1400" dirty="0" smtClean="0"/>
              <a:t>Research and Statistics. May 17, 2010.</a:t>
            </a: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1400" dirty="0" smtClean="0"/>
              <a:t> Johnston, Robert C. As Studies Stress Link to Scores, Districts Get Tough on                 </a:t>
            </a:r>
          </a:p>
          <a:p>
            <a:pPr mar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400" dirty="0" smtClean="0"/>
              <a:t>      Attendance Education Week; 10/18/2000, Vol. 20 Issue 7, p1-2.</a:t>
            </a: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1400" dirty="0" smtClean="0"/>
              <a:t>Roby, Douglas. Research on School Attendance and Student Achievement: A Study                             </a:t>
            </a:r>
          </a:p>
          <a:p>
            <a:pPr mar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400" dirty="0" smtClean="0"/>
              <a:t>     of Ohio Schools Education Research Quarterly: 2004: </a:t>
            </a:r>
            <a:r>
              <a:rPr lang="en-US" sz="1400" dirty="0" err="1" smtClean="0"/>
              <a:t>Vol</a:t>
            </a:r>
            <a:r>
              <a:rPr lang="en-US" sz="1400" dirty="0" smtClean="0"/>
              <a:t> 28.1, p3-14.</a:t>
            </a: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1400" dirty="0" err="1" smtClean="0"/>
              <a:t>Elchanan</a:t>
            </a:r>
            <a:r>
              <a:rPr lang="en-US" sz="1400" dirty="0" smtClean="0"/>
              <a:t> and Johnson. Class Attendance and Performance in Principles of Economics.               </a:t>
            </a:r>
          </a:p>
          <a:p>
            <a:pPr mar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400" dirty="0" smtClean="0"/>
              <a:t>     Education Economics: June 2006: </a:t>
            </a:r>
            <a:r>
              <a:rPr lang="en-US" sz="1400" dirty="0" err="1" smtClean="0"/>
              <a:t>Vol</a:t>
            </a:r>
            <a:r>
              <a:rPr lang="en-US" sz="1400" dirty="0" smtClean="0"/>
              <a:t> 14, No. 2, p211-233 .  </a:t>
            </a: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1400" dirty="0" smtClean="0"/>
              <a:t>Neman-Ford, Lloyd, and Thomas. A large-scale investigation into the relationship between           </a:t>
            </a:r>
          </a:p>
          <a:p>
            <a:pPr mar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400" dirty="0" smtClean="0"/>
              <a:t>     attendance and attainment: a study using innovative, electronic attendance monitoring   </a:t>
            </a:r>
          </a:p>
          <a:p>
            <a:pPr mar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400" dirty="0" smtClean="0"/>
              <a:t>     system. Studies in Higher Education: December 2008. </a:t>
            </a:r>
            <a:r>
              <a:rPr lang="en-US" sz="1400" dirty="0" err="1" smtClean="0"/>
              <a:t>Vol</a:t>
            </a:r>
            <a:r>
              <a:rPr lang="en-US" sz="1400" dirty="0" smtClean="0"/>
              <a:t> 33, No. 6, p699-717                            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en-US" sz="1400" dirty="0" smtClean="0"/>
          </a:p>
          <a:p>
            <a:endParaRPr lang="en-US" dirty="0"/>
          </a:p>
        </p:txBody>
      </p:sp>
      <p:pic>
        <p:nvPicPr>
          <p:cNvPr id="7" name="~PP3198.WAV">
            <a:hlinkClick r:id="" action="ppaction://media"/>
          </p:cNvPr>
          <p:cNvPicPr>
            <a:picLocks noRot="1" noChangeAspect="1"/>
          </p:cNvPicPr>
          <p:nvPr>
            <a:wavAudioFile r:embed="rId1" name="~PP3198.WAV"/>
          </p:nvPr>
        </p:nvPicPr>
        <p:blipFill>
          <a:blip r:embed="rId7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NCE's were developed to avoid problems that often occur with other types of scores. </a:t>
            </a:r>
          </a:p>
          <a:p>
            <a:pPr lvl="1"/>
            <a:r>
              <a:rPr lang="en-US" dirty="0" smtClean="0"/>
              <a:t>Percentile scores should never be added, subtracted or averaged because the distance between points is not equal. </a:t>
            </a:r>
          </a:p>
          <a:p>
            <a:pPr lvl="1"/>
            <a:r>
              <a:rPr lang="en-US" dirty="0" smtClean="0"/>
              <a:t>At the upper and lower ends of the scale, the percentile points are farther apart than in the middle. </a:t>
            </a:r>
          </a:p>
          <a:p>
            <a:pPr lvl="1">
              <a:buFont typeface="Wingdings" pitchFamily="2" charset="2"/>
              <a:buChar char="Ø"/>
            </a:pPr>
            <a:r>
              <a:rPr lang="en-US" sz="2700" dirty="0" smtClean="0"/>
              <a:t>Because of its equal-interval nature, any difference, such as 5 NCE's, has the same meaning, regardless of the part of the normal curve being referenced.</a:t>
            </a:r>
            <a:endParaRPr lang="en-US" sz="2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Why NCE Scoring?</a:t>
            </a:r>
            <a:endParaRPr lang="en-US" dirty="0"/>
          </a:p>
        </p:txBody>
      </p:sp>
      <p:pic>
        <p:nvPicPr>
          <p:cNvPr id="5" name="~PP3833.WAV">
            <a:hlinkClick r:id="" action="ppaction://media"/>
          </p:cNvPr>
          <p:cNvPicPr>
            <a:picLocks noRot="1" noChangeAspect="1"/>
          </p:cNvPicPr>
          <p:nvPr>
            <a:wavAudioFile r:embed="rId1" name="~PP3833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6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NCE Scoring</a:t>
            </a:r>
          </a:p>
          <a:p>
            <a:r>
              <a:rPr lang="en-US" dirty="0" smtClean="0"/>
              <a:t>It is equal to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l-GR" dirty="0" smtClean="0"/>
              <a:t>μ</a:t>
            </a:r>
            <a:r>
              <a:rPr lang="en-US" dirty="0" smtClean="0"/>
              <a:t> is equal to mean score from normalized year</a:t>
            </a:r>
          </a:p>
          <a:p>
            <a:r>
              <a:rPr lang="en-US" dirty="0" smtClean="0"/>
              <a:t>σ is equal to standard deviation from the normalized year</a:t>
            </a:r>
          </a:p>
          <a:p>
            <a:r>
              <a:rPr lang="en-US" dirty="0" smtClean="0"/>
              <a:t>Normalized year is just the year chosen to start.</a:t>
            </a:r>
          </a:p>
          <a:p>
            <a:r>
              <a:rPr lang="en-US" dirty="0" smtClean="0"/>
              <a:t>PDE normalized all PSSA scores in 2006 (PVAAS)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19200" y="2667000"/>
          <a:ext cx="5945331" cy="609600"/>
        </p:xfrm>
        <a:graphic>
          <a:graphicData uri="http://schemas.openxmlformats.org/presentationml/2006/ole">
            <p:oleObj spid="_x0000_s2050" name="Equation" r:id="rId4" imgW="1879560" imgH="203040" progId="Equation.3">
              <p:embed/>
            </p:oleObj>
          </a:graphicData>
        </a:graphic>
      </p:graphicFrame>
      <p:pic>
        <p:nvPicPr>
          <p:cNvPr id="7" name="~PP352.WAV">
            <a:hlinkClick r:id="" action="ppaction://media"/>
          </p:cNvPr>
          <p:cNvPicPr>
            <a:picLocks noRot="1" noChangeAspect="1"/>
          </p:cNvPicPr>
          <p:nvPr>
            <a:wavAudioFile r:embed="rId2" name="~PP352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68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Model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“Big Three”</a:t>
            </a:r>
          </a:p>
          <a:p>
            <a:pPr lvl="1"/>
            <a:r>
              <a:rPr lang="en-US" dirty="0" smtClean="0"/>
              <a:t>State and Local Assessments</a:t>
            </a:r>
          </a:p>
          <a:p>
            <a:pPr lvl="2"/>
            <a:r>
              <a:rPr lang="en-US" dirty="0" smtClean="0"/>
              <a:t>PSSA and 4Sights</a:t>
            </a:r>
          </a:p>
          <a:p>
            <a:pPr lvl="3"/>
            <a:r>
              <a:rPr lang="en-US" dirty="0" smtClean="0"/>
              <a:t>Additional Assessments – SAT, ACT, SRI, DIBLES, GMAT</a:t>
            </a:r>
          </a:p>
          <a:p>
            <a:pPr lvl="4"/>
            <a:r>
              <a:rPr lang="en-US" dirty="0" smtClean="0"/>
              <a:t>The above could  change it to the “Big 4” </a:t>
            </a:r>
          </a:p>
          <a:p>
            <a:pPr lvl="5"/>
            <a:r>
              <a:rPr lang="en-US" dirty="0" smtClean="0"/>
              <a:t>Nationalized </a:t>
            </a:r>
            <a:r>
              <a:rPr lang="el-GR" dirty="0" smtClean="0"/>
              <a:t>μ</a:t>
            </a:r>
            <a:r>
              <a:rPr lang="en-US" dirty="0" smtClean="0"/>
              <a:t> and </a:t>
            </a:r>
            <a:r>
              <a:rPr lang="el-GR" dirty="0" smtClean="0"/>
              <a:t>σ</a:t>
            </a:r>
            <a:endParaRPr lang="en-US" dirty="0" smtClean="0"/>
          </a:p>
          <a:p>
            <a:pPr lvl="1"/>
            <a:r>
              <a:rPr lang="en-US" dirty="0" smtClean="0"/>
              <a:t>Grades</a:t>
            </a:r>
          </a:p>
          <a:p>
            <a:pPr lvl="2"/>
            <a:r>
              <a:rPr lang="en-US" dirty="0" smtClean="0"/>
              <a:t>Tracked by the 4 core areas: English, Math, Science and Social Studies</a:t>
            </a:r>
          </a:p>
          <a:p>
            <a:pPr lvl="2"/>
            <a:r>
              <a:rPr lang="en-US" dirty="0" smtClean="0"/>
              <a:t>Electives are everything else.</a:t>
            </a:r>
          </a:p>
          <a:p>
            <a:pPr lvl="1"/>
            <a:r>
              <a:rPr lang="en-US" dirty="0" smtClean="0"/>
              <a:t>Attendance </a:t>
            </a:r>
          </a:p>
          <a:p>
            <a:pPr lvl="2"/>
            <a:r>
              <a:rPr lang="en-US" dirty="0" smtClean="0"/>
              <a:t>Total Absences: Excused &amp; Unexcused</a:t>
            </a:r>
          </a:p>
          <a:p>
            <a:pPr lvl="3"/>
            <a:r>
              <a:rPr lang="en-US" dirty="0" smtClean="0"/>
              <a:t>If the student is not their class seat it is considered an absence statistically!</a:t>
            </a:r>
          </a:p>
          <a:p>
            <a:pPr lvl="2">
              <a:buNone/>
            </a:pPr>
            <a:endParaRPr lang="en-US" dirty="0" smtClean="0"/>
          </a:p>
        </p:txBody>
      </p:sp>
      <p:pic>
        <p:nvPicPr>
          <p:cNvPr id="4" name="~PP1379.WAV">
            <a:hlinkClick r:id="" action="ppaction://media"/>
          </p:cNvPr>
          <p:cNvPicPr>
            <a:picLocks noRot="1" noChangeAspect="1"/>
          </p:cNvPicPr>
          <p:nvPr>
            <a:wavAudioFile r:embed="rId1" name="~PP1379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9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This is the assessment component: just 4sights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Page 2 of 10 in 11</a:t>
            </a:r>
            <a:r>
              <a:rPr lang="en-US" sz="2700" baseline="30000" dirty="0" smtClean="0"/>
              <a:t>th</a:t>
            </a:r>
            <a:r>
              <a:rPr lang="en-US" sz="2700" dirty="0" smtClean="0"/>
              <a:t> Longitudinal Combined Growth Attachment</a:t>
            </a:r>
            <a:endParaRPr lang="en-US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~PP26.WAV">
            <a:hlinkClick r:id="" action="ppaction://media"/>
          </p:cNvPr>
          <p:cNvPicPr>
            <a:picLocks noRot="1" noChangeAspect="1"/>
          </p:cNvPicPr>
          <p:nvPr>
            <a:wavAudioFile r:embed="rId1" name="~PP26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3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This is the assessment Growth component: just 4sights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Page 7 of 10 in 11</a:t>
            </a:r>
            <a:r>
              <a:rPr lang="en-US" sz="2700" baseline="30000" dirty="0" smtClean="0"/>
              <a:t>th</a:t>
            </a:r>
            <a:r>
              <a:rPr lang="en-US" sz="2700" dirty="0" smtClean="0"/>
              <a:t> Longitudinal Combined Growth Attachment</a:t>
            </a:r>
            <a:endParaRPr lang="en-US" sz="27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~PP1579.WAV">
            <a:hlinkClick r:id="" action="ppaction://media"/>
          </p:cNvPr>
          <p:cNvPicPr>
            <a:picLocks noRot="1" noChangeAspect="1"/>
          </p:cNvPicPr>
          <p:nvPr>
            <a:wavAudioFile r:embed="rId1" name="~PP157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This is the grade component with an average.</a:t>
            </a:r>
            <a:br>
              <a:rPr lang="en-US" sz="2800" dirty="0" smtClean="0"/>
            </a:br>
            <a:r>
              <a:rPr lang="en-US" sz="2700" dirty="0" smtClean="0">
                <a:solidFill>
                  <a:prstClr val="black"/>
                </a:solidFill>
              </a:rPr>
              <a:t> Page 3 of 10 in 11</a:t>
            </a:r>
            <a:r>
              <a:rPr lang="en-US" sz="2700" baseline="30000" dirty="0" smtClean="0">
                <a:solidFill>
                  <a:prstClr val="black"/>
                </a:solidFill>
              </a:rPr>
              <a:t>th</a:t>
            </a:r>
            <a:r>
              <a:rPr lang="en-US" sz="2700" dirty="0" smtClean="0">
                <a:solidFill>
                  <a:prstClr val="black"/>
                </a:solidFill>
              </a:rPr>
              <a:t> Longitudinal Combined Growth Attachment</a:t>
            </a:r>
            <a:endParaRPr lang="en-US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81000" y="1600200"/>
          <a:ext cx="8229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66800" y="5791200"/>
            <a:ext cx="7467600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                                 2006/2007                     2007/2008                              2008/2009                           2009/2010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0" y="2362200"/>
            <a:ext cx="838200" cy="3416320"/>
          </a:xfrm>
          <a:prstGeom prst="rect">
            <a:avLst/>
          </a:prstGeom>
          <a:solidFill>
            <a:srgbClr val="C00000">
              <a:alpha val="15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2362200"/>
            <a:ext cx="838200" cy="3416320"/>
          </a:xfrm>
          <a:prstGeom prst="rect">
            <a:avLst/>
          </a:prstGeom>
          <a:solidFill>
            <a:srgbClr val="FFC000">
              <a:alpha val="23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62600" y="2362200"/>
            <a:ext cx="838200" cy="3416320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86600" y="2362200"/>
            <a:ext cx="838200" cy="3416320"/>
          </a:xfrm>
          <a:prstGeom prst="rect">
            <a:avLst/>
          </a:prstGeom>
          <a:solidFill>
            <a:srgbClr val="92D050">
              <a:alpha val="21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~PP436.WAV">
            <a:hlinkClick r:id="" action="ppaction://media"/>
          </p:cNvPr>
          <p:cNvPicPr>
            <a:picLocks noRot="1" noChangeAspect="1"/>
          </p:cNvPicPr>
          <p:nvPr>
            <a:wavAudioFile r:embed="rId1" name="~PP436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88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791</Words>
  <Application>Microsoft Office PowerPoint</Application>
  <PresentationFormat>On-screen Show (4:3)</PresentationFormat>
  <Paragraphs>240</Paragraphs>
  <Slides>14</Slides>
  <Notes>0</Notes>
  <HiddenSlides>0</HiddenSlides>
  <MMClips>14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Office Theme</vt:lpstr>
      <vt:lpstr>Apex</vt:lpstr>
      <vt:lpstr>Aspect</vt:lpstr>
      <vt:lpstr>Civic</vt:lpstr>
      <vt:lpstr>Concourse</vt:lpstr>
      <vt:lpstr>Flow</vt:lpstr>
      <vt:lpstr>Module</vt:lpstr>
      <vt:lpstr>Equation</vt:lpstr>
      <vt:lpstr>Growth Model: Proposal</vt:lpstr>
      <vt:lpstr>Why?</vt:lpstr>
      <vt:lpstr>It is research based.</vt:lpstr>
      <vt:lpstr>Why NCE Scoring?</vt:lpstr>
      <vt:lpstr>Methodology</vt:lpstr>
      <vt:lpstr>Growth Model Components</vt:lpstr>
      <vt:lpstr>This is the assessment component: just 4sights  Page 2 of 10 in 11th Longitudinal Combined Growth Attachment</vt:lpstr>
      <vt:lpstr>This is the assessment Growth component: just 4sights  Page 7 of 10 in 11th Longitudinal Combined Growth Attachment</vt:lpstr>
      <vt:lpstr>This is the grade component with an average.  Page 3 of 10 in 11th Longitudinal Combined Growth Attachment</vt:lpstr>
      <vt:lpstr>This is the grade Growth component.  Page 8 of 10 in 11th Longitudinal Combined Growth Attachment</vt:lpstr>
      <vt:lpstr>This is the attendance component.  Page 4 of 10 in 11th Longitudinal Combined Growth Attachment  </vt:lpstr>
      <vt:lpstr>This is the all of the “Big Three” combined plus the combined average growth.  Page 5 of 10 in 11th Longitudinal Combined Growth Attachment </vt:lpstr>
      <vt:lpstr>This is the change in growth comparison by school years.  Page 10 of 10 in 11th Longitudinal Combined Growth Attachment </vt:lpstr>
      <vt:lpstr>Thoughts, Queries , Questions? 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James T. Schultz Sr.</cp:lastModifiedBy>
  <cp:revision>41</cp:revision>
  <dcterms:created xsi:type="dcterms:W3CDTF">2010-06-13T21:24:19Z</dcterms:created>
  <dcterms:modified xsi:type="dcterms:W3CDTF">2010-06-14T15:06:37Z</dcterms:modified>
</cp:coreProperties>
</file>