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E2AD8B-527C-4B5E-BD95-70D9DFF42CDE}"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3E7D8-BB78-47B9-8EF6-B287E468526C}" type="slidenum">
              <a:rPr lang="en-US" smtClean="0"/>
              <a:pPr/>
              <a:t>‹#›</a:t>
            </a:fld>
            <a:endParaRPr lang="en-US"/>
          </a:p>
        </p:txBody>
      </p:sp>
    </p:spTree>
    <p:extLst>
      <p:ext uri="{BB962C8B-B14F-4D97-AF65-F5344CB8AC3E}">
        <p14:creationId xmlns:p14="http://schemas.microsoft.com/office/powerpoint/2010/main" xmlns="" val="2326704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AF9542B-19A3-4E0B-9F0B-C202B3A0922A}" type="datetime1">
              <a:rPr lang="en-US" smtClean="0"/>
              <a:pPr/>
              <a:t>5/8/2013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6CF98E6-11C0-485A-B3E6-27843221B2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DFDC99-4D79-48CE-8CF0-820C7D96E837}" type="datetime1">
              <a:rPr lang="en-US" smtClean="0"/>
              <a:pPr/>
              <a:t>5/8/2013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CF98E6-11C0-485A-B3E6-27843221B2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4A4C7DEA-CD00-474C-BFA6-2A8C59B445E1}" type="datetime1">
              <a:rPr lang="en-US" smtClean="0"/>
              <a:pPr/>
              <a:t>5/8/2013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6CF98E6-11C0-485A-B3E6-27843221B2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F4FE9E9-2C4E-4571-BF44-B56C66AD4C61}" type="datetime1">
              <a:rPr lang="en-US" smtClean="0"/>
              <a:pPr/>
              <a:t>5/8/2013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6CF98E6-11C0-485A-B3E6-27843221B2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44B96A41-8978-4260-9552-DE72F2A1A1F8}" type="datetime1">
              <a:rPr lang="en-US" smtClean="0"/>
              <a:pPr/>
              <a:t>5/8/2013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06CF98E6-11C0-485A-B3E6-27843221B25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5F437A6-CB0D-4DCF-B952-F3ED1B57269B}" type="datetime1">
              <a:rPr lang="en-US" smtClean="0"/>
              <a:pPr/>
              <a:t>5/8/2013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CF98E6-11C0-485A-B3E6-27843221B2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5318B7D-9678-4EF2-890A-19E51BEB6461}" type="datetime1">
              <a:rPr lang="en-US" smtClean="0"/>
              <a:pPr/>
              <a:t>5/8/2013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6CF98E6-11C0-485A-B3E6-27843221B2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F84AAE3-4C7D-49D9-8E7E-2B1A01B0A7B0}" type="datetime1">
              <a:rPr lang="en-US" smtClean="0"/>
              <a:pPr/>
              <a:t>5/8/2013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6CF98E6-11C0-485A-B3E6-27843221B2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A5DF0E1-C742-469A-A772-B2F4709DC627}" type="datetime1">
              <a:rPr lang="en-US" smtClean="0"/>
              <a:pPr/>
              <a:t>5/8/2013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06CF98E6-11C0-485A-B3E6-27843221B2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5E1977A-F50C-4552-8339-CCB25183E13A}" type="datetime1">
              <a:rPr lang="en-US" smtClean="0"/>
              <a:pPr/>
              <a:t>5/8/2013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CF98E6-11C0-485A-B3E6-27843221B2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9F96805-D28D-4F07-8602-3DA7208EA6DF}" type="datetime1">
              <a:rPr lang="en-US" smtClean="0"/>
              <a:pPr/>
              <a:t>5/8/2013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6CF98E6-11C0-485A-B3E6-27843221B25A}"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1A74245-D84C-486F-9A23-06346BA62DDE}" type="datetime1">
              <a:rPr lang="en-US" smtClean="0"/>
              <a:pPr/>
              <a:t>5/8/2013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6CF98E6-11C0-485A-B3E6-27843221B2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7.png"/><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0.png"/><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png"/><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7.emf"/><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44.emf"/><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7.png"/><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48.emf"/></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image" Target="../media/image50.emf"/></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7.png"/><Relationship Id="rId4" Type="http://schemas.openxmlformats.org/officeDocument/2006/relationships/image" Target="../media/image52.emf"/></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55.emf"/><Relationship Id="rId4" Type="http://schemas.openxmlformats.org/officeDocument/2006/relationships/image" Target="../media/image54.emf"/></Relationships>
</file>

<file path=ppt/slides/_rels/slide2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7.png"/><Relationship Id="rId4" Type="http://schemas.openxmlformats.org/officeDocument/2006/relationships/image" Target="../media/image57.emf"/></Relationships>
</file>

<file path=ppt/slides/_rels/slide27.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7.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7.png"/><Relationship Id="rId4" Type="http://schemas.openxmlformats.org/officeDocument/2006/relationships/image" Target="../media/image60.emf"/></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62.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66.png"/><Relationship Id="rId4" Type="http://schemas.openxmlformats.org/officeDocument/2006/relationships/image" Target="../media/image65.emf"/></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69.png"/><Relationship Id="rId4" Type="http://schemas.openxmlformats.org/officeDocument/2006/relationships/image" Target="../media/image68.emf"/></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69.png"/><Relationship Id="rId4" Type="http://schemas.openxmlformats.org/officeDocument/2006/relationships/image" Target="../media/image68.emf"/></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35.xml"/><Relationship Id="rId5" Type="http://schemas.openxmlformats.org/officeDocument/2006/relationships/image" Target="../media/image69.png"/><Relationship Id="rId4" Type="http://schemas.openxmlformats.org/officeDocument/2006/relationships/image" Target="../media/image72.emf"/></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69.png"/><Relationship Id="rId4" Type="http://schemas.openxmlformats.org/officeDocument/2006/relationships/image" Target="../media/image74.emf"/></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tags" Target="../tags/tag37.xml"/><Relationship Id="rId5" Type="http://schemas.openxmlformats.org/officeDocument/2006/relationships/image" Target="../media/image77.png"/><Relationship Id="rId4" Type="http://schemas.openxmlformats.org/officeDocument/2006/relationships/image" Target="../media/image76.emf"/></Relationships>
</file>

<file path=ppt/slides/_rels/slide37.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78.png"/><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slideLayout" Target="../slideLayouts/slideLayout2.xml"/><Relationship Id="rId1" Type="http://schemas.openxmlformats.org/officeDocument/2006/relationships/tags" Target="../tags/tag39.xml"/><Relationship Id="rId5" Type="http://schemas.openxmlformats.org/officeDocument/2006/relationships/image" Target="../media/image79.png"/><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77.png"/><Relationship Id="rId4" Type="http://schemas.openxmlformats.org/officeDocument/2006/relationships/image" Target="../media/image81.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0.emf"/><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83.emf"/></Relationships>
</file>

<file path=ppt/slides/_rels/slide41.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82.png"/></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Layout" Target="../slideLayouts/slideLayout2.xml"/><Relationship Id="rId1" Type="http://schemas.openxmlformats.org/officeDocument/2006/relationships/tags" Target="../tags/tag43.xml"/><Relationship Id="rId5" Type="http://schemas.openxmlformats.org/officeDocument/2006/relationships/image" Target="../media/image77.png"/><Relationship Id="rId4" Type="http://schemas.openxmlformats.org/officeDocument/2006/relationships/image" Target="../media/image86.emf"/></Relationships>
</file>

<file path=ppt/slides/_rels/slide43.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image" Target="../media/image66.png"/><Relationship Id="rId4" Type="http://schemas.openxmlformats.org/officeDocument/2006/relationships/image" Target="../media/image88.emf"/></Relationships>
</file>

<file path=ppt/slides/_rels/slide4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90.png"/><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93.png"/><Relationship Id="rId4" Type="http://schemas.openxmlformats.org/officeDocument/2006/relationships/image" Target="../media/image92.emf"/></Relationships>
</file>

<file path=ppt/slides/_rels/slide46.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95.png"/><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2.xml"/><Relationship Id="rId1" Type="http://schemas.openxmlformats.org/officeDocument/2006/relationships/tags" Target="../tags/tag48.xml"/><Relationship Id="rId5" Type="http://schemas.openxmlformats.org/officeDocument/2006/relationships/image" Target="../media/image94.png"/><Relationship Id="rId4" Type="http://schemas.openxmlformats.org/officeDocument/2006/relationships/image" Target="../media/image97.emf"/></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ags" Target="../tags/tag49.xml"/><Relationship Id="rId5" Type="http://schemas.openxmlformats.org/officeDocument/2006/relationships/image" Target="../media/image7.png"/><Relationship Id="rId4" Type="http://schemas.openxmlformats.org/officeDocument/2006/relationships/image" Target="../media/image99.emf"/></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102.png"/><Relationship Id="rId4" Type="http://schemas.openxmlformats.org/officeDocument/2006/relationships/image" Target="../media/image101.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emf"/></Relationships>
</file>

<file path=ppt/slides/_rels/slide5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04.emf"/></Relationships>
</file>

<file path=ppt/slides/_rels/slide5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slideLayout" Target="../slideLayouts/slideLayout2.xml"/><Relationship Id="rId1" Type="http://schemas.openxmlformats.org/officeDocument/2006/relationships/tags" Target="../tags/tag52.xml"/><Relationship Id="rId5" Type="http://schemas.openxmlformats.org/officeDocument/2006/relationships/image" Target="../media/image106.emf"/><Relationship Id="rId4" Type="http://schemas.openxmlformats.org/officeDocument/2006/relationships/image" Target="../media/image105.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3.png"/><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13.png"/><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Keystone Sample Questions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06CF98E6-11C0-485A-B3E6-27843221B25A}" type="slidenum">
              <a:rPr lang="en-US" smtClean="0"/>
              <a:pPr/>
              <a:t>1</a:t>
            </a:fld>
            <a:endParaRPr lang="en-US"/>
          </a:p>
        </p:txBody>
      </p:sp>
    </p:spTree>
    <p:custDataLst>
      <p:tags r:id="rId1"/>
    </p:custDataLst>
    <p:extLst>
      <p:ext uri="{BB962C8B-B14F-4D97-AF65-F5344CB8AC3E}">
        <p14:creationId xmlns:p14="http://schemas.microsoft.com/office/powerpoint/2010/main" xmlns="" val="215601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6543675" cy="1162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1371600"/>
            <a:ext cx="7239000" cy="3766005"/>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3962" y="3352800"/>
            <a:ext cx="7658100" cy="3505200"/>
          </a:xfrm>
          <a:prstGeom prst="rect">
            <a:avLst/>
          </a:prstGeom>
          <a:noFill/>
          <a:ln>
            <a:noFill/>
          </a:ln>
        </p:spPr>
      </p:pic>
      <p:sp>
        <p:nvSpPr>
          <p:cNvPr id="4" name="Slide Number Placeholder 3"/>
          <p:cNvSpPr>
            <a:spLocks noGrp="1"/>
          </p:cNvSpPr>
          <p:nvPr>
            <p:ph type="sldNum" sz="quarter" idx="12"/>
          </p:nvPr>
        </p:nvSpPr>
        <p:spPr/>
        <p:txBody>
          <a:bodyPr/>
          <a:lstStyle/>
          <a:p>
            <a:fld id="{06CF98E6-11C0-485A-B3E6-27843221B25A}" type="slidenum">
              <a:rPr lang="en-US" smtClean="0"/>
              <a:pPr/>
              <a:t>10</a:t>
            </a:fld>
            <a:endParaRPr lang="en-US"/>
          </a:p>
        </p:txBody>
      </p:sp>
      <p:sp>
        <p:nvSpPr>
          <p:cNvPr id="3" name="TextBox 2"/>
          <p:cNvSpPr txBox="1"/>
          <p:nvPr/>
        </p:nvSpPr>
        <p:spPr>
          <a:xfrm>
            <a:off x="228600" y="2514600"/>
            <a:ext cx="7696200" cy="830997"/>
          </a:xfrm>
          <a:prstGeom prst="rect">
            <a:avLst/>
          </a:prstGeom>
          <a:solidFill>
            <a:schemeClr val="tx2"/>
          </a:solidFill>
        </p:spPr>
        <p:txBody>
          <a:bodyPr wrap="square" rtlCol="0">
            <a:spAutoFit/>
          </a:bodyPr>
          <a:lstStyle/>
          <a:p>
            <a:r>
              <a:rPr lang="en-US" sz="1600" dirty="0" smtClean="0"/>
              <a:t>Proteins contain carbon, hydrogen, oxygen, and nitrogen. Some have sulfur.  General structure contains an amino group(H</a:t>
            </a:r>
            <a:r>
              <a:rPr lang="en-US" sz="1600" baseline="-25000" dirty="0" smtClean="0"/>
              <a:t>2</a:t>
            </a:r>
            <a:r>
              <a:rPr lang="en-US" sz="1600" dirty="0" smtClean="0"/>
              <a:t>N), a carboxyl group (COOH), a central carbon and hydrogen group with a variable “R” group.</a:t>
            </a:r>
            <a:endParaRPr lang="en-US" sz="1600" dirty="0"/>
          </a:p>
        </p:txBody>
      </p:sp>
      <p:sp>
        <p:nvSpPr>
          <p:cNvPr id="7" name="TextBox 6"/>
          <p:cNvSpPr txBox="1"/>
          <p:nvPr/>
        </p:nvSpPr>
        <p:spPr>
          <a:xfrm>
            <a:off x="304800" y="3740878"/>
            <a:ext cx="7772400" cy="1077218"/>
          </a:xfrm>
          <a:prstGeom prst="rect">
            <a:avLst/>
          </a:prstGeom>
          <a:solidFill>
            <a:schemeClr val="tx2"/>
          </a:solidFill>
        </p:spPr>
        <p:txBody>
          <a:bodyPr wrap="square" rtlCol="0">
            <a:spAutoFit/>
          </a:bodyPr>
          <a:lstStyle/>
          <a:p>
            <a:r>
              <a:rPr lang="en-US" sz="1600" dirty="0" smtClean="0"/>
              <a:t>All proteins contain C, H, O, N.  Proteins do not have a specific H:O ratio like carbs do (H</a:t>
            </a:r>
            <a:r>
              <a:rPr lang="en-US" sz="1600" baseline="-25000" dirty="0" smtClean="0"/>
              <a:t>2</a:t>
            </a:r>
            <a:r>
              <a:rPr lang="en-US" sz="1600" dirty="0" smtClean="0"/>
              <a:t>O), all proteins contain nitrogen; carbs do not.</a:t>
            </a:r>
          </a:p>
          <a:p>
            <a:r>
              <a:rPr lang="en-US" sz="1600" dirty="0" smtClean="0"/>
              <a:t>The “R” group of a protein can be one of 20 different groups of elements, which makes each amino acid different.  </a:t>
            </a:r>
            <a:endParaRPr lang="en-US" sz="1600" dirty="0"/>
          </a:p>
        </p:txBody>
      </p:sp>
      <p:sp>
        <p:nvSpPr>
          <p:cNvPr id="8" name="TextBox 7"/>
          <p:cNvSpPr txBox="1"/>
          <p:nvPr/>
        </p:nvSpPr>
        <p:spPr>
          <a:xfrm>
            <a:off x="304800" y="5281136"/>
            <a:ext cx="7924800" cy="1077218"/>
          </a:xfrm>
          <a:prstGeom prst="rect">
            <a:avLst/>
          </a:prstGeom>
          <a:solidFill>
            <a:schemeClr val="tx2"/>
          </a:solidFill>
        </p:spPr>
        <p:txBody>
          <a:bodyPr wrap="square" rtlCol="0">
            <a:spAutoFit/>
          </a:bodyPr>
          <a:lstStyle/>
          <a:p>
            <a:r>
              <a:rPr lang="en-US" sz="1600" dirty="0" smtClean="0"/>
              <a:t>Proteins function  as a part of the cellular structure and also play a regulatory role (as hormones).   Proteins, such as enzymes, play a role in chemical reactions.  </a:t>
            </a:r>
          </a:p>
          <a:p>
            <a:r>
              <a:rPr lang="en-US" sz="1600" dirty="0" smtClean="0"/>
              <a:t>Carbohydrates supply cells with energy—immediate, short term or longer term energy sources.</a:t>
            </a:r>
            <a:endParaRPr lang="en-US" sz="1600" dirty="0"/>
          </a:p>
        </p:txBody>
      </p:sp>
    </p:spTree>
    <p:custDataLst>
      <p:tags r:id="rId1"/>
    </p:custDataLst>
    <p:extLst>
      <p:ext uri="{BB962C8B-B14F-4D97-AF65-F5344CB8AC3E}">
        <p14:creationId xmlns:p14="http://schemas.microsoft.com/office/powerpoint/2010/main" xmlns="" val="136128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81000"/>
            <a:ext cx="7296150"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rotWithShape="1">
          <a:blip r:embed="rId4" cstate="print">
            <a:extLst>
              <a:ext uri="{28A0092B-C50C-407E-A947-70E740481C1C}">
                <a14:useLocalDpi xmlns:a14="http://schemas.microsoft.com/office/drawing/2010/main" xmlns="" val="0"/>
              </a:ext>
            </a:extLst>
          </a:blip>
          <a:srcRect r="51992"/>
          <a:stretch/>
        </p:blipFill>
        <p:spPr bwMode="auto">
          <a:xfrm>
            <a:off x="457200" y="1676400"/>
            <a:ext cx="6934200" cy="5029199"/>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48006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pPr/>
              <a:t>11</a:t>
            </a:fld>
            <a:endParaRPr lang="en-US"/>
          </a:p>
        </p:txBody>
      </p:sp>
    </p:spTree>
    <p:custDataLst>
      <p:tags r:id="rId1"/>
    </p:custDataLst>
    <p:extLst>
      <p:ext uri="{BB962C8B-B14F-4D97-AF65-F5344CB8AC3E}">
        <p14:creationId xmlns:p14="http://schemas.microsoft.com/office/powerpoint/2010/main" xmlns="" val="273992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04800"/>
            <a:ext cx="71056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rotWithShape="1">
          <a:blip r:embed="rId4" cstate="print">
            <a:extLst>
              <a:ext uri="{28A0092B-C50C-407E-A947-70E740481C1C}">
                <a14:useLocalDpi xmlns:a14="http://schemas.microsoft.com/office/drawing/2010/main" xmlns="" val="0"/>
              </a:ext>
            </a:extLst>
          </a:blip>
          <a:srcRect l="49159" r="1"/>
          <a:stretch/>
        </p:blipFill>
        <p:spPr bwMode="auto">
          <a:xfrm>
            <a:off x="609600" y="1447800"/>
            <a:ext cx="7086599" cy="5181600"/>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1214" y="34290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pPr/>
              <a:t>12</a:t>
            </a:fld>
            <a:endParaRPr lang="en-US"/>
          </a:p>
        </p:txBody>
      </p:sp>
    </p:spTree>
    <p:custDataLst>
      <p:tags r:id="rId1"/>
    </p:custDataLst>
    <p:extLst>
      <p:ext uri="{BB962C8B-B14F-4D97-AF65-F5344CB8AC3E}">
        <p14:creationId xmlns:p14="http://schemas.microsoft.com/office/powerpoint/2010/main" xmlns="" val="259234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04800"/>
            <a:ext cx="7105650" cy="122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1533525"/>
            <a:ext cx="6781800" cy="5172075"/>
          </a:xfrm>
          <a:prstGeom prst="rect">
            <a:avLst/>
          </a:prstGeom>
          <a:noFill/>
          <a:ln>
            <a:noFill/>
          </a:ln>
        </p:spPr>
      </p:pic>
      <p:pic>
        <p:nvPicPr>
          <p:cNvPr id="4" name="Content Placeholder 3" descr="C:\Users\fisheshe\AppData\Local\Microsoft\Windows\Temporary Internet Files\Content.IE5\FPOTZK65\MC900440405[1].png"/>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4572000"/>
            <a:ext cx="762000" cy="762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06CF98E6-11C0-485A-B3E6-27843221B25A}" type="slidenum">
              <a:rPr lang="en-US" smtClean="0"/>
              <a:pPr/>
              <a:t>13</a:t>
            </a:fld>
            <a:endParaRPr lang="en-US"/>
          </a:p>
        </p:txBody>
      </p:sp>
    </p:spTree>
    <p:custDataLst>
      <p:tags r:id="rId1"/>
    </p:custDataLst>
    <p:extLst>
      <p:ext uri="{BB962C8B-B14F-4D97-AF65-F5344CB8AC3E}">
        <p14:creationId xmlns:p14="http://schemas.microsoft.com/office/powerpoint/2010/main" xmlns="" val="18925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04800"/>
            <a:ext cx="7086600" cy="1238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3151" y="1609725"/>
            <a:ext cx="6827097" cy="4846638"/>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4355184"/>
            <a:ext cx="6096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pPr/>
              <a:t>14</a:t>
            </a:fld>
            <a:endParaRPr lang="en-US"/>
          </a:p>
        </p:txBody>
      </p:sp>
    </p:spTree>
    <p:custDataLst>
      <p:tags r:id="rId1"/>
    </p:custDataLst>
    <p:extLst>
      <p:ext uri="{BB962C8B-B14F-4D97-AF65-F5344CB8AC3E}">
        <p14:creationId xmlns:p14="http://schemas.microsoft.com/office/powerpoint/2010/main" xmlns="" val="40933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533400"/>
            <a:ext cx="6858000"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836375"/>
            <a:ext cx="7239000" cy="4393337"/>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39624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pPr/>
              <a:t>15</a:t>
            </a:fld>
            <a:endParaRPr lang="en-US"/>
          </a:p>
        </p:txBody>
      </p:sp>
    </p:spTree>
    <p:custDataLst>
      <p:tags r:id="rId1"/>
    </p:custDataLst>
    <p:extLst>
      <p:ext uri="{BB962C8B-B14F-4D97-AF65-F5344CB8AC3E}">
        <p14:creationId xmlns:p14="http://schemas.microsoft.com/office/powerpoint/2010/main" xmlns="" val="401381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711517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187" y="1600200"/>
            <a:ext cx="7467600" cy="4846638"/>
          </a:xfrm>
          <a:prstGeom prst="rect">
            <a:avLst/>
          </a:prstGeom>
          <a:noFill/>
          <a:ln>
            <a:noFill/>
          </a:ln>
        </p:spPr>
      </p:pic>
      <p:sp>
        <p:nvSpPr>
          <p:cNvPr id="4" name="Slide Number Placeholder 3"/>
          <p:cNvSpPr>
            <a:spLocks noGrp="1"/>
          </p:cNvSpPr>
          <p:nvPr>
            <p:ph type="sldNum" sz="quarter" idx="12"/>
          </p:nvPr>
        </p:nvSpPr>
        <p:spPr/>
        <p:txBody>
          <a:bodyPr/>
          <a:lstStyle/>
          <a:p>
            <a:fld id="{06CF98E6-11C0-485A-B3E6-27843221B25A}" type="slidenum">
              <a:rPr lang="en-US" smtClean="0"/>
              <a:pPr/>
              <a:t>16</a:t>
            </a:fld>
            <a:endParaRPr lang="en-US"/>
          </a:p>
        </p:txBody>
      </p:sp>
      <p:sp>
        <p:nvSpPr>
          <p:cNvPr id="3" name="TextBox 2"/>
          <p:cNvSpPr txBox="1"/>
          <p:nvPr/>
        </p:nvSpPr>
        <p:spPr>
          <a:xfrm>
            <a:off x="2209800" y="4419600"/>
            <a:ext cx="5438775" cy="646331"/>
          </a:xfrm>
          <a:prstGeom prst="rect">
            <a:avLst/>
          </a:prstGeom>
          <a:solidFill>
            <a:schemeClr val="tx2"/>
          </a:solidFill>
        </p:spPr>
        <p:txBody>
          <a:bodyPr wrap="square" rtlCol="0">
            <a:spAutoFit/>
          </a:bodyPr>
          <a:lstStyle/>
          <a:p>
            <a:r>
              <a:rPr lang="en-US" dirty="0" smtClean="0"/>
              <a:t>Light energy is converted to chemical energy</a:t>
            </a:r>
          </a:p>
          <a:p>
            <a:r>
              <a:rPr lang="en-US" dirty="0" smtClean="0"/>
              <a:t>6 CO</a:t>
            </a:r>
            <a:r>
              <a:rPr lang="en-US" baseline="-25000" dirty="0" smtClean="0"/>
              <a:t>2</a:t>
            </a:r>
            <a:r>
              <a:rPr lang="en-US" dirty="0" smtClean="0"/>
              <a:t> + 6H</a:t>
            </a:r>
            <a:r>
              <a:rPr lang="en-US" baseline="-25000" dirty="0" smtClean="0"/>
              <a:t>2</a:t>
            </a:r>
            <a:r>
              <a:rPr lang="en-US" dirty="0" smtClean="0"/>
              <a:t>O </a:t>
            </a:r>
            <a:r>
              <a:rPr lang="en-US" baseline="30000" dirty="0" err="1" smtClean="0"/>
              <a:t>sun</a:t>
            </a:r>
            <a:r>
              <a:rPr lang="en-US" baseline="-25000" dirty="0" err="1" smtClean="0"/>
              <a:t>chlorophyll</a:t>
            </a:r>
            <a:r>
              <a:rPr lang="en-US" dirty="0" smtClean="0">
                <a:sym typeface="Wingdings" pitchFamily="2" charset="2"/>
              </a:rPr>
              <a:t> C</a:t>
            </a:r>
            <a:r>
              <a:rPr lang="en-US" baseline="-25000" dirty="0" smtClean="0">
                <a:sym typeface="Wingdings" pitchFamily="2" charset="2"/>
              </a:rPr>
              <a:t>6</a:t>
            </a:r>
            <a:r>
              <a:rPr lang="en-US" dirty="0" smtClean="0">
                <a:sym typeface="Wingdings" pitchFamily="2" charset="2"/>
              </a:rPr>
              <a:t>H</a:t>
            </a:r>
            <a:r>
              <a:rPr lang="en-US" baseline="-25000" dirty="0" smtClean="0">
                <a:sym typeface="Wingdings" pitchFamily="2" charset="2"/>
              </a:rPr>
              <a:t>12</a:t>
            </a:r>
            <a:r>
              <a:rPr lang="en-US" dirty="0" smtClean="0">
                <a:sym typeface="Wingdings" pitchFamily="2" charset="2"/>
              </a:rPr>
              <a:t>O</a:t>
            </a:r>
            <a:r>
              <a:rPr lang="en-US" baseline="-25000" dirty="0" smtClean="0">
                <a:sym typeface="Wingdings" pitchFamily="2" charset="2"/>
              </a:rPr>
              <a:t>6</a:t>
            </a:r>
            <a:r>
              <a:rPr lang="en-US" dirty="0" smtClean="0">
                <a:sym typeface="Wingdings" pitchFamily="2" charset="2"/>
              </a:rPr>
              <a:t> + 6 O</a:t>
            </a:r>
            <a:r>
              <a:rPr lang="en-US" baseline="-25000" dirty="0" smtClean="0">
                <a:sym typeface="Wingdings" pitchFamily="2" charset="2"/>
              </a:rPr>
              <a:t>2</a:t>
            </a:r>
            <a:endParaRPr lang="en-US" baseline="-25000" dirty="0"/>
          </a:p>
        </p:txBody>
      </p:sp>
      <p:sp>
        <p:nvSpPr>
          <p:cNvPr id="6" name="TextBox 5"/>
          <p:cNvSpPr txBox="1"/>
          <p:nvPr/>
        </p:nvSpPr>
        <p:spPr>
          <a:xfrm>
            <a:off x="2209800" y="5410200"/>
            <a:ext cx="5257800" cy="1200329"/>
          </a:xfrm>
          <a:prstGeom prst="rect">
            <a:avLst/>
          </a:prstGeom>
          <a:solidFill>
            <a:schemeClr val="tx2"/>
          </a:solidFill>
        </p:spPr>
        <p:txBody>
          <a:bodyPr wrap="square" rtlCol="0">
            <a:spAutoFit/>
          </a:bodyPr>
          <a:lstStyle/>
          <a:p>
            <a:r>
              <a:rPr lang="en-US" dirty="0" smtClean="0"/>
              <a:t>Chemical energy in glucose is converted to chemical energy in ATP</a:t>
            </a:r>
          </a:p>
          <a:p>
            <a:r>
              <a:rPr lang="en-US" dirty="0">
                <a:sym typeface="Wingdings" pitchFamily="2" charset="2"/>
              </a:rPr>
              <a:t>C</a:t>
            </a:r>
            <a:r>
              <a:rPr lang="en-US" baseline="-25000" dirty="0">
                <a:sym typeface="Wingdings" pitchFamily="2" charset="2"/>
              </a:rPr>
              <a:t>6</a:t>
            </a:r>
            <a:r>
              <a:rPr lang="en-US" dirty="0">
                <a:sym typeface="Wingdings" pitchFamily="2" charset="2"/>
              </a:rPr>
              <a:t>H</a:t>
            </a:r>
            <a:r>
              <a:rPr lang="en-US" baseline="-25000" dirty="0">
                <a:sym typeface="Wingdings" pitchFamily="2" charset="2"/>
              </a:rPr>
              <a:t>12</a:t>
            </a:r>
            <a:r>
              <a:rPr lang="en-US" dirty="0">
                <a:sym typeface="Wingdings" pitchFamily="2" charset="2"/>
              </a:rPr>
              <a:t>O</a:t>
            </a:r>
            <a:r>
              <a:rPr lang="en-US" baseline="-25000" dirty="0">
                <a:sym typeface="Wingdings" pitchFamily="2" charset="2"/>
              </a:rPr>
              <a:t>6</a:t>
            </a:r>
            <a:r>
              <a:rPr lang="en-US" dirty="0">
                <a:sym typeface="Wingdings" pitchFamily="2" charset="2"/>
              </a:rPr>
              <a:t> + 6 </a:t>
            </a:r>
            <a:r>
              <a:rPr lang="en-US" dirty="0" smtClean="0">
                <a:sym typeface="Wingdings" pitchFamily="2" charset="2"/>
              </a:rPr>
              <a:t>O</a:t>
            </a:r>
            <a:r>
              <a:rPr lang="en-US" baseline="-25000" dirty="0" smtClean="0">
                <a:sym typeface="Wingdings" pitchFamily="2" charset="2"/>
              </a:rPr>
              <a:t>2</a:t>
            </a:r>
            <a:r>
              <a:rPr lang="en-US" dirty="0" smtClean="0">
                <a:sym typeface="Wingdings" pitchFamily="2" charset="2"/>
              </a:rPr>
              <a:t>  </a:t>
            </a:r>
            <a:r>
              <a:rPr lang="en-US" dirty="0"/>
              <a:t>6 CO</a:t>
            </a:r>
            <a:r>
              <a:rPr lang="en-US" baseline="-25000" dirty="0"/>
              <a:t>2</a:t>
            </a:r>
            <a:r>
              <a:rPr lang="en-US" dirty="0"/>
              <a:t> + 6H</a:t>
            </a:r>
            <a:r>
              <a:rPr lang="en-US" baseline="-25000" dirty="0"/>
              <a:t>2</a:t>
            </a:r>
            <a:r>
              <a:rPr lang="en-US" dirty="0"/>
              <a:t>O </a:t>
            </a:r>
            <a:r>
              <a:rPr lang="en-US" dirty="0" smtClean="0"/>
              <a:t>+ ATP</a:t>
            </a:r>
            <a:endParaRPr lang="en-US" dirty="0"/>
          </a:p>
          <a:p>
            <a:endParaRPr lang="en-US" dirty="0"/>
          </a:p>
        </p:txBody>
      </p:sp>
      <p:cxnSp>
        <p:nvCxnSpPr>
          <p:cNvPr id="8" name="Straight Arrow Connector 7"/>
          <p:cNvCxnSpPr/>
          <p:nvPr/>
        </p:nvCxnSpPr>
        <p:spPr>
          <a:xfrm>
            <a:off x="3810000" y="4876800"/>
            <a:ext cx="914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221060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711517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p:nvPr/>
        </p:nvPicPr>
        <p:blipFill rotWithShape="1">
          <a:blip r:embed="rId4" cstate="print">
            <a:extLst>
              <a:ext uri="{28A0092B-C50C-407E-A947-70E740481C1C}">
                <a14:useLocalDpi xmlns:a14="http://schemas.microsoft.com/office/drawing/2010/main" xmlns="" val="0"/>
              </a:ext>
            </a:extLst>
          </a:blip>
          <a:srcRect b="59419"/>
          <a:stretch/>
        </p:blipFill>
        <p:spPr bwMode="auto">
          <a:xfrm>
            <a:off x="533400" y="1524000"/>
            <a:ext cx="6385560" cy="2071298"/>
          </a:xfrm>
          <a:prstGeom prst="rect">
            <a:avLst/>
          </a:prstGeom>
          <a:noFill/>
          <a:ln>
            <a:noFill/>
          </a:ln>
        </p:spPr>
      </p:pic>
      <p:pic>
        <p:nvPicPr>
          <p:cNvPr id="5" name="Content Placeholder 4"/>
          <p:cNvPicPr>
            <a:picLocks noGrp="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0987" y="3429000"/>
            <a:ext cx="7620000" cy="3886200"/>
          </a:xfrm>
          <a:prstGeom prst="rect">
            <a:avLst/>
          </a:prstGeom>
          <a:noFill/>
          <a:ln>
            <a:noFill/>
          </a:ln>
        </p:spPr>
      </p:pic>
      <p:sp>
        <p:nvSpPr>
          <p:cNvPr id="7" name="Slide Number Placeholder 6"/>
          <p:cNvSpPr>
            <a:spLocks noGrp="1"/>
          </p:cNvSpPr>
          <p:nvPr>
            <p:ph type="sldNum" sz="quarter" idx="12"/>
          </p:nvPr>
        </p:nvSpPr>
        <p:spPr/>
        <p:txBody>
          <a:bodyPr/>
          <a:lstStyle/>
          <a:p>
            <a:fld id="{06CF98E6-11C0-485A-B3E6-27843221B25A}" type="slidenum">
              <a:rPr lang="en-US" smtClean="0"/>
              <a:pPr/>
              <a:t>17</a:t>
            </a:fld>
            <a:endParaRPr lang="en-US"/>
          </a:p>
        </p:txBody>
      </p:sp>
      <p:sp>
        <p:nvSpPr>
          <p:cNvPr id="3" name="TextBox 2"/>
          <p:cNvSpPr txBox="1"/>
          <p:nvPr/>
        </p:nvSpPr>
        <p:spPr>
          <a:xfrm>
            <a:off x="381000" y="4267200"/>
            <a:ext cx="7467600" cy="2308324"/>
          </a:xfrm>
          <a:prstGeom prst="rect">
            <a:avLst/>
          </a:prstGeom>
          <a:solidFill>
            <a:schemeClr val="tx2"/>
          </a:solidFill>
        </p:spPr>
        <p:txBody>
          <a:bodyPr wrap="square" rtlCol="0">
            <a:spAutoFit/>
          </a:bodyPr>
          <a:lstStyle/>
          <a:p>
            <a:r>
              <a:rPr lang="en-US" dirty="0" smtClean="0"/>
              <a:t>They both require energy to start the reaction;  photosynthesis uses light energy from the sun, while cellular respiration uses energy from glucose.</a:t>
            </a:r>
          </a:p>
          <a:p>
            <a:r>
              <a:rPr lang="en-US" dirty="0" smtClean="0"/>
              <a:t>Both involve energy changing from one form to another form; photosynthesis uses light energy and changes it into chemical energy in glucose; cellular respiration uses energy in chemical bond of glucose to change into the chemical bonds of ATP (cellular energy source)</a:t>
            </a:r>
            <a:endParaRPr lang="en-US" dirty="0"/>
          </a:p>
        </p:txBody>
      </p:sp>
    </p:spTree>
    <p:custDataLst>
      <p:tags r:id="rId1"/>
    </p:custDataLst>
    <p:extLst>
      <p:ext uri="{BB962C8B-B14F-4D97-AF65-F5344CB8AC3E}">
        <p14:creationId xmlns:p14="http://schemas.microsoft.com/office/powerpoint/2010/main" xmlns="" val="38531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18</a:t>
            </a:fld>
            <a:endParaRPr lang="en-US"/>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28600"/>
            <a:ext cx="7038975" cy="145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1670999"/>
            <a:ext cx="6775632"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41148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8132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19</a:t>
            </a:fld>
            <a:endParaRPr lang="en-US"/>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52401"/>
            <a:ext cx="7772400" cy="175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1981199"/>
            <a:ext cx="6934199" cy="4475163"/>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0600" y="41910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46299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457200"/>
            <a:ext cx="7134225" cy="1252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2099471"/>
            <a:ext cx="7239000" cy="3867146"/>
          </a:xfrm>
          <a:prstGeom prst="rect">
            <a:avLst/>
          </a:prstGeom>
          <a:noFill/>
          <a:ln>
            <a:noFill/>
          </a:ln>
        </p:spPr>
      </p:pic>
      <p:pic>
        <p:nvPicPr>
          <p:cNvPr id="1027" name="Picture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3187438"/>
            <a:ext cx="533400" cy="533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pPr/>
              <a:t>2</a:t>
            </a:fld>
            <a:endParaRPr lang="en-US"/>
          </a:p>
        </p:txBody>
      </p:sp>
    </p:spTree>
    <p:custDataLst>
      <p:tags r:id="rId1"/>
    </p:custDataLst>
    <p:extLst>
      <p:ext uri="{BB962C8B-B14F-4D97-AF65-F5344CB8AC3E}">
        <p14:creationId xmlns:p14="http://schemas.microsoft.com/office/powerpoint/2010/main" xmlns="" val="30380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fltVal val="0"/>
                                          </p:val>
                                        </p:tav>
                                        <p:tav tm="100000">
                                          <p:val>
                                            <p:strVal val="#ppt_w"/>
                                          </p:val>
                                        </p:tav>
                                      </p:tavLst>
                                    </p:anim>
                                    <p:anim calcmode="lin" valueType="num">
                                      <p:cBhvr>
                                        <p:cTn id="8" dur="1000" fill="hold"/>
                                        <p:tgtEl>
                                          <p:spTgt spid="1027"/>
                                        </p:tgtEl>
                                        <p:attrNameLst>
                                          <p:attrName>ppt_h</p:attrName>
                                        </p:attrNameLst>
                                      </p:cBhvr>
                                      <p:tavLst>
                                        <p:tav tm="0">
                                          <p:val>
                                            <p:fltVal val="0"/>
                                          </p:val>
                                        </p:tav>
                                        <p:tav tm="100000">
                                          <p:val>
                                            <p:strVal val="#ppt_h"/>
                                          </p:val>
                                        </p:tav>
                                      </p:tavLst>
                                    </p:anim>
                                    <p:anim calcmode="lin" valueType="num">
                                      <p:cBhvr>
                                        <p:cTn id="9" dur="1000" fill="hold"/>
                                        <p:tgtEl>
                                          <p:spTgt spid="1027"/>
                                        </p:tgtEl>
                                        <p:attrNameLst>
                                          <p:attrName>style.rotation</p:attrName>
                                        </p:attrNameLst>
                                      </p:cBhvr>
                                      <p:tavLst>
                                        <p:tav tm="0">
                                          <p:val>
                                            <p:fltVal val="90"/>
                                          </p:val>
                                        </p:tav>
                                        <p:tav tm="100000">
                                          <p:val>
                                            <p:fltVal val="0"/>
                                          </p:val>
                                        </p:tav>
                                      </p:tavLst>
                                    </p:anim>
                                    <p:animEffect transition="in" filter="fade">
                                      <p:cBhvr>
                                        <p:cTn id="10"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20</a:t>
            </a:fld>
            <a:endParaRPr lang="en-US"/>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52400"/>
            <a:ext cx="74676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 y="1524001"/>
            <a:ext cx="8077201" cy="4932362"/>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47" y="5403979"/>
            <a:ext cx="8153400" cy="2461260"/>
          </a:xfrm>
          <a:prstGeom prst="rect">
            <a:avLst/>
          </a:prstGeom>
          <a:noFill/>
          <a:ln>
            <a:noFill/>
          </a:ln>
        </p:spPr>
      </p:pic>
      <p:sp>
        <p:nvSpPr>
          <p:cNvPr id="3" name="TextBox 2"/>
          <p:cNvSpPr txBox="1"/>
          <p:nvPr/>
        </p:nvSpPr>
        <p:spPr>
          <a:xfrm>
            <a:off x="342900" y="2580050"/>
            <a:ext cx="7239000" cy="923330"/>
          </a:xfrm>
          <a:prstGeom prst="rect">
            <a:avLst/>
          </a:prstGeom>
          <a:solidFill>
            <a:schemeClr val="tx2"/>
          </a:solidFill>
        </p:spPr>
        <p:txBody>
          <a:bodyPr wrap="square" rtlCol="0">
            <a:spAutoFit/>
          </a:bodyPr>
          <a:lstStyle/>
          <a:p>
            <a:r>
              <a:rPr lang="en-US" dirty="0" smtClean="0"/>
              <a:t>The cell uses active transport to transport potassium ions against the concentration gradient  It requires the use of ATP for energy and a transport protein.</a:t>
            </a:r>
            <a:endParaRPr lang="en-US" dirty="0"/>
          </a:p>
        </p:txBody>
      </p:sp>
      <p:sp>
        <p:nvSpPr>
          <p:cNvPr id="5" name="TextBox 4"/>
          <p:cNvSpPr txBox="1"/>
          <p:nvPr/>
        </p:nvSpPr>
        <p:spPr>
          <a:xfrm>
            <a:off x="266700" y="4419600"/>
            <a:ext cx="7315200" cy="830997"/>
          </a:xfrm>
          <a:prstGeom prst="rect">
            <a:avLst/>
          </a:prstGeom>
          <a:solidFill>
            <a:schemeClr val="tx2"/>
          </a:solidFill>
        </p:spPr>
        <p:txBody>
          <a:bodyPr wrap="square" rtlCol="0">
            <a:spAutoFit/>
          </a:bodyPr>
          <a:lstStyle/>
          <a:p>
            <a:r>
              <a:rPr lang="en-US" sz="1600" dirty="0" smtClean="0"/>
              <a:t>A protein pump pulls ions against the concentration using the cell’s ATP.  Nerve and muscle communication requires that sodium and potassium ions move against the concentration gradient.</a:t>
            </a:r>
            <a:endParaRPr lang="en-US" sz="1600" dirty="0"/>
          </a:p>
        </p:txBody>
      </p:sp>
      <p:sp>
        <p:nvSpPr>
          <p:cNvPr id="8" name="TextBox 7"/>
          <p:cNvSpPr txBox="1"/>
          <p:nvPr/>
        </p:nvSpPr>
        <p:spPr>
          <a:xfrm>
            <a:off x="114300" y="5780782"/>
            <a:ext cx="7696200" cy="1077218"/>
          </a:xfrm>
          <a:prstGeom prst="rect">
            <a:avLst/>
          </a:prstGeom>
          <a:solidFill>
            <a:schemeClr val="tx2"/>
          </a:solidFill>
        </p:spPr>
        <p:txBody>
          <a:bodyPr wrap="square" rtlCol="0">
            <a:spAutoFit/>
          </a:bodyPr>
          <a:lstStyle/>
          <a:p>
            <a:r>
              <a:rPr lang="en-US" sz="1600" dirty="0" smtClean="0"/>
              <a:t>This is similar to facilitated diffusion which uses a carrier protein to help a large glucose molecule cross the cell membrane BUT in facilitated diffusion the molecules move with the concentration gradient and active transport move against the concentration gradient using cellular energy:  ATP.</a:t>
            </a:r>
            <a:endParaRPr lang="en-US" sz="1600" dirty="0"/>
          </a:p>
        </p:txBody>
      </p:sp>
    </p:spTree>
    <p:custDataLst>
      <p:tags r:id="rId1"/>
    </p:custDataLst>
    <p:extLst>
      <p:ext uri="{BB962C8B-B14F-4D97-AF65-F5344CB8AC3E}">
        <p14:creationId xmlns:p14="http://schemas.microsoft.com/office/powerpoint/2010/main" xmlns="" val="175580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21</a:t>
            </a:fld>
            <a:endParaRPr lang="en-US"/>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1"/>
            <a:ext cx="76200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3549" y="1609725"/>
            <a:ext cx="7421251"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46482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662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22</a:t>
            </a:fld>
            <a:endParaRPr lang="en-US"/>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7134225" cy="115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848314"/>
            <a:ext cx="7467600" cy="4704886"/>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2402" y="54102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80337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23</a:t>
            </a:fld>
            <a:endParaRPr lang="en-US"/>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04800"/>
            <a:ext cx="707707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71600" y="1609725"/>
            <a:ext cx="6019799"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95400" y="49530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37105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24</a:t>
            </a:fld>
            <a:endParaRPr lang="en-US"/>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533400"/>
            <a:ext cx="7086600" cy="94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697313"/>
            <a:ext cx="7239000" cy="4671462"/>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7136" y="53340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5164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25</a:t>
            </a:fld>
            <a:endParaRPr lang="en-US"/>
          </a:p>
        </p:txBody>
      </p:sp>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533400"/>
            <a:ext cx="7191375" cy="1019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487" y="1295400"/>
            <a:ext cx="8077200" cy="4846638"/>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 y="4440555"/>
            <a:ext cx="8001000" cy="2417445"/>
          </a:xfrm>
          <a:prstGeom prst="rect">
            <a:avLst/>
          </a:prstGeom>
          <a:noFill/>
          <a:ln>
            <a:noFill/>
          </a:ln>
        </p:spPr>
      </p:pic>
      <p:sp>
        <p:nvSpPr>
          <p:cNvPr id="3" name="TextBox 2"/>
          <p:cNvSpPr txBox="1"/>
          <p:nvPr/>
        </p:nvSpPr>
        <p:spPr>
          <a:xfrm>
            <a:off x="533400" y="2438400"/>
            <a:ext cx="7315200" cy="369332"/>
          </a:xfrm>
          <a:prstGeom prst="rect">
            <a:avLst/>
          </a:prstGeom>
          <a:solidFill>
            <a:schemeClr val="tx2"/>
          </a:solidFill>
        </p:spPr>
        <p:txBody>
          <a:bodyPr wrap="square" rtlCol="0">
            <a:spAutoFit/>
          </a:bodyPr>
          <a:lstStyle/>
          <a:p>
            <a:r>
              <a:rPr lang="en-US" dirty="0" smtClean="0"/>
              <a:t>Anaphase I</a:t>
            </a:r>
            <a:endParaRPr lang="en-US" dirty="0"/>
          </a:p>
        </p:txBody>
      </p:sp>
      <p:sp>
        <p:nvSpPr>
          <p:cNvPr id="5" name="TextBox 4"/>
          <p:cNvSpPr txBox="1"/>
          <p:nvPr/>
        </p:nvSpPr>
        <p:spPr>
          <a:xfrm>
            <a:off x="0" y="3715732"/>
            <a:ext cx="8991600" cy="584775"/>
          </a:xfrm>
          <a:prstGeom prst="rect">
            <a:avLst/>
          </a:prstGeom>
          <a:solidFill>
            <a:schemeClr val="tx2"/>
          </a:solidFill>
        </p:spPr>
        <p:txBody>
          <a:bodyPr wrap="square" rtlCol="0">
            <a:spAutoFit/>
          </a:bodyPr>
          <a:lstStyle/>
          <a:p>
            <a:r>
              <a:rPr lang="en-US" sz="1600" dirty="0" smtClean="0"/>
              <a:t>Meiosis I separates homologous chromosomes; meiosis II  separates chromatids in haploid cells (diploid </a:t>
            </a:r>
            <a:r>
              <a:rPr lang="en-US" sz="1600" dirty="0" smtClean="0">
                <a:sym typeface="Wingdings" pitchFamily="2" charset="2"/>
              </a:rPr>
              <a:t> haploid) :  mitosis separates sister chromatids in diploid cells (diploid diploid)</a:t>
            </a:r>
            <a:endParaRPr lang="en-US" sz="1600" dirty="0"/>
          </a:p>
        </p:txBody>
      </p:sp>
      <p:sp>
        <p:nvSpPr>
          <p:cNvPr id="8" name="TextBox 7"/>
          <p:cNvSpPr txBox="1"/>
          <p:nvPr/>
        </p:nvSpPr>
        <p:spPr>
          <a:xfrm>
            <a:off x="304800" y="5029200"/>
            <a:ext cx="8686800" cy="1569660"/>
          </a:xfrm>
          <a:prstGeom prst="rect">
            <a:avLst/>
          </a:prstGeom>
          <a:solidFill>
            <a:schemeClr val="tx2"/>
          </a:solidFill>
        </p:spPr>
        <p:txBody>
          <a:bodyPr wrap="square" rtlCol="0">
            <a:spAutoFit/>
          </a:bodyPr>
          <a:lstStyle/>
          <a:p>
            <a:r>
              <a:rPr lang="en-US" sz="1600" dirty="0" smtClean="0"/>
              <a:t>Mitosis is used to replace an existing cell and is not inherited or passed on to next generation.  Irregularities such as tumors, cancerous cells, may be produced this way.  Meiosis is used to produce sex cells such as eggs or sperm.  In meiosis, the chromosomes failing to separate will result in too many or too few chromosomes in the offspring produced.  That offspring will have too many or too few chromosomes in every cell of their body.</a:t>
            </a:r>
            <a:endParaRPr lang="en-US" sz="1600" dirty="0"/>
          </a:p>
        </p:txBody>
      </p:sp>
    </p:spTree>
    <p:custDataLst>
      <p:tags r:id="rId1"/>
    </p:custDataLst>
    <p:extLst>
      <p:ext uri="{BB962C8B-B14F-4D97-AF65-F5344CB8AC3E}">
        <p14:creationId xmlns:p14="http://schemas.microsoft.com/office/powerpoint/2010/main" xmlns="" val="363530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26</a:t>
            </a:fld>
            <a:endParaRPr lang="en-US"/>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381000"/>
            <a:ext cx="7299336"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xmlns="" val="0"/>
              </a:ext>
            </a:extLst>
          </a:blip>
          <a:srcRect r="50545"/>
          <a:stretch/>
        </p:blipFill>
        <p:spPr bwMode="auto">
          <a:xfrm>
            <a:off x="228600" y="1600200"/>
            <a:ext cx="7391400" cy="457200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0511" y="46482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93325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27</a:t>
            </a:fld>
            <a:endParaRPr lang="en-US"/>
          </a:p>
        </p:txBody>
      </p:sp>
      <p:pic>
        <p:nvPicPr>
          <p:cNvPr id="5" name="Content Placeholder 5"/>
          <p:cNvPicPr>
            <a:picLocks noGrp="1"/>
          </p:cNvPicPr>
          <p:nvPr>
            <p:ph idx="1"/>
          </p:nvPr>
        </p:nvPicPr>
        <p:blipFill rotWithShape="1">
          <a:blip r:embed="rId3" cstate="print">
            <a:extLst>
              <a:ext uri="{28A0092B-C50C-407E-A947-70E740481C1C}">
                <a14:useLocalDpi xmlns:a14="http://schemas.microsoft.com/office/drawing/2010/main" xmlns="" val="0"/>
              </a:ext>
            </a:extLst>
          </a:blip>
          <a:srcRect l="50000"/>
          <a:stretch/>
        </p:blipFill>
        <p:spPr bwMode="auto">
          <a:xfrm>
            <a:off x="609600" y="1524000"/>
            <a:ext cx="7315200" cy="4953000"/>
          </a:xfrm>
          <a:prstGeom prst="rect">
            <a:avLst/>
          </a:prstGeom>
          <a:noFill/>
          <a:ln>
            <a:noFill/>
          </a:ln>
        </p:spPr>
      </p:pic>
      <p:pic>
        <p:nvPicPr>
          <p:cNvPr id="2560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228600"/>
            <a:ext cx="7239000" cy="147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5311" y="5461262"/>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33760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28</a:t>
            </a:fld>
            <a:endParaRPr lang="en-US"/>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04800"/>
            <a:ext cx="7143750" cy="133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9200" y="1752600"/>
            <a:ext cx="6019800"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87776" y="6020586"/>
            <a:ext cx="609600" cy="6096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133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
            </a:r>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29</a:t>
            </a:fld>
            <a:endParaRPr lang="en-US"/>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28600"/>
            <a:ext cx="7172325" cy="157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799930"/>
            <a:ext cx="7841530" cy="4846638"/>
          </a:xfrm>
          <a:prstGeom prst="rect">
            <a:avLst/>
          </a:prstGeom>
          <a:noFill/>
          <a:ln>
            <a:noFill/>
          </a:ln>
        </p:spPr>
      </p:pic>
      <p:sp>
        <p:nvSpPr>
          <p:cNvPr id="3" name="TextBox 2"/>
          <p:cNvSpPr txBox="1"/>
          <p:nvPr/>
        </p:nvSpPr>
        <p:spPr>
          <a:xfrm>
            <a:off x="3497735" y="3276600"/>
            <a:ext cx="533401" cy="381000"/>
          </a:xfrm>
          <a:prstGeom prst="rect">
            <a:avLst/>
          </a:prstGeom>
          <a:solidFill>
            <a:schemeClr val="tx2"/>
          </a:solidFill>
        </p:spPr>
        <p:txBody>
          <a:bodyPr wrap="square" rtlCol="0">
            <a:spAutoFit/>
          </a:bodyPr>
          <a:lstStyle/>
          <a:p>
            <a:r>
              <a:rPr lang="en-US" dirty="0" smtClean="0"/>
              <a:t>R</a:t>
            </a:r>
            <a:endParaRPr lang="en-US" dirty="0"/>
          </a:p>
        </p:txBody>
      </p:sp>
      <p:sp>
        <p:nvSpPr>
          <p:cNvPr id="8" name="TextBox 7"/>
          <p:cNvSpPr txBox="1"/>
          <p:nvPr/>
        </p:nvSpPr>
        <p:spPr>
          <a:xfrm>
            <a:off x="4708884" y="3293489"/>
            <a:ext cx="477231" cy="381000"/>
          </a:xfrm>
          <a:prstGeom prst="rect">
            <a:avLst/>
          </a:prstGeom>
          <a:solidFill>
            <a:schemeClr val="tx2"/>
          </a:solidFill>
        </p:spPr>
        <p:txBody>
          <a:bodyPr wrap="square" rtlCol="0">
            <a:spAutoFit/>
          </a:bodyPr>
          <a:lstStyle/>
          <a:p>
            <a:r>
              <a:rPr lang="en-US" dirty="0" smtClean="0"/>
              <a:t>R</a:t>
            </a:r>
            <a:endParaRPr lang="en-US" dirty="0"/>
          </a:p>
        </p:txBody>
      </p:sp>
      <p:sp>
        <p:nvSpPr>
          <p:cNvPr id="5" name="TextBox 4"/>
          <p:cNvSpPr txBox="1"/>
          <p:nvPr/>
        </p:nvSpPr>
        <p:spPr>
          <a:xfrm>
            <a:off x="2185055" y="4049540"/>
            <a:ext cx="571500" cy="369332"/>
          </a:xfrm>
          <a:prstGeom prst="rect">
            <a:avLst/>
          </a:prstGeom>
          <a:solidFill>
            <a:schemeClr val="tx2"/>
          </a:solidFill>
        </p:spPr>
        <p:txBody>
          <a:bodyPr wrap="square" rtlCol="0">
            <a:spAutoFit/>
          </a:bodyPr>
          <a:lstStyle/>
          <a:p>
            <a:r>
              <a:rPr lang="en-US" dirty="0" smtClean="0"/>
              <a:t>W</a:t>
            </a:r>
            <a:endParaRPr lang="en-US" dirty="0"/>
          </a:p>
        </p:txBody>
      </p:sp>
      <p:sp>
        <p:nvSpPr>
          <p:cNvPr id="12" name="TextBox 11"/>
          <p:cNvSpPr txBox="1"/>
          <p:nvPr/>
        </p:nvSpPr>
        <p:spPr>
          <a:xfrm>
            <a:off x="2188786" y="5014448"/>
            <a:ext cx="571500" cy="369332"/>
          </a:xfrm>
          <a:prstGeom prst="rect">
            <a:avLst/>
          </a:prstGeom>
          <a:solidFill>
            <a:schemeClr val="tx2"/>
          </a:solidFill>
        </p:spPr>
        <p:txBody>
          <a:bodyPr wrap="square" rtlCol="0">
            <a:spAutoFit/>
          </a:bodyPr>
          <a:lstStyle/>
          <a:p>
            <a:r>
              <a:rPr lang="en-US" dirty="0" smtClean="0"/>
              <a:t>W</a:t>
            </a:r>
            <a:endParaRPr lang="en-US" dirty="0"/>
          </a:p>
        </p:txBody>
      </p:sp>
      <p:sp>
        <p:nvSpPr>
          <p:cNvPr id="11" name="TextBox 10"/>
          <p:cNvSpPr txBox="1"/>
          <p:nvPr/>
        </p:nvSpPr>
        <p:spPr>
          <a:xfrm>
            <a:off x="3352800" y="4234206"/>
            <a:ext cx="945037" cy="369332"/>
          </a:xfrm>
          <a:prstGeom prst="rect">
            <a:avLst/>
          </a:prstGeom>
          <a:solidFill>
            <a:schemeClr val="tx2"/>
          </a:solidFill>
        </p:spPr>
        <p:txBody>
          <a:bodyPr wrap="square" rtlCol="0">
            <a:spAutoFit/>
          </a:bodyPr>
          <a:lstStyle/>
          <a:p>
            <a:r>
              <a:rPr lang="en-US" dirty="0" smtClean="0"/>
              <a:t>RW</a:t>
            </a:r>
            <a:endParaRPr lang="en-US" dirty="0"/>
          </a:p>
        </p:txBody>
      </p:sp>
      <p:sp>
        <p:nvSpPr>
          <p:cNvPr id="14" name="TextBox 13"/>
          <p:cNvSpPr txBox="1"/>
          <p:nvPr/>
        </p:nvSpPr>
        <p:spPr>
          <a:xfrm>
            <a:off x="4418814" y="4234206"/>
            <a:ext cx="945037" cy="369332"/>
          </a:xfrm>
          <a:prstGeom prst="rect">
            <a:avLst/>
          </a:prstGeom>
          <a:solidFill>
            <a:schemeClr val="tx2"/>
          </a:solidFill>
        </p:spPr>
        <p:txBody>
          <a:bodyPr wrap="square" rtlCol="0">
            <a:spAutoFit/>
          </a:bodyPr>
          <a:lstStyle/>
          <a:p>
            <a:r>
              <a:rPr lang="en-US" dirty="0" smtClean="0"/>
              <a:t>RW</a:t>
            </a:r>
            <a:endParaRPr lang="en-US" dirty="0"/>
          </a:p>
        </p:txBody>
      </p:sp>
      <p:sp>
        <p:nvSpPr>
          <p:cNvPr id="15" name="TextBox 14"/>
          <p:cNvSpPr txBox="1"/>
          <p:nvPr/>
        </p:nvSpPr>
        <p:spPr>
          <a:xfrm>
            <a:off x="3291918" y="5207697"/>
            <a:ext cx="945037" cy="369332"/>
          </a:xfrm>
          <a:prstGeom prst="rect">
            <a:avLst/>
          </a:prstGeom>
          <a:solidFill>
            <a:schemeClr val="tx2"/>
          </a:solidFill>
        </p:spPr>
        <p:txBody>
          <a:bodyPr wrap="square" rtlCol="0">
            <a:spAutoFit/>
          </a:bodyPr>
          <a:lstStyle/>
          <a:p>
            <a:r>
              <a:rPr lang="en-US" dirty="0" smtClean="0"/>
              <a:t>RW</a:t>
            </a:r>
            <a:endParaRPr lang="en-US" dirty="0"/>
          </a:p>
        </p:txBody>
      </p:sp>
      <p:sp>
        <p:nvSpPr>
          <p:cNvPr id="16" name="TextBox 15"/>
          <p:cNvSpPr txBox="1"/>
          <p:nvPr/>
        </p:nvSpPr>
        <p:spPr>
          <a:xfrm>
            <a:off x="4474982" y="5213866"/>
            <a:ext cx="945037" cy="369332"/>
          </a:xfrm>
          <a:prstGeom prst="rect">
            <a:avLst/>
          </a:prstGeom>
          <a:solidFill>
            <a:schemeClr val="tx2"/>
          </a:solidFill>
        </p:spPr>
        <p:txBody>
          <a:bodyPr wrap="square" rtlCol="0">
            <a:spAutoFit/>
          </a:bodyPr>
          <a:lstStyle/>
          <a:p>
            <a:r>
              <a:rPr lang="en-US" dirty="0" smtClean="0"/>
              <a:t>RW</a:t>
            </a:r>
            <a:endParaRPr lang="en-US" dirty="0"/>
          </a:p>
        </p:txBody>
      </p:sp>
      <p:sp>
        <p:nvSpPr>
          <p:cNvPr id="13" name="TextBox 12"/>
          <p:cNvSpPr txBox="1"/>
          <p:nvPr/>
        </p:nvSpPr>
        <p:spPr>
          <a:xfrm>
            <a:off x="251381" y="3334434"/>
            <a:ext cx="1676400" cy="646331"/>
          </a:xfrm>
          <a:prstGeom prst="rect">
            <a:avLst/>
          </a:prstGeom>
          <a:solidFill>
            <a:schemeClr val="tx2"/>
          </a:solidFill>
        </p:spPr>
        <p:txBody>
          <a:bodyPr wrap="square" rtlCol="0">
            <a:spAutoFit/>
          </a:bodyPr>
          <a:lstStyle/>
          <a:p>
            <a:r>
              <a:rPr lang="en-US" dirty="0" smtClean="0"/>
              <a:t>Use R = red</a:t>
            </a:r>
          </a:p>
          <a:p>
            <a:r>
              <a:rPr lang="en-US" dirty="0" smtClean="0"/>
              <a:t>Use W = white</a:t>
            </a:r>
            <a:endParaRPr lang="en-US" dirty="0"/>
          </a:p>
        </p:txBody>
      </p:sp>
    </p:spTree>
    <p:custDataLst>
      <p:tags r:id="rId1"/>
    </p:custDataLst>
    <p:extLst>
      <p:ext uri="{BB962C8B-B14F-4D97-AF65-F5344CB8AC3E}">
        <p14:creationId xmlns:p14="http://schemas.microsoft.com/office/powerpoint/2010/main" xmlns="" val="398463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5" grpId="0" animBg="1"/>
      <p:bldP spid="12" grpId="0" animBg="1"/>
      <p:bldP spid="11"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706755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600200"/>
            <a:ext cx="7239000" cy="4334631"/>
          </a:xfrm>
          <a:prstGeom prst="rect">
            <a:avLst/>
          </a:prstGeom>
          <a:noFill/>
          <a:ln>
            <a:noFill/>
          </a:ln>
        </p:spPr>
      </p:pic>
      <p:pic>
        <p:nvPicPr>
          <p:cNvPr id="6" name="Picture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495" y="5114041"/>
            <a:ext cx="6096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pPr/>
              <a:t>3</a:t>
            </a:fld>
            <a:endParaRPr lang="en-US"/>
          </a:p>
        </p:txBody>
      </p:sp>
    </p:spTree>
    <p:custDataLst>
      <p:tags r:id="rId1"/>
    </p:custDataLst>
    <p:extLst>
      <p:ext uri="{BB962C8B-B14F-4D97-AF65-F5344CB8AC3E}">
        <p14:creationId xmlns:p14="http://schemas.microsoft.com/office/powerpoint/2010/main" xmlns="" val="32698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30</a:t>
            </a:fld>
            <a:endParaRPr lang="en-US"/>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676400"/>
            <a:ext cx="7407826" cy="4846638"/>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 y="228601"/>
            <a:ext cx="7172325" cy="129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457200" y="2362200"/>
            <a:ext cx="7315200" cy="1477328"/>
          </a:xfrm>
          <a:prstGeom prst="rect">
            <a:avLst/>
          </a:prstGeom>
          <a:solidFill>
            <a:schemeClr val="tx2"/>
          </a:solidFill>
        </p:spPr>
        <p:txBody>
          <a:bodyPr wrap="square" rtlCol="0">
            <a:spAutoFit/>
          </a:bodyPr>
          <a:lstStyle/>
          <a:p>
            <a:r>
              <a:rPr lang="en-US" dirty="0" smtClean="0"/>
              <a:t>A red parent is RR.  A white parent is WW.  Since each parent can only contribute one gene to the offspring, all offspring would get one red (R) and one white (W) allele and have a genotype of RW.  Both genes are expressed since they are co-dominant and all cattle would be roan.</a:t>
            </a:r>
            <a:endParaRPr lang="en-US" dirty="0"/>
          </a:p>
        </p:txBody>
      </p:sp>
      <p:sp>
        <p:nvSpPr>
          <p:cNvPr id="7" name="TextBox 6"/>
          <p:cNvSpPr txBox="1"/>
          <p:nvPr/>
        </p:nvSpPr>
        <p:spPr>
          <a:xfrm>
            <a:off x="457200" y="4724400"/>
            <a:ext cx="7772400" cy="2031325"/>
          </a:xfrm>
          <a:prstGeom prst="rect">
            <a:avLst/>
          </a:prstGeom>
          <a:solidFill>
            <a:schemeClr val="tx2"/>
          </a:solidFill>
        </p:spPr>
        <p:txBody>
          <a:bodyPr wrap="square" rtlCol="0">
            <a:spAutoFit/>
          </a:bodyPr>
          <a:lstStyle/>
          <a:p>
            <a:r>
              <a:rPr lang="en-US" dirty="0" smtClean="0"/>
              <a:t>Roan cattle have the genotype of RW.</a:t>
            </a:r>
          </a:p>
          <a:p>
            <a:endParaRPr lang="en-US" dirty="0"/>
          </a:p>
          <a:p>
            <a:endParaRPr lang="en-US" dirty="0" smtClean="0"/>
          </a:p>
          <a:p>
            <a:endParaRPr lang="en-US" dirty="0"/>
          </a:p>
          <a:p>
            <a:endParaRPr lang="en-US" dirty="0" smtClean="0"/>
          </a:p>
          <a:p>
            <a:r>
              <a:rPr lang="en-US" dirty="0" smtClean="0"/>
              <a:t>Offspring produced will be 25 % RR red, 50% RW (roan), and 25% white (WW)</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334276481"/>
              </p:ext>
            </p:extLst>
          </p:nvPr>
        </p:nvGraphicFramePr>
        <p:xfrm>
          <a:off x="3967162" y="5232893"/>
          <a:ext cx="3657600" cy="741680"/>
        </p:xfrm>
        <a:graphic>
          <a:graphicData uri="http://schemas.openxmlformats.org/drawingml/2006/table">
            <a:tbl>
              <a:tblPr firstRow="1" bandRow="1">
                <a:tableStyleId>{5C22544A-7EE6-4342-B048-85BDC9FD1C3A}</a:tableStyleId>
              </a:tblPr>
              <a:tblGrid>
                <a:gridCol w="1828800"/>
                <a:gridCol w="1828800"/>
              </a:tblGrid>
              <a:tr h="370840">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r>
            </a:tbl>
          </a:graphicData>
        </a:graphic>
      </p:graphicFrame>
      <p:sp>
        <p:nvSpPr>
          <p:cNvPr id="10" name="TextBox 9"/>
          <p:cNvSpPr txBox="1"/>
          <p:nvPr/>
        </p:nvSpPr>
        <p:spPr>
          <a:xfrm>
            <a:off x="6172200" y="5041041"/>
            <a:ext cx="685800" cy="369332"/>
          </a:xfrm>
          <a:prstGeom prst="rect">
            <a:avLst/>
          </a:prstGeom>
          <a:noFill/>
        </p:spPr>
        <p:txBody>
          <a:bodyPr wrap="square" rtlCol="0">
            <a:spAutoFit/>
          </a:bodyPr>
          <a:lstStyle/>
          <a:p>
            <a:endParaRPr lang="en-US" dirty="0"/>
          </a:p>
        </p:txBody>
      </p:sp>
      <p:sp>
        <p:nvSpPr>
          <p:cNvPr id="11" name="TextBox 10"/>
          <p:cNvSpPr txBox="1"/>
          <p:nvPr/>
        </p:nvSpPr>
        <p:spPr>
          <a:xfrm>
            <a:off x="4572000" y="4808972"/>
            <a:ext cx="685800" cy="369332"/>
          </a:xfrm>
          <a:prstGeom prst="rect">
            <a:avLst/>
          </a:prstGeom>
          <a:noFill/>
        </p:spPr>
        <p:txBody>
          <a:bodyPr wrap="square" rtlCol="0">
            <a:spAutoFit/>
          </a:bodyPr>
          <a:lstStyle/>
          <a:p>
            <a:r>
              <a:rPr lang="en-US" dirty="0" smtClean="0"/>
              <a:t>R</a:t>
            </a:r>
            <a:endParaRPr lang="en-US" dirty="0"/>
          </a:p>
        </p:txBody>
      </p:sp>
      <p:sp>
        <p:nvSpPr>
          <p:cNvPr id="12" name="TextBox 11"/>
          <p:cNvSpPr txBox="1"/>
          <p:nvPr/>
        </p:nvSpPr>
        <p:spPr>
          <a:xfrm>
            <a:off x="3214540" y="5251746"/>
            <a:ext cx="685800" cy="369332"/>
          </a:xfrm>
          <a:prstGeom prst="rect">
            <a:avLst/>
          </a:prstGeom>
          <a:noFill/>
        </p:spPr>
        <p:txBody>
          <a:bodyPr wrap="square" rtlCol="0">
            <a:spAutoFit/>
          </a:bodyPr>
          <a:lstStyle/>
          <a:p>
            <a:r>
              <a:rPr lang="en-US" dirty="0" smtClean="0"/>
              <a:t>R</a:t>
            </a:r>
            <a:endParaRPr lang="en-US" dirty="0"/>
          </a:p>
        </p:txBody>
      </p:sp>
      <p:sp>
        <p:nvSpPr>
          <p:cNvPr id="13" name="TextBox 12"/>
          <p:cNvSpPr txBox="1"/>
          <p:nvPr/>
        </p:nvSpPr>
        <p:spPr>
          <a:xfrm>
            <a:off x="6019800" y="4856375"/>
            <a:ext cx="685800" cy="369332"/>
          </a:xfrm>
          <a:prstGeom prst="rect">
            <a:avLst/>
          </a:prstGeom>
          <a:noFill/>
        </p:spPr>
        <p:txBody>
          <a:bodyPr wrap="square" rtlCol="0">
            <a:spAutoFit/>
          </a:bodyPr>
          <a:lstStyle/>
          <a:p>
            <a:r>
              <a:rPr lang="en-US" dirty="0" smtClean="0"/>
              <a:t>W</a:t>
            </a:r>
            <a:endParaRPr lang="en-US" dirty="0"/>
          </a:p>
        </p:txBody>
      </p:sp>
      <p:sp>
        <p:nvSpPr>
          <p:cNvPr id="14" name="TextBox 13"/>
          <p:cNvSpPr txBox="1"/>
          <p:nvPr/>
        </p:nvSpPr>
        <p:spPr>
          <a:xfrm>
            <a:off x="3214540" y="5666143"/>
            <a:ext cx="609600" cy="369332"/>
          </a:xfrm>
          <a:prstGeom prst="rect">
            <a:avLst/>
          </a:prstGeom>
          <a:noFill/>
        </p:spPr>
        <p:txBody>
          <a:bodyPr wrap="square" rtlCol="0">
            <a:spAutoFit/>
          </a:bodyPr>
          <a:lstStyle/>
          <a:p>
            <a:r>
              <a:rPr lang="en-US" dirty="0" smtClean="0"/>
              <a:t>W</a:t>
            </a:r>
            <a:endParaRPr lang="en-US" dirty="0"/>
          </a:p>
        </p:txBody>
      </p:sp>
      <p:sp>
        <p:nvSpPr>
          <p:cNvPr id="15" name="TextBox 14"/>
          <p:cNvSpPr txBox="1"/>
          <p:nvPr/>
        </p:nvSpPr>
        <p:spPr>
          <a:xfrm>
            <a:off x="4392891" y="5225707"/>
            <a:ext cx="685800" cy="369332"/>
          </a:xfrm>
          <a:prstGeom prst="rect">
            <a:avLst/>
          </a:prstGeom>
          <a:noFill/>
        </p:spPr>
        <p:txBody>
          <a:bodyPr wrap="square" rtlCol="0">
            <a:spAutoFit/>
          </a:bodyPr>
          <a:lstStyle/>
          <a:p>
            <a:r>
              <a:rPr lang="en-US" dirty="0" smtClean="0"/>
              <a:t>RR</a:t>
            </a:r>
            <a:endParaRPr lang="en-US" dirty="0"/>
          </a:p>
        </p:txBody>
      </p:sp>
      <p:sp>
        <p:nvSpPr>
          <p:cNvPr id="16" name="TextBox 15"/>
          <p:cNvSpPr txBox="1"/>
          <p:nvPr/>
        </p:nvSpPr>
        <p:spPr>
          <a:xfrm>
            <a:off x="6019800" y="5290066"/>
            <a:ext cx="685800" cy="369332"/>
          </a:xfrm>
          <a:prstGeom prst="rect">
            <a:avLst/>
          </a:prstGeom>
          <a:noFill/>
        </p:spPr>
        <p:txBody>
          <a:bodyPr wrap="square" rtlCol="0">
            <a:spAutoFit/>
          </a:bodyPr>
          <a:lstStyle/>
          <a:p>
            <a:r>
              <a:rPr lang="en-US" dirty="0" smtClean="0"/>
              <a:t>RW</a:t>
            </a:r>
            <a:endParaRPr lang="en-US" dirty="0"/>
          </a:p>
        </p:txBody>
      </p:sp>
      <p:sp>
        <p:nvSpPr>
          <p:cNvPr id="18" name="TextBox 17"/>
          <p:cNvSpPr txBox="1"/>
          <p:nvPr/>
        </p:nvSpPr>
        <p:spPr>
          <a:xfrm>
            <a:off x="5959311" y="5583832"/>
            <a:ext cx="685800" cy="369332"/>
          </a:xfrm>
          <a:prstGeom prst="rect">
            <a:avLst/>
          </a:prstGeom>
          <a:noFill/>
        </p:spPr>
        <p:txBody>
          <a:bodyPr wrap="square" rtlCol="0">
            <a:spAutoFit/>
          </a:bodyPr>
          <a:lstStyle/>
          <a:p>
            <a:r>
              <a:rPr lang="en-US" dirty="0"/>
              <a:t>W</a:t>
            </a:r>
            <a:r>
              <a:rPr lang="en-US" dirty="0" smtClean="0"/>
              <a:t>W</a:t>
            </a:r>
            <a:endParaRPr lang="en-US" dirty="0"/>
          </a:p>
        </p:txBody>
      </p:sp>
      <p:sp>
        <p:nvSpPr>
          <p:cNvPr id="19" name="TextBox 18"/>
          <p:cNvSpPr txBox="1"/>
          <p:nvPr/>
        </p:nvSpPr>
        <p:spPr>
          <a:xfrm>
            <a:off x="4392891" y="5595039"/>
            <a:ext cx="685800" cy="369332"/>
          </a:xfrm>
          <a:prstGeom prst="rect">
            <a:avLst/>
          </a:prstGeom>
          <a:noFill/>
        </p:spPr>
        <p:txBody>
          <a:bodyPr wrap="square" rtlCol="0">
            <a:spAutoFit/>
          </a:bodyPr>
          <a:lstStyle/>
          <a:p>
            <a:r>
              <a:rPr lang="en-US" dirty="0" smtClean="0"/>
              <a:t>RW</a:t>
            </a:r>
            <a:endParaRPr lang="en-US" dirty="0"/>
          </a:p>
        </p:txBody>
      </p:sp>
    </p:spTree>
    <p:custDataLst>
      <p:tags r:id="rId1"/>
    </p:custDataLst>
    <p:extLst>
      <p:ext uri="{BB962C8B-B14F-4D97-AF65-F5344CB8AC3E}">
        <p14:creationId xmlns:p14="http://schemas.microsoft.com/office/powerpoint/2010/main" xmlns="" val="173311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p:bldP spid="12" grpId="0"/>
      <p:bldP spid="13" grpId="0"/>
      <p:bldP spid="14" grpId="0"/>
      <p:bldP spid="15" grpId="0"/>
      <p:bldP spid="16"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31</a:t>
            </a:fld>
            <a:endParaRPr lang="en-US"/>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21997"/>
            <a:ext cx="7772400" cy="1578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119" y="1609725"/>
            <a:ext cx="7139162"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7559" y="6019800"/>
            <a:ext cx="435205" cy="43520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0807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32</a:t>
            </a:fld>
            <a:endParaRPr lang="en-US"/>
          </a:p>
        </p:txBody>
      </p:sp>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304800"/>
            <a:ext cx="7543800" cy="1266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xmlns="" val="0"/>
              </a:ext>
            </a:extLst>
          </a:blip>
          <a:srcRect r="51953"/>
          <a:stretch/>
        </p:blipFill>
        <p:spPr bwMode="auto">
          <a:xfrm>
            <a:off x="598602" y="1295400"/>
            <a:ext cx="6792798" cy="548640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3352800"/>
            <a:ext cx="587605" cy="58760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78685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33</a:t>
            </a:fld>
            <a:endParaRPr lang="en-US"/>
          </a:p>
        </p:txBody>
      </p:sp>
      <p:pic>
        <p:nvPicPr>
          <p:cNvPr id="307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28600"/>
            <a:ext cx="721995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xmlns="" val="0"/>
              </a:ext>
            </a:extLst>
          </a:blip>
          <a:srcRect l="48816"/>
          <a:stretch/>
        </p:blipFill>
        <p:spPr bwMode="auto">
          <a:xfrm>
            <a:off x="381000" y="1981200"/>
            <a:ext cx="7315199" cy="4095722"/>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4724400"/>
            <a:ext cx="587605" cy="58760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20833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34</a:t>
            </a:fld>
            <a:endParaRPr lang="en-US"/>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28601"/>
            <a:ext cx="7058025"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16588" y="1609724"/>
            <a:ext cx="6603411" cy="4943475"/>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0600" y="4876799"/>
            <a:ext cx="587605" cy="58760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72131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35</a:t>
            </a:fld>
            <a:endParaRPr lang="en-US"/>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52401"/>
            <a:ext cx="7924800" cy="152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6164" y="1609725"/>
            <a:ext cx="6761071" cy="4846638"/>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6797" y="4267200"/>
            <a:ext cx="587605" cy="58760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794808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36</a:t>
            </a:fld>
            <a:endParaRPr lang="en-US"/>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762000"/>
            <a:ext cx="7058025" cy="657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xmlns="" val="0"/>
              </a:ext>
            </a:extLst>
          </a:blip>
          <a:srcRect r="50510"/>
          <a:stretch/>
        </p:blipFill>
        <p:spPr bwMode="auto">
          <a:xfrm>
            <a:off x="880464" y="1419226"/>
            <a:ext cx="5825136" cy="5591174"/>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96327" y="5898823"/>
            <a:ext cx="293803" cy="29380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94951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37</a:t>
            </a:fld>
            <a:endParaRPr lang="en-US"/>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xmlns="" val="0"/>
              </a:ext>
            </a:extLst>
          </a:blip>
          <a:srcRect l="48118" b="50550"/>
          <a:stretch/>
        </p:blipFill>
        <p:spPr bwMode="auto">
          <a:xfrm>
            <a:off x="1060944" y="1676400"/>
            <a:ext cx="7016255" cy="4714875"/>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1472" y="5410200"/>
            <a:ext cx="587605" cy="587605"/>
          </a:xfrm>
          <a:prstGeom prst="rect">
            <a:avLst/>
          </a:prstGeom>
          <a:noFill/>
          <a:extLst>
            <a:ext uri="{909E8E84-426E-40DD-AFC4-6F175D3DCCD1}">
              <a14:hiddenFill xmlns:a14="http://schemas.microsoft.com/office/drawing/2010/main" xmlns="">
                <a:solidFill>
                  <a:srgbClr val="FFFFFF"/>
                </a:solidFill>
              </a14:hiddenFill>
            </a:ext>
          </a:extLst>
        </p:spPr>
      </p:pic>
      <p:pic>
        <p:nvPicPr>
          <p:cNvPr id="3481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2632" y="152400"/>
            <a:ext cx="7067550" cy="1362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17414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38</a:t>
            </a:fld>
            <a:endParaRPr lang="en-US"/>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xmlns="" val="0"/>
              </a:ext>
            </a:extLst>
          </a:blip>
          <a:srcRect l="49107" t="47523"/>
          <a:stretch/>
        </p:blipFill>
        <p:spPr bwMode="auto">
          <a:xfrm>
            <a:off x="838200" y="1390650"/>
            <a:ext cx="6705600" cy="4979988"/>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4648199"/>
            <a:ext cx="587605" cy="587605"/>
          </a:xfrm>
          <a:prstGeom prst="rect">
            <a:avLst/>
          </a:prstGeom>
          <a:noFill/>
          <a:extLst>
            <a:ext uri="{909E8E84-426E-40DD-AFC4-6F175D3DCCD1}">
              <a14:hiddenFill xmlns:a14="http://schemas.microsoft.com/office/drawing/2010/main" xmlns="">
                <a:solidFill>
                  <a:srgbClr val="FFFFFF"/>
                </a:solidFill>
              </a14:hiddenFill>
            </a:ext>
          </a:extLst>
        </p:spPr>
      </p:pic>
      <p:pic>
        <p:nvPicPr>
          <p:cNvPr id="3584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 y="304800"/>
            <a:ext cx="7096125"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6558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39</a:t>
            </a:fld>
            <a:endParaRPr lang="en-US"/>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61089"/>
            <a:ext cx="7467600" cy="87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1066800"/>
            <a:ext cx="7315200" cy="563880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20597" y="6096000"/>
            <a:ext cx="293803" cy="29380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56606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6877050"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1676400"/>
            <a:ext cx="7238999" cy="4648200"/>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3994215"/>
            <a:ext cx="7239000" cy="2715895"/>
          </a:xfrm>
          <a:prstGeom prst="rect">
            <a:avLst/>
          </a:prstGeom>
          <a:noFill/>
          <a:ln>
            <a:noFill/>
          </a:ln>
        </p:spPr>
      </p:pic>
      <p:sp>
        <p:nvSpPr>
          <p:cNvPr id="5" name="Content Placeholder 4"/>
          <p:cNvSpPr>
            <a:spLocks noGrp="1"/>
          </p:cNvSpPr>
          <p:nvPr>
            <p:ph idx="1"/>
          </p:nvPr>
        </p:nvSpPr>
        <p:spPr>
          <a:xfrm>
            <a:off x="352425" y="1466300"/>
            <a:ext cx="7239000" cy="4846320"/>
          </a:xfrm>
        </p:spPr>
        <p:txBody>
          <a:bodyPr/>
          <a:lstStyle/>
          <a:p>
            <a:endParaRPr lang="en-US" b="1" dirty="0"/>
          </a:p>
        </p:txBody>
      </p:sp>
      <p:sp>
        <p:nvSpPr>
          <p:cNvPr id="6" name="Slide Number Placeholder 5"/>
          <p:cNvSpPr>
            <a:spLocks noGrp="1"/>
          </p:cNvSpPr>
          <p:nvPr>
            <p:ph type="sldNum" sz="quarter" idx="12"/>
          </p:nvPr>
        </p:nvSpPr>
        <p:spPr/>
        <p:txBody>
          <a:bodyPr/>
          <a:lstStyle/>
          <a:p>
            <a:fld id="{06CF98E6-11C0-485A-B3E6-27843221B25A}" type="slidenum">
              <a:rPr lang="en-US" smtClean="0"/>
              <a:pPr/>
              <a:t>4</a:t>
            </a:fld>
            <a:endParaRPr lang="en-US"/>
          </a:p>
        </p:txBody>
      </p:sp>
      <p:sp>
        <p:nvSpPr>
          <p:cNvPr id="4" name="TextBox 3"/>
          <p:cNvSpPr txBox="1"/>
          <p:nvPr/>
        </p:nvSpPr>
        <p:spPr>
          <a:xfrm>
            <a:off x="778164" y="2590800"/>
            <a:ext cx="6749469" cy="584775"/>
          </a:xfrm>
          <a:prstGeom prst="rect">
            <a:avLst/>
          </a:prstGeom>
          <a:solidFill>
            <a:schemeClr val="tx2"/>
          </a:solidFill>
        </p:spPr>
        <p:txBody>
          <a:bodyPr wrap="square" rtlCol="0">
            <a:spAutoFit/>
          </a:bodyPr>
          <a:lstStyle/>
          <a:p>
            <a:r>
              <a:rPr lang="en-US" sz="1600" dirty="0" smtClean="0"/>
              <a:t>Prokaryotic cells have no cell organelles; only cytoplasm surrounded by cell membrane; therefore much less cell volume than eukaryotic cells</a:t>
            </a:r>
            <a:endParaRPr lang="en-US" sz="1600" dirty="0"/>
          </a:p>
        </p:txBody>
      </p:sp>
      <p:sp>
        <p:nvSpPr>
          <p:cNvPr id="9" name="TextBox 8"/>
          <p:cNvSpPr txBox="1"/>
          <p:nvPr/>
        </p:nvSpPr>
        <p:spPr>
          <a:xfrm>
            <a:off x="757409" y="3352800"/>
            <a:ext cx="6749469" cy="584775"/>
          </a:xfrm>
          <a:prstGeom prst="rect">
            <a:avLst/>
          </a:prstGeom>
          <a:solidFill>
            <a:schemeClr val="tx2"/>
          </a:solidFill>
        </p:spPr>
        <p:txBody>
          <a:bodyPr wrap="square" rtlCol="0">
            <a:spAutoFit/>
          </a:bodyPr>
          <a:lstStyle/>
          <a:p>
            <a:r>
              <a:rPr lang="en-US" sz="1600" dirty="0" smtClean="0"/>
              <a:t>There is no nucleus to control cellular activities which limits cell size; no organelles requires less cell volume</a:t>
            </a:r>
            <a:endParaRPr lang="en-US" sz="1600" dirty="0"/>
          </a:p>
        </p:txBody>
      </p:sp>
      <p:sp>
        <p:nvSpPr>
          <p:cNvPr id="11" name="TextBox 10"/>
          <p:cNvSpPr txBox="1"/>
          <p:nvPr/>
        </p:nvSpPr>
        <p:spPr>
          <a:xfrm>
            <a:off x="795569" y="4495800"/>
            <a:ext cx="6732064" cy="1754326"/>
          </a:xfrm>
          <a:prstGeom prst="rect">
            <a:avLst/>
          </a:prstGeom>
          <a:solidFill>
            <a:schemeClr val="tx2"/>
          </a:solidFill>
        </p:spPr>
        <p:txBody>
          <a:bodyPr wrap="square" rtlCol="0">
            <a:spAutoFit/>
          </a:bodyPr>
          <a:lstStyle/>
          <a:p>
            <a:r>
              <a:rPr lang="en-US" dirty="0" smtClean="0"/>
              <a:t>Less cytoplasm in prokaryotic cells; but all cells have cytoplasm</a:t>
            </a:r>
          </a:p>
          <a:p>
            <a:r>
              <a:rPr lang="en-US" dirty="0" smtClean="0"/>
              <a:t>All cell have cell or plasma membranes.</a:t>
            </a:r>
          </a:p>
          <a:p>
            <a:r>
              <a:rPr lang="en-US" dirty="0" smtClean="0"/>
              <a:t>All cells have genetic information (DNA) in them but prokaryotic cells have no organized nucleus to contain it.</a:t>
            </a:r>
          </a:p>
          <a:p>
            <a:r>
              <a:rPr lang="en-US" dirty="0" smtClean="0"/>
              <a:t>All cells have ribosomes to make new proteins.</a:t>
            </a:r>
            <a:endParaRPr lang="en-US" dirty="0"/>
          </a:p>
        </p:txBody>
      </p:sp>
    </p:spTree>
    <p:custDataLst>
      <p:tags r:id="rId1"/>
    </p:custDataLst>
    <p:extLst>
      <p:ext uri="{BB962C8B-B14F-4D97-AF65-F5344CB8AC3E}">
        <p14:creationId xmlns:p14="http://schemas.microsoft.com/office/powerpoint/2010/main" xmlns="" val="379138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80">
                                          <p:stCondLst>
                                            <p:cond delay="0"/>
                                          </p:stCondLst>
                                        </p:cTn>
                                        <p:tgtEl>
                                          <p:spTgt spid="11"/>
                                        </p:tgtEl>
                                      </p:cBhvr>
                                    </p:animEffect>
                                    <p:anim calcmode="lin" valueType="num">
                                      <p:cBhvr>
                                        <p:cTn id="4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9" dur="26">
                                          <p:stCondLst>
                                            <p:cond delay="650"/>
                                          </p:stCondLst>
                                        </p:cTn>
                                        <p:tgtEl>
                                          <p:spTgt spid="11"/>
                                        </p:tgtEl>
                                      </p:cBhvr>
                                      <p:to x="100000" y="60000"/>
                                    </p:animScale>
                                    <p:animScale>
                                      <p:cBhvr>
                                        <p:cTn id="50" dur="166" decel="50000">
                                          <p:stCondLst>
                                            <p:cond delay="676"/>
                                          </p:stCondLst>
                                        </p:cTn>
                                        <p:tgtEl>
                                          <p:spTgt spid="11"/>
                                        </p:tgtEl>
                                      </p:cBhvr>
                                      <p:to x="100000" y="100000"/>
                                    </p:animScale>
                                    <p:animScale>
                                      <p:cBhvr>
                                        <p:cTn id="51" dur="26">
                                          <p:stCondLst>
                                            <p:cond delay="1312"/>
                                          </p:stCondLst>
                                        </p:cTn>
                                        <p:tgtEl>
                                          <p:spTgt spid="11"/>
                                        </p:tgtEl>
                                      </p:cBhvr>
                                      <p:to x="100000" y="80000"/>
                                    </p:animScale>
                                    <p:animScale>
                                      <p:cBhvr>
                                        <p:cTn id="52" dur="166" decel="50000">
                                          <p:stCondLst>
                                            <p:cond delay="1338"/>
                                          </p:stCondLst>
                                        </p:cTn>
                                        <p:tgtEl>
                                          <p:spTgt spid="11"/>
                                        </p:tgtEl>
                                      </p:cBhvr>
                                      <p:to x="100000" y="100000"/>
                                    </p:animScale>
                                    <p:animScale>
                                      <p:cBhvr>
                                        <p:cTn id="53" dur="26">
                                          <p:stCondLst>
                                            <p:cond delay="1642"/>
                                          </p:stCondLst>
                                        </p:cTn>
                                        <p:tgtEl>
                                          <p:spTgt spid="11"/>
                                        </p:tgtEl>
                                      </p:cBhvr>
                                      <p:to x="100000" y="90000"/>
                                    </p:animScale>
                                    <p:animScale>
                                      <p:cBhvr>
                                        <p:cTn id="54" dur="166" decel="50000">
                                          <p:stCondLst>
                                            <p:cond delay="1668"/>
                                          </p:stCondLst>
                                        </p:cTn>
                                        <p:tgtEl>
                                          <p:spTgt spid="11"/>
                                        </p:tgtEl>
                                      </p:cBhvr>
                                      <p:to x="100000" y="100000"/>
                                    </p:animScale>
                                    <p:animScale>
                                      <p:cBhvr>
                                        <p:cTn id="55" dur="26">
                                          <p:stCondLst>
                                            <p:cond delay="1808"/>
                                          </p:stCondLst>
                                        </p:cTn>
                                        <p:tgtEl>
                                          <p:spTgt spid="11"/>
                                        </p:tgtEl>
                                      </p:cBhvr>
                                      <p:to x="100000" y="95000"/>
                                    </p:animScale>
                                    <p:animScale>
                                      <p:cBhvr>
                                        <p:cTn id="5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40</a:t>
            </a:fld>
            <a:endParaRPr lang="en-US"/>
          </a:p>
        </p:txBody>
      </p:sp>
      <p:pic>
        <p:nvPicPr>
          <p:cNvPr id="378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52400"/>
            <a:ext cx="7105650"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2400" y="1238250"/>
            <a:ext cx="7915373" cy="4846638"/>
          </a:xfrm>
          <a:prstGeom prst="rect">
            <a:avLst/>
          </a:prstGeom>
          <a:noFill/>
          <a:ln>
            <a:noFill/>
          </a:ln>
        </p:spPr>
      </p:pic>
      <p:sp>
        <p:nvSpPr>
          <p:cNvPr id="3" name="TextBox 2"/>
          <p:cNvSpPr txBox="1"/>
          <p:nvPr/>
        </p:nvSpPr>
        <p:spPr>
          <a:xfrm>
            <a:off x="533400" y="4038600"/>
            <a:ext cx="7010400" cy="1200329"/>
          </a:xfrm>
          <a:prstGeom prst="rect">
            <a:avLst/>
          </a:prstGeom>
          <a:solidFill>
            <a:schemeClr val="tx2"/>
          </a:solidFill>
        </p:spPr>
        <p:txBody>
          <a:bodyPr wrap="square" rtlCol="0">
            <a:spAutoFit/>
          </a:bodyPr>
          <a:lstStyle/>
          <a:p>
            <a:r>
              <a:rPr lang="en-US" dirty="0" smtClean="0"/>
              <a:t>Rats and mice have 101 differences in base pairs for the gene and cows and rats have 136 differences in base pairs; therefore, we can conclude that mice and rats are more closely related than rats and cows.</a:t>
            </a:r>
            <a:endParaRPr lang="en-US" dirty="0"/>
          </a:p>
        </p:txBody>
      </p:sp>
    </p:spTree>
    <p:custDataLst>
      <p:tags r:id="rId1"/>
    </p:custDataLst>
    <p:extLst>
      <p:ext uri="{BB962C8B-B14F-4D97-AF65-F5344CB8AC3E}">
        <p14:creationId xmlns:p14="http://schemas.microsoft.com/office/powerpoint/2010/main" xmlns="" val="97408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41</a:t>
            </a:fld>
            <a:endParaRPr lang="en-US"/>
          </a:p>
        </p:txBody>
      </p:sp>
      <p:pic>
        <p:nvPicPr>
          <p:cNvPr id="5" name="Content Placeholder 4"/>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609725"/>
            <a:ext cx="7772399" cy="4846638"/>
          </a:xfrm>
          <a:prstGeom prst="rect">
            <a:avLst/>
          </a:prstGeom>
          <a:noFill/>
          <a:ln>
            <a:noFill/>
          </a:ln>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304800"/>
            <a:ext cx="7105650" cy="108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271806" y="2133600"/>
            <a:ext cx="7467600" cy="1477328"/>
          </a:xfrm>
          <a:prstGeom prst="rect">
            <a:avLst/>
          </a:prstGeom>
          <a:solidFill>
            <a:schemeClr val="tx2"/>
          </a:solidFill>
        </p:spPr>
        <p:txBody>
          <a:bodyPr wrap="square" rtlCol="0">
            <a:spAutoFit/>
          </a:bodyPr>
          <a:lstStyle/>
          <a:p>
            <a:r>
              <a:rPr lang="en-US" dirty="0" smtClean="0"/>
              <a:t>Due to similarities in their genes, it means that they show a relationship between the 2 organisms.  If they lack any or few common genes, it means it is less likely that they evolved from or share a common ancestor.  Genetic similarities means there is a relationship between the 2 organisms.</a:t>
            </a:r>
            <a:endParaRPr lang="en-US" dirty="0"/>
          </a:p>
        </p:txBody>
      </p:sp>
      <p:sp>
        <p:nvSpPr>
          <p:cNvPr id="7" name="TextBox 6"/>
          <p:cNvSpPr txBox="1"/>
          <p:nvPr/>
        </p:nvSpPr>
        <p:spPr>
          <a:xfrm>
            <a:off x="381000" y="4800600"/>
            <a:ext cx="7086600" cy="923330"/>
          </a:xfrm>
          <a:prstGeom prst="rect">
            <a:avLst/>
          </a:prstGeom>
          <a:solidFill>
            <a:schemeClr val="tx2"/>
          </a:solidFill>
        </p:spPr>
        <p:txBody>
          <a:bodyPr wrap="square" rtlCol="0">
            <a:spAutoFit/>
          </a:bodyPr>
          <a:lstStyle/>
          <a:p>
            <a:r>
              <a:rPr lang="en-US" dirty="0" smtClean="0"/>
              <a:t>This means that monkeys are distantly related to mice and rats.  It is more likely that mice and rats are more closely related to one another, based on the number of base differences.</a:t>
            </a:r>
            <a:endParaRPr lang="en-US" dirty="0"/>
          </a:p>
        </p:txBody>
      </p:sp>
    </p:spTree>
    <p:custDataLst>
      <p:tags r:id="rId1"/>
    </p:custDataLst>
    <p:extLst>
      <p:ext uri="{BB962C8B-B14F-4D97-AF65-F5344CB8AC3E}">
        <p14:creationId xmlns:p14="http://schemas.microsoft.com/office/powerpoint/2010/main" xmlns="" val="15660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42</a:t>
            </a:fld>
            <a:endParaRPr lang="en-US"/>
          </a:p>
        </p:txBody>
      </p:sp>
      <p:pic>
        <p:nvPicPr>
          <p:cNvPr id="389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199" y="381000"/>
            <a:ext cx="6943725" cy="100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524000"/>
            <a:ext cx="7848600" cy="487680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5867400"/>
            <a:ext cx="293803" cy="293803"/>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51673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43</a:t>
            </a:fld>
            <a:endParaRPr lang="en-US"/>
          </a:p>
        </p:txBody>
      </p:sp>
      <p:pic>
        <p:nvPicPr>
          <p:cNvPr id="399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228600"/>
            <a:ext cx="73914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xmlns="" val="0"/>
              </a:ext>
            </a:extLst>
          </a:blip>
          <a:srcRect r="51752"/>
          <a:stretch/>
        </p:blipFill>
        <p:spPr bwMode="auto">
          <a:xfrm>
            <a:off x="457200" y="1752600"/>
            <a:ext cx="7620000" cy="4876799"/>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8966" y="5791200"/>
            <a:ext cx="435206" cy="435206"/>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46891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44</a:t>
            </a:fld>
            <a:endParaRPr lang="en-US"/>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xmlns="" val="0"/>
              </a:ext>
            </a:extLst>
          </a:blip>
          <a:srcRect l="48768" b="36843"/>
          <a:stretch/>
        </p:blipFill>
        <p:spPr bwMode="auto">
          <a:xfrm>
            <a:off x="457200" y="1676400"/>
            <a:ext cx="7848600" cy="4572000"/>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 y="4724400"/>
            <a:ext cx="468197" cy="468197"/>
          </a:xfrm>
          <a:prstGeom prst="rect">
            <a:avLst/>
          </a:prstGeom>
          <a:noFill/>
          <a:extLst>
            <a:ext uri="{909E8E84-426E-40DD-AFC4-6F175D3DCCD1}">
              <a14:hiddenFill xmlns:a14="http://schemas.microsoft.com/office/drawing/2010/main" xmlns="">
                <a:solidFill>
                  <a:srgbClr val="FFFFFF"/>
                </a:solidFill>
              </a14:hiddenFill>
            </a:ext>
          </a:extLst>
        </p:spPr>
      </p:pic>
      <p:pic>
        <p:nvPicPr>
          <p:cNvPr id="4096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304800"/>
            <a:ext cx="7543800" cy="1047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27998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6CF98E6-11C0-485A-B3E6-27843221B25A}" type="slidenum">
              <a:rPr lang="en-US" smtClean="0"/>
              <a:pPr/>
              <a:t>45</a:t>
            </a:fld>
            <a:endParaRPr lang="en-US"/>
          </a:p>
        </p:txBody>
      </p:sp>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228600"/>
            <a:ext cx="7391400"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rotWithShape="1">
          <a:blip r:embed="rId4" cstate="print">
            <a:extLst>
              <a:ext uri="{28A0092B-C50C-407E-A947-70E740481C1C}">
                <a14:useLocalDpi xmlns:a14="http://schemas.microsoft.com/office/drawing/2010/main" xmlns="" val="0"/>
              </a:ext>
            </a:extLst>
          </a:blip>
          <a:srcRect r="52534"/>
          <a:stretch/>
        </p:blipFill>
        <p:spPr bwMode="auto">
          <a:xfrm>
            <a:off x="1524000" y="1828800"/>
            <a:ext cx="5867400" cy="4734535"/>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09466" y="6198907"/>
            <a:ext cx="391997" cy="39199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7620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46</a:t>
            </a:fld>
            <a:endParaRPr lang="en-US"/>
          </a:p>
        </p:txBody>
      </p:sp>
      <p:pic>
        <p:nvPicPr>
          <p:cNvPr id="5" name="Content Placeholder 4"/>
          <p:cNvPicPr>
            <a:picLocks noGrp="1"/>
          </p:cNvPicPr>
          <p:nvPr>
            <p:ph idx="1"/>
          </p:nvPr>
        </p:nvPicPr>
        <p:blipFill rotWithShape="1">
          <a:blip r:embed="rId3" cstate="print">
            <a:extLst>
              <a:ext uri="{28A0092B-C50C-407E-A947-70E740481C1C}">
                <a14:useLocalDpi xmlns:a14="http://schemas.microsoft.com/office/drawing/2010/main" xmlns="" val="0"/>
              </a:ext>
            </a:extLst>
          </a:blip>
          <a:srcRect l="48839" b="50196"/>
          <a:stretch/>
        </p:blipFill>
        <p:spPr bwMode="auto">
          <a:xfrm>
            <a:off x="1143000" y="1828799"/>
            <a:ext cx="6538665" cy="4724401"/>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4038600"/>
            <a:ext cx="544397" cy="544397"/>
          </a:xfrm>
          <a:prstGeom prst="rect">
            <a:avLst/>
          </a:prstGeom>
          <a:noFill/>
          <a:extLst>
            <a:ext uri="{909E8E84-426E-40DD-AFC4-6F175D3DCCD1}">
              <a14:hiddenFill xmlns:a14="http://schemas.microsoft.com/office/drawing/2010/main" xmlns="">
                <a:solidFill>
                  <a:srgbClr val="FFFFFF"/>
                </a:solidFill>
              </a14:hiddenFill>
            </a:ext>
          </a:extLst>
        </p:spPr>
      </p:pic>
      <p:pic>
        <p:nvPicPr>
          <p:cNvPr id="430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1932" y="381000"/>
            <a:ext cx="7420467"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67519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47</a:t>
            </a:fld>
            <a:endParaRPr lang="en-US"/>
          </a:p>
        </p:txBody>
      </p:sp>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228600"/>
            <a:ext cx="7620000" cy="143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685329"/>
            <a:ext cx="7239000" cy="4695430"/>
          </a:xfrm>
          <a:prstGeom prst="rect">
            <a:avLst/>
          </a:prstGeom>
          <a:noFill/>
          <a:ln>
            <a:noFill/>
          </a:ln>
        </p:spPr>
      </p:pic>
      <p:pic>
        <p:nvPicPr>
          <p:cNvPr id="7"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3048000"/>
            <a:ext cx="544397" cy="54439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170981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48</a:t>
            </a:fld>
            <a:endParaRPr lang="en-US"/>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152401"/>
            <a:ext cx="7391400" cy="144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1600201"/>
            <a:ext cx="6858000" cy="5029198"/>
          </a:xfrm>
          <a:prstGeom prst="rect">
            <a:avLst/>
          </a:prstGeom>
          <a:noFill/>
          <a:ln>
            <a:noFill/>
          </a:ln>
        </p:spPr>
      </p:pic>
      <p:pic>
        <p:nvPicPr>
          <p:cNvPr id="5" name="Content Placeholder 3" descr="C:\Users\fisheshe\AppData\Local\Microsoft\Windows\Temporary Internet Files\Content.IE5\FPOTZK65\MC900440405[1].png"/>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4724400"/>
            <a:ext cx="611015" cy="611015"/>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4965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49</a:t>
            </a:fld>
            <a:endParaRPr lang="en-US"/>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228600"/>
            <a:ext cx="71628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Content Placeholder 6"/>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677537"/>
            <a:ext cx="7239000" cy="4711013"/>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4495800"/>
            <a:ext cx="626883" cy="783602"/>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34008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76200"/>
            <a:ext cx="7543800" cy="171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7800" y="1905000"/>
            <a:ext cx="6705600" cy="4495800"/>
          </a:xfrm>
          <a:prstGeom prst="rect">
            <a:avLst/>
          </a:prstGeom>
          <a:noFill/>
          <a:ln>
            <a:noFill/>
          </a:ln>
        </p:spPr>
      </p:pic>
      <p:pic>
        <p:nvPicPr>
          <p:cNvPr id="5" name="Content Placeholder 3" descr="C:\Users\fisheshe\AppData\Local\Microsoft\Windows\Temporary Internet Files\Content.IE5\FPOTZK65\MC900440405[1].png"/>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19200" y="5257800"/>
            <a:ext cx="830580" cy="8305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lide Number Placeholder 5"/>
          <p:cNvSpPr>
            <a:spLocks noGrp="1"/>
          </p:cNvSpPr>
          <p:nvPr>
            <p:ph type="sldNum" sz="quarter" idx="12"/>
          </p:nvPr>
        </p:nvSpPr>
        <p:spPr/>
        <p:txBody>
          <a:bodyPr/>
          <a:lstStyle/>
          <a:p>
            <a:fld id="{06CF98E6-11C0-485A-B3E6-27843221B25A}" type="slidenum">
              <a:rPr lang="en-US" smtClean="0"/>
              <a:pPr/>
              <a:t>5</a:t>
            </a:fld>
            <a:endParaRPr lang="en-US"/>
          </a:p>
        </p:txBody>
      </p:sp>
    </p:spTree>
    <p:custDataLst>
      <p:tags r:id="rId1"/>
    </p:custDataLst>
    <p:extLst>
      <p:ext uri="{BB962C8B-B14F-4D97-AF65-F5344CB8AC3E}">
        <p14:creationId xmlns:p14="http://schemas.microsoft.com/office/powerpoint/2010/main" xmlns="" val="10125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50</a:t>
            </a:fld>
            <a:endParaRPr lang="en-US"/>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228600"/>
            <a:ext cx="59817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1403" y="1609725"/>
            <a:ext cx="6850594" cy="4846638"/>
          </a:xfrm>
          <a:prstGeom prst="rect">
            <a:avLst/>
          </a:prstGeom>
          <a:noFill/>
          <a:ln>
            <a:noFill/>
          </a:ln>
        </p:spPr>
      </p:pic>
    </p:spTree>
    <p:custDataLst>
      <p:tags r:id="rId1"/>
    </p:custDataLst>
    <p:extLst>
      <p:ext uri="{BB962C8B-B14F-4D97-AF65-F5344CB8AC3E}">
        <p14:creationId xmlns:p14="http://schemas.microsoft.com/office/powerpoint/2010/main" xmlns="" val="721764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wolf population</a:t>
            </a:r>
            <a:endParaRPr lang="en-US" dirty="0"/>
          </a:p>
        </p:txBody>
      </p:sp>
      <p:sp>
        <p:nvSpPr>
          <p:cNvPr id="4" name="Slide Number Placeholder 3"/>
          <p:cNvSpPr>
            <a:spLocks noGrp="1"/>
          </p:cNvSpPr>
          <p:nvPr>
            <p:ph type="sldNum" sz="quarter" idx="12"/>
          </p:nvPr>
        </p:nvSpPr>
        <p:spPr/>
        <p:txBody>
          <a:bodyPr/>
          <a:lstStyle/>
          <a:p>
            <a:fld id="{06CF98E6-11C0-485A-B3E6-27843221B25A}" type="slidenum">
              <a:rPr lang="en-US" smtClean="0"/>
              <a:pPr/>
              <a:t>51</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228600"/>
            <a:ext cx="5981700" cy="1257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 y="1371601"/>
            <a:ext cx="8153400" cy="3581400"/>
          </a:xfrm>
          <a:prstGeom prst="rect">
            <a:avLst/>
          </a:prstGeom>
          <a:noFill/>
          <a:ln>
            <a:noFill/>
          </a:ln>
        </p:spPr>
      </p:pic>
      <p:pic>
        <p:nvPicPr>
          <p:cNvPr id="7" name="Picture 6"/>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 y="4274230"/>
            <a:ext cx="8077200" cy="2278969"/>
          </a:xfrm>
          <a:prstGeom prst="rect">
            <a:avLst/>
          </a:prstGeom>
          <a:noFill/>
          <a:ln>
            <a:noFill/>
          </a:ln>
        </p:spPr>
      </p:pic>
      <p:sp>
        <p:nvSpPr>
          <p:cNvPr id="3" name="TextBox 2"/>
          <p:cNvSpPr txBox="1"/>
          <p:nvPr/>
        </p:nvSpPr>
        <p:spPr>
          <a:xfrm>
            <a:off x="304800" y="1676400"/>
            <a:ext cx="7848600" cy="369332"/>
          </a:xfrm>
          <a:prstGeom prst="rect">
            <a:avLst/>
          </a:prstGeom>
          <a:solidFill>
            <a:schemeClr val="tx2"/>
          </a:solidFill>
        </p:spPr>
        <p:txBody>
          <a:bodyPr wrap="square" rtlCol="0">
            <a:spAutoFit/>
          </a:bodyPr>
          <a:lstStyle/>
          <a:p>
            <a:r>
              <a:rPr lang="en-US" dirty="0" smtClean="0"/>
              <a:t>The number of predators (wolves) is a limiting factor.</a:t>
            </a:r>
            <a:endParaRPr lang="en-US" dirty="0"/>
          </a:p>
        </p:txBody>
      </p:sp>
      <p:sp>
        <p:nvSpPr>
          <p:cNvPr id="9" name="TextBox 8"/>
          <p:cNvSpPr txBox="1"/>
          <p:nvPr/>
        </p:nvSpPr>
        <p:spPr>
          <a:xfrm>
            <a:off x="152400" y="3429000"/>
            <a:ext cx="8077200" cy="584775"/>
          </a:xfrm>
          <a:prstGeom prst="rect">
            <a:avLst/>
          </a:prstGeom>
          <a:solidFill>
            <a:schemeClr val="tx2"/>
          </a:solidFill>
        </p:spPr>
        <p:txBody>
          <a:bodyPr wrap="square" rtlCol="0">
            <a:spAutoFit/>
          </a:bodyPr>
          <a:lstStyle/>
          <a:p>
            <a:r>
              <a:rPr lang="en-US" sz="1600" dirty="0" smtClean="0"/>
              <a:t>The moose are the food source for the wolves, so when the moose population increases, you usually see the wolf population increase right after that.</a:t>
            </a:r>
            <a:endParaRPr lang="en-US" sz="1600" dirty="0"/>
          </a:p>
        </p:txBody>
      </p:sp>
      <p:sp>
        <p:nvSpPr>
          <p:cNvPr id="10" name="TextBox 9"/>
          <p:cNvSpPr txBox="1"/>
          <p:nvPr/>
        </p:nvSpPr>
        <p:spPr>
          <a:xfrm>
            <a:off x="76200" y="4754252"/>
            <a:ext cx="8305800" cy="1477328"/>
          </a:xfrm>
          <a:prstGeom prst="rect">
            <a:avLst/>
          </a:prstGeom>
          <a:solidFill>
            <a:schemeClr val="tx2"/>
          </a:solidFill>
        </p:spPr>
        <p:txBody>
          <a:bodyPr wrap="square" rtlCol="0">
            <a:spAutoFit/>
          </a:bodyPr>
          <a:lstStyle/>
          <a:p>
            <a:r>
              <a:rPr lang="en-US" dirty="0" smtClean="0"/>
              <a:t>Moose population will drop due to the increase in the wolf population.  Also, the moose population will run out of food supply. Both the moose and wolf population will show a bell shaped curve with the moose population increasing before the wolf population.  All predator prey interaction curves will always show the cyclic rise and fall of prey followed by predator.</a:t>
            </a:r>
            <a:endParaRPr lang="en-US" dirty="0"/>
          </a:p>
        </p:txBody>
      </p:sp>
    </p:spTree>
    <p:custDataLst>
      <p:tags r:id="rId1"/>
    </p:custDataLst>
    <p:extLst>
      <p:ext uri="{BB962C8B-B14F-4D97-AF65-F5344CB8AC3E}">
        <p14:creationId xmlns:p14="http://schemas.microsoft.com/office/powerpoint/2010/main" xmlns="" val="35716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81000"/>
            <a:ext cx="7181850" cy="133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0688" y="1714499"/>
            <a:ext cx="6732023" cy="4741863"/>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7965" y="4495800"/>
            <a:ext cx="830580" cy="8305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pPr/>
              <a:t>6</a:t>
            </a:fld>
            <a:endParaRPr lang="en-US"/>
          </a:p>
        </p:txBody>
      </p:sp>
    </p:spTree>
    <p:custDataLst>
      <p:tags r:id="rId1"/>
    </p:custDataLst>
    <p:extLst>
      <p:ext uri="{BB962C8B-B14F-4D97-AF65-F5344CB8AC3E}">
        <p14:creationId xmlns:p14="http://schemas.microsoft.com/office/powerpoint/2010/main" xmlns="" val="934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 y="609600"/>
            <a:ext cx="7124700"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4296" y="1609725"/>
            <a:ext cx="6984807" cy="4846638"/>
          </a:xfrm>
          <a:prstGeom prst="rect">
            <a:avLst/>
          </a:prstGeom>
          <a:noFill/>
          <a:ln>
            <a:noFill/>
          </a:ln>
        </p:spPr>
      </p:pic>
      <p:pic>
        <p:nvPicPr>
          <p:cNvPr id="4" name="Content Placeholder 3" descr="C:\Users\fisheshe\AppData\Local\Microsoft\Windows\Temporary Internet Files\Content.IE5\FPOTZK65\MC900440405[1].png"/>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 y="4191000"/>
            <a:ext cx="830580" cy="8305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06CF98E6-11C0-485A-B3E6-27843221B25A}" type="slidenum">
              <a:rPr lang="en-US" smtClean="0"/>
              <a:pPr/>
              <a:t>7</a:t>
            </a:fld>
            <a:endParaRPr lang="en-US"/>
          </a:p>
        </p:txBody>
      </p:sp>
    </p:spTree>
    <p:custDataLst>
      <p:tags r:id="rId1"/>
    </p:custDataLst>
    <p:extLst>
      <p:ext uri="{BB962C8B-B14F-4D97-AF65-F5344CB8AC3E}">
        <p14:creationId xmlns:p14="http://schemas.microsoft.com/office/powerpoint/2010/main" xmlns="" val="33725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304800"/>
            <a:ext cx="716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Content Placeholder 4"/>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66800" y="1219200"/>
            <a:ext cx="6248399" cy="5638800"/>
          </a:xfrm>
          <a:prstGeom prst="rect">
            <a:avLst/>
          </a:prstGeom>
          <a:noFill/>
          <a:ln>
            <a:noFill/>
          </a:ln>
        </p:spPr>
      </p:pic>
      <p:pic>
        <p:nvPicPr>
          <p:cNvPr id="6"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9209" y="6324600"/>
            <a:ext cx="533400" cy="533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06CF98E6-11C0-485A-B3E6-27843221B25A}" type="slidenum">
              <a:rPr lang="en-US" smtClean="0"/>
              <a:pPr/>
              <a:t>8</a:t>
            </a:fld>
            <a:endParaRPr lang="en-US"/>
          </a:p>
        </p:txBody>
      </p:sp>
    </p:spTree>
    <p:custDataLst>
      <p:tags r:id="rId1"/>
    </p:custDataLst>
    <p:extLst>
      <p:ext uri="{BB962C8B-B14F-4D97-AF65-F5344CB8AC3E}">
        <p14:creationId xmlns:p14="http://schemas.microsoft.com/office/powerpoint/2010/main" xmlns="" val="380506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586" y="304800"/>
            <a:ext cx="6696075"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Content Placeholder 5"/>
          <p:cNvPicPr>
            <a:picLocks noGrp="1"/>
          </p:cNvPicPr>
          <p:nvPr>
            <p:ph idx="1"/>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1883867"/>
            <a:ext cx="7239000" cy="4298353"/>
          </a:xfrm>
          <a:prstGeom prst="rect">
            <a:avLst/>
          </a:prstGeom>
          <a:noFill/>
          <a:ln>
            <a:noFill/>
          </a:ln>
        </p:spPr>
      </p:pic>
      <p:pic>
        <p:nvPicPr>
          <p:cNvPr id="4" name="Content Placeholder 3" descr="C:\Users\fisheshe\AppData\Local\Microsoft\Windows\Temporary Internet Files\Content.IE5\FPOTZK65\MC900440405[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81000" y="4191000"/>
            <a:ext cx="609600"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lide Number Placeholder 4"/>
          <p:cNvSpPr>
            <a:spLocks noGrp="1"/>
          </p:cNvSpPr>
          <p:nvPr>
            <p:ph type="sldNum" sz="quarter" idx="12"/>
          </p:nvPr>
        </p:nvSpPr>
        <p:spPr/>
        <p:txBody>
          <a:bodyPr/>
          <a:lstStyle/>
          <a:p>
            <a:fld id="{06CF98E6-11C0-485A-B3E6-27843221B25A}" type="slidenum">
              <a:rPr lang="en-US" smtClean="0"/>
              <a:pPr/>
              <a:t>9</a:t>
            </a:fld>
            <a:endParaRPr lang="en-US"/>
          </a:p>
        </p:txBody>
      </p:sp>
    </p:spTree>
    <p:custDataLst>
      <p:tags r:id="rId1"/>
    </p:custDataLst>
    <p:extLst>
      <p:ext uri="{BB962C8B-B14F-4D97-AF65-F5344CB8AC3E}">
        <p14:creationId xmlns:p14="http://schemas.microsoft.com/office/powerpoint/2010/main" xmlns="" val="176573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TPVERSION" val="2008"/>
  <p:tag name="PPVERSION" val="14.0"/>
  <p:tag name="TPFULLVERSION" val="4.2.4.1012"/>
  <p:tag name="DELIMITERS" val="3.1"/>
  <p:tag name="SHOWBARVISIBLE" val="True"/>
  <p:tag name="EXPANDSHOWBAR" val="True"/>
  <p:tag name="USESECONDARYMONITOR" val="True"/>
  <p:tag name="SAVECSVWITHSESSION" val="Tru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722948"/>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30"/>
  <p:tag name="GRIDROTATIONINTERVAL" val="2"/>
  <p:tag name="AUTOSIZEGRID" val="False"/>
  <p:tag name="GRIDSIZE" val="{Width=800, Height=600}"/>
  <p:tag name="GRIDPOSITION" val="1"/>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B8CFEBEEEBEBE4EA60355560E1A2EAC" ma:contentTypeVersion="0" ma:contentTypeDescription="Create a new document." ma:contentTypeScope="" ma:versionID="e016ff35d0d5c5651fbb842fc54832e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00A229-F6E4-4CF1-BBB3-5E3521C27FE7}">
  <ds:schemaRefs>
    <ds:schemaRef ds:uri="http://schemas.microsoft.com/sharepoint/v3/contenttype/forms"/>
  </ds:schemaRefs>
</ds:datastoreItem>
</file>

<file path=customXml/itemProps2.xml><?xml version="1.0" encoding="utf-8"?>
<ds:datastoreItem xmlns:ds="http://schemas.openxmlformats.org/officeDocument/2006/customXml" ds:itemID="{3693FD55-788F-4439-BC63-C0B34903E2DE}">
  <ds:schemaRef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7E4D84D-027E-4AED-9CCC-D3695D56E9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Opulent</Template>
  <TotalTime>1345</TotalTime>
  <Words>979</Words>
  <Application>Microsoft Office PowerPoint</Application>
  <PresentationFormat>On-screen Show (4:3)</PresentationFormat>
  <Paragraphs>108</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Opulent</vt:lpstr>
      <vt:lpstr>Keystone Sample Questions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W</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 the wolf population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Fishel, Shelley</dc:creator>
  <cp:lastModifiedBy>James T. Schultz Sr.</cp:lastModifiedBy>
  <cp:revision>36</cp:revision>
  <dcterms:created xsi:type="dcterms:W3CDTF">2012-10-10T17:54:54Z</dcterms:created>
  <dcterms:modified xsi:type="dcterms:W3CDTF">2013-05-09T02:26:51Z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0x0101000B8CFEBEEEBEBE4EA60355560E1A2EAC</vt:lpwstr>
  </property>
</Properties>
</file>