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50"/>
  </p:notesMasterIdLst>
  <p:sldIdLst>
    <p:sldId id="256" r:id="rId3"/>
    <p:sldId id="257" r:id="rId4"/>
    <p:sldId id="290" r:id="rId5"/>
    <p:sldId id="258" r:id="rId6"/>
    <p:sldId id="291" r:id="rId7"/>
    <p:sldId id="259" r:id="rId8"/>
    <p:sldId id="292" r:id="rId9"/>
    <p:sldId id="293" r:id="rId10"/>
    <p:sldId id="260" r:id="rId11"/>
    <p:sldId id="294" r:id="rId12"/>
    <p:sldId id="295" r:id="rId13"/>
    <p:sldId id="261" r:id="rId14"/>
    <p:sldId id="262" r:id="rId15"/>
    <p:sldId id="296" r:id="rId16"/>
    <p:sldId id="311" r:id="rId17"/>
    <p:sldId id="312" r:id="rId18"/>
    <p:sldId id="297" r:id="rId19"/>
    <p:sldId id="263" r:id="rId20"/>
    <p:sldId id="298" r:id="rId21"/>
    <p:sldId id="299" r:id="rId22"/>
    <p:sldId id="300" r:id="rId23"/>
    <p:sldId id="266" r:id="rId24"/>
    <p:sldId id="267" r:id="rId25"/>
    <p:sldId id="313" r:id="rId26"/>
    <p:sldId id="301" r:id="rId27"/>
    <p:sldId id="302" r:id="rId28"/>
    <p:sldId id="314" r:id="rId29"/>
    <p:sldId id="268" r:id="rId30"/>
    <p:sldId id="315" r:id="rId31"/>
    <p:sldId id="303" r:id="rId32"/>
    <p:sldId id="304" r:id="rId33"/>
    <p:sldId id="271" r:id="rId34"/>
    <p:sldId id="272" r:id="rId35"/>
    <p:sldId id="273" r:id="rId36"/>
    <p:sldId id="274" r:id="rId37"/>
    <p:sldId id="305" r:id="rId38"/>
    <p:sldId id="275" r:id="rId39"/>
    <p:sldId id="306" r:id="rId40"/>
    <p:sldId id="276" r:id="rId41"/>
    <p:sldId id="281" r:id="rId42"/>
    <p:sldId id="307" r:id="rId43"/>
    <p:sldId id="284" r:id="rId44"/>
    <p:sldId id="308" r:id="rId45"/>
    <p:sldId id="309" r:id="rId46"/>
    <p:sldId id="287" r:id="rId47"/>
    <p:sldId id="288" r:id="rId48"/>
    <p:sldId id="31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3460" autoAdjust="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1056"/>
        <p:guide orient="horz" pos="288"/>
        <p:guide orient="horz" pos="4032"/>
        <p:guide orient="horz" pos="960"/>
        <p:guide pos="518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E7977EE4-D30E-4248-9159-AD5E8A6D85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7D945-D8A4-4CEE-B7F4-A552D4FAA993}" type="slidenum">
              <a:rPr lang="en-US"/>
              <a:pPr/>
              <a:t>1</a:t>
            </a:fld>
            <a:endParaRPr lang="en-US"/>
          </a:p>
        </p:txBody>
      </p:sp>
      <p:sp>
        <p:nvSpPr>
          <p:cNvPr id="9933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DA05-1E99-479E-AD63-4404E89DB175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F833-5319-44F0-809A-B3A5C29E78CA}" type="slidenum">
              <a:rPr lang="en-US"/>
              <a:pPr/>
              <a:t>11</a:t>
            </a:fld>
            <a:endParaRPr lang="en-US"/>
          </a:p>
        </p:txBody>
      </p:sp>
      <p:sp>
        <p:nvSpPr>
          <p:cNvPr id="10957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C3B63-D4FA-4789-A593-5AE7C508B628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CE428-582E-4962-B5A3-8238DF37BF43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27732-B96A-4E01-899D-6F1CAC6753D5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09E3-B1B8-44C6-AB8C-E24D1E71BC56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0430D-DBE7-4764-A607-7BCE98C07400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017DC-4E1E-4513-A426-CC2733627E79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6F01-B5E5-4F8D-B2C8-E6B58784DBE1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DF8E5-EC61-41C6-8A75-4DE5EDDC53E0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F530B-2C86-4C73-9E43-A2257A3D388F}" type="slidenum">
              <a:rPr lang="en-US"/>
              <a:pPr/>
              <a:t>2</a:t>
            </a:fld>
            <a:endParaRPr lang="en-US"/>
          </a:p>
        </p:txBody>
      </p:sp>
      <p:sp>
        <p:nvSpPr>
          <p:cNvPr id="10035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0870F-96A1-4BBC-A484-E41F38A4697C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01D4B-FF3C-43C9-B6AD-3D56C9C177F2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74E8E-BCBD-4435-AF3C-95E74955DF13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71250-725C-4BCF-817A-35AC1DFBC7BF}" type="slidenum">
              <a:rPr lang="en-US"/>
              <a:pPr/>
              <a:t>23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17F83-A61F-4969-9495-65680394F416}" type="slidenum">
              <a:rPr lang="en-US"/>
              <a:pPr/>
              <a:t>24</a:t>
            </a:fld>
            <a:endParaRPr lang="en-US"/>
          </a:p>
        </p:txBody>
      </p:sp>
      <p:sp>
        <p:nvSpPr>
          <p:cNvPr id="11673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5578A-8009-4056-AE10-71E94D51F4F2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E7910-1180-4DEF-ADB7-CF53A74EC06D}" type="slidenum">
              <a:rPr lang="en-US"/>
              <a:pPr/>
              <a:t>26</a:t>
            </a:fld>
            <a:endParaRPr lang="en-US"/>
          </a:p>
        </p:txBody>
      </p:sp>
      <p:sp>
        <p:nvSpPr>
          <p:cNvPr id="12390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494DB-95BE-4F78-91E9-035A8FCA2CCD}" type="slidenum">
              <a:rPr lang="en-US"/>
              <a:pPr/>
              <a:t>27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DE503-F27D-4D52-94E2-C092B05C0A71}" type="slidenum">
              <a:rPr lang="en-US"/>
              <a:pPr/>
              <a:t>28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0CAA7-D05D-4EAA-B53F-64511CB6BDBB}" type="slidenum">
              <a:rPr lang="en-US"/>
              <a:pPr/>
              <a:t>29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62C7B-41BE-4501-8B2D-7DF1E2CA6BC4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DE971-D30D-4310-BEC5-9360CB72C6A7}" type="slidenum">
              <a:rPr lang="en-US"/>
              <a:pPr/>
              <a:t>30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419F6-4E41-4C12-93F4-224AE677AB38}" type="slidenum">
              <a:rPr lang="en-US"/>
              <a:pPr/>
              <a:t>31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54A30-203D-405A-9131-5AB9B020E8F7}" type="slidenum">
              <a:rPr lang="en-US"/>
              <a:pPr/>
              <a:t>32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CE58C-B1D6-45B1-98FF-BAD4E6DEFD8C}" type="slidenum">
              <a:rPr lang="en-US"/>
              <a:pPr/>
              <a:t>33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4E3AD-968E-49AE-94A0-7AB17F549271}" type="slidenum">
              <a:rPr lang="en-US"/>
              <a:pPr/>
              <a:t>34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50262-E5BE-427D-A916-3506D4F39440}" type="slidenum">
              <a:rPr lang="en-US"/>
              <a:pPr/>
              <a:t>35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43E0F-E923-4A6B-B288-533C2FD01985}" type="slidenum">
              <a:rPr lang="en-US"/>
              <a:pPr/>
              <a:t>36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54F8D-28A2-4340-9EF7-C4BCA547FD00}" type="slidenum">
              <a:rPr lang="en-US"/>
              <a:pPr/>
              <a:t>37</a:t>
            </a:fld>
            <a:endParaRPr lang="en-US"/>
          </a:p>
        </p:txBody>
      </p:sp>
      <p:sp>
        <p:nvSpPr>
          <p:cNvPr id="13414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A748F-DECF-4B9A-AC9A-7F8FC3055B07}" type="slidenum">
              <a:rPr lang="en-US"/>
              <a:pPr/>
              <a:t>38</a:t>
            </a:fld>
            <a:endParaRPr 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75A4B-F540-4BAE-8319-500B490F16B6}" type="slidenum">
              <a:rPr lang="en-US"/>
              <a:pPr/>
              <a:t>39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750F5-75F5-4D40-9575-AAA1E928A775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EACDB-2998-45A2-B961-98E04563510D}" type="slidenum">
              <a:rPr lang="en-US"/>
              <a:pPr/>
              <a:t>40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C4B85-DA7B-4919-A8BF-220289555F33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674C6-AFB5-49DC-91D0-5D51FA743477}" type="slidenum">
              <a:rPr lang="en-US"/>
              <a:pPr/>
              <a:t>42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BBB11-128D-4FAF-B426-E49BD13F32E2}" type="slidenum">
              <a:rPr lang="en-US"/>
              <a:pPr/>
              <a:t>43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4E68D-AF82-4F84-AFB4-925E37C38120}" type="slidenum">
              <a:rPr lang="en-US"/>
              <a:pPr/>
              <a:t>44</a:t>
            </a:fld>
            <a:endParaRPr lang="en-US"/>
          </a:p>
        </p:txBody>
      </p:sp>
      <p:sp>
        <p:nvSpPr>
          <p:cNvPr id="14029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30AB-9780-45E3-8C8B-ABB402CDB75C}" type="slidenum">
              <a:rPr lang="en-US"/>
              <a:pPr/>
              <a:t>45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94886-5BD9-4618-A203-06952F991C1E}" type="slidenum">
              <a:rPr lang="en-US"/>
              <a:pPr/>
              <a:t>46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E6FDE-370C-4761-9F33-53C15C5A8E6F}" type="slidenum">
              <a:rPr lang="en-US"/>
              <a:pPr/>
              <a:t>47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3B4B6-8316-47B9-9E2D-57BD13B319D7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C2981-9115-429A-B5D4-7FAC1E3044F9}" type="slidenum">
              <a:rPr lang="en-US"/>
              <a:pPr/>
              <a:t>6</a:t>
            </a:fld>
            <a:endParaRPr lang="en-US"/>
          </a:p>
        </p:txBody>
      </p:sp>
      <p:sp>
        <p:nvSpPr>
          <p:cNvPr id="10445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C53C5-F7E7-48DA-8583-AE20A9936E27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F85B-5510-4995-8370-7C42B497F3CC}" type="slidenum">
              <a:rPr lang="en-US"/>
              <a:pPr/>
              <a:t>8</a:t>
            </a:fld>
            <a:endParaRPr lang="en-US"/>
          </a:p>
        </p:txBody>
      </p:sp>
      <p:sp>
        <p:nvSpPr>
          <p:cNvPr id="10649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8478B-A2F8-4C2A-8CA9-572B49760E97}" type="slidenum">
              <a:rPr lang="en-US"/>
              <a:pPr/>
              <a:t>9</a:t>
            </a:fld>
            <a:endParaRPr lang="en-US"/>
          </a:p>
        </p:txBody>
      </p:sp>
      <p:sp>
        <p:nvSpPr>
          <p:cNvPr id="10752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1027" descr="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728663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414463" y="38862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8BF6B-D7C7-4A6C-AF25-B32C1C0680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Rectangle 1031"/>
          <p:cNvSpPr>
            <a:spLocks noChangeArrowheads="1"/>
          </p:cNvSpPr>
          <p:nvPr/>
        </p:nvSpPr>
        <p:spPr bwMode="auto">
          <a:xfrm>
            <a:off x="3390900" y="6550025"/>
            <a:ext cx="2876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sz="800" baseline="0">
                <a:solidFill>
                  <a:schemeClr val="bg1"/>
                </a:solidFill>
              </a:rPr>
              <a:t>Elsevier items and derived items © 2006 by Elsevier Inc.</a:t>
            </a:r>
            <a:endParaRPr lang="en-US" sz="800" baseline="0">
              <a:solidFill>
                <a:srgbClr val="DED6B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55D2CE-AEAA-48C2-A738-AA544019C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E416D6-C828-4655-807B-A30B27686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6429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tabLst>
                <a:tab pos="2235200" algn="l"/>
              </a:tabLst>
            </a:pPr>
            <a:r>
              <a:rPr lang="en-US" sz="1000" baseline="0"/>
              <a:t>Elsevier items and derived items © 2010, 2006, 2002 by Saunders, an imprint of Elsevier Inc.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3047A-9995-4013-95C2-55372443A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632D6-702C-42FA-9612-60DB0A628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1DB3F-D6A4-48F0-BF57-5BA236ED1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D1E32-E948-4E06-A348-525E23C95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1D29B-D7F8-45D0-B9F0-D27CFA2BA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C3B0FB-338B-4427-80A6-874B20498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EA8F58-D5FC-4BB5-857E-3A9658C54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9473E-8571-4F03-BC57-A16CD2C66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 descr="tex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0900" y="6550025"/>
            <a:ext cx="2876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spcBef>
                <a:spcPct val="50000"/>
              </a:spcBef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Elsevier items and derived items © 2006 by Elsevier Inc.</a:t>
            </a:r>
            <a:endParaRPr lang="en-US">
              <a:solidFill>
                <a:srgbClr val="DED6B2"/>
              </a:solidFill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33511D67-41B8-4BD7-B3D2-02F90295A0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85800" y="1371600"/>
            <a:ext cx="8458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FCC00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FCC00"/>
        </a:buClr>
        <a:buFont typeface="Arial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6429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tabLst>
                <a:tab pos="2235200" algn="l"/>
              </a:tabLst>
            </a:pPr>
            <a:r>
              <a:rPr lang="en-US" sz="1000" baseline="0"/>
              <a:t>Elsevier items and derived items © 2010, 2006, 2002 by Saunders, an imprint of Elsevier Inc.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95D219D-8A6D-461C-A586-45616A338C96}" type="slidenum">
              <a:rPr lang="en-US" sz="1000" baseline="0"/>
              <a:pPr algn="r">
                <a:spcBef>
                  <a:spcPct val="50000"/>
                </a:spcBef>
              </a:pPr>
              <a:t>‹#›</a:t>
            </a:fld>
            <a:endParaRPr lang="en-US" sz="1000" baseline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ideo" Target="156.m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ideo" Target="157.m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ideo" Target="342.m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ideo" Target="158.m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ideo" Target="150.m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ideo" Target="011.m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ideo" Target="151.mp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ideo" Target="159.mpg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video" Target="153.mp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148.m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Chapter 36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sz="3600"/>
              <a:t>Care of Patients with Dysrhythmias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ECG</a:t>
            </a:r>
          </a:p>
        </p:txBody>
      </p:sp>
      <p:pic>
        <p:nvPicPr>
          <p:cNvPr id="50183" name="Picture 7" descr="036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0" y="1720850"/>
            <a:ext cx="3975100" cy="460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Heart Rate</a:t>
            </a:r>
          </a:p>
        </p:txBody>
      </p:sp>
      <p:pic>
        <p:nvPicPr>
          <p:cNvPr id="51206" name="Picture 6" descr="036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2654300"/>
            <a:ext cx="6807200" cy="260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Electrocardiographic Rhythm Analysis</a:t>
            </a:r>
            <a:r>
              <a:rPr lang="en-US" sz="3600" b="1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Determine the heart rate.</a:t>
            </a:r>
          </a:p>
          <a:p>
            <a:pPr>
              <a:spcBef>
                <a:spcPct val="0"/>
              </a:spcBef>
            </a:pPr>
            <a:r>
              <a:rPr lang="en-US"/>
              <a:t>Determine the heart rhythm.</a:t>
            </a:r>
          </a:p>
          <a:p>
            <a:pPr>
              <a:spcBef>
                <a:spcPct val="0"/>
              </a:spcBef>
            </a:pPr>
            <a:r>
              <a:rPr lang="en-US"/>
              <a:t>Analyze the P waves.</a:t>
            </a:r>
          </a:p>
          <a:p>
            <a:pPr>
              <a:spcBef>
                <a:spcPct val="0"/>
              </a:spcBef>
            </a:pPr>
            <a:r>
              <a:rPr lang="en-US"/>
              <a:t>Measure the PR interval.</a:t>
            </a:r>
          </a:p>
          <a:p>
            <a:pPr>
              <a:spcBef>
                <a:spcPct val="0"/>
              </a:spcBef>
            </a:pPr>
            <a:r>
              <a:rPr lang="en-US"/>
              <a:t>Measure the QRS duration.</a:t>
            </a:r>
          </a:p>
          <a:p>
            <a:pPr>
              <a:spcBef>
                <a:spcPct val="0"/>
              </a:spcBef>
            </a:pPr>
            <a:r>
              <a:rPr lang="en-US"/>
              <a:t>Interpret the rhythm.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Normal Rhythms</a:t>
            </a:r>
            <a:r>
              <a:rPr lang="en-US" sz="3600">
                <a:cs typeface="Arial" charset="0"/>
              </a:rPr>
              <a:t>—</a:t>
            </a:r>
            <a:r>
              <a:rPr lang="en-US" sz="3600"/>
              <a:t>Normal Sinus Rhythm</a:t>
            </a:r>
          </a:p>
        </p:txBody>
      </p:sp>
      <p:pic>
        <p:nvPicPr>
          <p:cNvPr id="8198" name="Picture 6" descr="036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2478088"/>
            <a:ext cx="6883400" cy="190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Rhythms </a:t>
            </a:r>
          </a:p>
        </p:txBody>
      </p:sp>
      <p:pic>
        <p:nvPicPr>
          <p:cNvPr id="52232" name="Picture 8" descr="0360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905000"/>
            <a:ext cx="6477000" cy="2016125"/>
          </a:xfrm>
          <a:prstGeom prst="rect">
            <a:avLst/>
          </a:prstGeom>
          <a:noFill/>
        </p:spPr>
      </p:pic>
      <p:pic>
        <p:nvPicPr>
          <p:cNvPr id="52233" name="Picture 9" descr="03600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0" y="4114800"/>
            <a:ext cx="6604000" cy="207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Bradycardia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073400" y="6019800"/>
            <a:ext cx="3054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68620" name="156.mpg" descr="OS 10.4:Users:lmate:Desktop:IGGY_PPT:PPT:156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68621" name="Picture 13" descr="36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" fill="hold"/>
                                        <p:tgtEl>
                                          <p:spTgt spid="68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8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Tachycardia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048000" y="6049963"/>
            <a:ext cx="3054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70668" name="157.mpg" descr="OS 10.4:Users:lmate:Desktop:IGGY_PPT:PPT:157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70669" name="Picture 13" descr="36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76400"/>
            <a:ext cx="6253163" cy="468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70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0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Arrhythmia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Variant of NSR</a:t>
            </a:r>
          </a:p>
          <a:p>
            <a:pPr>
              <a:spcBef>
                <a:spcPct val="0"/>
              </a:spcBef>
            </a:pPr>
            <a:r>
              <a:rPr lang="en-US"/>
              <a:t>Results from changes in intrathoracic pressure during breathing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Dysrhythmias</a:t>
            </a:r>
            <a:r>
              <a:rPr lang="en-US" b="1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Tachydysrhythmias</a:t>
            </a:r>
          </a:p>
          <a:p>
            <a:pPr>
              <a:spcBef>
                <a:spcPct val="0"/>
              </a:spcBef>
            </a:pPr>
            <a:r>
              <a:rPr lang="en-US"/>
              <a:t>Bradydysrhythmias</a:t>
            </a:r>
          </a:p>
          <a:p>
            <a:pPr>
              <a:spcBef>
                <a:spcPct val="0"/>
              </a:spcBef>
            </a:pPr>
            <a:r>
              <a:rPr lang="en-US"/>
              <a:t>Premature complexes</a:t>
            </a:r>
          </a:p>
          <a:p>
            <a:pPr>
              <a:spcBef>
                <a:spcPct val="0"/>
              </a:spcBef>
            </a:pPr>
            <a:r>
              <a:rPr lang="en-US"/>
              <a:t>Repetitive rhythm complexes:</a:t>
            </a:r>
          </a:p>
          <a:p>
            <a:pPr lvl="1">
              <a:spcBef>
                <a:spcPct val="0"/>
              </a:spcBef>
            </a:pPr>
            <a:r>
              <a:rPr lang="en-US"/>
              <a:t>Bigeminy</a:t>
            </a:r>
          </a:p>
          <a:p>
            <a:pPr lvl="1">
              <a:spcBef>
                <a:spcPct val="0"/>
              </a:spcBef>
            </a:pPr>
            <a:r>
              <a:rPr lang="en-US"/>
              <a:t>Trigeminy</a:t>
            </a:r>
          </a:p>
          <a:p>
            <a:pPr lvl="1">
              <a:spcBef>
                <a:spcPct val="0"/>
              </a:spcBef>
            </a:pPr>
            <a:r>
              <a:rPr lang="en-US"/>
              <a:t>Quadrigeminy</a:t>
            </a:r>
          </a:p>
          <a:p>
            <a:pPr>
              <a:spcBef>
                <a:spcPct val="0"/>
              </a:spcBef>
            </a:pPr>
            <a:r>
              <a:rPr lang="en-US"/>
              <a:t>Escape complexes and rhythms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Dysrhythmias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Sinus tachycardia</a:t>
            </a:r>
          </a:p>
          <a:p>
            <a:pPr>
              <a:spcBef>
                <a:spcPct val="0"/>
              </a:spcBef>
            </a:pPr>
            <a:r>
              <a:rPr lang="en-US"/>
              <a:t>Patient-centered collaborative care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Review of Cardiac Electrophysiology</a:t>
            </a:r>
            <a:r>
              <a:rPr lang="en-US" sz="3600" b="1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Automaticity</a:t>
            </a:r>
          </a:p>
          <a:p>
            <a:pPr>
              <a:spcBef>
                <a:spcPct val="0"/>
              </a:spcBef>
            </a:pPr>
            <a:r>
              <a:rPr lang="en-US"/>
              <a:t>Excitability</a:t>
            </a:r>
          </a:p>
          <a:p>
            <a:pPr>
              <a:spcBef>
                <a:spcPct val="0"/>
              </a:spcBef>
            </a:pPr>
            <a:r>
              <a:rPr lang="en-US"/>
              <a:t>Conductivity</a:t>
            </a:r>
          </a:p>
          <a:p>
            <a:pPr>
              <a:spcBef>
                <a:spcPct val="0"/>
              </a:spcBef>
            </a:pPr>
            <a:r>
              <a:rPr lang="en-US"/>
              <a:t>Contractility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 Bradycardia</a:t>
            </a:r>
          </a:p>
        </p:txBody>
      </p:sp>
      <p:pic>
        <p:nvPicPr>
          <p:cNvPr id="55304" name="342.mpg" descr="OS 10.4:Users:lmate:Desktop:IGGY_PPT:PPT:342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55305" name="Picture 1033" descr="36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Dysrhythmias</a:t>
            </a:r>
          </a:p>
        </p:txBody>
      </p:sp>
      <p:pic>
        <p:nvPicPr>
          <p:cNvPr id="56327" name="Picture 7" descr="036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752600"/>
            <a:ext cx="6629400" cy="2228850"/>
          </a:xfrm>
          <a:prstGeom prst="rect">
            <a:avLst/>
          </a:prstGeom>
          <a:noFill/>
        </p:spPr>
      </p:pic>
      <p:pic>
        <p:nvPicPr>
          <p:cNvPr id="56328" name="Picture 8" descr="036009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4152900"/>
            <a:ext cx="66294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Premature Atrial Complexes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Ectopic focus of atrial tissue fires an impulse before the next sinus impulse is due.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Supraventricular Tachycardia</a:t>
            </a:r>
            <a:r>
              <a:rPr lang="en-US" b="1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Rapid stimulation of atrial tissue occurs at a rate of 100 to 280 beat/min with a mean of 170 beats/min in adults.</a:t>
            </a:r>
          </a:p>
          <a:p>
            <a:pPr>
              <a:spcBef>
                <a:spcPct val="0"/>
              </a:spcBef>
            </a:pPr>
            <a:r>
              <a:rPr lang="en-US"/>
              <a:t>Paroxysmal supraventricular tachycardia  rhythm is intermittent and terminated suddenly with or without intervention.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Supraventricular Tachycardia (Cont’d)</a:t>
            </a:r>
          </a:p>
        </p:txBody>
      </p:sp>
      <p:sp>
        <p:nvSpPr>
          <p:cNvPr id="72711" name="Rectangle 1031"/>
          <p:cNvSpPr>
            <a:spLocks noChangeArrowheads="1"/>
          </p:cNvSpPr>
          <p:nvPr/>
        </p:nvSpPr>
        <p:spPr bwMode="auto">
          <a:xfrm>
            <a:off x="3149600" y="5973763"/>
            <a:ext cx="3054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72716" name="158.mpg" descr="OS 10.4:Users:lmate:Desktop:IGGY_PPT:PPT:158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72717" name="Picture 1037" descr="36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7163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3" fill="hold"/>
                                        <p:tgtEl>
                                          <p:spTgt spid="72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2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Fibrillation</a:t>
            </a:r>
          </a:p>
        </p:txBody>
      </p:sp>
      <p:pic>
        <p:nvPicPr>
          <p:cNvPr id="57353" name="150.mpg" descr="OS 10.4:Users:lmate:Desktop:IGGY_PPT:PPT:150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57355" name="Picture 11" descr="36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0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Atrial Fibrillation (Cont’d)</a:t>
            </a:r>
            <a:r>
              <a:rPr lang="en-US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Patient-centered collaborative care:</a:t>
            </a:r>
          </a:p>
          <a:p>
            <a:pPr lvl="1">
              <a:spcBef>
                <a:spcPct val="0"/>
              </a:spcBef>
            </a:pPr>
            <a:r>
              <a:rPr lang="en-US"/>
              <a:t>Risk for emboli</a:t>
            </a:r>
          </a:p>
          <a:p>
            <a:pPr lvl="1">
              <a:spcBef>
                <a:spcPct val="0"/>
              </a:spcBef>
            </a:pPr>
            <a:r>
              <a:rPr lang="en-US"/>
              <a:t>Antiarrhythmic drugs</a:t>
            </a:r>
          </a:p>
          <a:p>
            <a:pPr lvl="1">
              <a:spcBef>
                <a:spcPct val="0"/>
              </a:spcBef>
            </a:pPr>
            <a:r>
              <a:rPr lang="en-US"/>
              <a:t>Cardioversion</a:t>
            </a:r>
          </a:p>
          <a:p>
            <a:pPr lvl="1">
              <a:spcBef>
                <a:spcPct val="0"/>
              </a:spcBef>
            </a:pPr>
            <a:r>
              <a:rPr lang="en-US"/>
              <a:t>Radiofrequency catheter ablation</a:t>
            </a:r>
          </a:p>
          <a:p>
            <a:pPr lvl="1">
              <a:spcBef>
                <a:spcPct val="0"/>
              </a:spcBef>
            </a:pPr>
            <a:r>
              <a:rPr lang="en-US"/>
              <a:t>Pacing</a:t>
            </a:r>
          </a:p>
          <a:p>
            <a:pPr lvl="1">
              <a:spcBef>
                <a:spcPct val="0"/>
              </a:spcBef>
            </a:pPr>
            <a:r>
              <a:rPr lang="en-US"/>
              <a:t>Maze procedure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Atrial Fibrillation Compared with Normal Sinus Rhythm	</a:t>
            </a:r>
            <a:endParaRPr lang="en-GB" sz="3600"/>
          </a:p>
        </p:txBody>
      </p:sp>
      <p:pic>
        <p:nvPicPr>
          <p:cNvPr id="74763" name="011.mpg" descr="OS 10.4:Users:lmate:Desktop:IGGY_PPT:PPT:011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74764" name="Picture 12" descr="36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Flutter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Rapid atrial depolarization occurring at a rate of 250 to 350 times per minute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Flutter at 100 beats/min</a:t>
            </a:r>
            <a:endParaRPr lang="en-GB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73400" y="5791200"/>
            <a:ext cx="3054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75788" name="151.mpg" descr="OS 10.4:Users:lmate:Desktop:IGGY_PPT:PPT:151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75789" name="Picture 13" descr="36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71638"/>
            <a:ext cx="6249988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" fill="hold"/>
                                        <p:tgtEl>
                                          <p:spTgt spid="75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Conduction System</a:t>
            </a:r>
          </a:p>
        </p:txBody>
      </p:sp>
      <p:pic>
        <p:nvPicPr>
          <p:cNvPr id="46086" name="Picture 6" descr="036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879600"/>
            <a:ext cx="65278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Junctional Dysrhythmias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Nodal cells in the AV junctional area that generate electrical impulses and are therefore latent pacemaker cells</a:t>
            </a:r>
          </a:p>
          <a:p>
            <a:pPr>
              <a:spcBef>
                <a:spcPct val="0"/>
              </a:spcBef>
            </a:pPr>
            <a:r>
              <a:rPr lang="en-US"/>
              <a:t>40 to 60 beats/min</a:t>
            </a:r>
          </a:p>
          <a:p>
            <a:pPr>
              <a:spcBef>
                <a:spcPct val="0"/>
              </a:spcBef>
            </a:pPr>
            <a:r>
              <a:rPr lang="en-US"/>
              <a:t>These rhythms are most commonly temporary and the patients usually remain stable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Ventricular Dysrhythmias</a:t>
            </a:r>
          </a:p>
        </p:txBody>
      </p:sp>
      <p:pic>
        <p:nvPicPr>
          <p:cNvPr id="60423" name="Picture 7" descr="0360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74825"/>
            <a:ext cx="6400800" cy="1958975"/>
          </a:xfrm>
          <a:prstGeom prst="rect">
            <a:avLst/>
          </a:prstGeom>
          <a:noFill/>
        </p:spPr>
      </p:pic>
      <p:pic>
        <p:nvPicPr>
          <p:cNvPr id="60424" name="Picture 8" descr="03601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98900"/>
            <a:ext cx="6400800" cy="196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Idioventricular Rhythm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Also called </a:t>
            </a:r>
            <a:r>
              <a:rPr lang="en-US" i="1"/>
              <a:t>ventricular escape rhythm</a:t>
            </a:r>
            <a:r>
              <a:rPr lang="en-US" i="1">
                <a:cs typeface="Arial" charset="0"/>
              </a:rPr>
              <a:t>—</a:t>
            </a:r>
            <a:r>
              <a:rPr lang="en-US"/>
              <a:t>ventricular nodal cells pace the ventricles. P waves are independent of the QRS complex (AV dissociation).</a:t>
            </a:r>
          </a:p>
          <a:p>
            <a:pPr>
              <a:spcBef>
                <a:spcPct val="0"/>
              </a:spcBef>
            </a:pPr>
            <a:r>
              <a:rPr lang="en-US"/>
              <a:t>Idioventricular rhythm is seen as a rhythm in the dying heart.</a:t>
            </a:r>
          </a:p>
          <a:p>
            <a:pPr>
              <a:spcBef>
                <a:spcPct val="0"/>
              </a:spcBef>
            </a:pPr>
            <a:r>
              <a:rPr lang="en-US"/>
              <a:t>Emergency care.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Premature Ventricular Complexes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 result of increased irritability of ventricular cells</a:t>
            </a:r>
            <a:r>
              <a:rPr lang="en-US">
                <a:cs typeface="Arial" charset="0"/>
              </a:rPr>
              <a:t>—</a:t>
            </a:r>
            <a:r>
              <a:rPr lang="en-US"/>
              <a:t>early ventricular complexes followed by a pause</a:t>
            </a:r>
          </a:p>
          <a:p>
            <a:pPr>
              <a:buFont typeface="Wingdings 2" pitchFamily="18" charset="2"/>
              <a:buNone/>
            </a:pPr>
            <a:endParaRPr lang="en-US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Ventricular Tachycardia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Also called </a:t>
            </a:r>
            <a:r>
              <a:rPr lang="en-US" i="1"/>
              <a:t>V tach</a:t>
            </a:r>
            <a:r>
              <a:rPr lang="en-US" i="1">
                <a:cs typeface="Arial" charset="0"/>
              </a:rPr>
              <a:t>—</a:t>
            </a:r>
            <a:r>
              <a:rPr lang="en-US"/>
              <a:t>repetitive firing of an irritable ventricular ectopic focus, usually at a rate of 140 to 180 beats/min</a:t>
            </a:r>
          </a:p>
        </p:txBody>
      </p:sp>
      <p:pic>
        <p:nvPicPr>
          <p:cNvPr id="19461" name="Picture 5" descr="036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81400"/>
            <a:ext cx="64008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Ventricular Fibrillation</a:t>
            </a:r>
            <a:r>
              <a:rPr lang="en-US" b="1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Also called </a:t>
            </a:r>
            <a:r>
              <a:rPr lang="en-US" i="1"/>
              <a:t>V fib</a:t>
            </a:r>
            <a:r>
              <a:rPr lang="en-US" i="1">
                <a:cs typeface="Arial" charset="0"/>
              </a:rPr>
              <a:t>—</a:t>
            </a:r>
            <a:r>
              <a:rPr lang="en-US"/>
              <a:t>a result of electrical chaos in the ventricles</a:t>
            </a:r>
          </a:p>
        </p:txBody>
      </p:sp>
      <p:pic>
        <p:nvPicPr>
          <p:cNvPr id="20485" name="Picture 5" descr="0360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57575"/>
            <a:ext cx="6705600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Ventricular Fibrillation (Cont’d)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048000" y="5821363"/>
            <a:ext cx="2946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62478" name="159.mpg" descr="OS 10.4:Users:lmate:Desktop:IGGY_PPT:PPT:159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62479" name="Picture 15" descr="36_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" fill="hold"/>
                                        <p:tgtEl>
                                          <p:spTgt spid="62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Ventricular Asystole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Also called </a:t>
            </a:r>
            <a:r>
              <a:rPr lang="en-US" i="1"/>
              <a:t>ventricular standstill</a:t>
            </a:r>
            <a:r>
              <a:rPr lang="en-US" i="1">
                <a:cs typeface="Arial" charset="0"/>
              </a:rPr>
              <a:t>—</a:t>
            </a:r>
            <a:r>
              <a:rPr lang="en-US"/>
              <a:t>complete absence of any ventricular rhythm</a:t>
            </a:r>
          </a:p>
        </p:txBody>
      </p:sp>
      <p:pic>
        <p:nvPicPr>
          <p:cNvPr id="21509" name="Picture 5" descr="0360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352800"/>
            <a:ext cx="6299200" cy="19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Asystole 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buClr>
                <a:schemeClr val="tx2"/>
              </a:buClr>
              <a:buSzPct val="60000"/>
              <a:buFont typeface="Wingdings 2" pitchFamily="18" charset="2"/>
              <a:buChar char=""/>
            </a:pPr>
            <a:r>
              <a:rPr lang="en-US" sz="28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Emergency care</a:t>
            </a:r>
          </a:p>
        </p:txBody>
      </p:sp>
      <p:pic>
        <p:nvPicPr>
          <p:cNvPr id="63499" name="153.mpg" descr="OS 10.4:Users:lmate:Desktop:IGGY_PPT:PPT:153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7213" y="2357438"/>
            <a:ext cx="5411787" cy="4059237"/>
          </a:xfrm>
          <a:prstGeom prst="rect">
            <a:avLst/>
          </a:prstGeom>
          <a:noFill/>
        </p:spPr>
      </p:pic>
      <p:pic>
        <p:nvPicPr>
          <p:cNvPr id="63500" name="Picture 12" descr="36_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357438"/>
            <a:ext cx="5402263" cy="405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63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Atrioventricular Blocks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Atrioventricular blocks are differentiated by their PR interval:</a:t>
            </a:r>
          </a:p>
          <a:p>
            <a:pPr lvl="1">
              <a:spcBef>
                <a:spcPct val="0"/>
              </a:spcBef>
            </a:pPr>
            <a:r>
              <a:rPr lang="en-US"/>
              <a:t>First-degree atrioventricular block</a:t>
            </a:r>
          </a:p>
          <a:p>
            <a:pPr lvl="1">
              <a:spcBef>
                <a:spcPct val="0"/>
              </a:spcBef>
            </a:pPr>
            <a:r>
              <a:rPr lang="en-US"/>
              <a:t>Second-degree atrioventricular block</a:t>
            </a:r>
          </a:p>
          <a:p>
            <a:pPr lvl="1">
              <a:spcBef>
                <a:spcPct val="0"/>
              </a:spcBef>
            </a:pPr>
            <a:r>
              <a:rPr lang="en-US"/>
              <a:t>Third-degree atrioventricular block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Cardiac Conduction System</a:t>
            </a:r>
            <a:r>
              <a:rPr lang="en-US" sz="3600" b="1"/>
              <a:t> </a:t>
            </a:r>
            <a:r>
              <a:rPr lang="en-US" sz="3600"/>
              <a:t>(Cont’d)</a:t>
            </a:r>
            <a:r>
              <a:rPr lang="en-US" b="1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Sinoatrial node:</a:t>
            </a:r>
            <a:r>
              <a:rPr lang="en-US" sz="2400"/>
              <a:t>   </a:t>
            </a:r>
          </a:p>
          <a:p>
            <a:pPr lvl="1">
              <a:spcBef>
                <a:spcPct val="0"/>
              </a:spcBef>
            </a:pPr>
            <a:r>
              <a:rPr lang="en-US"/>
              <a:t>Electrical impulses at 60 to 100 beats/min</a:t>
            </a:r>
          </a:p>
          <a:p>
            <a:pPr lvl="1">
              <a:spcBef>
                <a:spcPct val="0"/>
              </a:spcBef>
            </a:pPr>
            <a:r>
              <a:rPr lang="en-US"/>
              <a:t>Reflected in a P wave on the ECG</a:t>
            </a:r>
          </a:p>
          <a:p>
            <a:pPr>
              <a:spcBef>
                <a:spcPct val="0"/>
              </a:spcBef>
            </a:pPr>
            <a:r>
              <a:rPr lang="en-US"/>
              <a:t>Atrioventricular junctional area 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    reflected in the PR segment on the ECG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    contraction known as “atrial kick”</a:t>
            </a:r>
          </a:p>
          <a:p>
            <a:pPr>
              <a:spcBef>
                <a:spcPct val="0"/>
              </a:spcBef>
            </a:pPr>
            <a:r>
              <a:rPr lang="en-US"/>
              <a:t>Bundle of His:</a:t>
            </a:r>
          </a:p>
          <a:p>
            <a:pPr lvl="1">
              <a:spcBef>
                <a:spcPct val="0"/>
              </a:spcBef>
            </a:pPr>
            <a:r>
              <a:rPr lang="en-US"/>
              <a:t>Right bundle branch system</a:t>
            </a:r>
          </a:p>
          <a:p>
            <a:pPr lvl="1">
              <a:spcBef>
                <a:spcPct val="0"/>
              </a:spcBef>
            </a:pPr>
            <a:r>
              <a:rPr lang="en-US"/>
              <a:t>Left bundle branch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Bundle Branch Blocks</a:t>
            </a:r>
            <a:r>
              <a:rPr lang="en-US" b="1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Conduction delay or block within one of the two main Bundle of His branches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Dysrhythmias: Nonsurgical Management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Antidysrhythmic agents</a:t>
            </a:r>
          </a:p>
          <a:p>
            <a:pPr>
              <a:spcBef>
                <a:spcPct val="0"/>
              </a:spcBef>
            </a:pPr>
            <a:r>
              <a:rPr lang="en-US"/>
              <a:t>Other drugs</a:t>
            </a:r>
          </a:p>
          <a:p>
            <a:pPr>
              <a:spcBef>
                <a:spcPct val="0"/>
              </a:spcBef>
            </a:pPr>
            <a:r>
              <a:rPr lang="en-US"/>
              <a:t>Drugs used during cardiac arrest</a:t>
            </a:r>
          </a:p>
          <a:p>
            <a:pPr>
              <a:spcBef>
                <a:spcPct val="0"/>
              </a:spcBef>
            </a:pPr>
            <a:r>
              <a:rPr lang="en-US"/>
              <a:t>Vagal maneuvers</a:t>
            </a:r>
            <a:r>
              <a:rPr lang="en-US">
                <a:cs typeface="Arial" charset="0"/>
              </a:rPr>
              <a:t>—</a:t>
            </a:r>
            <a:r>
              <a:rPr lang="en-US"/>
              <a:t>carotid sinus massage, vagal reflex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Pacemakers</a:t>
            </a:r>
            <a:r>
              <a:rPr lang="en-US" b="1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Temporary pacing</a:t>
            </a:r>
            <a:r>
              <a:rPr lang="en-US">
                <a:cs typeface="Arial" charset="0"/>
              </a:rPr>
              <a:t>—</a:t>
            </a:r>
            <a:r>
              <a:rPr lang="en-US"/>
              <a:t>invasive and noninvasive</a:t>
            </a:r>
          </a:p>
          <a:p>
            <a:pPr>
              <a:spcBef>
                <a:spcPct val="0"/>
              </a:spcBef>
            </a:pPr>
            <a:r>
              <a:rPr lang="en-US"/>
              <a:t>Permanent pacemakers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Cardiac Arrest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Cardiopulmonary resuscitation</a:t>
            </a:r>
          </a:p>
          <a:p>
            <a:pPr>
              <a:spcBef>
                <a:spcPct val="0"/>
              </a:spcBef>
            </a:pPr>
            <a:r>
              <a:rPr lang="en-US"/>
              <a:t>Advanced cardiac life support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Cardioversion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Synchronized countershock that may be performed in emergencies for unstable ventricular or supraventricular tachydysrhythmias or electively for stable tachydysrhythmias that are resistant to medical therapies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Defibrillation</a:t>
            </a:r>
            <a:endParaRPr lang="en-US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64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Asynchronous countershock depolarizes a critical mass of myocardium simultaneously to stop the re-entry circuit and allow the sinus node to regain control of the heart</a:t>
            </a:r>
          </a:p>
          <a:p>
            <a:pPr algn="r">
              <a:buFont typeface="Wingdings 2" pitchFamily="18" charset="2"/>
              <a:buNone/>
            </a:pPr>
            <a:endParaRPr lang="en-US" sz="2000" i="1"/>
          </a:p>
          <a:p>
            <a:pPr algn="r">
              <a:buFont typeface="Wingdings 2" pitchFamily="18" charset="2"/>
              <a:buNone/>
            </a:pPr>
            <a:endParaRPr lang="en-US" sz="2000" b="1" i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Therapies</a:t>
            </a:r>
            <a:r>
              <a:rPr lang="en-US" b="1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Automatic external defibrillation</a:t>
            </a:r>
          </a:p>
          <a:p>
            <a:pPr>
              <a:spcBef>
                <a:spcPct val="0"/>
              </a:spcBef>
            </a:pPr>
            <a:r>
              <a:rPr lang="en-US"/>
              <a:t>Radiofrequency catheter ablation</a:t>
            </a:r>
          </a:p>
          <a:p>
            <a:pPr>
              <a:spcBef>
                <a:spcPct val="0"/>
              </a:spcBef>
            </a:pPr>
            <a:r>
              <a:rPr lang="en-US"/>
              <a:t>Surgical procedures:</a:t>
            </a:r>
          </a:p>
          <a:p>
            <a:pPr lvl="1">
              <a:spcBef>
                <a:spcPct val="0"/>
              </a:spcBef>
            </a:pPr>
            <a:r>
              <a:rPr lang="en-US"/>
              <a:t>Permanent pacemaker</a:t>
            </a:r>
          </a:p>
          <a:p>
            <a:pPr lvl="1">
              <a:spcBef>
                <a:spcPct val="0"/>
              </a:spcBef>
            </a:pPr>
            <a:r>
              <a:rPr lang="en-US"/>
              <a:t>Coronary artery bypass grafting</a:t>
            </a:r>
          </a:p>
          <a:p>
            <a:pPr lvl="1">
              <a:spcBef>
                <a:spcPct val="0"/>
              </a:spcBef>
            </a:pPr>
            <a:r>
              <a:rPr lang="en-US"/>
              <a:t>Aneurysmectomy</a:t>
            </a:r>
          </a:p>
          <a:p>
            <a:pPr lvl="1">
              <a:spcBef>
                <a:spcPct val="0"/>
              </a:spcBef>
            </a:pPr>
            <a:r>
              <a:rPr lang="en-US"/>
              <a:t>Insertion of implantable cardioverter/defibrillator</a:t>
            </a:r>
          </a:p>
          <a:p>
            <a:pPr lvl="1">
              <a:spcBef>
                <a:spcPct val="0"/>
              </a:spcBef>
            </a:pPr>
            <a:r>
              <a:rPr lang="en-US"/>
              <a:t>Open-chest cardiac massage</a:t>
            </a:r>
          </a:p>
          <a:p>
            <a:pPr lvl="1">
              <a:lnSpc>
                <a:spcPct val="80000"/>
              </a:lnSpc>
            </a:pPr>
            <a:endParaRPr lang="en-US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Community-Based Care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Home care management</a:t>
            </a:r>
          </a:p>
          <a:p>
            <a:pPr>
              <a:spcBef>
                <a:spcPct val="0"/>
              </a:spcBef>
            </a:pPr>
            <a:r>
              <a:rPr lang="en-US"/>
              <a:t>Health teaching</a:t>
            </a:r>
          </a:p>
          <a:p>
            <a:pPr>
              <a:spcBef>
                <a:spcPct val="0"/>
              </a:spcBef>
            </a:pPr>
            <a:r>
              <a:rPr lang="en-US"/>
              <a:t>Health care 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048000" y="6049963"/>
            <a:ext cx="3054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Copyright © 2010, 2006, 2002 by Saunders, an imprint of Elsevier Inc.</a:t>
            </a:r>
          </a:p>
        </p:txBody>
      </p:sp>
      <p:pic>
        <p:nvPicPr>
          <p:cNvPr id="47116" name="148.mpg" descr="OS 10.4:Users:lmate:Desktop:IGGY_PPT:PPT:148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690688"/>
            <a:ext cx="6270625" cy="4702175"/>
          </a:xfrm>
          <a:prstGeom prst="rect">
            <a:avLst/>
          </a:prstGeom>
          <a:noFill/>
        </p:spPr>
      </p:pic>
      <p:pic>
        <p:nvPicPr>
          <p:cNvPr id="47117" name="Picture 13" descr="36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6213" y="1690688"/>
            <a:ext cx="62499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47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 (Cont’d)</a:t>
            </a:r>
            <a:r>
              <a:rPr lang="en-US" b="1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Electrocardiogram (ECG)</a:t>
            </a:r>
          </a:p>
          <a:p>
            <a:pPr>
              <a:spcBef>
                <a:spcPct val="0"/>
              </a:spcBef>
            </a:pPr>
            <a:r>
              <a:rPr lang="en-US"/>
              <a:t>Lead systems</a:t>
            </a:r>
          </a:p>
          <a:p>
            <a:pPr>
              <a:spcBef>
                <a:spcPct val="0"/>
              </a:spcBef>
            </a:pPr>
            <a:r>
              <a:rPr lang="en-US"/>
              <a:t>Limb leads</a:t>
            </a:r>
          </a:p>
          <a:p>
            <a:pPr>
              <a:spcBef>
                <a:spcPct val="0"/>
              </a:spcBef>
            </a:pPr>
            <a:r>
              <a:rPr lang="en-US"/>
              <a:t>Chest leads</a:t>
            </a:r>
          </a:p>
          <a:p>
            <a:pPr>
              <a:spcBef>
                <a:spcPct val="0"/>
              </a:spcBef>
            </a:pPr>
            <a:r>
              <a:rPr lang="en-US"/>
              <a:t>Continuous electrocardiographic monitoring</a:t>
            </a:r>
          </a:p>
          <a:p>
            <a:pPr>
              <a:spcBef>
                <a:spcPct val="0"/>
              </a:spcBef>
            </a:pPr>
            <a:r>
              <a:rPr lang="en-US"/>
              <a:t>Telemetry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Electrocardiographic Waveforms</a:t>
            </a:r>
          </a:p>
        </p:txBody>
      </p:sp>
      <p:pic>
        <p:nvPicPr>
          <p:cNvPr id="48134" name="Picture 6" descr="036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2227263"/>
            <a:ext cx="7096125" cy="240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Electrocardiographic Waveforms (Cont’d)</a:t>
            </a:r>
          </a:p>
        </p:txBody>
      </p:sp>
      <p:pic>
        <p:nvPicPr>
          <p:cNvPr id="49158" name="Picture 6" descr="036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2559050"/>
            <a:ext cx="6629400" cy="173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Electrocardiographic Complexes, Segments, and Intervals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P wave</a:t>
            </a:r>
          </a:p>
          <a:p>
            <a:pPr>
              <a:spcBef>
                <a:spcPct val="0"/>
              </a:spcBef>
            </a:pPr>
            <a:r>
              <a:rPr lang="en-US"/>
              <a:t>PR segment</a:t>
            </a:r>
          </a:p>
          <a:p>
            <a:pPr>
              <a:spcBef>
                <a:spcPct val="0"/>
              </a:spcBef>
            </a:pPr>
            <a:r>
              <a:rPr lang="en-US"/>
              <a:t>PR interval</a:t>
            </a:r>
          </a:p>
          <a:p>
            <a:pPr>
              <a:spcBef>
                <a:spcPct val="0"/>
              </a:spcBef>
            </a:pPr>
            <a:r>
              <a:rPr lang="en-US"/>
              <a:t>QRS complex</a:t>
            </a:r>
          </a:p>
          <a:p>
            <a:pPr>
              <a:spcBef>
                <a:spcPct val="0"/>
              </a:spcBef>
            </a:pPr>
            <a:r>
              <a:rPr lang="en-US"/>
              <a:t>QRS duration</a:t>
            </a:r>
          </a:p>
          <a:p>
            <a:pPr>
              <a:spcBef>
                <a:spcPct val="0"/>
              </a:spcBef>
            </a:pPr>
            <a:r>
              <a:rPr lang="en-US"/>
              <a:t>ST segment</a:t>
            </a:r>
          </a:p>
          <a:p>
            <a:pPr>
              <a:spcBef>
                <a:spcPct val="0"/>
              </a:spcBef>
            </a:pPr>
            <a:r>
              <a:rPr lang="en-US"/>
              <a:t>T wave</a:t>
            </a:r>
          </a:p>
          <a:p>
            <a:pPr>
              <a:spcBef>
                <a:spcPct val="0"/>
              </a:spcBef>
            </a:pPr>
            <a:r>
              <a:rPr lang="en-US"/>
              <a:t>U wave</a:t>
            </a:r>
          </a:p>
          <a:p>
            <a:pPr>
              <a:spcBef>
                <a:spcPct val="0"/>
              </a:spcBef>
            </a:pPr>
            <a:r>
              <a:rPr lang="en-US"/>
              <a:t>QT interval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gnatavicius_Workman template_FINAL">
  <a:themeElements>
    <a:clrScheme name="Ignatavicius_Workman template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gnatavicius_Workman 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gnatavicius_Workman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natavicius_Workman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natavicius_Workman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natavicius_Workman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natavicius_Workman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natavicius_Workman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natavicius_Workman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G Temp">
  <a:themeElements>
    <a:clrScheme name="1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1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G:\Elsevier-US\Ignatavicius\Source\Ignatavicius_Workman template_FINAL.ppt</Template>
  <TotalTime>958</TotalTime>
  <Words>779</Words>
  <Application>Microsoft PowerPoint</Application>
  <PresentationFormat>On-screen Show (4:3)</PresentationFormat>
  <Paragraphs>195</Paragraphs>
  <Slides>47</Slides>
  <Notes>47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Times New Roman</vt:lpstr>
      <vt:lpstr>Wingdings 2</vt:lpstr>
      <vt:lpstr>Wingdings</vt:lpstr>
      <vt:lpstr>Wingdings 3</vt:lpstr>
      <vt:lpstr>Ignatavicius_Workman template_FINAL</vt:lpstr>
      <vt:lpstr>1_Blue BG Temp</vt:lpstr>
      <vt:lpstr>Chapter 36</vt:lpstr>
      <vt:lpstr>Review of Cardiac Electrophysiology </vt:lpstr>
      <vt:lpstr>Cardiac Conduction System</vt:lpstr>
      <vt:lpstr>Cardiac Conduction System (Cont’d) </vt:lpstr>
      <vt:lpstr>Electrocardiography</vt:lpstr>
      <vt:lpstr>Electrocardiography (Cont’d) </vt:lpstr>
      <vt:lpstr>Electrocardiographic Waveforms</vt:lpstr>
      <vt:lpstr>Electrocardiographic Waveforms (Cont’d)</vt:lpstr>
      <vt:lpstr>Electrocardiographic Complexes, Segments, and Intervals</vt:lpstr>
      <vt:lpstr>Normal ECG</vt:lpstr>
      <vt:lpstr>Determining Heart Rate</vt:lpstr>
      <vt:lpstr>Electrocardiographic Rhythm Analysis </vt:lpstr>
      <vt:lpstr>Normal Rhythms—Normal Sinus Rhythm</vt:lpstr>
      <vt:lpstr>Sinus Rhythms </vt:lpstr>
      <vt:lpstr>Sinus Bradycardia</vt:lpstr>
      <vt:lpstr>Sinus Tachycardia</vt:lpstr>
      <vt:lpstr>Sinus Arrhythmia</vt:lpstr>
      <vt:lpstr>Dysrhythmias </vt:lpstr>
      <vt:lpstr>Sinus Dysrhythmias</vt:lpstr>
      <vt:lpstr>Sinus Bradycardia</vt:lpstr>
      <vt:lpstr>Atrial Dysrhythmias</vt:lpstr>
      <vt:lpstr>Premature Atrial Complexes</vt:lpstr>
      <vt:lpstr>Supraventricular Tachycardia </vt:lpstr>
      <vt:lpstr>Supraventricular Tachycardia (Cont’d)</vt:lpstr>
      <vt:lpstr>Atrial Fibrillation</vt:lpstr>
      <vt:lpstr>Atrial Fibrillation (Cont’d) </vt:lpstr>
      <vt:lpstr>Atrial Fibrillation Compared with Normal Sinus Rhythm </vt:lpstr>
      <vt:lpstr>Atrial Flutter</vt:lpstr>
      <vt:lpstr>Atrial Flutter at 100 beats/min</vt:lpstr>
      <vt:lpstr>Junctional Dysrhythmias  </vt:lpstr>
      <vt:lpstr>Ventricular Dysrhythmias</vt:lpstr>
      <vt:lpstr>Idioventricular Rhythm</vt:lpstr>
      <vt:lpstr>Premature Ventricular Complexes</vt:lpstr>
      <vt:lpstr>Ventricular Tachycardia</vt:lpstr>
      <vt:lpstr>Ventricular Fibrillation </vt:lpstr>
      <vt:lpstr>Ventricular Fibrillation (Cont’d)</vt:lpstr>
      <vt:lpstr>Ventricular Asystole</vt:lpstr>
      <vt:lpstr>Asystole </vt:lpstr>
      <vt:lpstr>Atrioventricular Blocks</vt:lpstr>
      <vt:lpstr>Bundle Branch Blocks </vt:lpstr>
      <vt:lpstr>Dysrhythmias: Nonsurgical Management</vt:lpstr>
      <vt:lpstr>Pacemakers </vt:lpstr>
      <vt:lpstr>Management of Cardiac Arrest</vt:lpstr>
      <vt:lpstr>Cardioversion </vt:lpstr>
      <vt:lpstr>Defibrillation</vt:lpstr>
      <vt:lpstr>Other Therapies </vt:lpstr>
      <vt:lpstr>Community-Based Care</vt:lpstr>
    </vt:vector>
  </TitlesOfParts>
  <Company>Gannon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36</dc:title>
  <cp:lastModifiedBy>jforest</cp:lastModifiedBy>
  <cp:revision>158</cp:revision>
  <dcterms:created xsi:type="dcterms:W3CDTF">2004-09-20T18:06:55Z</dcterms:created>
  <dcterms:modified xsi:type="dcterms:W3CDTF">2009-11-16T19:16:06Z</dcterms:modified>
</cp:coreProperties>
</file>