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notesMasterIdLst>
    <p:notesMasterId r:id="rId49"/>
  </p:notesMasterIdLst>
  <p:sldIdLst>
    <p:sldId id="256" r:id="rId3"/>
    <p:sldId id="257" r:id="rId4"/>
    <p:sldId id="294" r:id="rId5"/>
    <p:sldId id="295" r:id="rId6"/>
    <p:sldId id="296" r:id="rId7"/>
    <p:sldId id="297" r:id="rId8"/>
    <p:sldId id="259" r:id="rId9"/>
    <p:sldId id="260" r:id="rId10"/>
    <p:sldId id="293" r:id="rId11"/>
    <p:sldId id="261" r:id="rId12"/>
    <p:sldId id="262" r:id="rId13"/>
    <p:sldId id="263" r:id="rId14"/>
    <p:sldId id="264" r:id="rId15"/>
    <p:sldId id="298" r:id="rId16"/>
    <p:sldId id="315" r:id="rId17"/>
    <p:sldId id="299" r:id="rId18"/>
    <p:sldId id="300" r:id="rId19"/>
    <p:sldId id="304" r:id="rId20"/>
    <p:sldId id="271" r:id="rId21"/>
    <p:sldId id="272" r:id="rId22"/>
    <p:sldId id="301" r:id="rId23"/>
    <p:sldId id="302" r:id="rId24"/>
    <p:sldId id="274" r:id="rId25"/>
    <p:sldId id="275" r:id="rId26"/>
    <p:sldId id="276" r:id="rId27"/>
    <p:sldId id="277" r:id="rId28"/>
    <p:sldId id="278" r:id="rId29"/>
    <p:sldId id="303" r:id="rId30"/>
    <p:sldId id="305" r:id="rId31"/>
    <p:sldId id="279" r:id="rId32"/>
    <p:sldId id="280" r:id="rId33"/>
    <p:sldId id="306" r:id="rId34"/>
    <p:sldId id="281" r:id="rId35"/>
    <p:sldId id="307" r:id="rId36"/>
    <p:sldId id="282" r:id="rId37"/>
    <p:sldId id="308" r:id="rId38"/>
    <p:sldId id="283" r:id="rId39"/>
    <p:sldId id="309" r:id="rId40"/>
    <p:sldId id="310" r:id="rId41"/>
    <p:sldId id="316" r:id="rId42"/>
    <p:sldId id="286" r:id="rId43"/>
    <p:sldId id="311" r:id="rId44"/>
    <p:sldId id="287" r:id="rId45"/>
    <p:sldId id="288" r:id="rId46"/>
    <p:sldId id="289" r:id="rId47"/>
    <p:sldId id="313" r:id="rId4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21" autoAdjust="0"/>
    <p:restoredTop sz="94664" autoAdjust="0"/>
  </p:normalViewPr>
  <p:slideViewPr>
    <p:cSldViewPr>
      <p:cViewPr>
        <p:scale>
          <a:sx n="75" d="100"/>
          <a:sy n="75" d="100"/>
        </p:scale>
        <p:origin x="-372" y="-72"/>
      </p:cViewPr>
      <p:guideLst>
        <p:guide orient="horz" pos="1056"/>
        <p:guide orient="horz" pos="288"/>
        <p:guide orient="horz" pos="4032"/>
        <p:guide orient="horz" pos="960"/>
        <p:guide pos="5184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endParaRPr lang="en-US"/>
          </a:p>
        </p:txBody>
      </p:sp>
      <p:sp>
        <p:nvSpPr>
          <p:cNvPr id="389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fld id="{B2F2548C-C305-443E-BF35-0563D5BB98C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DAA0AF-7FE6-4375-BCDD-9C6B5DD6DE53}" type="slidenum">
              <a:rPr lang="en-US"/>
              <a:pPr/>
              <a:t>11</a:t>
            </a:fld>
            <a:endParaRPr lang="en-US"/>
          </a:p>
        </p:txBody>
      </p:sp>
      <p:sp>
        <p:nvSpPr>
          <p:cNvPr id="46082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E54155-D2D2-4F13-9100-16D73DF55265}" type="slidenum">
              <a:rPr lang="en-US"/>
              <a:pPr/>
              <a:t>19</a:t>
            </a:fld>
            <a:endParaRPr lang="en-US"/>
          </a:p>
        </p:txBody>
      </p:sp>
      <p:sp>
        <p:nvSpPr>
          <p:cNvPr id="39938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6EA1F4-9D84-46F0-90ED-39E35536F94A}" type="slidenum">
              <a:rPr lang="en-US"/>
              <a:pPr/>
              <a:t>20</a:t>
            </a:fld>
            <a:endParaRPr lang="en-US"/>
          </a:p>
        </p:txBody>
      </p:sp>
      <p:sp>
        <p:nvSpPr>
          <p:cNvPr id="409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DDBF4F-F776-4C0D-9388-138C0C601CBF}" type="slidenum">
              <a:rPr lang="en-US"/>
              <a:pPr/>
              <a:t>24</a:t>
            </a:fld>
            <a:endParaRPr lang="en-US"/>
          </a:p>
        </p:txBody>
      </p:sp>
      <p:sp>
        <p:nvSpPr>
          <p:cNvPr id="41986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16DC3E-0B1C-4E99-B245-1C518C3928D4}" type="slidenum">
              <a:rPr lang="en-US"/>
              <a:pPr/>
              <a:t>37</a:t>
            </a:fld>
            <a:endParaRPr lang="en-US"/>
          </a:p>
        </p:txBody>
      </p:sp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102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81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0179" name="Picture 1027" descr="tex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0180" name="Rectangle 1028"/>
          <p:cNvSpPr>
            <a:spLocks noGrp="1" noChangeArrowheads="1"/>
          </p:cNvSpPr>
          <p:nvPr>
            <p:ph type="ctrTitle"/>
          </p:nvPr>
        </p:nvSpPr>
        <p:spPr>
          <a:xfrm>
            <a:off x="728663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0181" name="Rectangle 1029"/>
          <p:cNvSpPr>
            <a:spLocks noGrp="1" noChangeArrowheads="1"/>
          </p:cNvSpPr>
          <p:nvPr>
            <p:ph type="subTitle" idx="1"/>
          </p:nvPr>
        </p:nvSpPr>
        <p:spPr>
          <a:xfrm>
            <a:off x="1414463" y="3886200"/>
            <a:ext cx="6400800" cy="1752600"/>
          </a:xfrm>
          <a:effectLst/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0182" name="Rectangle 103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D70B624-F68F-4289-B4E4-446F7DD067E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0183" name="Rectangle 1031"/>
          <p:cNvSpPr>
            <a:spLocks noChangeArrowheads="1"/>
          </p:cNvSpPr>
          <p:nvPr/>
        </p:nvSpPr>
        <p:spPr bwMode="auto">
          <a:xfrm>
            <a:off x="3390900" y="6550025"/>
            <a:ext cx="28765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115000"/>
              </a:lnSpc>
              <a:spcBef>
                <a:spcPct val="50000"/>
              </a:spcBef>
            </a:pPr>
            <a:r>
              <a:rPr lang="en-US" sz="800" baseline="0">
                <a:solidFill>
                  <a:schemeClr val="bg1"/>
                </a:solidFill>
              </a:rPr>
              <a:t>Elsevier items and derived items © 2006 by Elsevier Inc.</a:t>
            </a:r>
            <a:endParaRPr lang="en-US" sz="800" baseline="0">
              <a:solidFill>
                <a:srgbClr val="DED6B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9462B88-8B90-470A-9EF4-5606A494C2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04800"/>
            <a:ext cx="2057400" cy="5821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6019800" cy="5821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CD0A10D-41C2-4D35-9A26-662F68CAFD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ln w="9525">
            <a:headEnd/>
            <a:tailEnd/>
          </a:ln>
        </p:spPr>
        <p:txBody>
          <a:bodyPr lIns="92075" tIns="46038" rIns="92075" bIns="46038"/>
          <a:lstStyle>
            <a:lvl1pPr marL="0" indent="0" algn="ctr">
              <a:buFont typeface="Wingdings 2" pitchFamily="18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0" y="6429375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tabLst>
                <a:tab pos="2235200" algn="l"/>
              </a:tabLst>
            </a:pPr>
            <a:r>
              <a:rPr lang="en-US" sz="1000" baseline="0"/>
              <a:t>Elsevier items and derived items © 2010, 2006, 2002 by Saunders, an imprint of Elsevier Inc.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76400"/>
            <a:ext cx="3581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581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1745B13-5DE3-4729-ACA1-C157D71A93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1828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7200"/>
            <a:ext cx="53340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1186CF-9F18-4091-8D57-AC6DF3ACFB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7971500-3538-404C-8E8F-63EF3DEDD1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8900C2E-2E90-4248-A54A-AB3B44C6AE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86FD686-96C2-496D-8812-4BBCFDCCEA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0CC94CC-255D-4C00-8407-1A15102AA8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11BFC5E-8C72-4147-AA86-7604036034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436554D-8015-4456-BC2F-F87A396E0F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381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155" name="Picture 3" descr="text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915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90900" y="6550025"/>
            <a:ext cx="28765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15000"/>
              </a:lnSpc>
              <a:spcBef>
                <a:spcPct val="50000"/>
              </a:spcBef>
              <a:defRPr sz="8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fld id="{109F907F-4BAD-4393-9820-FB4395A5330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9160" name="Line 8"/>
          <p:cNvSpPr>
            <a:spLocks noChangeShapeType="1"/>
          </p:cNvSpPr>
          <p:nvPr/>
        </p:nvSpPr>
        <p:spPr bwMode="auto">
          <a:xfrm>
            <a:off x="685800" y="1371600"/>
            <a:ext cx="8458200" cy="0"/>
          </a:xfrm>
          <a:prstGeom prst="line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ct val="50000"/>
        </a:spcBef>
        <a:spcAft>
          <a:spcPct val="0"/>
        </a:spcAft>
        <a:buClr>
          <a:srgbClr val="FFCC00"/>
        </a:buClr>
        <a:buChar char="•"/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ct val="50000"/>
        </a:spcBef>
        <a:spcAft>
          <a:spcPct val="0"/>
        </a:spcAft>
        <a:buClr>
          <a:srgbClr val="FFCC00"/>
        </a:buClr>
        <a:buFont typeface="Arial" charset="0"/>
        <a:buChar char="–"/>
        <a:defRPr sz="2800" b="1">
          <a:solidFill>
            <a:schemeClr val="bg1"/>
          </a:solidFill>
          <a:latin typeface="+mn-lt"/>
        </a:defRPr>
      </a:lvl2pPr>
      <a:lvl3pPr marL="11430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•"/>
        <a:defRPr sz="2800" b="1">
          <a:solidFill>
            <a:schemeClr val="bg1"/>
          </a:solidFill>
          <a:latin typeface="+mn-lt"/>
        </a:defRPr>
      </a:lvl3pPr>
      <a:lvl4pPr marL="16002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–"/>
        <a:defRPr sz="2800" b="1">
          <a:solidFill>
            <a:schemeClr val="bg1"/>
          </a:solidFill>
          <a:latin typeface="+mn-lt"/>
        </a:defRPr>
      </a:lvl4pPr>
      <a:lvl5pPr marL="20574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5pPr>
      <a:lvl6pPr marL="25146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6pPr>
      <a:lvl7pPr marL="29718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7pPr>
      <a:lvl8pPr marL="34290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8pPr>
      <a:lvl9pPr marL="38862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457200"/>
            <a:ext cx="7315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76400"/>
            <a:ext cx="7315200" cy="4724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0" y="6429375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tabLst>
                <a:tab pos="2235200" algn="l"/>
              </a:tabLst>
            </a:pPr>
            <a:r>
              <a:rPr lang="en-US" sz="1000" baseline="0"/>
              <a:t>Elsevier items and derived items © 2010, 2006, 2002 by Saunders, an imprint of Elsevier Inc.</a:t>
            </a: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7696200" y="6461125"/>
            <a:ext cx="1143000" cy="244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fld id="{6E1D09F2-54F5-470D-B750-E3EB37B8F3AE}" type="slidenum">
              <a:rPr lang="en-US" sz="1000" baseline="0"/>
              <a:pPr algn="r">
                <a:spcBef>
                  <a:spcPct val="50000"/>
                </a:spcBef>
              </a:pPr>
              <a:t>‹#›</a:t>
            </a:fld>
            <a:endParaRPr lang="en-US" sz="1000" baseline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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Ø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 3" pitchFamily="18" charset="2"/>
        <a:buChar char=""/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slideLayout" Target="../slideLayouts/slideLayout13.xml"/><Relationship Id="rId1" Type="http://schemas.openxmlformats.org/officeDocument/2006/relationships/video" Target="487.mpg" TargetMode="Externa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Layout" Target="../slideLayouts/slideLayout13.xml"/><Relationship Id="rId1" Type="http://schemas.openxmlformats.org/officeDocument/2006/relationships/video" Target="003.mpg" TargetMode="External"/><Relationship Id="rId4" Type="http://schemas.openxmlformats.org/officeDocument/2006/relationships/image" Target="../media/image7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slideLayout" Target="../slideLayouts/slideLayout13.xml"/><Relationship Id="rId1" Type="http://schemas.openxmlformats.org/officeDocument/2006/relationships/video" Target="133.mpg" TargetMode="External"/><Relationship Id="rId4" Type="http://schemas.openxmlformats.org/officeDocument/2006/relationships/image" Target="../media/image13.jpe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Chapter 37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81400"/>
            <a:ext cx="6400800" cy="1752600"/>
          </a:xfrm>
        </p:spPr>
        <p:txBody>
          <a:bodyPr/>
          <a:lstStyle/>
          <a:p>
            <a:r>
              <a:rPr lang="en-US" sz="3600"/>
              <a:t>Care of Patients with Cardiac Problems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Right-Sided Heart Failure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Manifestations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Distended neck veins, increased abdominal girth</a:t>
            </a:r>
          </a:p>
          <a:p>
            <a:pPr lvl="1">
              <a:spcBef>
                <a:spcPct val="0"/>
              </a:spcBef>
            </a:pPr>
            <a:r>
              <a:rPr lang="en-US"/>
              <a:t>Hepatomegaly (liver engorgement)</a:t>
            </a:r>
          </a:p>
          <a:p>
            <a:pPr lvl="1">
              <a:spcBef>
                <a:spcPct val="0"/>
              </a:spcBef>
            </a:pPr>
            <a:r>
              <a:rPr lang="en-US"/>
              <a:t>Hepatojugular reflux</a:t>
            </a:r>
          </a:p>
          <a:p>
            <a:pPr lvl="1">
              <a:spcBef>
                <a:spcPct val="0"/>
              </a:spcBef>
            </a:pPr>
            <a:r>
              <a:rPr lang="en-US"/>
              <a:t>Ascites</a:t>
            </a:r>
          </a:p>
          <a:p>
            <a:pPr lvl="1">
              <a:spcBef>
                <a:spcPct val="0"/>
              </a:spcBef>
            </a:pPr>
            <a:r>
              <a:rPr lang="en-US"/>
              <a:t>Dependent edema</a:t>
            </a:r>
          </a:p>
          <a:p>
            <a:pPr lvl="1">
              <a:spcBef>
                <a:spcPct val="0"/>
              </a:spcBef>
            </a:pPr>
            <a:r>
              <a:rPr lang="en-US"/>
              <a:t>Weight</a:t>
            </a:r>
            <a:r>
              <a:rPr lang="en-US">
                <a:cs typeface="Arial" charset="0"/>
              </a:rPr>
              <a:t>—</a:t>
            </a:r>
            <a:r>
              <a:rPr lang="en-US"/>
              <a:t>the most reliable indicator of fluid gain or loss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Assessments</a:t>
            </a:r>
            <a:r>
              <a:rPr lang="en-US" b="1"/>
              <a:t>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Psychosocial assessment</a:t>
            </a:r>
          </a:p>
          <a:p>
            <a:pPr>
              <a:spcBef>
                <a:spcPct val="0"/>
              </a:spcBef>
            </a:pPr>
            <a:r>
              <a:rPr lang="en-US"/>
              <a:t>Laboratory assessment</a:t>
            </a:r>
          </a:p>
          <a:p>
            <a:pPr>
              <a:spcBef>
                <a:spcPct val="0"/>
              </a:spcBef>
            </a:pPr>
            <a:r>
              <a:rPr lang="en-US"/>
              <a:t>Imaging assessment</a:t>
            </a:r>
          </a:p>
          <a:p>
            <a:pPr>
              <a:spcBef>
                <a:spcPct val="0"/>
              </a:spcBef>
            </a:pPr>
            <a:r>
              <a:rPr lang="en-US"/>
              <a:t>Electrocardiography</a:t>
            </a:r>
          </a:p>
          <a:p>
            <a:pPr>
              <a:spcBef>
                <a:spcPct val="0"/>
              </a:spcBef>
            </a:pPr>
            <a:r>
              <a:rPr lang="en-US"/>
              <a:t>Pulmonary artery catheters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Impaired Gas Exchange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Ventilation assistance</a:t>
            </a:r>
          </a:p>
          <a:p>
            <a:pPr lvl="1">
              <a:spcBef>
                <a:spcPct val="0"/>
              </a:spcBef>
            </a:pPr>
            <a:r>
              <a:rPr lang="en-US"/>
              <a:t>Position </a:t>
            </a:r>
          </a:p>
          <a:p>
            <a:pPr lvl="1">
              <a:spcBef>
                <a:spcPct val="0"/>
              </a:spcBef>
            </a:pPr>
            <a:r>
              <a:rPr lang="en-US"/>
              <a:t>Oxygen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Decreased Cardiac Output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Improved and increased cardiac pump effectiveness</a:t>
            </a:r>
          </a:p>
          <a:p>
            <a:pPr lvl="1">
              <a:spcBef>
                <a:spcPct val="0"/>
              </a:spcBef>
            </a:pPr>
            <a:r>
              <a:rPr lang="en-US"/>
              <a:t>Hemodynamic regulation</a:t>
            </a:r>
          </a:p>
          <a:p>
            <a:pPr lvl="1">
              <a:spcBef>
                <a:spcPct val="0"/>
              </a:spcBef>
            </a:pPr>
            <a:r>
              <a:rPr lang="en-US"/>
              <a:t>Drugs that reduce afterload—ACE inhibitors, ARB, human B-type natriuretic peptides</a:t>
            </a:r>
          </a:p>
          <a:p>
            <a:pPr lvl="1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lvl="1" algn="r">
              <a:spcBef>
                <a:spcPct val="0"/>
              </a:spcBef>
              <a:buFont typeface="Wingdings" pitchFamily="2" charset="2"/>
              <a:buNone/>
            </a:pPr>
            <a:endParaRPr lang="en-US" sz="1800" b="1" i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Interventions That Reduce Preload</a:t>
            </a:r>
          </a:p>
        </p:txBody>
      </p:sp>
      <p:sp>
        <p:nvSpPr>
          <p:cNvPr id="5529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Nutrition therapy</a:t>
            </a:r>
          </a:p>
          <a:p>
            <a:pPr>
              <a:spcBef>
                <a:spcPct val="0"/>
              </a:spcBef>
            </a:pPr>
            <a:r>
              <a:rPr lang="en-US"/>
              <a:t>Drug therapy</a:t>
            </a:r>
            <a:r>
              <a:rPr lang="en-US">
                <a:cs typeface="Arial" charset="0"/>
              </a:rPr>
              <a:t>—</a:t>
            </a:r>
            <a:r>
              <a:rPr lang="en-US"/>
              <a:t>diuretics and venous vasodilators</a:t>
            </a:r>
          </a:p>
          <a:p>
            <a:pPr>
              <a:spcBef>
                <a:spcPct val="0"/>
              </a:spcBef>
            </a:pPr>
            <a:r>
              <a:rPr lang="en-US"/>
              <a:t>Drugs that enhance contractility</a:t>
            </a:r>
            <a:r>
              <a:rPr lang="en-US">
                <a:cs typeface="Arial" charset="0"/>
              </a:rPr>
              <a:t>—</a:t>
            </a:r>
            <a:r>
              <a:rPr lang="en-US"/>
              <a:t>digoxin, other inotropic drugs, beta-adrenergic blockers</a:t>
            </a:r>
          </a:p>
          <a:p>
            <a:pPr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Treatment of Congestive Heart Failure</a:t>
            </a:r>
          </a:p>
        </p:txBody>
      </p:sp>
      <p:pic>
        <p:nvPicPr>
          <p:cNvPr id="75783" name="487.mpg" descr="OS 10.4:Users:lmate:Desktop:IGGY_PPT:PPT:487.mpg">
            <a:hlinkClick r:id="" action="ppaction://media"/>
          </p:cNvPr>
          <p:cNvPicPr>
            <a:picLocks noRot="1" noChangeAspect="1" noChangeArrowheads="1"/>
          </p:cNvPicPr>
          <p:nvPr>
            <a:quickTime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443038" y="1690688"/>
            <a:ext cx="6270625" cy="4702175"/>
          </a:xfrm>
          <a:prstGeom prst="rect">
            <a:avLst/>
          </a:prstGeom>
          <a:noFill/>
        </p:spPr>
      </p:pic>
      <p:pic>
        <p:nvPicPr>
          <p:cNvPr id="75784" name="Picture 8" descr="37_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1690688"/>
            <a:ext cx="6249988" cy="4686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578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578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57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578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783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Nonsurgical Options</a:t>
            </a:r>
          </a:p>
        </p:txBody>
      </p:sp>
      <p:sp>
        <p:nvSpPr>
          <p:cNvPr id="5632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Continuous positive airway pressure</a:t>
            </a:r>
          </a:p>
          <a:p>
            <a:r>
              <a:rPr lang="en-US"/>
              <a:t>Cardiac resynchronization therapy</a:t>
            </a:r>
          </a:p>
          <a:p>
            <a:pPr>
              <a:spcBef>
                <a:spcPct val="0"/>
              </a:spcBef>
            </a:pPr>
            <a:r>
              <a:rPr lang="en-US"/>
              <a:t>Gene therapy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Surgical Management</a:t>
            </a:r>
          </a:p>
        </p:txBody>
      </p:sp>
      <p:sp>
        <p:nvSpPr>
          <p:cNvPr id="5734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Heart transplantation</a:t>
            </a:r>
          </a:p>
          <a:p>
            <a:pPr>
              <a:spcBef>
                <a:spcPct val="0"/>
              </a:spcBef>
            </a:pPr>
            <a:r>
              <a:rPr lang="en-US"/>
              <a:t>Ventricular assist devices</a:t>
            </a:r>
          </a:p>
          <a:p>
            <a:pPr>
              <a:spcBef>
                <a:spcPct val="0"/>
              </a:spcBef>
            </a:pPr>
            <a:r>
              <a:rPr lang="en-US"/>
              <a:t>Other surgical therapies:</a:t>
            </a:r>
          </a:p>
          <a:p>
            <a:pPr lvl="1">
              <a:spcBef>
                <a:spcPct val="0"/>
              </a:spcBef>
            </a:pPr>
            <a:r>
              <a:rPr lang="en-US"/>
              <a:t>Partial left ventriculectomy</a:t>
            </a:r>
          </a:p>
          <a:p>
            <a:pPr lvl="1">
              <a:spcBef>
                <a:spcPct val="0"/>
              </a:spcBef>
            </a:pPr>
            <a:r>
              <a:rPr lang="en-US"/>
              <a:t>Endoventricular circular patch</a:t>
            </a:r>
          </a:p>
          <a:p>
            <a:pPr lvl="1">
              <a:spcBef>
                <a:spcPct val="0"/>
              </a:spcBef>
            </a:pPr>
            <a:r>
              <a:rPr lang="en-US"/>
              <a:t>Acorn cardiac support device</a:t>
            </a:r>
          </a:p>
          <a:p>
            <a:pPr lvl="1">
              <a:spcBef>
                <a:spcPct val="0"/>
              </a:spcBef>
            </a:pPr>
            <a:r>
              <a:rPr lang="en-US"/>
              <a:t>Myosplint</a:t>
            </a:r>
          </a:p>
          <a:p>
            <a:pPr>
              <a:spcBef>
                <a:spcPct val="0"/>
              </a:spcBef>
              <a:buFont typeface="Wingdings 2" pitchFamily="18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Heart Transplantation</a:t>
            </a:r>
          </a:p>
        </p:txBody>
      </p:sp>
      <p:pic>
        <p:nvPicPr>
          <p:cNvPr id="62469" name="Picture 5" descr="0370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7300" y="2057400"/>
            <a:ext cx="6629400" cy="3762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Activity Intolerance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Balance activity and rest.</a:t>
            </a:r>
          </a:p>
          <a:p>
            <a:pPr lvl="1">
              <a:spcBef>
                <a:spcPct val="0"/>
              </a:spcBef>
            </a:pPr>
            <a:r>
              <a:rPr lang="en-US"/>
              <a:t>Nap to restore energy.</a:t>
            </a:r>
          </a:p>
          <a:p>
            <a:pPr lvl="1">
              <a:spcBef>
                <a:spcPct val="0"/>
              </a:spcBef>
            </a:pPr>
            <a:r>
              <a:rPr lang="en-US"/>
              <a:t>Recognize energy limitations.</a:t>
            </a:r>
          </a:p>
          <a:p>
            <a:pPr lvl="1">
              <a:spcBef>
                <a:spcPct val="0"/>
              </a:spcBef>
            </a:pPr>
            <a:r>
              <a:rPr lang="en-US"/>
              <a:t>Conserve energy.</a:t>
            </a:r>
          </a:p>
          <a:p>
            <a:pPr lvl="1">
              <a:spcBef>
                <a:spcPct val="0"/>
              </a:spcBef>
            </a:pPr>
            <a:r>
              <a:rPr lang="en-US"/>
              <a:t>Adapt lifestyle to energy level.</a:t>
            </a:r>
          </a:p>
          <a:p>
            <a:pPr lvl="1">
              <a:spcBef>
                <a:spcPct val="0"/>
              </a:spcBef>
            </a:pPr>
            <a:r>
              <a:rPr lang="en-US"/>
              <a:t>Report adequate endurance for activity.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Heart Failure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Also called </a:t>
            </a:r>
            <a:r>
              <a:rPr lang="en-US" i="1"/>
              <a:t>pump failure,</a:t>
            </a:r>
            <a:r>
              <a:rPr lang="en-US"/>
              <a:t> general term for the inability of the heart to work effectively as a pump</a:t>
            </a:r>
          </a:p>
          <a:p>
            <a:pPr>
              <a:spcBef>
                <a:spcPct val="0"/>
              </a:spcBef>
            </a:pPr>
            <a:r>
              <a:rPr lang="en-US"/>
              <a:t>Left-sided heart failure</a:t>
            </a:r>
          </a:p>
          <a:p>
            <a:pPr>
              <a:spcBef>
                <a:spcPct val="0"/>
              </a:spcBef>
            </a:pPr>
            <a:r>
              <a:rPr lang="en-US"/>
              <a:t>Right-sided heart failure</a:t>
            </a:r>
          </a:p>
          <a:p>
            <a:pPr>
              <a:spcBef>
                <a:spcPct val="0"/>
              </a:spcBef>
            </a:pPr>
            <a:r>
              <a:rPr lang="en-US"/>
              <a:t>High-output failure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Potential for Pulmonary Edema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Assess for early signs, such as crackles in the lung bases, dyspnea at rest, disorientation, and confusion.</a:t>
            </a:r>
          </a:p>
          <a:p>
            <a:pPr lvl="1">
              <a:spcBef>
                <a:spcPct val="0"/>
              </a:spcBef>
            </a:pPr>
            <a:r>
              <a:rPr lang="en-US"/>
              <a:t>High-Fowler’s</a:t>
            </a:r>
          </a:p>
          <a:p>
            <a:pPr lvl="1">
              <a:spcBef>
                <a:spcPct val="0"/>
              </a:spcBef>
            </a:pPr>
            <a:r>
              <a:rPr lang="en-US"/>
              <a:t>Oxygen therapy</a:t>
            </a:r>
          </a:p>
          <a:p>
            <a:pPr lvl="1">
              <a:spcBef>
                <a:spcPct val="0"/>
              </a:spcBef>
            </a:pPr>
            <a:r>
              <a:rPr lang="en-US"/>
              <a:t>Nitroglycerine, rapid-acting diuretics, IV morphine sulfate</a:t>
            </a:r>
          </a:p>
          <a:p>
            <a:pPr lvl="1">
              <a:spcBef>
                <a:spcPct val="0"/>
              </a:spcBef>
            </a:pPr>
            <a:r>
              <a:rPr lang="en-US"/>
              <a:t>Continual assessment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Community-Based Care</a:t>
            </a:r>
          </a:p>
        </p:txBody>
      </p:sp>
      <p:sp>
        <p:nvSpPr>
          <p:cNvPr id="5837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Home care management</a:t>
            </a:r>
          </a:p>
          <a:p>
            <a:pPr>
              <a:spcBef>
                <a:spcPct val="0"/>
              </a:spcBef>
            </a:pPr>
            <a:r>
              <a:rPr lang="en-US"/>
              <a:t>Health teaching</a:t>
            </a:r>
          </a:p>
          <a:p>
            <a:pPr>
              <a:spcBef>
                <a:spcPct val="0"/>
              </a:spcBef>
            </a:pPr>
            <a:r>
              <a:rPr lang="en-US"/>
              <a:t>Health care resources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Heart Valves</a:t>
            </a:r>
          </a:p>
        </p:txBody>
      </p:sp>
      <p:pic>
        <p:nvPicPr>
          <p:cNvPr id="59402" name="003.mpg" descr="OS 10.4:Users:lmate:Desktop:IGGY_PPT:PPT:003.mpg">
            <a:hlinkClick r:id="" action="ppaction://media"/>
          </p:cNvPr>
          <p:cNvPicPr>
            <a:picLocks noRot="1" noChangeAspect="1" noChangeArrowheads="1"/>
          </p:cNvPicPr>
          <p:nvPr>
            <a:quickTime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443038" y="1690688"/>
            <a:ext cx="6270625" cy="4702175"/>
          </a:xfrm>
          <a:prstGeom prst="rect">
            <a:avLst/>
          </a:prstGeom>
          <a:noFill/>
        </p:spPr>
      </p:pic>
      <p:pic>
        <p:nvPicPr>
          <p:cNvPr id="59403" name="Picture 11" descr="37_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1690688"/>
            <a:ext cx="6249988" cy="4686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36" fill="hold"/>
                                        <p:tgtEl>
                                          <p:spTgt spid="5940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940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94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940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402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Valvular Heart Disease</a:t>
            </a:r>
            <a:r>
              <a:rPr lang="en-US" b="1"/>
              <a:t>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Mitral stenosis</a:t>
            </a:r>
          </a:p>
          <a:p>
            <a:pPr>
              <a:spcBef>
                <a:spcPct val="0"/>
              </a:spcBef>
            </a:pPr>
            <a:r>
              <a:rPr lang="en-US"/>
              <a:t>Mitral regurgitation (insufficiency)</a:t>
            </a:r>
          </a:p>
          <a:p>
            <a:pPr>
              <a:spcBef>
                <a:spcPct val="0"/>
              </a:spcBef>
            </a:pPr>
            <a:r>
              <a:rPr lang="en-US"/>
              <a:t>Mitral valve prolapse </a:t>
            </a:r>
          </a:p>
          <a:p>
            <a:pPr>
              <a:spcBef>
                <a:spcPct val="0"/>
              </a:spcBef>
            </a:pPr>
            <a:r>
              <a:rPr lang="en-US"/>
              <a:t>Aortic stenosis</a:t>
            </a:r>
          </a:p>
          <a:p>
            <a:pPr>
              <a:spcBef>
                <a:spcPct val="0"/>
              </a:spcBef>
            </a:pPr>
            <a:r>
              <a:rPr lang="en-US"/>
              <a:t>Aortic regurgitation (insufficiency)</a:t>
            </a:r>
          </a:p>
          <a:p>
            <a:pPr>
              <a:spcBef>
                <a:spcPct val="0"/>
              </a:spcBef>
              <a:buFont typeface="Wingdings 2" pitchFamily="18" charset="2"/>
              <a:buNone/>
            </a:pPr>
            <a:endParaRPr lang="en-US"/>
          </a:p>
          <a:p>
            <a:pPr>
              <a:spcBef>
                <a:spcPct val="0"/>
              </a:spcBef>
            </a:pPr>
            <a:endParaRPr lang="en-US" b="1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Assessment</a:t>
            </a:r>
            <a:r>
              <a:rPr lang="en-US" b="1"/>
              <a:t>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Patient may become suddenly ill or slowly develop symptoms over many years.</a:t>
            </a:r>
          </a:p>
          <a:p>
            <a:pPr>
              <a:spcBef>
                <a:spcPct val="0"/>
              </a:spcBef>
            </a:pPr>
            <a:r>
              <a:rPr lang="en-US"/>
              <a:t>Question patient about attacks of rheumatic fever and infective endocarditis and about possibility of IV drug abuse.</a:t>
            </a:r>
          </a:p>
          <a:p>
            <a:pPr>
              <a:spcBef>
                <a:spcPct val="0"/>
              </a:spcBef>
            </a:pPr>
            <a:r>
              <a:rPr lang="en-US"/>
              <a:t>Obtain chest x-ray, echocardiogram, and exercise tolerance test.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Common Nursing Diagnoses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Decreased Cardiac Output related to altered stroke volume</a:t>
            </a:r>
          </a:p>
          <a:p>
            <a:pPr>
              <a:spcBef>
                <a:spcPct val="0"/>
              </a:spcBef>
            </a:pPr>
            <a:r>
              <a:rPr lang="en-US"/>
              <a:t>Impaired Gas Exchange related to ventilation perfusion imbalance</a:t>
            </a:r>
          </a:p>
          <a:p>
            <a:pPr>
              <a:spcBef>
                <a:spcPct val="0"/>
              </a:spcBef>
            </a:pPr>
            <a:r>
              <a:rPr lang="en-US"/>
              <a:t>Activity Intolerance related to inability of the heart to meet metabolic demands during activity</a:t>
            </a:r>
          </a:p>
          <a:p>
            <a:pPr>
              <a:spcBef>
                <a:spcPct val="0"/>
              </a:spcBef>
            </a:pPr>
            <a:r>
              <a:rPr lang="en-US"/>
              <a:t>Acute Pain related to physiologic injury agent (hypoxia)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Nonsurgical Management</a:t>
            </a:r>
            <a:r>
              <a:rPr lang="en-US" b="1"/>
              <a:t>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Nonsurgical management focuses on drug therapy and rest</a:t>
            </a:r>
          </a:p>
          <a:p>
            <a:pPr>
              <a:spcBef>
                <a:spcPct val="0"/>
              </a:spcBef>
            </a:pPr>
            <a:r>
              <a:rPr lang="en-US"/>
              <a:t>Drug therapy, including diuretics, beta blockers, digoxin, oxygen, and sometimes nitrates </a:t>
            </a:r>
          </a:p>
          <a:p>
            <a:pPr>
              <a:spcBef>
                <a:spcPct val="0"/>
              </a:spcBef>
            </a:pPr>
            <a:r>
              <a:rPr lang="en-US"/>
              <a:t>Prophylactic antibiotic </a:t>
            </a:r>
          </a:p>
          <a:p>
            <a:pPr>
              <a:spcBef>
                <a:spcPct val="0"/>
              </a:spcBef>
            </a:pPr>
            <a:r>
              <a:rPr lang="en-US"/>
              <a:t>Management of atrial fibrillation</a:t>
            </a:r>
          </a:p>
          <a:p>
            <a:pPr>
              <a:spcBef>
                <a:spcPct val="0"/>
              </a:spcBef>
            </a:pPr>
            <a:r>
              <a:rPr lang="en-US"/>
              <a:t>Anticoagulant</a:t>
            </a:r>
          </a:p>
          <a:p>
            <a:pPr>
              <a:spcBef>
                <a:spcPct val="0"/>
              </a:spcBef>
            </a:pPr>
            <a:r>
              <a:rPr lang="en-US"/>
              <a:t>Rest with limited activity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Surgical Management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Reparative procedures</a:t>
            </a:r>
          </a:p>
          <a:p>
            <a:pPr>
              <a:spcBef>
                <a:spcPct val="0"/>
              </a:spcBef>
            </a:pPr>
            <a:r>
              <a:rPr lang="en-US"/>
              <a:t>Balloon valvuloplasty</a:t>
            </a:r>
          </a:p>
          <a:p>
            <a:pPr>
              <a:spcBef>
                <a:spcPct val="0"/>
              </a:spcBef>
            </a:pPr>
            <a:r>
              <a:rPr lang="en-US"/>
              <a:t>Direct, or open, commissurotomy</a:t>
            </a:r>
          </a:p>
          <a:p>
            <a:pPr>
              <a:spcBef>
                <a:spcPct val="0"/>
              </a:spcBef>
            </a:pPr>
            <a:r>
              <a:rPr lang="en-US"/>
              <a:t>Mitral valve annuloplasty</a:t>
            </a:r>
          </a:p>
          <a:p>
            <a:pPr>
              <a:spcBef>
                <a:spcPct val="0"/>
              </a:spcBef>
            </a:pPr>
            <a:r>
              <a:rPr lang="en-US"/>
              <a:t>Replacement procedures </a:t>
            </a:r>
          </a:p>
          <a:p>
            <a:pPr>
              <a:spcBef>
                <a:spcPct val="0"/>
              </a:spcBef>
            </a:pPr>
            <a:endParaRPr lang="en-US" b="1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Heart Valves</a:t>
            </a:r>
          </a:p>
        </p:txBody>
      </p:sp>
      <p:pic>
        <p:nvPicPr>
          <p:cNvPr id="61447" name="Picture 7" descr="037003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06500" y="1371600"/>
            <a:ext cx="2755900" cy="2495550"/>
          </a:xfrm>
          <a:prstGeom prst="rect">
            <a:avLst/>
          </a:prstGeom>
          <a:noFill/>
        </p:spPr>
      </p:pic>
      <p:pic>
        <p:nvPicPr>
          <p:cNvPr id="61448" name="Picture 8" descr="037003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1371600"/>
            <a:ext cx="2724150" cy="2492375"/>
          </a:xfrm>
          <a:prstGeom prst="rect">
            <a:avLst/>
          </a:prstGeom>
          <a:noFill/>
        </p:spPr>
      </p:pic>
      <p:pic>
        <p:nvPicPr>
          <p:cNvPr id="61449" name="Picture 9" descr="037003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84525" y="3871913"/>
            <a:ext cx="2774950" cy="2527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Community-Based Care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Home care management</a:t>
            </a:r>
          </a:p>
          <a:p>
            <a:pPr>
              <a:spcBef>
                <a:spcPct val="0"/>
              </a:spcBef>
            </a:pPr>
            <a:r>
              <a:rPr lang="en-US"/>
              <a:t>Health teaching</a:t>
            </a:r>
          </a:p>
          <a:p>
            <a:pPr>
              <a:spcBef>
                <a:spcPct val="0"/>
              </a:spcBef>
            </a:pPr>
            <a:r>
              <a:rPr lang="en-US"/>
              <a:t>Health care resources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Left-Sided Heart Failure</a:t>
            </a:r>
          </a:p>
        </p:txBody>
      </p:sp>
      <p:sp>
        <p:nvSpPr>
          <p:cNvPr id="5120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Typical causes</a:t>
            </a:r>
            <a:r>
              <a:rPr lang="en-US">
                <a:cs typeface="Arial" charset="0"/>
              </a:rPr>
              <a:t>—h</a:t>
            </a:r>
            <a:r>
              <a:rPr lang="en-US"/>
              <a:t>ypertensive, coronary artery, valvular disease</a:t>
            </a:r>
          </a:p>
          <a:p>
            <a:pPr>
              <a:spcBef>
                <a:spcPct val="0"/>
              </a:spcBef>
            </a:pPr>
            <a:r>
              <a:rPr lang="en-US"/>
              <a:t>Formerly known as </a:t>
            </a:r>
            <a:r>
              <a:rPr lang="en-US" i="1"/>
              <a:t>congestive heart failure</a:t>
            </a:r>
          </a:p>
          <a:p>
            <a:r>
              <a:rPr lang="en-US"/>
              <a:t>Two types of left-sided heart failure:</a:t>
            </a:r>
          </a:p>
          <a:p>
            <a:pPr lvl="1"/>
            <a:r>
              <a:rPr lang="en-US"/>
              <a:t>Systolic heart failure</a:t>
            </a:r>
          </a:p>
          <a:p>
            <a:pPr lvl="1"/>
            <a:r>
              <a:rPr lang="en-US"/>
              <a:t>Diastolic heart failure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Infective Endocarditis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Microbial infection involving the endocardium</a:t>
            </a:r>
          </a:p>
          <a:p>
            <a:pPr>
              <a:spcBef>
                <a:spcPct val="0"/>
              </a:spcBef>
            </a:pPr>
            <a:r>
              <a:rPr lang="en-US"/>
              <a:t>Occurs primarily in patients who abuse IV drugs, have had valve replacements, have experienced systemic infections, or have structural cardiac defects</a:t>
            </a:r>
          </a:p>
          <a:p>
            <a:pPr>
              <a:spcBef>
                <a:spcPct val="0"/>
              </a:spcBef>
            </a:pPr>
            <a:r>
              <a:rPr lang="en-US"/>
              <a:t>Possible ports of entry</a:t>
            </a:r>
            <a:r>
              <a:rPr lang="en-US">
                <a:cs typeface="Arial" charset="0"/>
              </a:rPr>
              <a:t>—</a:t>
            </a:r>
            <a:r>
              <a:rPr lang="en-US"/>
              <a:t>oral cavity, skin rash, lesion, abscess, infections, surgery, or invasive procedures including IV line placement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Manifestations</a:t>
            </a:r>
            <a:r>
              <a:rPr lang="en-US" b="1"/>
              <a:t>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Murmur</a:t>
            </a:r>
          </a:p>
          <a:p>
            <a:pPr>
              <a:spcBef>
                <a:spcPct val="0"/>
              </a:spcBef>
            </a:pPr>
            <a:r>
              <a:rPr lang="en-US"/>
              <a:t>Heart failure</a:t>
            </a:r>
          </a:p>
          <a:p>
            <a:pPr>
              <a:spcBef>
                <a:spcPct val="0"/>
              </a:spcBef>
            </a:pPr>
            <a:r>
              <a:rPr lang="en-US"/>
              <a:t>Arterial embolization</a:t>
            </a:r>
          </a:p>
          <a:p>
            <a:pPr>
              <a:spcBef>
                <a:spcPct val="0"/>
              </a:spcBef>
            </a:pPr>
            <a:r>
              <a:rPr lang="en-US"/>
              <a:t>Splenic infarction</a:t>
            </a:r>
          </a:p>
          <a:p>
            <a:pPr>
              <a:spcBef>
                <a:spcPct val="0"/>
              </a:spcBef>
            </a:pPr>
            <a:r>
              <a:rPr lang="en-US"/>
              <a:t>Neurologic changes</a:t>
            </a:r>
          </a:p>
          <a:p>
            <a:pPr>
              <a:spcBef>
                <a:spcPct val="0"/>
              </a:spcBef>
            </a:pPr>
            <a:r>
              <a:rPr lang="en-US"/>
              <a:t>Petechiae (pinpoint red spots)</a:t>
            </a:r>
          </a:p>
          <a:p>
            <a:pPr>
              <a:spcBef>
                <a:spcPct val="0"/>
              </a:spcBef>
            </a:pPr>
            <a:r>
              <a:rPr lang="en-US"/>
              <a:t>Splinter hemorrhages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Diagnostic Assessment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Blood culture</a:t>
            </a:r>
          </a:p>
          <a:p>
            <a:pPr>
              <a:spcBef>
                <a:spcPct val="0"/>
              </a:spcBef>
            </a:pPr>
            <a:r>
              <a:rPr lang="en-US"/>
              <a:t>Echocardiography</a:t>
            </a:r>
          </a:p>
          <a:p>
            <a:pPr>
              <a:spcBef>
                <a:spcPct val="0"/>
              </a:spcBef>
            </a:pPr>
            <a:r>
              <a:rPr lang="en-US"/>
              <a:t>The most reliable criteria for diagnosing endocarditis include positive blood cultures, a new regurgitant murmur, and evidence of endocardial involvement by echocardiography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Interventions</a:t>
            </a:r>
            <a:r>
              <a:rPr lang="en-US" b="1"/>
              <a:t>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Antimicrobials.</a:t>
            </a:r>
          </a:p>
          <a:p>
            <a:pPr>
              <a:spcBef>
                <a:spcPct val="0"/>
              </a:spcBef>
            </a:pPr>
            <a:r>
              <a:rPr lang="en-US"/>
              <a:t>Anticoagulants are of no value in preventing embolization from vegetations.</a:t>
            </a:r>
          </a:p>
          <a:p>
            <a:r>
              <a:rPr lang="en-US"/>
              <a:t>Patient’s activities are balanced with adequate rest.</a:t>
            </a:r>
          </a:p>
          <a:p>
            <a:pPr>
              <a:spcBef>
                <a:spcPct val="0"/>
              </a:spcBef>
              <a:buFont typeface="Wingdings 2" pitchFamily="18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Surgical Management 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Removing the infected valve</a:t>
            </a:r>
          </a:p>
          <a:p>
            <a:pPr>
              <a:spcBef>
                <a:spcPct val="0"/>
              </a:spcBef>
            </a:pPr>
            <a:r>
              <a:rPr lang="en-US"/>
              <a:t>Repairing or removing congenital shunts</a:t>
            </a:r>
          </a:p>
          <a:p>
            <a:pPr>
              <a:spcBef>
                <a:spcPct val="0"/>
              </a:spcBef>
            </a:pPr>
            <a:r>
              <a:rPr lang="en-US"/>
              <a:t>Repairing injured valves and chordae tendineae</a:t>
            </a:r>
          </a:p>
          <a:p>
            <a:pPr>
              <a:spcBef>
                <a:spcPct val="0"/>
              </a:spcBef>
            </a:pPr>
            <a:r>
              <a:rPr lang="en-US"/>
              <a:t>Draining abscesses in the heart or elsewhere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Pericarditis</a:t>
            </a:r>
            <a:r>
              <a:rPr lang="en-US" b="1"/>
              <a:t>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Inflammation or alteration of the pericardium, the membranous sac that encloses the heart</a:t>
            </a:r>
          </a:p>
          <a:p>
            <a:pPr>
              <a:spcBef>
                <a:spcPct val="0"/>
              </a:spcBef>
            </a:pPr>
            <a:r>
              <a:rPr lang="en-US"/>
              <a:t>Dressler’s syndrome</a:t>
            </a:r>
          </a:p>
          <a:p>
            <a:pPr>
              <a:spcBef>
                <a:spcPct val="0"/>
              </a:spcBef>
            </a:pPr>
            <a:r>
              <a:rPr lang="en-US"/>
              <a:t>Post-pericardiotomy syndrome</a:t>
            </a:r>
          </a:p>
          <a:p>
            <a:pPr>
              <a:spcBef>
                <a:spcPct val="0"/>
              </a:spcBef>
            </a:pPr>
            <a:r>
              <a:rPr lang="en-US"/>
              <a:t>Chronic constrictive pericarditis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Pericarditis (Cont’d)</a:t>
            </a:r>
          </a:p>
        </p:txBody>
      </p:sp>
      <p:pic>
        <p:nvPicPr>
          <p:cNvPr id="68613" name="Picture 5" descr="A01195-03-4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98713" y="1508125"/>
            <a:ext cx="4346575" cy="4892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Assessment</a:t>
            </a:r>
            <a:r>
              <a:rPr lang="en-US" b="1"/>
              <a:t>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Substernal precordial pain radiating to left side of the neck, shoulder, or back</a:t>
            </a:r>
          </a:p>
          <a:p>
            <a:pPr>
              <a:spcBef>
                <a:spcPct val="0"/>
              </a:spcBef>
            </a:pPr>
            <a:r>
              <a:rPr lang="en-US"/>
              <a:t>Grating, oppressive pain, aggravated by breathing, coughing, swallowing</a:t>
            </a:r>
          </a:p>
          <a:p>
            <a:pPr>
              <a:spcBef>
                <a:spcPct val="0"/>
              </a:spcBef>
            </a:pPr>
            <a:r>
              <a:rPr lang="en-US"/>
              <a:t>Pain worsened by the supine position; relieved when the patient sits up and leans forward</a:t>
            </a:r>
          </a:p>
          <a:p>
            <a:pPr>
              <a:spcBef>
                <a:spcPct val="0"/>
              </a:spcBef>
            </a:pPr>
            <a:r>
              <a:rPr lang="en-US"/>
              <a:t>Pericardial friction rub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Interventions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Pain management</a:t>
            </a:r>
          </a:p>
          <a:p>
            <a:pPr>
              <a:spcBef>
                <a:spcPct val="0"/>
              </a:spcBef>
            </a:pPr>
            <a:r>
              <a:rPr lang="en-US"/>
              <a:t>Pericardiectomy </a:t>
            </a:r>
          </a:p>
          <a:p>
            <a:pPr>
              <a:spcBef>
                <a:spcPct val="0"/>
              </a:spcBef>
              <a:buFont typeface="Wingdings 2" pitchFamily="18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Pericardial Effusion 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Cardiac tamponade:</a:t>
            </a:r>
          </a:p>
          <a:p>
            <a:pPr lvl="1">
              <a:spcBef>
                <a:spcPct val="0"/>
              </a:spcBef>
            </a:pPr>
            <a:r>
              <a:rPr lang="en-US"/>
              <a:t>JVD</a:t>
            </a:r>
          </a:p>
          <a:p>
            <a:pPr lvl="1">
              <a:spcBef>
                <a:spcPct val="0"/>
              </a:spcBef>
            </a:pPr>
            <a:r>
              <a:rPr lang="en-US"/>
              <a:t>Paradoxical pulse</a:t>
            </a:r>
          </a:p>
          <a:p>
            <a:pPr lvl="1">
              <a:spcBef>
                <a:spcPct val="0"/>
              </a:spcBef>
            </a:pPr>
            <a:r>
              <a:rPr lang="en-US"/>
              <a:t>Decreased CO</a:t>
            </a:r>
          </a:p>
          <a:p>
            <a:pPr lvl="1">
              <a:spcBef>
                <a:spcPct val="0"/>
              </a:spcBef>
            </a:pPr>
            <a:r>
              <a:rPr lang="en-US"/>
              <a:t>Muffled heart sounds</a:t>
            </a:r>
          </a:p>
          <a:p>
            <a:pPr lvl="1">
              <a:spcBef>
                <a:spcPct val="0"/>
              </a:spcBef>
            </a:pPr>
            <a:r>
              <a:rPr lang="en-US"/>
              <a:t>Circulatory collapse</a:t>
            </a:r>
          </a:p>
          <a:p>
            <a:pPr>
              <a:spcBef>
                <a:spcPct val="0"/>
              </a:spcBef>
              <a:buFont typeface="Wingdings 2" pitchFamily="18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Right-Sided Heart Failure</a:t>
            </a:r>
          </a:p>
        </p:txBody>
      </p:sp>
      <p:sp>
        <p:nvSpPr>
          <p:cNvPr id="5222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Typical causes</a:t>
            </a:r>
            <a:r>
              <a:rPr lang="en-US">
                <a:cs typeface="Arial" charset="0"/>
              </a:rPr>
              <a:t>—l</a:t>
            </a:r>
            <a:r>
              <a:rPr lang="en-US"/>
              <a:t>eft ventricular failure, right ventricular MI, pulmonary hypertension</a:t>
            </a:r>
          </a:p>
          <a:p>
            <a:pPr>
              <a:spcBef>
                <a:spcPct val="0"/>
              </a:spcBef>
            </a:pPr>
            <a:r>
              <a:rPr lang="en-US"/>
              <a:t>Right ventricle not able to empty completely</a:t>
            </a:r>
          </a:p>
          <a:p>
            <a:pPr>
              <a:spcBef>
                <a:spcPct val="0"/>
              </a:spcBef>
            </a:pPr>
            <a:r>
              <a:rPr lang="en-US"/>
              <a:t>Increased volume and pressure in the venous system and peripheral edema</a:t>
            </a:r>
          </a:p>
          <a:p>
            <a:pPr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Pericardial Tamponade</a:t>
            </a:r>
          </a:p>
        </p:txBody>
      </p:sp>
      <p:sp>
        <p:nvSpPr>
          <p:cNvPr id="77831" name="Rectangle 7"/>
          <p:cNvSpPr>
            <a:spLocks noChangeArrowheads="1"/>
          </p:cNvSpPr>
          <p:nvPr/>
        </p:nvSpPr>
        <p:spPr bwMode="auto">
          <a:xfrm>
            <a:off x="3048000" y="5791200"/>
            <a:ext cx="29464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000"/>
              <a:t>Copyright © 2010, 2006, 2002 by Saunders, an imprint of Elsevier Inc.</a:t>
            </a:r>
          </a:p>
        </p:txBody>
      </p:sp>
      <p:pic>
        <p:nvPicPr>
          <p:cNvPr id="77839" name="133.mpg" descr="OS 10.4:Users:lmate:Desktop:IGGY_PPT:PPT:133.mpg">
            <a:hlinkClick r:id="" action="ppaction://media"/>
          </p:cNvPr>
          <p:cNvPicPr>
            <a:picLocks noRot="1" noChangeAspect="1" noChangeArrowheads="1"/>
          </p:cNvPicPr>
          <p:nvPr>
            <a:quickTime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443038" y="1690688"/>
            <a:ext cx="6270625" cy="4702175"/>
          </a:xfrm>
          <a:prstGeom prst="rect">
            <a:avLst/>
          </a:prstGeom>
          <a:noFill/>
        </p:spPr>
      </p:pic>
      <p:pic>
        <p:nvPicPr>
          <p:cNvPr id="77840" name="Picture 16" descr="37_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6213" y="1690688"/>
            <a:ext cx="6249987" cy="4686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783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7839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78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783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839"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Acute Cardiac Tamponade: Emergency Care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Cardiac tamponade—an extreme emergency</a:t>
            </a:r>
          </a:p>
          <a:p>
            <a:pPr>
              <a:spcBef>
                <a:spcPct val="0"/>
              </a:spcBef>
            </a:pPr>
            <a:r>
              <a:rPr lang="en-US"/>
              <a:t>Increased fluid volume</a:t>
            </a:r>
          </a:p>
          <a:p>
            <a:pPr>
              <a:spcBef>
                <a:spcPct val="0"/>
              </a:spcBef>
            </a:pPr>
            <a:r>
              <a:rPr lang="en-US"/>
              <a:t>Hemodynamic monitoring</a:t>
            </a:r>
          </a:p>
          <a:p>
            <a:pPr>
              <a:spcBef>
                <a:spcPct val="0"/>
              </a:spcBef>
            </a:pPr>
            <a:r>
              <a:rPr lang="en-US"/>
              <a:t>Pericardiocentesis</a:t>
            </a:r>
          </a:p>
          <a:p>
            <a:pPr>
              <a:spcBef>
                <a:spcPct val="0"/>
              </a:spcBef>
            </a:pPr>
            <a:r>
              <a:rPr lang="en-US"/>
              <a:t>Pericardial window</a:t>
            </a:r>
          </a:p>
          <a:p>
            <a:pPr>
              <a:spcBef>
                <a:spcPct val="0"/>
              </a:spcBef>
            </a:pPr>
            <a:r>
              <a:rPr lang="en-US"/>
              <a:t>Pericardiectomy </a:t>
            </a:r>
          </a:p>
          <a:p>
            <a:pPr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Pericardiocentesis </a:t>
            </a:r>
          </a:p>
        </p:txBody>
      </p:sp>
      <p:pic>
        <p:nvPicPr>
          <p:cNvPr id="71685" name="Picture 5" descr="PP37-4-(ENA-Fi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676400"/>
            <a:ext cx="5207000" cy="4537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Rheumatic Carditis</a:t>
            </a:r>
            <a:r>
              <a:rPr lang="en-US" b="1"/>
              <a:t>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Sensitivity response that develops after an upper respiratory tract infection with group A beta-hemolytic streptococci</a:t>
            </a:r>
          </a:p>
          <a:p>
            <a:pPr>
              <a:spcBef>
                <a:spcPct val="0"/>
              </a:spcBef>
            </a:pPr>
            <a:r>
              <a:rPr lang="en-US"/>
              <a:t>Inflammation in all layers of the heart</a:t>
            </a:r>
          </a:p>
          <a:p>
            <a:pPr>
              <a:spcBef>
                <a:spcPct val="0"/>
              </a:spcBef>
            </a:pPr>
            <a:r>
              <a:rPr lang="en-US"/>
              <a:t>Formation of Aschoff bodies, small nodules in the myocardium that are replaced by scar tissue</a:t>
            </a:r>
          </a:p>
          <a:p>
            <a:pPr>
              <a:spcBef>
                <a:spcPct val="0"/>
              </a:spcBef>
            </a:pPr>
            <a:r>
              <a:rPr lang="en-US"/>
              <a:t>Impaired contractile function of the myocardium, thickening of the pericardium, and valvular damage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Clinical Manifestations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Tachycardia</a:t>
            </a:r>
          </a:p>
          <a:p>
            <a:pPr>
              <a:spcBef>
                <a:spcPct val="0"/>
              </a:spcBef>
            </a:pPr>
            <a:r>
              <a:rPr lang="en-US"/>
              <a:t>Cardiomegaly</a:t>
            </a:r>
          </a:p>
          <a:p>
            <a:pPr>
              <a:spcBef>
                <a:spcPct val="0"/>
              </a:spcBef>
            </a:pPr>
            <a:r>
              <a:rPr lang="en-US"/>
              <a:t>New or changed murmur</a:t>
            </a:r>
          </a:p>
          <a:p>
            <a:pPr>
              <a:spcBef>
                <a:spcPct val="0"/>
              </a:spcBef>
            </a:pPr>
            <a:r>
              <a:rPr lang="en-US"/>
              <a:t>Pericardial friction rub</a:t>
            </a:r>
          </a:p>
          <a:p>
            <a:pPr>
              <a:spcBef>
                <a:spcPct val="0"/>
              </a:spcBef>
            </a:pPr>
            <a:r>
              <a:rPr lang="en-US"/>
              <a:t>Precordial pain</a:t>
            </a:r>
          </a:p>
          <a:p>
            <a:pPr>
              <a:spcBef>
                <a:spcPct val="0"/>
              </a:spcBef>
            </a:pPr>
            <a:r>
              <a:rPr lang="en-US"/>
              <a:t>Changes in electrocardiogram</a:t>
            </a:r>
          </a:p>
          <a:p>
            <a:pPr>
              <a:spcBef>
                <a:spcPct val="0"/>
              </a:spcBef>
            </a:pPr>
            <a:r>
              <a:rPr lang="en-US"/>
              <a:t>Indications of heart failure</a:t>
            </a:r>
          </a:p>
          <a:p>
            <a:pPr>
              <a:spcBef>
                <a:spcPct val="0"/>
              </a:spcBef>
            </a:pPr>
            <a:r>
              <a:rPr lang="en-US"/>
              <a:t>Existing streptococcal infection</a:t>
            </a:r>
            <a:r>
              <a:rPr lang="en-US" b="1"/>
              <a:t> 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Cardiomyopathy</a:t>
            </a:r>
            <a:r>
              <a:rPr lang="en-US" b="1"/>
              <a:t>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Subacute or chronic disease of cardiac muscle</a:t>
            </a:r>
          </a:p>
          <a:p>
            <a:pPr>
              <a:spcBef>
                <a:spcPct val="0"/>
              </a:spcBef>
            </a:pPr>
            <a:r>
              <a:rPr lang="en-US"/>
              <a:t>Dilated cardiomyopathy </a:t>
            </a:r>
          </a:p>
          <a:p>
            <a:pPr>
              <a:spcBef>
                <a:spcPct val="0"/>
              </a:spcBef>
            </a:pPr>
            <a:r>
              <a:rPr lang="en-US"/>
              <a:t>Hypertrophic cardiomyopathy</a:t>
            </a:r>
          </a:p>
          <a:p>
            <a:pPr>
              <a:spcBef>
                <a:spcPct val="0"/>
              </a:spcBef>
            </a:pPr>
            <a:r>
              <a:rPr lang="en-US"/>
              <a:t>Restrictive cardiomyopathy</a:t>
            </a:r>
          </a:p>
          <a:p>
            <a:pPr>
              <a:spcBef>
                <a:spcPct val="0"/>
              </a:spcBef>
            </a:pPr>
            <a:r>
              <a:rPr lang="en-US"/>
              <a:t>Arrhythmogenic right ventricular cardiomyopathy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Interventions  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Drug therapy</a:t>
            </a:r>
          </a:p>
          <a:p>
            <a:pPr>
              <a:spcBef>
                <a:spcPct val="0"/>
              </a:spcBef>
            </a:pPr>
            <a:r>
              <a:rPr lang="en-US"/>
              <a:t>Implantable cardiac defibrillators</a:t>
            </a:r>
          </a:p>
          <a:p>
            <a:pPr>
              <a:spcBef>
                <a:spcPct val="0"/>
              </a:spcBef>
            </a:pPr>
            <a:r>
              <a:rPr lang="en-US"/>
              <a:t>Toxin exposure avoidance</a:t>
            </a:r>
          </a:p>
          <a:p>
            <a:pPr>
              <a:spcBef>
                <a:spcPct val="0"/>
              </a:spcBef>
            </a:pPr>
            <a:r>
              <a:rPr lang="en-US"/>
              <a:t>Alcohol avoidance</a:t>
            </a:r>
          </a:p>
          <a:p>
            <a:pPr>
              <a:spcBef>
                <a:spcPct val="0"/>
              </a:spcBef>
            </a:pPr>
            <a:r>
              <a:rPr lang="en-US"/>
              <a:t>Ventriculomyomectomy</a:t>
            </a:r>
          </a:p>
          <a:p>
            <a:pPr>
              <a:spcBef>
                <a:spcPct val="0"/>
              </a:spcBef>
            </a:pPr>
            <a:r>
              <a:rPr lang="en-US"/>
              <a:t>Percutaneous alcohol septal ablation</a:t>
            </a:r>
          </a:p>
          <a:p>
            <a:pPr>
              <a:spcBef>
                <a:spcPct val="0"/>
              </a:spcBef>
            </a:pPr>
            <a:r>
              <a:rPr lang="en-US"/>
              <a:t>Heart transplantation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High-Output Failure</a:t>
            </a:r>
          </a:p>
        </p:txBody>
      </p:sp>
      <p:sp>
        <p:nvSpPr>
          <p:cNvPr id="5325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Cardiac output remains normal or above normal</a:t>
            </a:r>
          </a:p>
          <a:p>
            <a:pPr>
              <a:spcBef>
                <a:spcPct val="0"/>
              </a:spcBef>
            </a:pPr>
            <a:r>
              <a:rPr lang="en-US"/>
              <a:t>Caused by increased metabolic needs of hyperkinetic conditions such as:</a:t>
            </a:r>
          </a:p>
          <a:p>
            <a:pPr lvl="1">
              <a:spcBef>
                <a:spcPct val="0"/>
              </a:spcBef>
            </a:pPr>
            <a:r>
              <a:rPr lang="en-US"/>
              <a:t>Septicemia</a:t>
            </a:r>
          </a:p>
          <a:p>
            <a:pPr lvl="1">
              <a:spcBef>
                <a:spcPct val="0"/>
              </a:spcBef>
            </a:pPr>
            <a:r>
              <a:rPr lang="en-US"/>
              <a:t>Anemia</a:t>
            </a:r>
          </a:p>
          <a:p>
            <a:pPr lvl="1">
              <a:spcBef>
                <a:spcPct val="0"/>
              </a:spcBef>
            </a:pPr>
            <a:r>
              <a:rPr lang="en-US"/>
              <a:t>Hyperthyroidism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Compensatory Mechanisms 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Sympathetic nervous system stimulation</a:t>
            </a:r>
          </a:p>
          <a:p>
            <a:pPr>
              <a:spcBef>
                <a:spcPct val="0"/>
              </a:spcBef>
            </a:pPr>
            <a:r>
              <a:rPr lang="en-US"/>
              <a:t>Renin-angiotensin system (RAS) activation</a:t>
            </a:r>
          </a:p>
          <a:p>
            <a:pPr>
              <a:spcBef>
                <a:spcPct val="0"/>
              </a:spcBef>
            </a:pPr>
            <a:r>
              <a:rPr lang="en-US"/>
              <a:t>Other chemical responses:</a:t>
            </a:r>
          </a:p>
          <a:p>
            <a:pPr lvl="1">
              <a:spcBef>
                <a:spcPct val="0"/>
              </a:spcBef>
            </a:pPr>
            <a:r>
              <a:rPr lang="en-US"/>
              <a:t>B-type natriuretic peptide (BNP)</a:t>
            </a:r>
          </a:p>
          <a:p>
            <a:pPr>
              <a:spcBef>
                <a:spcPct val="0"/>
              </a:spcBef>
            </a:pPr>
            <a:r>
              <a:rPr lang="en-US"/>
              <a:t>Myocardial hypertrophy</a:t>
            </a:r>
          </a:p>
          <a:p>
            <a:pPr>
              <a:spcBef>
                <a:spcPct val="0"/>
              </a:spcBef>
              <a:buFont typeface="Wingdings 2" pitchFamily="18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Etiology</a:t>
            </a:r>
            <a:r>
              <a:rPr lang="en-US" b="1"/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Heart failure is caused by systemic hypertension in 75% of cases.</a:t>
            </a:r>
          </a:p>
          <a:p>
            <a:pPr>
              <a:spcBef>
                <a:spcPct val="0"/>
              </a:spcBef>
            </a:pPr>
            <a:r>
              <a:rPr lang="en-US"/>
              <a:t>About one third of patients experiencing myocardial infarction also develop heart failure.</a:t>
            </a:r>
          </a:p>
          <a:p>
            <a:pPr>
              <a:spcBef>
                <a:spcPct val="0"/>
              </a:spcBef>
            </a:pPr>
            <a:r>
              <a:rPr lang="en-US"/>
              <a:t>Structural heart changes, such as valvular dysfunction, cause pressure or volume overload on the heart.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Left-Sided Heart Failure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Manifestations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Weakness</a:t>
            </a:r>
          </a:p>
          <a:p>
            <a:pPr lvl="1">
              <a:spcBef>
                <a:spcPct val="0"/>
              </a:spcBef>
            </a:pPr>
            <a:r>
              <a:rPr lang="en-US"/>
              <a:t>Fatigue</a:t>
            </a:r>
          </a:p>
          <a:p>
            <a:pPr lvl="1">
              <a:spcBef>
                <a:spcPct val="0"/>
              </a:spcBef>
            </a:pPr>
            <a:r>
              <a:rPr lang="en-US"/>
              <a:t>Dizziness</a:t>
            </a:r>
          </a:p>
          <a:p>
            <a:pPr lvl="1">
              <a:spcBef>
                <a:spcPct val="0"/>
              </a:spcBef>
            </a:pPr>
            <a:r>
              <a:rPr lang="en-US"/>
              <a:t>Confusion</a:t>
            </a:r>
          </a:p>
          <a:p>
            <a:pPr lvl="1">
              <a:spcBef>
                <a:spcPct val="0"/>
              </a:spcBef>
            </a:pPr>
            <a:r>
              <a:rPr lang="en-US"/>
              <a:t>Pulmonary congestion</a:t>
            </a:r>
          </a:p>
          <a:p>
            <a:pPr lvl="1">
              <a:spcBef>
                <a:spcPct val="0"/>
              </a:spcBef>
            </a:pPr>
            <a:r>
              <a:rPr lang="en-US"/>
              <a:t>Breathlessness </a:t>
            </a:r>
            <a:endParaRPr lang="en-US"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Left-Sided Heart Failure</a:t>
            </a:r>
            <a:r>
              <a:rPr lang="en-US" sz="3600" b="1"/>
              <a:t> </a:t>
            </a:r>
            <a:r>
              <a:rPr lang="en-US" sz="3600"/>
              <a:t>(Cont’d)</a:t>
            </a:r>
            <a:endParaRPr lang="en-GB" sz="360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spcBef>
                <a:spcPct val="0"/>
              </a:spcBef>
            </a:pPr>
            <a:r>
              <a:rPr lang="en-US"/>
              <a:t>Oliguria</a:t>
            </a:r>
          </a:p>
          <a:p>
            <a:pPr lvl="1">
              <a:spcBef>
                <a:spcPct val="0"/>
              </a:spcBef>
            </a:pPr>
            <a:r>
              <a:rPr lang="en-US"/>
              <a:t>Death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gnatavicius_Workman template_FINAL">
  <a:themeElements>
    <a:clrScheme name="Ignatavicius_Workman template_FIN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gnatavicius_Workman template_FIN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gnatavicius_Workman template_FIN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ue BG Temp">
  <a:themeElements>
    <a:clrScheme name="1_Blue BG Temp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1_Blue BG Tem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Blue BG Temp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BG Temp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BG Temp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BG Temp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G:\Elsevier-US\Ignatavicius\Source\Ignatavicius_Workman template_FINAL.ppt</Template>
  <TotalTime>621</TotalTime>
  <Words>1011</Words>
  <Application>Microsoft Office PowerPoint</Application>
  <PresentationFormat>On-screen Show (4:3)</PresentationFormat>
  <Paragraphs>228</Paragraphs>
  <Slides>46</Slides>
  <Notes>5</Notes>
  <HiddenSlides>0</HiddenSlides>
  <MMClips>3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46</vt:i4>
      </vt:variant>
    </vt:vector>
  </HeadingPairs>
  <TitlesOfParts>
    <vt:vector size="53" baseType="lpstr">
      <vt:lpstr>Arial</vt:lpstr>
      <vt:lpstr>Times New Roman</vt:lpstr>
      <vt:lpstr>Wingdings 2</vt:lpstr>
      <vt:lpstr>Wingdings</vt:lpstr>
      <vt:lpstr>Wingdings 3</vt:lpstr>
      <vt:lpstr>Ignatavicius_Workman template_FINAL</vt:lpstr>
      <vt:lpstr>1_Blue BG Temp</vt:lpstr>
      <vt:lpstr>Chapter 37</vt:lpstr>
      <vt:lpstr>Heart Failure</vt:lpstr>
      <vt:lpstr>Left-Sided Heart Failure</vt:lpstr>
      <vt:lpstr>Right-Sided Heart Failure</vt:lpstr>
      <vt:lpstr>High-Output Failure</vt:lpstr>
      <vt:lpstr>Compensatory Mechanisms </vt:lpstr>
      <vt:lpstr>Etiology </vt:lpstr>
      <vt:lpstr>Left-Sided Heart Failure</vt:lpstr>
      <vt:lpstr>Left-Sided Heart Failure (Cont’d)</vt:lpstr>
      <vt:lpstr>Right-Sided Heart Failure</vt:lpstr>
      <vt:lpstr>Assessments </vt:lpstr>
      <vt:lpstr>Impaired Gas Exchange</vt:lpstr>
      <vt:lpstr>Decreased Cardiac Output</vt:lpstr>
      <vt:lpstr>Interventions That Reduce Preload</vt:lpstr>
      <vt:lpstr>Treatment of Congestive Heart Failure</vt:lpstr>
      <vt:lpstr>Other Nonsurgical Options</vt:lpstr>
      <vt:lpstr>Surgical Management</vt:lpstr>
      <vt:lpstr>Heart Transplantation</vt:lpstr>
      <vt:lpstr>Activity Intolerance</vt:lpstr>
      <vt:lpstr>Potential for Pulmonary Edema</vt:lpstr>
      <vt:lpstr>Community-Based Care</vt:lpstr>
      <vt:lpstr>Heart Valves</vt:lpstr>
      <vt:lpstr>Valvular Heart Disease </vt:lpstr>
      <vt:lpstr>Assessment </vt:lpstr>
      <vt:lpstr>Common Nursing Diagnoses</vt:lpstr>
      <vt:lpstr>Nonsurgical Management </vt:lpstr>
      <vt:lpstr>Surgical Management</vt:lpstr>
      <vt:lpstr>Heart Valves</vt:lpstr>
      <vt:lpstr>Community-Based Care</vt:lpstr>
      <vt:lpstr>Infective Endocarditis</vt:lpstr>
      <vt:lpstr>Manifestations </vt:lpstr>
      <vt:lpstr>Diagnostic Assessment</vt:lpstr>
      <vt:lpstr>Interventions </vt:lpstr>
      <vt:lpstr>Surgical Management </vt:lpstr>
      <vt:lpstr>Pericarditis </vt:lpstr>
      <vt:lpstr>Pericarditis (Cont’d)</vt:lpstr>
      <vt:lpstr>Assessment </vt:lpstr>
      <vt:lpstr>Interventions</vt:lpstr>
      <vt:lpstr>Pericardial Effusion </vt:lpstr>
      <vt:lpstr>Pericardial Tamponade</vt:lpstr>
      <vt:lpstr>Acute Cardiac Tamponade: Emergency Care</vt:lpstr>
      <vt:lpstr>Pericardiocentesis </vt:lpstr>
      <vt:lpstr>Rheumatic Carditis </vt:lpstr>
      <vt:lpstr>Clinical Manifestations</vt:lpstr>
      <vt:lpstr>Cardiomyopathy </vt:lpstr>
      <vt:lpstr>Interventions  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37</dc:title>
  <cp:lastModifiedBy>jforest</cp:lastModifiedBy>
  <cp:revision>97</cp:revision>
  <dcterms:created xsi:type="dcterms:W3CDTF">2004-07-24T15:43:29Z</dcterms:created>
  <dcterms:modified xsi:type="dcterms:W3CDTF">2009-11-16T19:16:43Z</dcterms:modified>
</cp:coreProperties>
</file>