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35"/>
  </p:notesMasterIdLst>
  <p:sldIdLst>
    <p:sldId id="256" r:id="rId3"/>
    <p:sldId id="257" r:id="rId4"/>
    <p:sldId id="290" r:id="rId5"/>
    <p:sldId id="258" r:id="rId6"/>
    <p:sldId id="286" r:id="rId7"/>
    <p:sldId id="287" r:id="rId8"/>
    <p:sldId id="288" r:id="rId9"/>
    <p:sldId id="260" r:id="rId10"/>
    <p:sldId id="261" r:id="rId11"/>
    <p:sldId id="262" r:id="rId12"/>
    <p:sldId id="289" r:id="rId13"/>
    <p:sldId id="265" r:id="rId14"/>
    <p:sldId id="266" r:id="rId15"/>
    <p:sldId id="267" r:id="rId16"/>
    <p:sldId id="301" r:id="rId17"/>
    <p:sldId id="268" r:id="rId18"/>
    <p:sldId id="302" r:id="rId19"/>
    <p:sldId id="291" r:id="rId20"/>
    <p:sldId id="292" r:id="rId21"/>
    <p:sldId id="271" r:id="rId22"/>
    <p:sldId id="272" r:id="rId23"/>
    <p:sldId id="273" r:id="rId24"/>
    <p:sldId id="275" r:id="rId25"/>
    <p:sldId id="285" r:id="rId26"/>
    <p:sldId id="276" r:id="rId27"/>
    <p:sldId id="293" r:id="rId28"/>
    <p:sldId id="294" r:id="rId29"/>
    <p:sldId id="295" r:id="rId30"/>
    <p:sldId id="279" r:id="rId31"/>
    <p:sldId id="297" r:id="rId32"/>
    <p:sldId id="298" r:id="rId33"/>
    <p:sldId id="300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21" autoAdjust="0"/>
    <p:restoredTop sz="94664" autoAdjust="0"/>
  </p:normalViewPr>
  <p:slideViewPr>
    <p:cSldViewPr>
      <p:cViewPr>
        <p:scale>
          <a:sx n="75" d="100"/>
          <a:sy n="75" d="100"/>
        </p:scale>
        <p:origin x="-372" y="-72"/>
      </p:cViewPr>
      <p:guideLst>
        <p:guide orient="horz" pos="960"/>
        <p:guide orient="horz" pos="288"/>
        <p:guide orient="horz" pos="4032"/>
        <p:guide orient="horz" pos="1056"/>
        <p:guide pos="5184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2867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endParaRPr lang="en-US"/>
          </a:p>
        </p:txBody>
      </p:sp>
      <p:sp>
        <p:nvSpPr>
          <p:cNvPr id="28676" name="Rectangle 1028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2867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fld id="{577E81FB-53C2-4622-89D0-873928063D0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A8D9CE-09AB-4317-A073-595E72AB3C21}" type="slidenum">
              <a:rPr lang="en-US"/>
              <a:pPr/>
              <a:t>4</a:t>
            </a:fld>
            <a:endParaRPr lang="en-US"/>
          </a:p>
        </p:txBody>
      </p:sp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8C07CD-8096-4410-ABD0-E08B01E3EC4D}" type="slidenum">
              <a:rPr lang="en-US"/>
              <a:pPr/>
              <a:t>16</a:t>
            </a:fld>
            <a:endParaRPr lang="en-US"/>
          </a:p>
        </p:txBody>
      </p:sp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898545-B2F1-460C-A1B0-73EA53ECBBF1}" type="slidenum">
              <a:rPr lang="en-US"/>
              <a:pPr/>
              <a:t>21</a:t>
            </a:fld>
            <a:endParaRPr lang="en-US"/>
          </a:p>
        </p:txBody>
      </p:sp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11B9A0-C656-4BA0-A853-75294C4213B2}" type="slidenum">
              <a:rPr lang="en-US"/>
              <a:pPr/>
              <a:t>23</a:t>
            </a:fld>
            <a:endParaRPr lang="en-US"/>
          </a:p>
        </p:txBody>
      </p:sp>
      <p:sp>
        <p:nvSpPr>
          <p:cNvPr id="36866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3011" name="Picture 3" descr="tex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301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28663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14463" y="3886200"/>
            <a:ext cx="6400800" cy="1752600"/>
          </a:xfrm>
          <a:effectLst/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EF4D5E3-E647-4604-BF7E-946EEBF7F9D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15000"/>
              </a:lnSpc>
              <a:spcBef>
                <a:spcPct val="50000"/>
              </a:spcBef>
            </a:pPr>
            <a:r>
              <a:rPr lang="en-US" sz="800" baseline="0">
                <a:solidFill>
                  <a:schemeClr val="bg1"/>
                </a:solidFill>
              </a:rPr>
              <a:t>Elsevier items and derived items © 2006 by Elsevier Inc.</a:t>
            </a:r>
            <a:endParaRPr lang="en-US" sz="800" baseline="0">
              <a:solidFill>
                <a:srgbClr val="DED6B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694A50B-6447-44BD-B6DD-2E7B48AF11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6019800" cy="5821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D92FBB-8750-4C4C-9896-35156435E0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 2" pitchFamily="1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49A05F-7AF5-448C-AF8E-B3EDD2401C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1828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7200"/>
            <a:ext cx="53340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3152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76400"/>
            <a:ext cx="35814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676400"/>
            <a:ext cx="3581400" cy="4724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BE4E5F8-2934-4231-82CF-DF4A7BE5B3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39D6CAA-E675-42CF-B8E9-10A87E5601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5FCDBA2-6F02-4C63-83F1-A342857047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DFF0C63-48A9-4ADC-8F56-C7D916ACC7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6989FBD-8842-4D11-8586-316B7130B8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C3027D-5DC3-416F-B0D7-3628B2A5A4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94144A-BA78-4480-81D5-46E4D39233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987" name="Picture 3" descr="text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15000"/>
              </a:lnSpc>
              <a:spcBef>
                <a:spcPct val="50000"/>
              </a:spcBef>
              <a:defRPr sz="8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fld id="{2C5C1CA1-F0D8-494B-BBFE-16EBB3DA197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992" name="Line 8"/>
          <p:cNvSpPr>
            <a:spLocks noChangeShapeType="1"/>
          </p:cNvSpPr>
          <p:nvPr/>
        </p:nvSpPr>
        <p:spPr bwMode="auto">
          <a:xfrm>
            <a:off x="685800" y="1371600"/>
            <a:ext cx="8458200" cy="0"/>
          </a:xfrm>
          <a:prstGeom prst="line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Char char="•"/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Font typeface="Arial" charset="0"/>
        <a:buChar char="–"/>
        <a:defRPr sz="2800" b="1">
          <a:solidFill>
            <a:schemeClr val="bg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•"/>
        <a:defRPr sz="2800" b="1">
          <a:solidFill>
            <a:schemeClr val="bg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–"/>
        <a:defRPr sz="2800" b="1">
          <a:solidFill>
            <a:schemeClr val="bg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457200"/>
            <a:ext cx="7315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76400"/>
            <a:ext cx="7315200" cy="4724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  <p:sp>
        <p:nvSpPr>
          <p:cNvPr id="64517" name="Text Box 5"/>
          <p:cNvSpPr txBox="1">
            <a:spLocks noChangeArrowheads="1"/>
          </p:cNvSpPr>
          <p:nvPr/>
        </p:nvSpPr>
        <p:spPr bwMode="auto">
          <a:xfrm>
            <a:off x="7696200" y="6461125"/>
            <a:ext cx="1143000" cy="244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fld id="{D1602583-9B9C-49A7-983D-7A5FC77C85CA}" type="slidenum">
              <a:rPr lang="en-US" sz="1000" baseline="0"/>
              <a:pPr algn="r">
                <a:spcBef>
                  <a:spcPct val="50000"/>
                </a:spcBef>
              </a:pPr>
              <a:t>‹#›</a:t>
            </a:fld>
            <a:endParaRPr lang="en-US" sz="1000" baseline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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Ø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pitchFamily="18" charset="2"/>
        <a:buChar char="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slideLayout" Target="../slideLayouts/slideLayout13.xml"/><Relationship Id="rId1" Type="http://schemas.openxmlformats.org/officeDocument/2006/relationships/video" Target="488.mpg" TargetMode="External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3.xml"/><Relationship Id="rId1" Type="http://schemas.openxmlformats.org/officeDocument/2006/relationships/video" Target="491.mpg" TargetMode="External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Layout" Target="../slideLayouts/slideLayout13.xml"/><Relationship Id="rId1" Type="http://schemas.openxmlformats.org/officeDocument/2006/relationships/video" Target="491.mpg" TargetMode="External"/><Relationship Id="rId4" Type="http://schemas.openxmlformats.org/officeDocument/2006/relationships/image" Target="../media/image9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13.xml"/><Relationship Id="rId1" Type="http://schemas.openxmlformats.org/officeDocument/2006/relationships/video" Target="13_2_7_A.mpg" TargetMode="External"/><Relationship Id="rId4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Chapter 40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81400"/>
            <a:ext cx="6400800" cy="1752600"/>
          </a:xfrm>
        </p:spPr>
        <p:txBody>
          <a:bodyPr/>
          <a:lstStyle/>
          <a:p>
            <a:r>
              <a:rPr lang="en-US" sz="3600"/>
              <a:t>Care of Patients with Acute Coronary Syndromes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Modifiable Risk Factors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Elevated serum cholesterol</a:t>
            </a:r>
          </a:p>
          <a:p>
            <a:pPr>
              <a:spcBef>
                <a:spcPct val="0"/>
              </a:spcBef>
            </a:pPr>
            <a:r>
              <a:rPr lang="en-US"/>
              <a:t>Cigarette smoking</a:t>
            </a:r>
          </a:p>
          <a:p>
            <a:pPr>
              <a:spcBef>
                <a:spcPct val="0"/>
              </a:spcBef>
            </a:pPr>
            <a:r>
              <a:rPr lang="en-US"/>
              <a:t>Hypertension</a:t>
            </a:r>
          </a:p>
          <a:p>
            <a:pPr>
              <a:spcBef>
                <a:spcPct val="0"/>
              </a:spcBef>
            </a:pPr>
            <a:r>
              <a:rPr lang="en-US"/>
              <a:t>Impaired glucose tolerance</a:t>
            </a:r>
          </a:p>
          <a:p>
            <a:pPr>
              <a:spcBef>
                <a:spcPct val="0"/>
              </a:spcBef>
            </a:pPr>
            <a:r>
              <a:rPr lang="en-US"/>
              <a:t>Obesity</a:t>
            </a:r>
          </a:p>
          <a:p>
            <a:pPr>
              <a:spcBef>
                <a:spcPct val="0"/>
              </a:spcBef>
            </a:pPr>
            <a:r>
              <a:rPr lang="en-US"/>
              <a:t>Physical inactivity</a:t>
            </a:r>
          </a:p>
          <a:p>
            <a:pPr>
              <a:spcBef>
                <a:spcPct val="0"/>
              </a:spcBef>
            </a:pPr>
            <a:r>
              <a:rPr lang="en-US"/>
              <a:t>Stress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Laboratory Assessment 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Troponin T and troponin I</a:t>
            </a:r>
          </a:p>
          <a:p>
            <a:pPr>
              <a:spcBef>
                <a:spcPct val="0"/>
              </a:spcBef>
            </a:pPr>
            <a:r>
              <a:rPr lang="en-US"/>
              <a:t>Creatine kinase-MB (CK-MB)</a:t>
            </a:r>
          </a:p>
          <a:p>
            <a:pPr>
              <a:spcBef>
                <a:spcPct val="0"/>
              </a:spcBef>
            </a:pPr>
            <a:r>
              <a:rPr lang="en-US"/>
              <a:t>Myoglobin</a:t>
            </a:r>
          </a:p>
          <a:p>
            <a:pPr>
              <a:spcBef>
                <a:spcPct val="0"/>
              </a:spcBef>
            </a:pPr>
            <a:r>
              <a:rPr lang="en-US"/>
              <a:t>Imaging assessment</a:t>
            </a:r>
          </a:p>
          <a:p>
            <a:pPr>
              <a:spcBef>
                <a:spcPct val="0"/>
              </a:spcBef>
            </a:pPr>
            <a:r>
              <a:rPr lang="en-US"/>
              <a:t>12-lead electrocardiograms</a:t>
            </a:r>
          </a:p>
          <a:p>
            <a:pPr>
              <a:spcBef>
                <a:spcPct val="0"/>
              </a:spcBef>
            </a:pPr>
            <a:r>
              <a:rPr lang="en-US"/>
              <a:t>Cardiac catheterization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Acute Pain</a:t>
            </a:r>
            <a:r>
              <a:rPr lang="en-US" b="1"/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Provide pain-relief modalities, </a:t>
            </a:r>
          </a:p>
          <a:p>
            <a:pPr lvl="1">
              <a:spcBef>
                <a:spcPct val="0"/>
              </a:spcBef>
              <a:buFont typeface="Wingdings" pitchFamily="2" charset="2"/>
              <a:buNone/>
            </a:pPr>
            <a:r>
              <a:rPr lang="en-US"/>
              <a:t>   drug therapy.</a:t>
            </a:r>
          </a:p>
          <a:p>
            <a:pPr lvl="1">
              <a:spcBef>
                <a:spcPct val="0"/>
              </a:spcBef>
            </a:pPr>
            <a:r>
              <a:rPr lang="en-US"/>
              <a:t>Decrease myocardial oxygen demand.</a:t>
            </a:r>
          </a:p>
          <a:p>
            <a:pPr lvl="1">
              <a:spcBef>
                <a:spcPct val="0"/>
              </a:spcBef>
            </a:pPr>
            <a:r>
              <a:rPr lang="en-US"/>
              <a:t>Increase myocardial oxygen supply.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Pain Management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Nitroglycerine</a:t>
            </a:r>
          </a:p>
          <a:p>
            <a:pPr>
              <a:spcBef>
                <a:spcPct val="0"/>
              </a:spcBef>
            </a:pPr>
            <a:r>
              <a:rPr lang="en-US"/>
              <a:t>Morphine sulfate</a:t>
            </a:r>
          </a:p>
          <a:p>
            <a:pPr>
              <a:spcBef>
                <a:spcPct val="0"/>
              </a:spcBef>
            </a:pPr>
            <a:r>
              <a:rPr lang="en-US"/>
              <a:t>Oxygen</a:t>
            </a:r>
          </a:p>
          <a:p>
            <a:pPr>
              <a:spcBef>
                <a:spcPct val="0"/>
              </a:spcBef>
            </a:pPr>
            <a:r>
              <a:rPr lang="en-US"/>
              <a:t>Position of comfort; semi-Fowler’s position</a:t>
            </a:r>
          </a:p>
          <a:p>
            <a:pPr>
              <a:spcBef>
                <a:spcPct val="0"/>
              </a:spcBef>
            </a:pPr>
            <a:r>
              <a:rPr lang="en-US"/>
              <a:t>Quiet and calm environment</a:t>
            </a:r>
          </a:p>
          <a:p>
            <a:pPr>
              <a:spcBef>
                <a:spcPct val="0"/>
              </a:spcBef>
            </a:pPr>
            <a:r>
              <a:rPr lang="en-US"/>
              <a:t>Deep breaths to increase oxygenation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239000" cy="990600"/>
          </a:xfrm>
        </p:spPr>
        <p:txBody>
          <a:bodyPr/>
          <a:lstStyle/>
          <a:p>
            <a:r>
              <a:rPr lang="en-US" sz="3600"/>
              <a:t>Ineffective Tissue Perfusion (Cardiopulmonary)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r>
              <a:rPr lang="en-US"/>
              <a:t>Interventions include:</a:t>
            </a:r>
          </a:p>
          <a:p>
            <a:pPr lvl="1"/>
            <a:r>
              <a:rPr lang="en-US"/>
              <a:t>Drug therapy (aspirin, thrombolytic agents)</a:t>
            </a:r>
          </a:p>
          <a:p>
            <a:pPr lvl="1">
              <a:spcBef>
                <a:spcPct val="0"/>
              </a:spcBef>
            </a:pPr>
            <a:r>
              <a:rPr lang="en-US"/>
              <a:t>Restoration of perfusion to the injured area often limits the amount of extension and improves left ventricular function.</a:t>
            </a:r>
          </a:p>
          <a:p>
            <a:pPr lvl="1"/>
            <a:r>
              <a:rPr lang="en-US"/>
              <a:t>Complete sustained reperfusion of coronary arteries in the first few hours after an MI has decreased mortality.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Heparin for Acute Coronary Syndrome</a:t>
            </a:r>
            <a:endParaRPr lang="en-GB" sz="3600"/>
          </a:p>
        </p:txBody>
      </p:sp>
      <p:pic>
        <p:nvPicPr>
          <p:cNvPr id="60424" name="488.mpg" descr="OS 10.4:Users:lmate:Desktop:IGGY_PPT:PPT:488.mpg">
            <a:hlinkClick r:id="" action="ppaction://media"/>
          </p:cNvPr>
          <p:cNvPicPr>
            <a:picLocks noRot="1" noChangeAspect="1" noChangeArrowheads="1"/>
          </p:cNvPicPr>
          <p:nvPr>
            <a:quickTime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443038" y="1690688"/>
            <a:ext cx="6270625" cy="4702175"/>
          </a:xfrm>
          <a:prstGeom prst="rect">
            <a:avLst/>
          </a:prstGeom>
          <a:noFill/>
        </p:spPr>
      </p:pic>
      <p:pic>
        <p:nvPicPr>
          <p:cNvPr id="60425" name="Picture 9" descr="40_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1690688"/>
            <a:ext cx="6243638" cy="4695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30" fill="hold"/>
                                        <p:tgtEl>
                                          <p:spTgt spid="604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042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04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04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424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Thrombolytic Therapy</a:t>
            </a:r>
            <a:r>
              <a:rPr lang="en-US" b="1"/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676400"/>
            <a:ext cx="3200400" cy="47244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2400"/>
              <a:t>Fibrinolytics dissolve thrombi in the coronary arteries and restore myocardial blood flow.</a:t>
            </a:r>
          </a:p>
          <a:p>
            <a:pPr lvl="1">
              <a:spcBef>
                <a:spcPct val="0"/>
              </a:spcBef>
            </a:pPr>
            <a:r>
              <a:rPr lang="en-US" sz="2000"/>
              <a:t>Tissue plasminogen activator</a:t>
            </a:r>
          </a:p>
          <a:p>
            <a:pPr lvl="1">
              <a:spcBef>
                <a:spcPct val="0"/>
              </a:spcBef>
            </a:pPr>
            <a:r>
              <a:rPr lang="en-US" sz="2000"/>
              <a:t>Reteplase</a:t>
            </a:r>
          </a:p>
          <a:p>
            <a:pPr lvl="1">
              <a:spcBef>
                <a:spcPct val="0"/>
              </a:spcBef>
            </a:pPr>
            <a:r>
              <a:rPr lang="en-US" sz="2000"/>
              <a:t>Tenecteplase</a:t>
            </a:r>
          </a:p>
        </p:txBody>
      </p:sp>
      <p:pic>
        <p:nvPicPr>
          <p:cNvPr id="14343" name="491.mpg" descr="OS 10.4:Users:lmate:Desktop:IGGY_PPT:PPT:491.mpg">
            <a:hlinkClick r:id="" action="ppaction://media"/>
          </p:cNvPr>
          <p:cNvPicPr>
            <a:picLocks noRot="1" noChangeAspect="1" noChangeArrowheads="1"/>
          </p:cNvPicPr>
          <p:nvPr>
            <a:quickTime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113213" y="1671638"/>
            <a:ext cx="4854575" cy="3641725"/>
          </a:xfrm>
          <a:prstGeom prst="rect">
            <a:avLst/>
          </a:prstGeom>
          <a:noFill/>
        </p:spPr>
      </p:pic>
      <p:pic>
        <p:nvPicPr>
          <p:cNvPr id="14344" name="Picture 8" descr="40_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13213" y="1671638"/>
            <a:ext cx="4648200" cy="3644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434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434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3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434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3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Thrombolytic Drugs; Clot Dissolving Drugs </a:t>
            </a:r>
          </a:p>
        </p:txBody>
      </p:sp>
      <p:pic>
        <p:nvPicPr>
          <p:cNvPr id="73735" name="491.mpg" descr="OS 10.4:Users:lmate:Desktop:IGGY_PPT:PPT:491.mpg">
            <a:hlinkClick r:id="" action="ppaction://media"/>
          </p:cNvPr>
          <p:cNvPicPr>
            <a:picLocks noRot="1" noChangeAspect="1" noChangeArrowheads="1"/>
          </p:cNvPicPr>
          <p:nvPr>
            <a:quickTime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754188" y="1827213"/>
            <a:ext cx="5657850" cy="4243387"/>
          </a:xfrm>
          <a:prstGeom prst="rect">
            <a:avLst/>
          </a:prstGeom>
          <a:noFill/>
        </p:spPr>
      </p:pic>
      <p:pic>
        <p:nvPicPr>
          <p:cNvPr id="73736" name="Picture 8" descr="40_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1013" y="1827213"/>
            <a:ext cx="5640387" cy="424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373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373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37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373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735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Drugs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Glycoprotein (GP) IIB/IIIa inhibitors</a:t>
            </a:r>
          </a:p>
          <a:p>
            <a:pPr>
              <a:spcBef>
                <a:spcPct val="0"/>
              </a:spcBef>
            </a:pPr>
            <a:r>
              <a:rPr lang="en-US"/>
              <a:t>Once-a-day beta-adrenergic blocking agents</a:t>
            </a:r>
          </a:p>
          <a:p>
            <a:pPr>
              <a:spcBef>
                <a:spcPct val="0"/>
              </a:spcBef>
            </a:pPr>
            <a:r>
              <a:rPr lang="en-US"/>
              <a:t>Angiotensin-converting enzyme inhibitors or angiotensin receptor blockers</a:t>
            </a:r>
          </a:p>
          <a:p>
            <a:pPr>
              <a:spcBef>
                <a:spcPct val="0"/>
              </a:spcBef>
            </a:pPr>
            <a:r>
              <a:rPr lang="en-US"/>
              <a:t>Calcium channel blockers</a:t>
            </a:r>
          </a:p>
          <a:p>
            <a:pPr>
              <a:spcBef>
                <a:spcPct val="0"/>
              </a:spcBef>
            </a:pPr>
            <a:r>
              <a:rPr lang="en-US"/>
              <a:t>Ranolazine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Percutaneous Transluminal Coronary Angioplasty (PTCA)</a:t>
            </a:r>
          </a:p>
        </p:txBody>
      </p:sp>
      <p:pic>
        <p:nvPicPr>
          <p:cNvPr id="50183" name="Picture 7" descr="040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8400" y="2346325"/>
            <a:ext cx="6807200" cy="3216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Coronary Artery Disease</a:t>
            </a:r>
            <a:r>
              <a:rPr lang="en-US" b="1"/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Includes stable angina and acute coronary syndromes</a:t>
            </a:r>
          </a:p>
          <a:p>
            <a:pPr>
              <a:spcBef>
                <a:spcPct val="0"/>
              </a:spcBef>
            </a:pPr>
            <a:r>
              <a:rPr lang="en-US"/>
              <a:t>Ischemia</a:t>
            </a:r>
            <a:r>
              <a:rPr lang="en-US">
                <a:cs typeface="Arial" charset="0"/>
              </a:rPr>
              <a:t>—</a:t>
            </a:r>
            <a:r>
              <a:rPr lang="en-US"/>
              <a:t>insufficient oxygen supply to meet the requirements of the myocardium</a:t>
            </a:r>
          </a:p>
          <a:p>
            <a:pPr>
              <a:spcBef>
                <a:spcPct val="0"/>
              </a:spcBef>
            </a:pPr>
            <a:r>
              <a:rPr lang="en-US"/>
              <a:t>Infarction</a:t>
            </a:r>
            <a:r>
              <a:rPr lang="en-US">
                <a:cs typeface="Arial" charset="0"/>
              </a:rPr>
              <a:t>—</a:t>
            </a:r>
            <a:r>
              <a:rPr lang="en-US"/>
              <a:t>necrosis or cell death that occurs when severe ischemia is prolonged and decreased perfusion causes irreversible damage to tissue</a:t>
            </a:r>
          </a:p>
          <a:p>
            <a:pPr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Activity Intolerance Interventions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Cardiac Rehabilitation:</a:t>
            </a:r>
          </a:p>
          <a:p>
            <a:pPr lvl="1">
              <a:spcBef>
                <a:spcPct val="0"/>
              </a:spcBef>
            </a:pPr>
            <a:r>
              <a:rPr lang="en-US"/>
              <a:t>Phase 1</a:t>
            </a:r>
          </a:p>
          <a:p>
            <a:pPr lvl="1">
              <a:spcBef>
                <a:spcPct val="0"/>
              </a:spcBef>
            </a:pPr>
            <a:r>
              <a:rPr lang="en-US"/>
              <a:t>Phase 2</a:t>
            </a:r>
          </a:p>
          <a:p>
            <a:pPr lvl="1">
              <a:spcBef>
                <a:spcPct val="0"/>
              </a:spcBef>
            </a:pPr>
            <a:r>
              <a:rPr lang="en-US"/>
              <a:t>Phase 3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Ineffective Coping Interventions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Assess the patient’s level of anxiety, but allow expression of any anxiety and attempt to define its origin.</a:t>
            </a:r>
          </a:p>
          <a:p>
            <a:pPr>
              <a:spcBef>
                <a:spcPct val="0"/>
              </a:spcBef>
            </a:pPr>
            <a:r>
              <a:rPr lang="en-US"/>
              <a:t>Give simple explanations of therapies, expectations, and surroundings and explanations of progress to help relieve anxiety.</a:t>
            </a:r>
          </a:p>
          <a:p>
            <a:pPr>
              <a:spcBef>
                <a:spcPct val="0"/>
              </a:spcBef>
            </a:pPr>
            <a:r>
              <a:rPr lang="en-US"/>
              <a:t>Provide coping enhancement.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Potential for Dysrhythmias</a:t>
            </a:r>
            <a:r>
              <a:rPr lang="en-US" sz="3600" b="1"/>
              <a:t>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Dysrhythmias are the leading cause of death in most patients with MI who die before they can be hospitalized.</a:t>
            </a:r>
          </a:p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Identify the dysrhythmias.</a:t>
            </a:r>
          </a:p>
          <a:p>
            <a:pPr lvl="1">
              <a:spcBef>
                <a:spcPct val="0"/>
              </a:spcBef>
            </a:pPr>
            <a:r>
              <a:rPr lang="en-US"/>
              <a:t>Assess hemodynamic status.</a:t>
            </a:r>
          </a:p>
          <a:p>
            <a:pPr lvl="1">
              <a:spcBef>
                <a:spcPct val="0"/>
              </a:spcBef>
            </a:pPr>
            <a:r>
              <a:rPr lang="en-US"/>
              <a:t>Evaluate for discomfort.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Cardiogenic Shock</a:t>
            </a:r>
            <a:r>
              <a:rPr lang="en-US" b="1"/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5720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Necrosis of more than 40% of the left ventricle</a:t>
            </a:r>
          </a:p>
          <a:p>
            <a:pPr>
              <a:spcBef>
                <a:spcPct val="0"/>
              </a:spcBef>
            </a:pPr>
            <a:r>
              <a:rPr lang="en-US"/>
              <a:t>Tachycardia</a:t>
            </a:r>
          </a:p>
          <a:p>
            <a:pPr>
              <a:spcBef>
                <a:spcPct val="0"/>
              </a:spcBef>
            </a:pPr>
            <a:r>
              <a:rPr lang="en-US"/>
              <a:t>Hypotension</a:t>
            </a:r>
          </a:p>
          <a:p>
            <a:pPr>
              <a:spcBef>
                <a:spcPct val="0"/>
              </a:spcBef>
            </a:pPr>
            <a:r>
              <a:rPr lang="en-US"/>
              <a:t>Blood pressure &lt;90 mm Hg or 30 mm Hg less than patient’s baseline</a:t>
            </a:r>
          </a:p>
          <a:p>
            <a:pPr>
              <a:spcBef>
                <a:spcPct val="0"/>
              </a:spcBef>
            </a:pPr>
            <a:r>
              <a:rPr lang="en-US"/>
              <a:t>Urine output &lt;30 mL/hr</a:t>
            </a:r>
          </a:p>
          <a:p>
            <a:pPr algn="r">
              <a:spcBef>
                <a:spcPct val="0"/>
              </a:spcBef>
              <a:buFont typeface="Wingdings 2" pitchFamily="18" charset="2"/>
              <a:buNone/>
            </a:pPr>
            <a:endParaRPr lang="en-US" sz="2000" b="1" i="1"/>
          </a:p>
          <a:p>
            <a:pPr>
              <a:spcBef>
                <a:spcPct val="0"/>
              </a:spcBef>
            </a:pPr>
            <a:endParaRPr lang="en-US" b="1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Cardiogenic Shock</a:t>
            </a:r>
            <a:r>
              <a:rPr lang="en-US" b="1"/>
              <a:t> </a:t>
            </a:r>
            <a:r>
              <a:rPr lang="en-US"/>
              <a:t>(Cont’d)</a:t>
            </a:r>
            <a:endParaRPr lang="en-GB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Cold, clammy skin</a:t>
            </a:r>
          </a:p>
          <a:p>
            <a:pPr>
              <a:spcBef>
                <a:spcPct val="0"/>
              </a:spcBef>
            </a:pPr>
            <a:r>
              <a:rPr lang="en-US"/>
              <a:t>Poor peripheral pulses</a:t>
            </a:r>
          </a:p>
          <a:p>
            <a:pPr>
              <a:spcBef>
                <a:spcPct val="0"/>
              </a:spcBef>
            </a:pPr>
            <a:r>
              <a:rPr lang="en-US"/>
              <a:t>Agitation, restlessness, confusion</a:t>
            </a:r>
          </a:p>
          <a:p>
            <a:pPr>
              <a:spcBef>
                <a:spcPct val="0"/>
              </a:spcBef>
            </a:pPr>
            <a:r>
              <a:rPr lang="en-US"/>
              <a:t>Pulmonary congestion</a:t>
            </a:r>
          </a:p>
          <a:p>
            <a:pPr>
              <a:spcBef>
                <a:spcPct val="0"/>
              </a:spcBef>
            </a:pPr>
            <a:r>
              <a:rPr lang="en-US"/>
              <a:t>Tachypnea</a:t>
            </a:r>
          </a:p>
          <a:p>
            <a:pPr>
              <a:spcBef>
                <a:spcPct val="0"/>
              </a:spcBef>
            </a:pPr>
            <a:r>
              <a:rPr lang="en-US"/>
              <a:t>Continuing chest discomfort</a:t>
            </a:r>
            <a:endParaRPr lang="en-GB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Medical Management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Pain relief and decreased myocardial oxygen requirements through preload and afterload reduction</a:t>
            </a:r>
          </a:p>
          <a:p>
            <a:pPr>
              <a:spcBef>
                <a:spcPct val="0"/>
              </a:spcBef>
            </a:pPr>
            <a:r>
              <a:rPr lang="en-US"/>
              <a:t>Drug therapy</a:t>
            </a:r>
          </a:p>
          <a:p>
            <a:pPr>
              <a:spcBef>
                <a:spcPct val="0"/>
              </a:spcBef>
            </a:pPr>
            <a:r>
              <a:rPr lang="en-US"/>
              <a:t>Intra-aortic balloon pump</a:t>
            </a:r>
          </a:p>
          <a:p>
            <a:pPr>
              <a:spcBef>
                <a:spcPct val="0"/>
              </a:spcBef>
            </a:pPr>
            <a:r>
              <a:rPr lang="en-US"/>
              <a:t>Immediate reperfusion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Percutaneous Transluminal Coronary Angioplasty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Clopidogrel before the procedure</a:t>
            </a:r>
          </a:p>
          <a:p>
            <a:pPr>
              <a:spcBef>
                <a:spcPct val="0"/>
              </a:spcBef>
            </a:pPr>
            <a:r>
              <a:rPr lang="en-US"/>
              <a:t>IV heparin after the procedure</a:t>
            </a:r>
          </a:p>
          <a:p>
            <a:pPr>
              <a:spcBef>
                <a:spcPct val="0"/>
              </a:spcBef>
            </a:pPr>
            <a:r>
              <a:rPr lang="en-US"/>
              <a:t>IV or intracoronary nitroglycerine or diltiazem</a:t>
            </a:r>
          </a:p>
          <a:p>
            <a:pPr>
              <a:spcBef>
                <a:spcPct val="0"/>
              </a:spcBef>
            </a:pPr>
            <a:r>
              <a:rPr lang="en-US"/>
              <a:t>Possible IV GP IIb/IIIa inhibitors</a:t>
            </a:r>
          </a:p>
          <a:p>
            <a:pPr>
              <a:spcBef>
                <a:spcPct val="0"/>
              </a:spcBef>
            </a:pPr>
            <a:r>
              <a:rPr lang="en-US"/>
              <a:t>Long-term therapy, antiplatelet therapy, beta blocker, ACE inhibitor or ARB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Procedures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Arthrectomy</a:t>
            </a:r>
          </a:p>
          <a:p>
            <a:pPr>
              <a:spcBef>
                <a:spcPct val="0"/>
              </a:spcBef>
            </a:pPr>
            <a:r>
              <a:rPr lang="en-US"/>
              <a:t>Stents</a:t>
            </a:r>
          </a:p>
          <a:p>
            <a:pPr>
              <a:spcBef>
                <a:spcPct val="0"/>
              </a:spcBef>
            </a:pPr>
            <a:r>
              <a:rPr lang="en-US"/>
              <a:t>Rheolytic thrombectomy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Coronary Stent</a:t>
            </a:r>
          </a:p>
        </p:txBody>
      </p:sp>
      <p:pic>
        <p:nvPicPr>
          <p:cNvPr id="54278" name="Picture 6" descr="0400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0" y="2498725"/>
            <a:ext cx="6985000" cy="1860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Coronary Artery Bypass Graft Surgery</a:t>
            </a:r>
          </a:p>
        </p:txBody>
      </p:sp>
      <p:pic>
        <p:nvPicPr>
          <p:cNvPr id="25606" name="Picture 6" descr="0400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20800" y="2057400"/>
            <a:ext cx="6502400" cy="3803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Coronary Blood Flow</a:t>
            </a:r>
          </a:p>
        </p:txBody>
      </p:sp>
      <p:pic>
        <p:nvPicPr>
          <p:cNvPr id="48136" name="13_2_7_A.mpg" descr="OS 10.4:Users:lmate:Desktop:IGGY_PPT:PPT:13_2_7_A.mpg">
            <a:hlinkClick r:id="" action="ppaction://media"/>
          </p:cNvPr>
          <p:cNvPicPr>
            <a:picLocks noRot="1" noChangeAspect="1" noChangeArrowheads="1"/>
          </p:cNvPicPr>
          <p:nvPr>
            <a:quickTime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443038" y="1690688"/>
            <a:ext cx="6270625" cy="4702175"/>
          </a:xfrm>
          <a:prstGeom prst="rect">
            <a:avLst/>
          </a:prstGeom>
          <a:noFill/>
        </p:spPr>
      </p:pic>
      <p:pic>
        <p:nvPicPr>
          <p:cNvPr id="48137" name="Picture 9" descr="40_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39863" y="1690688"/>
            <a:ext cx="6262687" cy="4686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06" fill="hold"/>
                                        <p:tgtEl>
                                          <p:spTgt spid="481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813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8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81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36"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CABG</a:t>
            </a:r>
          </a:p>
        </p:txBody>
      </p:sp>
      <p:pic>
        <p:nvPicPr>
          <p:cNvPr id="56326" name="Picture 6" descr="0400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1100" y="2333625"/>
            <a:ext cx="6781800" cy="3381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CABG (Cont’d)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r>
              <a:rPr lang="en-US"/>
              <a:t>Preoperative care</a:t>
            </a:r>
          </a:p>
          <a:p>
            <a:r>
              <a:rPr lang="en-US"/>
              <a:t>Operative procedures</a:t>
            </a:r>
          </a:p>
          <a:p>
            <a:pPr>
              <a:spcBef>
                <a:spcPct val="0"/>
              </a:spcBef>
            </a:pPr>
            <a:r>
              <a:rPr lang="en-US"/>
              <a:t>Postoperative care:</a:t>
            </a:r>
          </a:p>
          <a:p>
            <a:pPr lvl="1"/>
            <a:r>
              <a:rPr lang="en-US"/>
              <a:t>Management of F&amp;E balance</a:t>
            </a:r>
          </a:p>
          <a:p>
            <a:pPr lvl="1"/>
            <a:r>
              <a:rPr lang="en-US"/>
              <a:t>Management of other complications</a:t>
            </a:r>
            <a:r>
              <a:rPr lang="en-US">
                <a:cs typeface="Arial" charset="0"/>
              </a:rPr>
              <a:t>—</a:t>
            </a:r>
            <a:r>
              <a:rPr lang="en-US"/>
              <a:t>hypotension, hypothermia, hypertension, bleeding, cardiac tamponade, change in level of consciousness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Community-Based Care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Home care management</a:t>
            </a:r>
          </a:p>
          <a:p>
            <a:pPr>
              <a:spcBef>
                <a:spcPct val="0"/>
              </a:spcBef>
            </a:pPr>
            <a:r>
              <a:rPr lang="en-US"/>
              <a:t>Health teaching</a:t>
            </a:r>
          </a:p>
          <a:p>
            <a:pPr>
              <a:spcBef>
                <a:spcPct val="0"/>
              </a:spcBef>
            </a:pPr>
            <a:r>
              <a:rPr lang="en-US"/>
              <a:t>Health care resources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Chronic Stable Angina Pectoris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“Strangling of the chest”</a:t>
            </a:r>
          </a:p>
          <a:p>
            <a:pPr>
              <a:spcBef>
                <a:spcPct val="0"/>
              </a:spcBef>
            </a:pPr>
            <a:r>
              <a:rPr lang="en-US"/>
              <a:t>Temporary imbalance between the coronary artery’s ability to supply oxygen and the cardiac muscle’s demand for oxygen</a:t>
            </a:r>
          </a:p>
          <a:p>
            <a:pPr>
              <a:spcBef>
                <a:spcPct val="0"/>
              </a:spcBef>
            </a:pPr>
            <a:r>
              <a:rPr lang="en-US"/>
              <a:t>Ischemia limited in duration and does not cause permanent damage to myocardial tissue</a:t>
            </a:r>
          </a:p>
          <a:p>
            <a:pPr>
              <a:spcBef>
                <a:spcPct val="0"/>
              </a:spcBef>
            </a:pPr>
            <a:r>
              <a:rPr lang="en-US"/>
              <a:t>Chronic stable angina</a:t>
            </a:r>
          </a:p>
          <a:p>
            <a:pPr>
              <a:spcBef>
                <a:spcPct val="0"/>
              </a:spcBef>
            </a:pPr>
            <a:r>
              <a:rPr lang="en-US"/>
              <a:t>Unstable angina</a:t>
            </a:r>
          </a:p>
          <a:p>
            <a:pPr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Acute Coronary Syndromes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Patients who present with either unstable angina or an acute myocardial infarction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 Segment Elevation and MI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ST elevation MI (STEMI) traditional manifestation</a:t>
            </a:r>
          </a:p>
          <a:p>
            <a:pPr>
              <a:spcBef>
                <a:spcPct val="0"/>
              </a:spcBef>
            </a:pPr>
            <a:r>
              <a:rPr lang="en-US"/>
              <a:t>Non</a:t>
            </a:r>
            <a:r>
              <a:rPr lang="en-US">
                <a:cs typeface="Arial" charset="0"/>
              </a:rPr>
              <a:t>–</a:t>
            </a:r>
            <a:r>
              <a:rPr lang="en-US"/>
              <a:t>ST elevation MI (non-STEMI) common in women</a:t>
            </a:r>
          </a:p>
          <a:p>
            <a:pPr>
              <a:spcBef>
                <a:spcPct val="0"/>
              </a:spcBef>
            </a:pPr>
            <a:r>
              <a:rPr lang="en-US"/>
              <a:t>Unstable angina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Unstable Angina Pectoris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New-onset angina</a:t>
            </a:r>
          </a:p>
          <a:p>
            <a:pPr>
              <a:spcBef>
                <a:spcPct val="0"/>
              </a:spcBef>
            </a:pPr>
            <a:r>
              <a:rPr lang="en-US"/>
              <a:t>Variant (Prinzmetal’s) angina</a:t>
            </a:r>
          </a:p>
          <a:p>
            <a:pPr>
              <a:spcBef>
                <a:spcPct val="0"/>
              </a:spcBef>
            </a:pPr>
            <a:r>
              <a:rPr lang="en-US"/>
              <a:t>Pre-infarction angina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Myocardial Infarction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Most serious acute coronary syndrome</a:t>
            </a:r>
          </a:p>
          <a:p>
            <a:pPr>
              <a:spcBef>
                <a:spcPct val="0"/>
              </a:spcBef>
            </a:pPr>
            <a:r>
              <a:rPr lang="en-US"/>
              <a:t>Occurs when myocardial tissue is abruptly and severely deprived of oxygen</a:t>
            </a:r>
          </a:p>
          <a:p>
            <a:pPr>
              <a:spcBef>
                <a:spcPct val="0"/>
              </a:spcBef>
            </a:pPr>
            <a:r>
              <a:rPr lang="en-US"/>
              <a:t>Occlusion of blood flow</a:t>
            </a:r>
          </a:p>
          <a:p>
            <a:pPr>
              <a:spcBef>
                <a:spcPct val="0"/>
              </a:spcBef>
            </a:pPr>
            <a:r>
              <a:rPr lang="en-US"/>
              <a:t>Necrosis</a:t>
            </a:r>
          </a:p>
          <a:p>
            <a:pPr>
              <a:spcBef>
                <a:spcPct val="0"/>
              </a:spcBef>
            </a:pPr>
            <a:r>
              <a:rPr lang="en-US"/>
              <a:t>Hypoxia </a:t>
            </a:r>
          </a:p>
          <a:p>
            <a:pPr>
              <a:spcBef>
                <a:spcPct val="0"/>
              </a:spcBef>
            </a:pPr>
            <a:r>
              <a:rPr lang="en-US"/>
              <a:t>Subendocardial MI, transmural MI, inferior wall MI</a:t>
            </a:r>
          </a:p>
          <a:p>
            <a:pPr>
              <a:spcBef>
                <a:spcPct val="0"/>
              </a:spcBef>
            </a:pPr>
            <a:r>
              <a:rPr lang="en-US"/>
              <a:t>Ventricular remodeling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Nonmodifiable Risk Factors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Age</a:t>
            </a:r>
          </a:p>
          <a:p>
            <a:pPr>
              <a:spcBef>
                <a:spcPct val="0"/>
              </a:spcBef>
            </a:pPr>
            <a:r>
              <a:rPr lang="en-US"/>
              <a:t>Gender</a:t>
            </a:r>
          </a:p>
          <a:p>
            <a:pPr>
              <a:spcBef>
                <a:spcPct val="0"/>
              </a:spcBef>
            </a:pPr>
            <a:r>
              <a:rPr lang="en-US"/>
              <a:t>Family history</a:t>
            </a:r>
          </a:p>
          <a:p>
            <a:pPr>
              <a:spcBef>
                <a:spcPct val="0"/>
              </a:spcBef>
            </a:pPr>
            <a:r>
              <a:rPr lang="en-US"/>
              <a:t>Ethnic background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gnatavicius_Workman template_FINAL">
  <a:themeElements>
    <a:clrScheme name="Ignatavicius_Workman template_FIN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gnatavicius_Workman template_FIN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gnatavicius_Workman template_FIN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ue BG Temp">
  <a:themeElements>
    <a:clrScheme name="1_Blue BG Temp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1_Blue BG Tem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Blue BG Temp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BG Temp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G:\Elsevier-US\Ignatavicius\Source\Ignatavicius_Workman template_FINAL.ppt</Template>
  <TotalTime>441</TotalTime>
  <Words>657</Words>
  <Application>Microsoft Office PowerPoint</Application>
  <PresentationFormat>On-screen Show (4:3)</PresentationFormat>
  <Paragraphs>143</Paragraphs>
  <Slides>32</Slides>
  <Notes>4</Notes>
  <HiddenSlides>0</HiddenSlides>
  <MMClips>4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Times New Roman</vt:lpstr>
      <vt:lpstr>Wingdings 2</vt:lpstr>
      <vt:lpstr>Wingdings</vt:lpstr>
      <vt:lpstr>Wingdings 3</vt:lpstr>
      <vt:lpstr>Ignatavicius_Workman template_FINAL</vt:lpstr>
      <vt:lpstr>1_Blue BG Temp</vt:lpstr>
      <vt:lpstr>Chapter 40</vt:lpstr>
      <vt:lpstr>Coronary Artery Disease </vt:lpstr>
      <vt:lpstr>Coronary Blood Flow</vt:lpstr>
      <vt:lpstr>Chronic Stable Angina Pectoris</vt:lpstr>
      <vt:lpstr>Acute Coronary Syndromes </vt:lpstr>
      <vt:lpstr>ST Segment Elevation and MI</vt:lpstr>
      <vt:lpstr>Unstable Angina Pectoris</vt:lpstr>
      <vt:lpstr>Myocardial Infarction</vt:lpstr>
      <vt:lpstr>Nonmodifiable Risk Factors</vt:lpstr>
      <vt:lpstr>Modifiable Risk Factors</vt:lpstr>
      <vt:lpstr>Laboratory Assessment </vt:lpstr>
      <vt:lpstr>Acute Pain </vt:lpstr>
      <vt:lpstr>Pain Management</vt:lpstr>
      <vt:lpstr>Ineffective Tissue Perfusion (Cardiopulmonary)</vt:lpstr>
      <vt:lpstr>Heparin for Acute Coronary Syndrome</vt:lpstr>
      <vt:lpstr>Thrombolytic Therapy </vt:lpstr>
      <vt:lpstr>Thrombolytic Drugs; Clot Dissolving Drugs </vt:lpstr>
      <vt:lpstr>Other Drugs</vt:lpstr>
      <vt:lpstr>Percutaneous Transluminal Coronary Angioplasty (PTCA)</vt:lpstr>
      <vt:lpstr>Activity Intolerance Interventions</vt:lpstr>
      <vt:lpstr>Ineffective Coping Interventions</vt:lpstr>
      <vt:lpstr>Potential for Dysrhythmias </vt:lpstr>
      <vt:lpstr>Cardiogenic Shock </vt:lpstr>
      <vt:lpstr>Cardiogenic Shock (Cont’d)</vt:lpstr>
      <vt:lpstr>Medical Management</vt:lpstr>
      <vt:lpstr>Percutaneous Transluminal Coronary Angioplasty</vt:lpstr>
      <vt:lpstr>Other Procedures</vt:lpstr>
      <vt:lpstr>Coronary Stent</vt:lpstr>
      <vt:lpstr>Coronary Artery Bypass Graft Surgery</vt:lpstr>
      <vt:lpstr>CABG</vt:lpstr>
      <vt:lpstr>CABG (Cont’d)</vt:lpstr>
      <vt:lpstr>Community-Based Care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40</dc:title>
  <cp:lastModifiedBy>jforest</cp:lastModifiedBy>
  <cp:revision>120</cp:revision>
  <dcterms:created xsi:type="dcterms:W3CDTF">2004-07-24T19:01:36Z</dcterms:created>
  <dcterms:modified xsi:type="dcterms:W3CDTF">2010-01-06T15:45:35Z</dcterms:modified>
</cp:coreProperties>
</file>