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51"/>
  </p:notesMasterIdLst>
  <p:sldIdLst>
    <p:sldId id="256" r:id="rId3"/>
    <p:sldId id="300" r:id="rId4"/>
    <p:sldId id="257" r:id="rId5"/>
    <p:sldId id="258" r:id="rId6"/>
    <p:sldId id="260" r:id="rId7"/>
    <p:sldId id="301" r:id="rId8"/>
    <p:sldId id="262" r:id="rId9"/>
    <p:sldId id="263" r:id="rId10"/>
    <p:sldId id="264" r:id="rId11"/>
    <p:sldId id="265" r:id="rId12"/>
    <p:sldId id="304" r:id="rId13"/>
    <p:sldId id="30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98" r:id="rId26"/>
    <p:sldId id="277" r:id="rId27"/>
    <p:sldId id="278" r:id="rId28"/>
    <p:sldId id="306" r:id="rId29"/>
    <p:sldId id="279" r:id="rId30"/>
    <p:sldId id="307" r:id="rId31"/>
    <p:sldId id="308" r:id="rId32"/>
    <p:sldId id="282" r:id="rId33"/>
    <p:sldId id="309" r:id="rId34"/>
    <p:sldId id="283" r:id="rId35"/>
    <p:sldId id="311" r:id="rId36"/>
    <p:sldId id="312" r:id="rId37"/>
    <p:sldId id="287" r:id="rId38"/>
    <p:sldId id="313" r:id="rId39"/>
    <p:sldId id="288" r:id="rId40"/>
    <p:sldId id="289" r:id="rId41"/>
    <p:sldId id="290" r:id="rId42"/>
    <p:sldId id="299" r:id="rId43"/>
    <p:sldId id="291" r:id="rId44"/>
    <p:sldId id="292" r:id="rId45"/>
    <p:sldId id="293" r:id="rId46"/>
    <p:sldId id="314" r:id="rId47"/>
    <p:sldId id="294" r:id="rId48"/>
    <p:sldId id="295" r:id="rId49"/>
    <p:sldId id="296" r:id="rId5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ditor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21" autoAdjust="0"/>
    <p:restoredTop sz="97935" autoAdjust="0"/>
  </p:normalViewPr>
  <p:slideViewPr>
    <p:cSldViewPr>
      <p:cViewPr>
        <p:scale>
          <a:sx n="75" d="100"/>
          <a:sy n="75" d="100"/>
        </p:scale>
        <p:origin x="-372" y="-12"/>
      </p:cViewPr>
      <p:guideLst>
        <p:guide orient="horz" pos="960"/>
        <p:guide orient="horz" pos="288"/>
        <p:guide orient="horz" pos="4032"/>
        <p:guide orient="horz" pos="1056"/>
        <p:guide pos="576"/>
        <p:guide pos="51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endParaRPr lang="en-US"/>
          </a:p>
        </p:txBody>
      </p:sp>
      <p:sp>
        <p:nvSpPr>
          <p:cNvPr id="440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fld id="{C1A4B2F9-5B65-4B74-B543-5D3C67D4FCD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BC9C87-BC3C-4FC9-AE17-04BBDC6642A0}" type="slidenum">
              <a:rPr lang="en-US"/>
              <a:pPr/>
              <a:t>3</a:t>
            </a:fld>
            <a:endParaRPr lang="en-US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F26298-1992-43E8-8DA0-141161483C93}" type="slidenum">
              <a:rPr lang="en-US"/>
              <a:pPr/>
              <a:t>43</a:t>
            </a:fld>
            <a:endParaRPr lang="en-US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07B822-F9CE-4138-A0FD-FD6ADB0FB4AA}" type="slidenum">
              <a:rPr lang="en-US"/>
              <a:pPr/>
              <a:t>48</a:t>
            </a:fld>
            <a:endParaRPr lang="en-US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8E9CF0-207A-4B12-8CB2-5D820DF0306C}" type="slidenum">
              <a:rPr lang="en-US"/>
              <a:pPr/>
              <a:t>5</a:t>
            </a:fld>
            <a:endParaRPr lang="en-US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3A0338-DEE6-4DCE-8014-985D9A56BC75}" type="slidenum">
              <a:rPr lang="en-US"/>
              <a:pPr/>
              <a:t>16</a:t>
            </a:fld>
            <a:endParaRPr lang="en-US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F5853F-7FFB-4655-A5D8-B7AE6A298F5F}" type="slidenum">
              <a:rPr lang="en-US"/>
              <a:pPr/>
              <a:t>17</a:t>
            </a:fld>
            <a:endParaRPr lang="en-US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19DA20-2486-43B5-B678-66F9D7317CE0}" type="slidenum">
              <a:rPr lang="en-US"/>
              <a:pPr/>
              <a:t>19</a:t>
            </a:fld>
            <a:endParaRPr lang="en-US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5A2DB9-F219-4ED3-8E08-68FF19DB1E37}" type="slidenum">
              <a:rPr lang="en-US"/>
              <a:pPr/>
              <a:t>31</a:t>
            </a:fld>
            <a:endParaRPr lang="en-US"/>
          </a:p>
        </p:txBody>
      </p:sp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E1B403-CE0D-4188-895E-78A0B40E3B51}" type="slidenum">
              <a:rPr lang="en-US"/>
              <a:pPr/>
              <a:t>33</a:t>
            </a:fld>
            <a:endParaRPr lang="en-US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4A48F9-07EE-42A7-8A62-06985833A1CE}" type="slidenum">
              <a:rPr lang="en-US"/>
              <a:pPr/>
              <a:t>36</a:t>
            </a:fld>
            <a:endParaRPr lang="en-US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FB05A0-D1F1-4BB9-89F7-1308E80C8C05}" type="slidenum">
              <a:rPr lang="en-US"/>
              <a:pPr/>
              <a:t>42</a:t>
            </a:fld>
            <a:endParaRPr lang="en-US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10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2467" name="Picture 1027" descr="tex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2468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728663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414463" y="3886200"/>
            <a:ext cx="6400800" cy="1752600"/>
          </a:xfrm>
          <a:effectLst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2470" name="Rectangle 103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2AA8A34-2C12-4C0A-AB07-5C580663D08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2471" name="Rectangle 1031"/>
          <p:cNvSpPr>
            <a:spLocks noChangeArrowheads="1"/>
          </p:cNvSpPr>
          <p:nvPr/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15000"/>
              </a:lnSpc>
              <a:spcBef>
                <a:spcPct val="50000"/>
              </a:spcBef>
            </a:pPr>
            <a:r>
              <a:rPr lang="en-US" sz="800" baseline="0">
                <a:solidFill>
                  <a:schemeClr val="bg1"/>
                </a:solidFill>
              </a:rPr>
              <a:t>Elsevier items and derived items © 2006 by Elsevier Inc.</a:t>
            </a:r>
            <a:endParaRPr lang="en-US" sz="800" baseline="0">
              <a:solidFill>
                <a:srgbClr val="DED6B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0BFBB7-29BE-4658-8424-8D933C554A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8FA9676-BA6F-4A8C-9ABD-BDFB6A682C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858B2E-9BB2-46F6-812E-896B0F698B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1828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7200"/>
            <a:ext cx="53340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72E0E96-ED83-4558-9E7D-6E0D0F0675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A4047E7-D994-4CA1-BD60-D934DA61E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AD8FB6B-251D-4DBD-9F0F-9B0542632E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88500F-F981-4819-8F0F-9543E933F9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0DAE66-58ED-486D-868C-69EDCFE90D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622C1A-D46E-4FF7-A36F-172169404A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0C19C86-DEFE-44DF-9F60-4B3DBEDC15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1026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43" name="Picture 1027" descr="text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44" name="Rectangle 102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45" name="Rectangle 10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6" name="Rectangle 10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15000"/>
              </a:lnSpc>
              <a:spcBef>
                <a:spcPct val="50000"/>
              </a:spcBef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1447" name="Rectangle 10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948D77A9-E620-4FFB-96FC-DB559CF99A6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1448" name="Line 1032"/>
          <p:cNvSpPr>
            <a:spLocks noChangeShapeType="1"/>
          </p:cNvSpPr>
          <p:nvPr/>
        </p:nvSpPr>
        <p:spPr bwMode="auto">
          <a:xfrm>
            <a:off x="685800" y="1371600"/>
            <a:ext cx="8458200" cy="0"/>
          </a:xfrm>
          <a:prstGeom prst="line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Char char="•"/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Font typeface="Arial" charset="0"/>
        <a:buChar char="–"/>
        <a:defRPr sz="2800" b="1">
          <a:solidFill>
            <a:schemeClr val="bg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•"/>
        <a:defRPr sz="2800" b="1">
          <a:solidFill>
            <a:schemeClr val="bg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–"/>
        <a:defRPr sz="2800" b="1">
          <a:solidFill>
            <a:schemeClr val="bg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57200"/>
            <a:ext cx="731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7315200" cy="4724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7696200" y="6461125"/>
            <a:ext cx="11430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8691D5B5-AFAA-4834-941C-D6547CC0E7FB}" type="slidenum">
              <a:rPr lang="en-US" sz="1000" baseline="0"/>
              <a:pPr algn="r">
                <a:spcBef>
                  <a:spcPct val="50000"/>
                </a:spcBef>
              </a:pPr>
              <a:t>‹#›</a:t>
            </a:fld>
            <a:endParaRPr lang="en-US" sz="1000" baseline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Chapter 47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/>
          <a:p>
            <a:r>
              <a:rPr lang="en-US" sz="3600"/>
              <a:t>Care of Critically Ill Patients with Neurologic Problems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Management of Arteriovenous Malformations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Interventional therapy to occlude abnormal arteries or veins and prevent bleeding from the vascular lesion</a:t>
            </a:r>
          </a:p>
          <a:p>
            <a:pPr>
              <a:spcBef>
                <a:spcPct val="0"/>
              </a:spcBef>
            </a:pPr>
            <a:r>
              <a:rPr lang="en-US"/>
              <a:t>Gamma radiation to produce fibrous thickening of the endothelial lining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AVM</a:t>
            </a:r>
          </a:p>
        </p:txBody>
      </p:sp>
      <p:pic>
        <p:nvPicPr>
          <p:cNvPr id="67590" name="Picture 6" descr="047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6500" y="2133600"/>
            <a:ext cx="6731000" cy="3895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AVM Treatment</a:t>
            </a:r>
          </a:p>
        </p:txBody>
      </p:sp>
      <p:pic>
        <p:nvPicPr>
          <p:cNvPr id="68614" name="Picture 6" descr="0470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13063" y="1863725"/>
            <a:ext cx="3317875" cy="4308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Management of Cerebral Aneurysms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Repair via craniotomy</a:t>
            </a:r>
          </a:p>
          <a:p>
            <a:pPr>
              <a:spcBef>
                <a:spcPct val="0"/>
              </a:spcBef>
            </a:pPr>
            <a:r>
              <a:rPr lang="en-US"/>
              <a:t>Interventional radiology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Management of Intracranial Bleeding</a:t>
            </a:r>
            <a:r>
              <a:rPr lang="en-US" sz="3600" b="1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Craniotomy to remove clots and relieve intracranial pressure</a:t>
            </a:r>
          </a:p>
          <a:p>
            <a:pPr>
              <a:buFont typeface="Wingdings 2" pitchFamily="18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Impaired Physical Mobility and Self-Care Deficit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Range-of-motion exercises for the involved extremities</a:t>
            </a:r>
          </a:p>
          <a:p>
            <a:pPr lvl="1">
              <a:spcBef>
                <a:spcPct val="0"/>
              </a:spcBef>
            </a:pPr>
            <a:r>
              <a:rPr lang="en-US"/>
              <a:t>Change of patient’s position frequently</a:t>
            </a:r>
          </a:p>
          <a:p>
            <a:pPr lvl="1">
              <a:spcBef>
                <a:spcPct val="0"/>
              </a:spcBef>
            </a:pPr>
            <a:r>
              <a:rPr lang="en-US"/>
              <a:t>Prevention of deep vein thrombosis</a:t>
            </a:r>
          </a:p>
          <a:p>
            <a:pPr lvl="1">
              <a:spcBef>
                <a:spcPct val="0"/>
              </a:spcBef>
            </a:pPr>
            <a:r>
              <a:rPr lang="en-US"/>
              <a:t>Therapy focused on patient performance of ADLs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Disturbed Sensory Perception</a:t>
            </a:r>
            <a:r>
              <a:rPr lang="en-US" sz="3600" b="1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Right hemisphere damage typically causing difficulty in the performance of visual-perceptual or spatial-perceptual tasks</a:t>
            </a:r>
          </a:p>
          <a:p>
            <a:pPr lvl="2"/>
            <a:r>
              <a:rPr lang="en-US"/>
              <a:t>ADLs</a:t>
            </a:r>
          </a:p>
          <a:p>
            <a:pPr lvl="2"/>
            <a:r>
              <a:rPr lang="en-US"/>
              <a:t>Ambulation</a:t>
            </a:r>
          </a:p>
          <a:p>
            <a:pPr lvl="1"/>
            <a:r>
              <a:rPr lang="en-US"/>
              <a:t>Left hemispheric damage generally causing memory deficits and changes in the ability to carry out simple tasks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Unilateral Neglect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2390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This syndrome is most commonly seen with right cerebral stroke.</a:t>
            </a:r>
          </a:p>
          <a:p>
            <a:pPr>
              <a:spcBef>
                <a:spcPct val="0"/>
              </a:spcBef>
            </a:pPr>
            <a:r>
              <a:rPr lang="en-US"/>
              <a:t>Teach patient to:</a:t>
            </a:r>
          </a:p>
          <a:p>
            <a:pPr lvl="1">
              <a:spcBef>
                <a:spcPct val="0"/>
              </a:spcBef>
            </a:pPr>
            <a:r>
              <a:rPr lang="en-US"/>
              <a:t>Observe safety measures.</a:t>
            </a:r>
          </a:p>
          <a:p>
            <a:pPr lvl="1">
              <a:spcBef>
                <a:spcPct val="0"/>
              </a:spcBef>
            </a:pPr>
            <a:r>
              <a:rPr lang="en-US"/>
              <a:t>Touch and use both sides of the body.</a:t>
            </a:r>
          </a:p>
          <a:p>
            <a:pPr lvl="1">
              <a:spcBef>
                <a:spcPct val="0"/>
              </a:spcBef>
            </a:pPr>
            <a:r>
              <a:rPr lang="en-US"/>
              <a:t>Use scanning technique of turning the head from side to side to expand the visual field.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Impaired Verbal Communication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2390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Language or speech problems, usually the result of damage to the dominant hemisphere</a:t>
            </a:r>
          </a:p>
          <a:p>
            <a:pPr>
              <a:spcBef>
                <a:spcPct val="0"/>
              </a:spcBef>
            </a:pPr>
            <a:r>
              <a:rPr lang="en-US"/>
              <a:t>Expressive aphasia, the result of damage in Broca’s area of the frontal lobe</a:t>
            </a:r>
          </a:p>
          <a:p>
            <a:pPr>
              <a:spcBef>
                <a:spcPct val="0"/>
              </a:spcBef>
            </a:pPr>
            <a:r>
              <a:rPr lang="en-US"/>
              <a:t>Receptive (Wernicke’s or sensory) aphasia, due to injury in the temporoparietal area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Impaired Swallowing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Assessment of patient’s ability to swallow</a:t>
            </a:r>
          </a:p>
          <a:p>
            <a:pPr lvl="1">
              <a:spcBef>
                <a:spcPct val="0"/>
              </a:spcBef>
            </a:pPr>
            <a:r>
              <a:rPr lang="en-US"/>
              <a:t>Patient positioning to facilitate the process of swallowing before feeding</a:t>
            </a:r>
          </a:p>
          <a:p>
            <a:pPr lvl="1">
              <a:spcBef>
                <a:spcPct val="0"/>
              </a:spcBef>
            </a:pPr>
            <a:r>
              <a:rPr lang="en-US"/>
              <a:t>Appropriate diet for the patient, including semisoft foods and fluids</a:t>
            </a:r>
          </a:p>
          <a:p>
            <a:pPr lvl="1">
              <a:spcBef>
                <a:spcPct val="0"/>
              </a:spcBef>
            </a:pPr>
            <a:r>
              <a:rPr lang="en-US"/>
              <a:t>Aspiration precautions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82000" cy="990600"/>
          </a:xfrm>
        </p:spPr>
        <p:txBody>
          <a:bodyPr/>
          <a:lstStyle/>
          <a:p>
            <a:r>
              <a:rPr lang="en-US" sz="3600"/>
              <a:t>Transient Ischemic Attack and Reversible Ischemic Neurologic Deficit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Warning signs that cause transient focal neurologic dysfunction resulting from a brief interruption in cerebral blood flow, possibly resulting from cerebral vasospasm or systemic arterial hypertension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Urinary and Bowel Incontinence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Altered level of consciousness may cause incontinence or impaired innervation or an inability to communicate.</a:t>
            </a:r>
          </a:p>
          <a:p>
            <a:pPr>
              <a:spcBef>
                <a:spcPct val="0"/>
              </a:spcBef>
            </a:pPr>
            <a:r>
              <a:rPr lang="en-US"/>
              <a:t>Develop a bladder and bowel training program.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239000" cy="990600"/>
          </a:xfrm>
        </p:spPr>
        <p:txBody>
          <a:bodyPr/>
          <a:lstStyle/>
          <a:p>
            <a:r>
              <a:rPr lang="en-US"/>
              <a:t>Traumatic Brain Injury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2390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Head injury occurs as a result of blow or jolt to the head or as a result of penetration of the head by a foreign object such as a bullet.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Primary Brain Injury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Open head injury occurs when there is a skull fracture or when the skull is pierced by a penetrating object; the integrity of the brain and the dura is violated, and exposure to outside contaminants occurs.</a:t>
            </a:r>
          </a:p>
          <a:p>
            <a:pPr>
              <a:spcBef>
                <a:spcPct val="0"/>
              </a:spcBef>
            </a:pPr>
            <a:r>
              <a:rPr lang="en-US"/>
              <a:t>Closed head injury is the result of blunt trauma; the integrity of the skull is not violated.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Open Head Injury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152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Linear fracture</a:t>
            </a:r>
            <a:r>
              <a:rPr lang="en-US">
                <a:cs typeface="Arial" charset="0"/>
              </a:rPr>
              <a:t>—</a:t>
            </a:r>
            <a:r>
              <a:rPr lang="en-US"/>
              <a:t>simple clean break; the impacted area of bone bends inward, and the area around it bends outward.</a:t>
            </a:r>
          </a:p>
          <a:p>
            <a:pPr>
              <a:spcBef>
                <a:spcPct val="0"/>
              </a:spcBef>
            </a:pPr>
            <a:r>
              <a:rPr lang="en-US"/>
              <a:t>Depressed fracture</a:t>
            </a:r>
            <a:r>
              <a:rPr lang="en-US">
                <a:cs typeface="Arial" charset="0"/>
              </a:rPr>
              <a:t>—</a:t>
            </a:r>
            <a:r>
              <a:rPr lang="en-US"/>
              <a:t>bone is pressed inward into the brain tissue to at least the thickness of the skull.</a:t>
            </a:r>
          </a:p>
          <a:p>
            <a:pPr algn="r">
              <a:buFont typeface="Wingdings 2" pitchFamily="18" charset="2"/>
              <a:buNone/>
            </a:pPr>
            <a:endParaRPr lang="en-US" sz="2000" b="1" i="1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Open Head Injury (Cont’d)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2390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Comminuted fracture</a:t>
            </a:r>
            <a:r>
              <a:rPr lang="en-US">
                <a:cs typeface="Arial" charset="0"/>
              </a:rPr>
              <a:t>—</a:t>
            </a:r>
            <a:r>
              <a:rPr lang="en-US"/>
              <a:t>involves fragmentation of the bone, with depression of bone into brain tissue.</a:t>
            </a:r>
          </a:p>
          <a:p>
            <a:pPr>
              <a:spcBef>
                <a:spcPct val="0"/>
              </a:spcBef>
            </a:pPr>
            <a:r>
              <a:rPr lang="en-US"/>
              <a:t>Open fracture</a:t>
            </a:r>
            <a:r>
              <a:rPr lang="en-US">
                <a:cs typeface="Arial" charset="0"/>
              </a:rPr>
              <a:t>—</a:t>
            </a:r>
            <a:r>
              <a:rPr lang="en-US"/>
              <a:t>scalp is lacerated, creating a direct opening to brain tissue.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Basilar Skull Fracture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Occurs at the base of the skull</a:t>
            </a:r>
          </a:p>
          <a:p>
            <a:pPr>
              <a:spcBef>
                <a:spcPct val="0"/>
              </a:spcBef>
            </a:pPr>
            <a:r>
              <a:rPr lang="en-US"/>
              <a:t>Usually extends into the anterior, middle, or posterior fossa and results in cerebrospinal fluid leakage from the nose or ears</a:t>
            </a:r>
          </a:p>
          <a:p>
            <a:pPr>
              <a:spcBef>
                <a:spcPct val="0"/>
              </a:spcBef>
            </a:pPr>
            <a:r>
              <a:rPr lang="en-US"/>
              <a:t>Potential for hemorrhage, damage to cranial nerves, and infection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Closed Head Injuries</a:t>
            </a:r>
            <a:r>
              <a:rPr lang="en-US" b="1"/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239000" cy="4648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Mild concussion</a:t>
            </a:r>
          </a:p>
          <a:p>
            <a:pPr>
              <a:spcBef>
                <a:spcPct val="0"/>
              </a:spcBef>
            </a:pPr>
            <a:r>
              <a:rPr lang="en-US"/>
              <a:t>Diffuse axonal injury </a:t>
            </a:r>
          </a:p>
          <a:p>
            <a:pPr>
              <a:spcBef>
                <a:spcPct val="0"/>
              </a:spcBef>
            </a:pPr>
            <a:r>
              <a:rPr lang="en-US"/>
              <a:t>Contusion (coup and contrecoup injury)</a:t>
            </a:r>
          </a:p>
          <a:p>
            <a:pPr>
              <a:spcBef>
                <a:spcPct val="0"/>
              </a:spcBef>
            </a:pPr>
            <a:r>
              <a:rPr lang="en-US"/>
              <a:t>Laceration </a:t>
            </a:r>
          </a:p>
          <a:p>
            <a:pPr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Coup and Contrecoup Injury</a:t>
            </a:r>
          </a:p>
        </p:txBody>
      </p:sp>
      <p:pic>
        <p:nvPicPr>
          <p:cNvPr id="69638" name="Picture 6" descr="047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2838" y="1822450"/>
            <a:ext cx="4378325" cy="4502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Force</a:t>
            </a:r>
            <a:r>
              <a:rPr lang="en-US" b="1"/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Acceleration injury is caused by an external force contacting the head, suddenly placing the head in motion.</a:t>
            </a:r>
          </a:p>
          <a:p>
            <a:pPr>
              <a:spcBef>
                <a:spcPct val="0"/>
              </a:spcBef>
            </a:pPr>
            <a:r>
              <a:rPr lang="en-US"/>
              <a:t>Deceleration injury occurs when the moving head is suddenly stopped or hits a stationary object.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Acceleration-Deceleration Injury</a:t>
            </a:r>
          </a:p>
        </p:txBody>
      </p:sp>
      <p:pic>
        <p:nvPicPr>
          <p:cNvPr id="70662" name="Picture 6" descr="047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2150" y="1692275"/>
            <a:ext cx="2679700" cy="4708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239000" cy="990600"/>
          </a:xfrm>
        </p:spPr>
        <p:txBody>
          <a:bodyPr/>
          <a:lstStyle/>
          <a:p>
            <a:r>
              <a:rPr lang="en-US"/>
              <a:t>Stroke (Brain Attack)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 change in the normal blood supply to the brain.</a:t>
            </a:r>
          </a:p>
          <a:p>
            <a:pPr>
              <a:spcBef>
                <a:spcPct val="0"/>
              </a:spcBef>
            </a:pPr>
            <a:r>
              <a:rPr lang="en-US"/>
              <a:t>Ischemic</a:t>
            </a:r>
            <a:r>
              <a:rPr lang="en-US">
                <a:cs typeface="Arial" charset="0"/>
              </a:rPr>
              <a:t>—</a:t>
            </a:r>
            <a:r>
              <a:rPr lang="en-US"/>
              <a:t>interruption in blood flow to the brain.</a:t>
            </a:r>
          </a:p>
          <a:p>
            <a:pPr>
              <a:spcBef>
                <a:spcPct val="0"/>
              </a:spcBef>
            </a:pPr>
            <a:r>
              <a:rPr lang="en-US"/>
              <a:t>Hemorrhagic</a:t>
            </a:r>
            <a:r>
              <a:rPr lang="en-US">
                <a:cs typeface="Arial" charset="0"/>
              </a:rPr>
              <a:t>—</a:t>
            </a:r>
            <a:r>
              <a:rPr lang="en-US"/>
              <a:t>bleeding within or around the brain.</a:t>
            </a:r>
          </a:p>
          <a:p>
            <a:pPr>
              <a:spcBef>
                <a:spcPct val="0"/>
              </a:spcBef>
            </a:pPr>
            <a:r>
              <a:rPr lang="en-US"/>
              <a:t>The brain is unable to store oxygen or glucose and must receive a constant flow of blood to function.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Secondary Injury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Increased ICP</a:t>
            </a:r>
          </a:p>
          <a:p>
            <a:pPr>
              <a:spcBef>
                <a:spcPct val="0"/>
              </a:spcBef>
            </a:pPr>
            <a:r>
              <a:rPr lang="en-US"/>
              <a:t>Hemorrhage:</a:t>
            </a:r>
          </a:p>
          <a:p>
            <a:pPr lvl="1">
              <a:spcBef>
                <a:spcPct val="0"/>
              </a:spcBef>
            </a:pPr>
            <a:r>
              <a:rPr lang="en-US"/>
              <a:t>Epidural</a:t>
            </a:r>
          </a:p>
          <a:p>
            <a:pPr lvl="1">
              <a:spcBef>
                <a:spcPct val="0"/>
              </a:spcBef>
            </a:pPr>
            <a:r>
              <a:rPr lang="en-US"/>
              <a:t>Subdural</a:t>
            </a:r>
          </a:p>
          <a:p>
            <a:pPr lvl="1">
              <a:spcBef>
                <a:spcPct val="0"/>
              </a:spcBef>
            </a:pPr>
            <a:r>
              <a:rPr lang="en-US"/>
              <a:t>Intracerebral</a:t>
            </a:r>
          </a:p>
          <a:p>
            <a:pPr>
              <a:spcBef>
                <a:spcPct val="0"/>
              </a:spcBef>
            </a:pPr>
            <a:r>
              <a:rPr lang="en-US"/>
              <a:t>Hematoma development, hydrocephalus</a:t>
            </a:r>
          </a:p>
          <a:p>
            <a:pPr>
              <a:spcBef>
                <a:spcPct val="0"/>
              </a:spcBef>
            </a:pPr>
            <a:r>
              <a:rPr lang="en-US"/>
              <a:t>Brain herniation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Epidural Hematoma</a:t>
            </a:r>
            <a:r>
              <a:rPr lang="en-US" b="1"/>
              <a:t>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Neurologic emergencies with potentially catastrophic ICP elevation</a:t>
            </a:r>
          </a:p>
          <a:p>
            <a:pPr>
              <a:spcBef>
                <a:spcPct val="0"/>
              </a:spcBef>
            </a:pPr>
            <a:r>
              <a:rPr lang="en-US"/>
              <a:t>Arterial bleeding into space between the dura and inner table of skull</a:t>
            </a:r>
          </a:p>
          <a:p>
            <a:pPr>
              <a:spcBef>
                <a:spcPct val="0"/>
              </a:spcBef>
            </a:pPr>
            <a:r>
              <a:rPr lang="en-US"/>
              <a:t>Temporal bone fractures, middle meningeal artery</a:t>
            </a:r>
          </a:p>
          <a:p>
            <a:pPr>
              <a:spcBef>
                <a:spcPct val="0"/>
              </a:spcBef>
            </a:pPr>
            <a:r>
              <a:rPr lang="en-US"/>
              <a:t>Momentary unconsciousness follows lucid interval within minutes of injury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Epidural Hematoma (Cont’d)</a:t>
            </a:r>
          </a:p>
        </p:txBody>
      </p:sp>
      <p:pic>
        <p:nvPicPr>
          <p:cNvPr id="72710" name="Picture 6" descr="0470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0500" y="2060575"/>
            <a:ext cx="6223000" cy="3883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Subdural Hematoma</a:t>
            </a:r>
            <a:r>
              <a:rPr lang="en-US" b="1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Venous bleeding into the space beneath dura and above arachnoid</a:t>
            </a:r>
          </a:p>
          <a:p>
            <a:pPr>
              <a:spcBef>
                <a:spcPct val="0"/>
              </a:spcBef>
            </a:pPr>
            <a:r>
              <a:rPr lang="en-US"/>
              <a:t>Most commonly from a tearing of the bridging veins within the cerebral hemispheres or from a laceration of brain tissue</a:t>
            </a:r>
          </a:p>
          <a:p>
            <a:pPr>
              <a:spcBef>
                <a:spcPct val="0"/>
              </a:spcBef>
            </a:pPr>
            <a:r>
              <a:rPr lang="en-US"/>
              <a:t>Bleeding occurs more slowly, and symptoms mirror those of epidural hematoma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Complications 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Hydrocephalus</a:t>
            </a:r>
          </a:p>
          <a:p>
            <a:pPr>
              <a:spcBef>
                <a:spcPct val="0"/>
              </a:spcBef>
            </a:pPr>
            <a:r>
              <a:rPr lang="en-US"/>
              <a:t>Brain herniation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Herniation Syndromes </a:t>
            </a:r>
          </a:p>
        </p:txBody>
      </p:sp>
      <p:pic>
        <p:nvPicPr>
          <p:cNvPr id="75782" name="Picture 6" descr="04700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0500" y="2333625"/>
            <a:ext cx="6223000" cy="3228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Nonsurgical Management of Head Injury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ABCs</a:t>
            </a:r>
          </a:p>
          <a:p>
            <a:pPr>
              <a:spcBef>
                <a:spcPct val="0"/>
              </a:spcBef>
            </a:pPr>
            <a:r>
              <a:rPr lang="en-US"/>
              <a:t>Assessment of vital signs to prevent and detect increased ICP</a:t>
            </a:r>
          </a:p>
          <a:p>
            <a:pPr>
              <a:spcBef>
                <a:spcPct val="0"/>
              </a:spcBef>
            </a:pPr>
            <a:r>
              <a:rPr lang="en-US"/>
              <a:t>Positioning</a:t>
            </a:r>
          </a:p>
          <a:p>
            <a:pPr>
              <a:spcBef>
                <a:spcPct val="0"/>
              </a:spcBef>
            </a:pPr>
            <a:r>
              <a:rPr lang="en-US"/>
              <a:t>Pulmonary ventilation and management of oxygen and carbon dioxide levels</a:t>
            </a:r>
          </a:p>
          <a:p>
            <a:pPr>
              <a:spcBef>
                <a:spcPct val="0"/>
              </a:spcBef>
            </a:pPr>
            <a:r>
              <a:rPr lang="en-US"/>
              <a:t>Suctioning </a:t>
            </a:r>
          </a:p>
          <a:p>
            <a:pPr>
              <a:spcBef>
                <a:spcPct val="0"/>
              </a:spcBef>
            </a:pPr>
            <a:r>
              <a:rPr lang="en-US"/>
              <a:t>Chest physiotherapy and frequent turning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Brain Death Criteria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Glasgow coma scale &lt;3</a:t>
            </a:r>
          </a:p>
          <a:p>
            <a:pPr>
              <a:spcBef>
                <a:spcPct val="0"/>
              </a:spcBef>
            </a:pPr>
            <a:r>
              <a:rPr lang="en-US"/>
              <a:t>Apnea</a:t>
            </a:r>
          </a:p>
          <a:p>
            <a:pPr>
              <a:spcBef>
                <a:spcPct val="0"/>
              </a:spcBef>
            </a:pPr>
            <a:r>
              <a:rPr lang="en-US"/>
              <a:t>No pupillary response</a:t>
            </a:r>
          </a:p>
          <a:p>
            <a:pPr>
              <a:spcBef>
                <a:spcPct val="0"/>
              </a:spcBef>
            </a:pPr>
            <a:r>
              <a:rPr lang="en-US"/>
              <a:t>No cough and gag reflex</a:t>
            </a:r>
          </a:p>
          <a:p>
            <a:pPr>
              <a:spcBef>
                <a:spcPct val="0"/>
              </a:spcBef>
            </a:pPr>
            <a:r>
              <a:rPr lang="en-US"/>
              <a:t>No oculovestibular reflex</a:t>
            </a:r>
          </a:p>
          <a:p>
            <a:pPr>
              <a:spcBef>
                <a:spcPct val="0"/>
              </a:spcBef>
            </a:pPr>
            <a:r>
              <a:rPr lang="en-US"/>
              <a:t>No corneal reflex</a:t>
            </a:r>
          </a:p>
          <a:p>
            <a:pPr>
              <a:spcBef>
                <a:spcPct val="0"/>
              </a:spcBef>
            </a:pPr>
            <a:r>
              <a:rPr lang="en-US"/>
              <a:t>No oculocephalic reflex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Drug Therapy</a:t>
            </a:r>
            <a:endParaRPr lang="en-US" b="1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Glucocorticoids</a:t>
            </a:r>
          </a:p>
          <a:p>
            <a:pPr>
              <a:spcBef>
                <a:spcPct val="0"/>
              </a:spcBef>
            </a:pPr>
            <a:r>
              <a:rPr lang="en-US"/>
              <a:t>Mannitol, furosemide</a:t>
            </a:r>
          </a:p>
          <a:p>
            <a:pPr>
              <a:spcBef>
                <a:spcPct val="0"/>
              </a:spcBef>
            </a:pPr>
            <a:r>
              <a:rPr lang="en-US"/>
              <a:t>Opioids, naloxone</a:t>
            </a:r>
          </a:p>
          <a:p>
            <a:pPr>
              <a:spcBef>
                <a:spcPct val="0"/>
              </a:spcBef>
            </a:pPr>
            <a:r>
              <a:rPr lang="en-US"/>
              <a:t>Neuromuscular blocking agents</a:t>
            </a:r>
          </a:p>
          <a:p>
            <a:pPr>
              <a:spcBef>
                <a:spcPct val="0"/>
              </a:spcBef>
            </a:pPr>
            <a:r>
              <a:rPr lang="en-US"/>
              <a:t>Antiepileptic drugs</a:t>
            </a:r>
          </a:p>
          <a:p>
            <a:pPr>
              <a:spcBef>
                <a:spcPct val="0"/>
              </a:spcBef>
            </a:pPr>
            <a:r>
              <a:rPr lang="en-US"/>
              <a:t>Acetaminophen and aspirin</a:t>
            </a:r>
          </a:p>
          <a:p>
            <a:pPr>
              <a:spcBef>
                <a:spcPct val="0"/>
              </a:spcBef>
            </a:pPr>
            <a:r>
              <a:rPr lang="en-US"/>
              <a:t>Barbiturate coma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Surgical Management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ICP monitoring devices:</a:t>
            </a:r>
          </a:p>
          <a:p>
            <a:pPr lvl="1">
              <a:spcBef>
                <a:spcPct val="0"/>
              </a:spcBef>
            </a:pPr>
            <a:r>
              <a:rPr lang="en-US"/>
              <a:t>Intraventricular catheter (IVC)</a:t>
            </a:r>
          </a:p>
          <a:p>
            <a:pPr lvl="1">
              <a:spcBef>
                <a:spcPct val="0"/>
              </a:spcBef>
            </a:pPr>
            <a:r>
              <a:rPr lang="en-US"/>
              <a:t>Subarachnoid screw or bolt</a:t>
            </a:r>
          </a:p>
          <a:p>
            <a:pPr lvl="1">
              <a:spcBef>
                <a:spcPct val="0"/>
              </a:spcBef>
            </a:pPr>
            <a:r>
              <a:rPr lang="en-US"/>
              <a:t>Epidural catheter</a:t>
            </a:r>
          </a:p>
          <a:p>
            <a:pPr lvl="1">
              <a:spcBef>
                <a:spcPct val="0"/>
              </a:spcBef>
            </a:pPr>
            <a:r>
              <a:rPr lang="en-US"/>
              <a:t>Subdural catheter</a:t>
            </a:r>
          </a:p>
          <a:p>
            <a:pPr>
              <a:spcBef>
                <a:spcPct val="0"/>
              </a:spcBef>
            </a:pPr>
            <a:r>
              <a:rPr lang="en-US"/>
              <a:t>Craniotomy may be performed in extreme instances of elevated ICP.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239000" cy="990600"/>
          </a:xfrm>
        </p:spPr>
        <p:txBody>
          <a:bodyPr/>
          <a:lstStyle/>
          <a:p>
            <a:r>
              <a:rPr lang="en-US"/>
              <a:t>Types of Strokes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Ischemic stroke</a:t>
            </a:r>
          </a:p>
          <a:p>
            <a:pPr>
              <a:spcBef>
                <a:spcPct val="0"/>
              </a:spcBef>
            </a:pPr>
            <a:r>
              <a:rPr lang="en-US"/>
              <a:t>Thrombotic stroke</a:t>
            </a:r>
          </a:p>
          <a:p>
            <a:pPr>
              <a:spcBef>
                <a:spcPct val="0"/>
              </a:spcBef>
            </a:pPr>
            <a:r>
              <a:rPr lang="en-US"/>
              <a:t>Embolic stroke</a:t>
            </a:r>
          </a:p>
          <a:p>
            <a:pPr>
              <a:spcBef>
                <a:spcPct val="0"/>
              </a:spcBef>
            </a:pPr>
            <a:r>
              <a:rPr lang="en-US"/>
              <a:t>Hemorrhagic stroke resulting from ruptured</a:t>
            </a:r>
            <a:r>
              <a:rPr lang="en-US" b="1"/>
              <a:t> </a:t>
            </a:r>
            <a:r>
              <a:rPr lang="en-US"/>
              <a:t>aneurysm, arteriovenous malformation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Brain Tumors</a:t>
            </a:r>
            <a:r>
              <a:rPr lang="en-US" b="1"/>
              <a:t>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Brain tumors can arise anywhere within the brain structures:</a:t>
            </a:r>
          </a:p>
          <a:p>
            <a:pPr lvl="1">
              <a:spcBef>
                <a:spcPct val="0"/>
              </a:spcBef>
            </a:pPr>
            <a:r>
              <a:rPr lang="en-US"/>
              <a:t>Primary tumors originate within CNS.</a:t>
            </a:r>
          </a:p>
          <a:p>
            <a:pPr lvl="1">
              <a:spcBef>
                <a:spcPct val="0"/>
              </a:spcBef>
            </a:pPr>
            <a:r>
              <a:rPr lang="en-US"/>
              <a:t>Secondary tumors result from metastasis in other parts of the body.</a:t>
            </a:r>
            <a:r>
              <a:rPr lang="en-US" b="1"/>
              <a:t>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Brain Tumors (Cont’d)</a:t>
            </a:r>
            <a:endParaRPr lang="en-GB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Tumors can lead to cerebral edema, brain tissue inflammation, increased ICP, focal neurologic deficits, obstruction of cerebrospinal fluid flow, pituitary dysfunction.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endParaRPr lang="en-GB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Classifications of Tumors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Tumors are classified as malignant or benign.</a:t>
            </a:r>
          </a:p>
          <a:p>
            <a:pPr>
              <a:spcBef>
                <a:spcPct val="0"/>
              </a:spcBef>
            </a:pPr>
            <a:r>
              <a:rPr lang="en-US"/>
              <a:t>Tumor’s location places it in a class of supratentorial or infratentorial.</a:t>
            </a:r>
          </a:p>
          <a:p>
            <a:pPr>
              <a:spcBef>
                <a:spcPct val="0"/>
              </a:spcBef>
            </a:pPr>
            <a:r>
              <a:rPr lang="en-US"/>
              <a:t>Tumor’s anatomic origins place it in a class of cellular, histologic, or anatomic.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Tumors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Gliomas</a:t>
            </a:r>
            <a:r>
              <a:rPr lang="en-US">
                <a:cs typeface="Arial" charset="0"/>
              </a:rPr>
              <a:t>—</a:t>
            </a:r>
            <a:r>
              <a:rPr lang="en-US"/>
              <a:t>malignant </a:t>
            </a:r>
          </a:p>
          <a:p>
            <a:pPr>
              <a:spcBef>
                <a:spcPct val="0"/>
              </a:spcBef>
            </a:pPr>
            <a:r>
              <a:rPr lang="en-US"/>
              <a:t>Meningiomas</a:t>
            </a:r>
            <a:r>
              <a:rPr lang="en-US">
                <a:cs typeface="Arial" charset="0"/>
              </a:rPr>
              <a:t>—</a:t>
            </a:r>
            <a:r>
              <a:rPr lang="en-US"/>
              <a:t>arise from the coverings of the brain</a:t>
            </a:r>
          </a:p>
          <a:p>
            <a:pPr>
              <a:spcBef>
                <a:spcPct val="0"/>
              </a:spcBef>
            </a:pPr>
            <a:r>
              <a:rPr lang="en-US"/>
              <a:t>Pituitary tumors</a:t>
            </a:r>
          </a:p>
          <a:p>
            <a:pPr>
              <a:spcBef>
                <a:spcPct val="0"/>
              </a:spcBef>
            </a:pPr>
            <a:r>
              <a:rPr lang="en-US"/>
              <a:t>Acoustic neuromas</a:t>
            </a:r>
            <a:r>
              <a:rPr lang="en-US">
                <a:cs typeface="Arial" charset="0"/>
              </a:rPr>
              <a:t>—</a:t>
            </a:r>
            <a:r>
              <a:rPr lang="en-US"/>
              <a:t>arise from the sheath of Schwann cells</a:t>
            </a:r>
          </a:p>
          <a:p>
            <a:pPr>
              <a:spcBef>
                <a:spcPct val="0"/>
              </a:spcBef>
            </a:pPr>
            <a:r>
              <a:rPr lang="en-US"/>
              <a:t>Metastatic or secondary tumors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Nonsurgical Management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Radiation therapy</a:t>
            </a:r>
          </a:p>
          <a:p>
            <a:pPr>
              <a:spcBef>
                <a:spcPct val="0"/>
              </a:spcBef>
            </a:pPr>
            <a:r>
              <a:rPr lang="en-US"/>
              <a:t>Chemotherapy </a:t>
            </a:r>
          </a:p>
          <a:p>
            <a:pPr>
              <a:spcBef>
                <a:spcPct val="0"/>
              </a:spcBef>
            </a:pPr>
            <a:r>
              <a:rPr lang="en-US"/>
              <a:t>Analgesics</a:t>
            </a:r>
          </a:p>
          <a:p>
            <a:pPr>
              <a:spcBef>
                <a:spcPct val="0"/>
              </a:spcBef>
            </a:pPr>
            <a:r>
              <a:rPr lang="en-US"/>
              <a:t>Dexamethasone</a:t>
            </a:r>
          </a:p>
          <a:p>
            <a:pPr>
              <a:spcBef>
                <a:spcPct val="0"/>
              </a:spcBef>
            </a:pPr>
            <a:r>
              <a:rPr lang="en-US"/>
              <a:t>Phenytoin</a:t>
            </a:r>
          </a:p>
          <a:p>
            <a:pPr>
              <a:spcBef>
                <a:spcPct val="0"/>
              </a:spcBef>
            </a:pPr>
            <a:r>
              <a:rPr lang="en-US"/>
              <a:t>Ranitidine hydrochloride</a:t>
            </a:r>
          </a:p>
          <a:p>
            <a:pPr>
              <a:spcBef>
                <a:spcPct val="0"/>
              </a:spcBef>
            </a:pPr>
            <a:r>
              <a:rPr lang="en-US"/>
              <a:t>Stereotactic radiosurgery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Gamma Knife</a:t>
            </a:r>
          </a:p>
        </p:txBody>
      </p:sp>
      <p:pic>
        <p:nvPicPr>
          <p:cNvPr id="77830" name="Picture 6" descr="047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6988" y="1905000"/>
            <a:ext cx="6550025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Surgical Management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Craniotomy more often used</a:t>
            </a:r>
          </a:p>
          <a:p>
            <a:pPr>
              <a:spcBef>
                <a:spcPct val="0"/>
              </a:spcBef>
            </a:pPr>
            <a:r>
              <a:rPr lang="en-US"/>
              <a:t>Postoperative care</a:t>
            </a:r>
            <a:r>
              <a:rPr lang="en-US">
                <a:cs typeface="Arial" charset="0"/>
              </a:rPr>
              <a:t>—</a:t>
            </a:r>
            <a:r>
              <a:rPr lang="en-US"/>
              <a:t>positioning, monitoring the dressing, monitoring laboratory values, ventilating the patient</a:t>
            </a:r>
          </a:p>
          <a:p>
            <a:pPr>
              <a:spcBef>
                <a:spcPct val="0"/>
              </a:spcBef>
            </a:pPr>
            <a:r>
              <a:rPr lang="en-US"/>
              <a:t>Drug therapy</a:t>
            </a:r>
            <a:r>
              <a:rPr lang="en-US">
                <a:cs typeface="Arial" charset="0"/>
              </a:rPr>
              <a:t>—</a:t>
            </a:r>
            <a:r>
              <a:rPr lang="en-US"/>
              <a:t>antiepileptic drugs, proton pump inhibitors, histamine blockers, corticosteroids, analgesics, acetaminophen, prophylactic antibiotics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Postoperative Complications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Increased ICP</a:t>
            </a:r>
          </a:p>
          <a:p>
            <a:pPr>
              <a:spcBef>
                <a:spcPct val="0"/>
              </a:spcBef>
            </a:pPr>
            <a:r>
              <a:rPr lang="en-US"/>
              <a:t>Hematomas</a:t>
            </a:r>
          </a:p>
          <a:p>
            <a:pPr>
              <a:spcBef>
                <a:spcPct val="0"/>
              </a:spcBef>
            </a:pPr>
            <a:r>
              <a:rPr lang="en-US"/>
              <a:t>Hydrocephalus</a:t>
            </a:r>
          </a:p>
          <a:p>
            <a:pPr>
              <a:spcBef>
                <a:spcPct val="0"/>
              </a:spcBef>
            </a:pPr>
            <a:r>
              <a:rPr lang="en-US"/>
              <a:t>Respiratory problems</a:t>
            </a:r>
          </a:p>
          <a:p>
            <a:pPr>
              <a:spcBef>
                <a:spcPct val="0"/>
              </a:spcBef>
            </a:pPr>
            <a:r>
              <a:rPr lang="en-US"/>
              <a:t>Wound infection</a:t>
            </a:r>
          </a:p>
          <a:p>
            <a:pPr>
              <a:spcBef>
                <a:spcPct val="0"/>
              </a:spcBef>
            </a:pPr>
            <a:r>
              <a:rPr lang="en-US"/>
              <a:t>Meningitis</a:t>
            </a:r>
          </a:p>
          <a:p>
            <a:pPr>
              <a:spcBef>
                <a:spcPct val="0"/>
              </a:spcBef>
            </a:pPr>
            <a:r>
              <a:rPr lang="en-US"/>
              <a:t>Fluid and electrolyte imbalances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Brain Abscess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 this purulent infection of the brain, pus forms in the extradural, subdural, or intracerebral area of the brain.</a:t>
            </a:r>
          </a:p>
          <a:p>
            <a:pPr>
              <a:spcBef>
                <a:spcPct val="0"/>
              </a:spcBef>
            </a:pPr>
            <a:r>
              <a:rPr lang="en-US"/>
              <a:t>Findings may be atypical at presentation.</a:t>
            </a:r>
          </a:p>
          <a:p>
            <a:pPr>
              <a:spcBef>
                <a:spcPct val="0"/>
              </a:spcBef>
            </a:pPr>
            <a:r>
              <a:rPr lang="en-US"/>
              <a:t>Treatment includes antibiotics, surgical drain.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239000" cy="990600"/>
          </a:xfrm>
        </p:spPr>
        <p:txBody>
          <a:bodyPr/>
          <a:lstStyle/>
          <a:p>
            <a:r>
              <a:rPr lang="en-US"/>
              <a:t>Neurologic Assessment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z="2400"/>
              <a:t>Cognitive changes include aphasia, alexia, agraphia.</a:t>
            </a:r>
          </a:p>
          <a:p>
            <a:pPr>
              <a:spcBef>
                <a:spcPct val="0"/>
              </a:spcBef>
            </a:pPr>
            <a:r>
              <a:rPr lang="en-US" sz="2400"/>
              <a:t>Motor changes include hemiplegia, hemiparesis, hypotonia, flaccid paralysis, hypertonia.</a:t>
            </a:r>
          </a:p>
          <a:p>
            <a:pPr>
              <a:spcBef>
                <a:spcPct val="0"/>
              </a:spcBef>
            </a:pPr>
            <a:r>
              <a:rPr lang="en-US" sz="2400"/>
              <a:t>Sensory changes include agnosia, apraxia, neglect syndrome, ptosis, retinal ischemia causing a brief episode of blindness, hemianopsia.</a:t>
            </a:r>
          </a:p>
          <a:p>
            <a:pPr>
              <a:spcBef>
                <a:spcPct val="0"/>
              </a:spcBef>
            </a:pPr>
            <a:r>
              <a:rPr lang="en-US" sz="2400"/>
              <a:t>Perform cranial nerve assessment.</a:t>
            </a:r>
          </a:p>
          <a:p>
            <a:pPr>
              <a:spcBef>
                <a:spcPct val="0"/>
              </a:spcBef>
            </a:pPr>
            <a:r>
              <a:rPr lang="en-US" sz="2400"/>
              <a:t>Perform CV assessment.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Thrombolytic Therapy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IV (systemic) thrombolytic therapy</a:t>
            </a:r>
          </a:p>
          <a:p>
            <a:pPr>
              <a:spcBef>
                <a:spcPct val="0"/>
              </a:spcBef>
            </a:pPr>
            <a:r>
              <a:rPr lang="en-US"/>
              <a:t>Retavase</a:t>
            </a:r>
          </a:p>
          <a:p>
            <a:pPr>
              <a:spcBef>
                <a:spcPct val="0"/>
              </a:spcBef>
            </a:pPr>
            <a:r>
              <a:rPr lang="en-US"/>
              <a:t>Eligibility criteria</a:t>
            </a:r>
          </a:p>
          <a:p>
            <a:pPr>
              <a:spcBef>
                <a:spcPct val="0"/>
              </a:spcBef>
            </a:pPr>
            <a:r>
              <a:rPr lang="en-US"/>
              <a:t>Intra-arterial thrombolysis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Drug Therapy</a:t>
            </a:r>
            <a:r>
              <a:rPr lang="en-US" b="1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Thrombolytic therapy</a:t>
            </a:r>
          </a:p>
          <a:p>
            <a:pPr>
              <a:spcBef>
                <a:spcPct val="0"/>
              </a:spcBef>
            </a:pPr>
            <a:r>
              <a:rPr lang="en-US"/>
              <a:t>Anticoagulants</a:t>
            </a:r>
          </a:p>
          <a:p>
            <a:pPr>
              <a:spcBef>
                <a:spcPct val="0"/>
              </a:spcBef>
            </a:pPr>
            <a:r>
              <a:rPr lang="en-US"/>
              <a:t>Lorazepam and other antiepileptic drugs</a:t>
            </a:r>
          </a:p>
          <a:p>
            <a:pPr>
              <a:spcBef>
                <a:spcPct val="0"/>
              </a:spcBef>
            </a:pPr>
            <a:r>
              <a:rPr lang="en-US"/>
              <a:t>Calcium channel blockers</a:t>
            </a:r>
          </a:p>
          <a:p>
            <a:pPr>
              <a:spcBef>
                <a:spcPct val="0"/>
              </a:spcBef>
            </a:pPr>
            <a:r>
              <a:rPr lang="en-US"/>
              <a:t>Stool softeners</a:t>
            </a:r>
          </a:p>
          <a:p>
            <a:pPr>
              <a:spcBef>
                <a:spcPct val="0"/>
              </a:spcBef>
            </a:pPr>
            <a:r>
              <a:rPr lang="en-US"/>
              <a:t>Analgesics for pain</a:t>
            </a:r>
          </a:p>
          <a:p>
            <a:pPr>
              <a:spcBef>
                <a:spcPct val="0"/>
              </a:spcBef>
            </a:pPr>
            <a:r>
              <a:rPr lang="en-US"/>
              <a:t>Antianxiety drugs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Complications</a:t>
            </a:r>
            <a:r>
              <a:rPr lang="en-US" b="1"/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Hydrocephalus</a:t>
            </a:r>
          </a:p>
          <a:p>
            <a:pPr>
              <a:spcBef>
                <a:spcPct val="0"/>
              </a:spcBef>
            </a:pPr>
            <a:r>
              <a:rPr lang="en-US"/>
              <a:t>Vasospasms</a:t>
            </a:r>
          </a:p>
          <a:p>
            <a:pPr>
              <a:spcBef>
                <a:spcPct val="0"/>
              </a:spcBef>
            </a:pPr>
            <a:r>
              <a:rPr lang="en-US"/>
              <a:t>Rebleeding or rupture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Management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Cooling</a:t>
            </a:r>
          </a:p>
          <a:p>
            <a:pPr>
              <a:spcBef>
                <a:spcPct val="0"/>
              </a:spcBef>
            </a:pPr>
            <a:r>
              <a:rPr lang="en-US"/>
              <a:t>Thrombolytic therapy</a:t>
            </a:r>
          </a:p>
          <a:p>
            <a:pPr>
              <a:spcBef>
                <a:spcPct val="0"/>
              </a:spcBef>
            </a:pPr>
            <a:r>
              <a:rPr lang="en-US"/>
              <a:t>Neuroprotective drugs</a:t>
            </a:r>
          </a:p>
          <a:p>
            <a:pPr>
              <a:spcBef>
                <a:spcPct val="0"/>
              </a:spcBef>
            </a:pPr>
            <a:r>
              <a:rPr lang="en-US"/>
              <a:t>Ancrod</a:t>
            </a:r>
          </a:p>
          <a:p>
            <a:pPr>
              <a:spcBef>
                <a:spcPct val="0"/>
              </a:spcBef>
            </a:pPr>
            <a:r>
              <a:rPr lang="en-US"/>
              <a:t>Carotid artery angioplasty with stenting</a:t>
            </a:r>
          </a:p>
          <a:p>
            <a:pPr>
              <a:spcBef>
                <a:spcPct val="0"/>
              </a:spcBef>
            </a:pPr>
            <a:r>
              <a:rPr lang="en-US"/>
              <a:t>Endarterectomy </a:t>
            </a:r>
          </a:p>
          <a:p>
            <a:pPr>
              <a:spcBef>
                <a:spcPct val="0"/>
              </a:spcBef>
            </a:pPr>
            <a:r>
              <a:rPr lang="en-US"/>
              <a:t>Extracranial-intracranial bypass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gnatavicius_Workman template_FINAL">
  <a:themeElements>
    <a:clrScheme name="Ignatavicius_Workman template_FIN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gnatavicius_Workman template_FI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gnatavicius_Workman template_FI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ue BG Temp">
  <a:themeElements>
    <a:clrScheme name="1_Blue BG Temp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1_Blue BG Te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lue BG Temp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BG Temp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G:\Elsevier-US\Ignatavicius\Source\Ignatavicius_Workman template_FINAL.ppt</Template>
  <TotalTime>492</TotalTime>
  <Words>1240</Words>
  <Application>Microsoft Office PowerPoint</Application>
  <PresentationFormat>On-screen Show (4:3)</PresentationFormat>
  <Paragraphs>215</Paragraphs>
  <Slides>48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5" baseType="lpstr">
      <vt:lpstr>Arial</vt:lpstr>
      <vt:lpstr>Times New Roman</vt:lpstr>
      <vt:lpstr>Wingdings 2</vt:lpstr>
      <vt:lpstr>Wingdings</vt:lpstr>
      <vt:lpstr>Wingdings 3</vt:lpstr>
      <vt:lpstr>Ignatavicius_Workman template_FINAL</vt:lpstr>
      <vt:lpstr>1_Blue BG Temp</vt:lpstr>
      <vt:lpstr>Chapter 47</vt:lpstr>
      <vt:lpstr>Transient Ischemic Attack and Reversible Ischemic Neurologic Deficit</vt:lpstr>
      <vt:lpstr>Stroke (Brain Attack)</vt:lpstr>
      <vt:lpstr>Types of Strokes</vt:lpstr>
      <vt:lpstr>Neurologic Assessment</vt:lpstr>
      <vt:lpstr>Thrombolytic Therapy</vt:lpstr>
      <vt:lpstr>Drug Therapy </vt:lpstr>
      <vt:lpstr>Other Complications </vt:lpstr>
      <vt:lpstr>Management</vt:lpstr>
      <vt:lpstr>Management of Arteriovenous Malformations</vt:lpstr>
      <vt:lpstr>AVM</vt:lpstr>
      <vt:lpstr>AVM Treatment</vt:lpstr>
      <vt:lpstr>Management of Cerebral Aneurysms</vt:lpstr>
      <vt:lpstr>Management of Intracranial Bleeding </vt:lpstr>
      <vt:lpstr>Impaired Physical Mobility and Self-Care Deficit</vt:lpstr>
      <vt:lpstr>Disturbed Sensory Perception </vt:lpstr>
      <vt:lpstr>Unilateral Neglect</vt:lpstr>
      <vt:lpstr>Impaired Verbal Communication</vt:lpstr>
      <vt:lpstr>Impaired Swallowing</vt:lpstr>
      <vt:lpstr>Urinary and Bowel Incontinence</vt:lpstr>
      <vt:lpstr>Traumatic Brain Injury</vt:lpstr>
      <vt:lpstr>Primary Brain Injury</vt:lpstr>
      <vt:lpstr>Open Head Injury</vt:lpstr>
      <vt:lpstr>Open Head Injury (Cont’d)</vt:lpstr>
      <vt:lpstr>Basilar Skull Fracture</vt:lpstr>
      <vt:lpstr>Types of Closed Head Injuries </vt:lpstr>
      <vt:lpstr>Coup and Contrecoup Injury</vt:lpstr>
      <vt:lpstr>Types of Force </vt:lpstr>
      <vt:lpstr>Acceleration-Deceleration Injury</vt:lpstr>
      <vt:lpstr>Secondary Injury</vt:lpstr>
      <vt:lpstr>Epidural Hematoma </vt:lpstr>
      <vt:lpstr>Epidural Hematoma (Cont’d)</vt:lpstr>
      <vt:lpstr>Subdural Hematoma </vt:lpstr>
      <vt:lpstr>Complications </vt:lpstr>
      <vt:lpstr>Herniation Syndromes </vt:lpstr>
      <vt:lpstr>Nonsurgical Management of Head Injury</vt:lpstr>
      <vt:lpstr>Brain Death Criteria</vt:lpstr>
      <vt:lpstr>Drug Therapy</vt:lpstr>
      <vt:lpstr>Surgical Management</vt:lpstr>
      <vt:lpstr>Brain Tumors </vt:lpstr>
      <vt:lpstr>Brain Tumors (Cont’d)</vt:lpstr>
      <vt:lpstr>Classifications of Tumors</vt:lpstr>
      <vt:lpstr>Types of Tumors</vt:lpstr>
      <vt:lpstr>Nonsurgical Management</vt:lpstr>
      <vt:lpstr>Gamma Knife</vt:lpstr>
      <vt:lpstr>Surgical Management</vt:lpstr>
      <vt:lpstr>Postoperative Complications</vt:lpstr>
      <vt:lpstr>Brain Abscess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47</dc:title>
  <cp:lastModifiedBy>jforest</cp:lastModifiedBy>
  <cp:revision>122</cp:revision>
  <dcterms:created xsi:type="dcterms:W3CDTF">2004-08-17T00:13:45Z</dcterms:created>
  <dcterms:modified xsi:type="dcterms:W3CDTF">2010-07-28T22:08:36Z</dcterms:modified>
</cp:coreProperties>
</file>