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32"/>
  </p:notesMasterIdLst>
  <p:sldIdLst>
    <p:sldId id="256" r:id="rId3"/>
    <p:sldId id="257" r:id="rId4"/>
    <p:sldId id="282" r:id="rId5"/>
    <p:sldId id="283" r:id="rId6"/>
    <p:sldId id="258" r:id="rId7"/>
    <p:sldId id="259" r:id="rId8"/>
    <p:sldId id="260" r:id="rId9"/>
    <p:sldId id="284" r:id="rId10"/>
    <p:sldId id="261" r:id="rId11"/>
    <p:sldId id="285" r:id="rId12"/>
    <p:sldId id="265" r:id="rId13"/>
    <p:sldId id="286" r:id="rId14"/>
    <p:sldId id="266" r:id="rId15"/>
    <p:sldId id="288" r:id="rId16"/>
    <p:sldId id="289" r:id="rId17"/>
    <p:sldId id="267" r:id="rId18"/>
    <p:sldId id="290" r:id="rId19"/>
    <p:sldId id="269" r:id="rId20"/>
    <p:sldId id="270" r:id="rId21"/>
    <p:sldId id="292" r:id="rId22"/>
    <p:sldId id="293" r:id="rId23"/>
    <p:sldId id="294" r:id="rId24"/>
    <p:sldId id="277" r:id="rId25"/>
    <p:sldId id="295" r:id="rId26"/>
    <p:sldId id="278" r:id="rId27"/>
    <p:sldId id="296" r:id="rId28"/>
    <p:sldId id="279" r:id="rId29"/>
    <p:sldId id="297" r:id="rId30"/>
    <p:sldId id="298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dito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96"/>
      </p:cViewPr>
      <p:guideLst>
        <p:guide orient="horz" pos="1056"/>
        <p:guide orient="horz" pos="288"/>
        <p:guide orient="horz" pos="4032"/>
        <p:guide orient="horz" pos="960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0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A2800178-F767-4143-BE1D-FD591A19BE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DD2DF-F672-4823-BF40-67DBBFA5B980}" type="slidenum">
              <a:rPr lang="en-US"/>
              <a:pPr/>
              <a:t>2</a:t>
            </a:fld>
            <a:endParaRPr lang="en-US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942296-C069-4F8D-976C-A5A82E2A4A85}" type="slidenum">
              <a:rPr lang="en-US"/>
              <a:pPr/>
              <a:t>6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B07834-F872-4FBB-B392-C157E91EE657}" type="slidenum">
              <a:rPr lang="en-US"/>
              <a:pPr/>
              <a:t>11</a:t>
            </a:fld>
            <a:endParaRPr lang="en-US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8F877C-3ECE-461B-85CC-0C49ABEF201F}" type="slidenum">
              <a:rPr lang="en-US"/>
              <a:pPr/>
              <a:t>13</a:t>
            </a:fld>
            <a:endParaRPr lang="en-US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009D1D-B1DB-4916-8EFD-0554BCB25EDC}" type="slidenum">
              <a:rPr lang="en-US"/>
              <a:pPr/>
              <a:t>19</a:t>
            </a:fld>
            <a:endParaRPr lang="en-US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3B6C0-BDE1-4E0C-81D8-DB8A6AC033A5}" type="slidenum">
              <a:rPr lang="en-US"/>
              <a:pPr/>
              <a:t>23</a:t>
            </a:fld>
            <a:endParaRPr lang="en-US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8F650A-DA8C-47CF-8F08-84C68350BBB3}" type="slidenum">
              <a:rPr lang="en-US"/>
              <a:pPr/>
              <a:t>27</a:t>
            </a:fld>
            <a:endParaRPr lang="en-US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3" name="Picture 3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60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5195993-857A-4ABB-98BB-8047BC539AF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BA801B-241C-4D7A-A5C9-3AD849405A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46C68F-9D61-499F-95D8-36FB5AF6B3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4EEAF5-B3B8-4578-9124-962C158E4E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E1722E-D047-41A5-82D8-AAB674E389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04CB69-8341-497E-B02A-2DF0097DD3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65E101-1273-4764-9360-A1BF5A1AA9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0EBB19-9F14-4D90-9A11-3A8505F404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96338B-C3A0-4DD3-BFA2-D55597C5DF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D030DA-800D-4670-A856-C5AD0303E4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14598B-F034-4F07-B7C3-934565E35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102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1027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5060" name="Rectangle 102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61" name="Rectangle 10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2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5063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AACC03EA-D62C-4ED1-BA5C-28B0181C50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5064" name="Line 1032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CB94606F-D6CC-42B1-BE26-3C1D14C96558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7315200" cy="1470025"/>
          </a:xfrm>
        </p:spPr>
        <p:txBody>
          <a:bodyPr/>
          <a:lstStyle/>
          <a:p>
            <a:r>
              <a:rPr lang="en-US"/>
              <a:t>Chapter 53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 sz="3600"/>
              <a:t>Care of Patients with Musculoskeletal Problems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Osteoporosis: Surgical Interventions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Vertebroplasty </a:t>
            </a:r>
          </a:p>
          <a:p>
            <a:pPr>
              <a:spcBef>
                <a:spcPct val="0"/>
              </a:spcBef>
            </a:pPr>
            <a:r>
              <a:rPr lang="en-US"/>
              <a:t>Kyphoplasty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Osteomalacia</a:t>
            </a:r>
            <a:r>
              <a:rPr lang="en-US" b="1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Loss of bone related to vitamin D deficiency</a:t>
            </a:r>
          </a:p>
          <a:p>
            <a:pPr>
              <a:spcBef>
                <a:spcPct val="0"/>
              </a:spcBef>
            </a:pPr>
            <a:r>
              <a:rPr lang="en-US"/>
              <a:t>Bone softens because of inadequate deposits of calcium and phosphorus in the bone matrix</a:t>
            </a:r>
          </a:p>
          <a:p>
            <a:pPr>
              <a:spcBef>
                <a:spcPct val="0"/>
              </a:spcBef>
            </a:pPr>
            <a:r>
              <a:rPr lang="en-US"/>
              <a:t>Rickets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Collaborative Care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Assessment</a:t>
            </a:r>
          </a:p>
          <a:p>
            <a:pPr>
              <a:spcBef>
                <a:spcPct val="0"/>
              </a:spcBef>
            </a:pPr>
            <a:r>
              <a:rPr lang="en-US"/>
              <a:t>The major treatment for osteomalacia is vitamin 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Paget’s Disease of the Bone</a:t>
            </a:r>
            <a:r>
              <a:rPr lang="en-US" b="1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Chronic metabolic disorder in which bone is excessively broken down and reformed </a:t>
            </a:r>
          </a:p>
          <a:p>
            <a:pPr>
              <a:spcBef>
                <a:spcPct val="0"/>
              </a:spcBef>
            </a:pPr>
            <a:r>
              <a:rPr lang="en-US"/>
              <a:t>Genetic considerations</a:t>
            </a:r>
          </a:p>
          <a:p>
            <a:pPr>
              <a:spcBef>
                <a:spcPct val="0"/>
              </a:spcBef>
            </a:pPr>
            <a:r>
              <a:rPr lang="en-US"/>
              <a:t>Collaborative care:</a:t>
            </a:r>
          </a:p>
          <a:p>
            <a:pPr lvl="1">
              <a:spcBef>
                <a:spcPct val="0"/>
              </a:spcBef>
            </a:pPr>
            <a:r>
              <a:rPr lang="en-US"/>
              <a:t>Physical assessment</a:t>
            </a:r>
          </a:p>
          <a:p>
            <a:pPr lvl="1">
              <a:spcBef>
                <a:spcPct val="0"/>
              </a:spcBef>
            </a:pPr>
            <a:r>
              <a:rPr lang="en-US"/>
              <a:t>Diagnostic assessment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Paget’s Disease: Nonsurgical Management</a:t>
            </a:r>
            <a:r>
              <a:rPr lang="en-US"/>
              <a:t>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Analgesics</a:t>
            </a:r>
          </a:p>
          <a:p>
            <a:pPr>
              <a:spcBef>
                <a:spcPct val="0"/>
              </a:spcBef>
            </a:pPr>
            <a:r>
              <a:rPr lang="en-US"/>
              <a:t>Decrease bone resorption</a:t>
            </a:r>
          </a:p>
          <a:p>
            <a:pPr>
              <a:spcBef>
                <a:spcPct val="0"/>
              </a:spcBef>
            </a:pPr>
            <a:r>
              <a:rPr lang="en-US"/>
              <a:t>Selected bisphosphonates</a:t>
            </a:r>
          </a:p>
          <a:p>
            <a:pPr>
              <a:spcBef>
                <a:spcPct val="0"/>
              </a:spcBef>
            </a:pPr>
            <a:r>
              <a:rPr lang="en-US"/>
              <a:t>Calcitonin</a:t>
            </a:r>
          </a:p>
          <a:p>
            <a:pPr>
              <a:spcBef>
                <a:spcPct val="0"/>
              </a:spcBef>
            </a:pPr>
            <a:r>
              <a:rPr lang="en-US"/>
              <a:t>Plicamycin</a:t>
            </a:r>
          </a:p>
          <a:p>
            <a:pPr>
              <a:spcBef>
                <a:spcPct val="0"/>
              </a:spcBef>
            </a:pPr>
            <a:r>
              <a:rPr lang="en-US"/>
              <a:t>Diet therapy</a:t>
            </a:r>
          </a:p>
          <a:p>
            <a:pPr>
              <a:spcBef>
                <a:spcPct val="0"/>
              </a:spcBef>
            </a:pPr>
            <a:r>
              <a:rPr lang="en-US"/>
              <a:t>Nonpharmacologic pain-relief measures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Paget’s Disease: Surgical Management</a:t>
            </a:r>
            <a:r>
              <a:rPr lang="en-US"/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Tibial osteotomy</a:t>
            </a:r>
          </a:p>
          <a:p>
            <a:pPr>
              <a:spcBef>
                <a:spcPct val="0"/>
              </a:spcBef>
            </a:pPr>
            <a:r>
              <a:rPr lang="en-US"/>
              <a:t>Partial or total joint replacement</a:t>
            </a:r>
          </a:p>
          <a:p>
            <a:pPr>
              <a:spcBef>
                <a:spcPct val="0"/>
              </a:spcBef>
            </a:pPr>
            <a:r>
              <a:rPr lang="en-US"/>
              <a:t>Surgical decompression and stabilization of the spine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Osteomyelitis</a:t>
            </a:r>
            <a:r>
              <a:rPr lang="en-US" b="1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Infection in bony tissue </a:t>
            </a:r>
          </a:p>
        </p:txBody>
      </p:sp>
      <p:pic>
        <p:nvPicPr>
          <p:cNvPr id="13317" name="Picture 5" descr="053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8325" y="2257425"/>
            <a:ext cx="5467350" cy="4067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Osteomyelitis: Collaborative Care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Assessment</a:t>
            </a:r>
          </a:p>
          <a:p>
            <a:pPr>
              <a:spcBef>
                <a:spcPct val="0"/>
              </a:spcBef>
            </a:pPr>
            <a:r>
              <a:rPr lang="en-US"/>
              <a:t>Antibiotic therapy</a:t>
            </a:r>
          </a:p>
          <a:p>
            <a:pPr>
              <a:spcBef>
                <a:spcPct val="0"/>
              </a:spcBef>
            </a:pPr>
            <a:r>
              <a:rPr lang="en-US"/>
              <a:t>Hyperbaric oxygen therapy</a:t>
            </a:r>
          </a:p>
          <a:p>
            <a:pPr>
              <a:spcBef>
                <a:spcPct val="0"/>
              </a:spcBef>
            </a:pPr>
            <a:r>
              <a:rPr lang="en-US"/>
              <a:t>Surgical management:</a:t>
            </a:r>
          </a:p>
          <a:p>
            <a:pPr lvl="1">
              <a:spcBef>
                <a:spcPct val="0"/>
              </a:spcBef>
            </a:pPr>
            <a:r>
              <a:rPr lang="en-US"/>
              <a:t>Sequestrectomy</a:t>
            </a:r>
          </a:p>
          <a:p>
            <a:pPr lvl="1">
              <a:spcBef>
                <a:spcPct val="0"/>
              </a:spcBef>
            </a:pPr>
            <a:r>
              <a:rPr lang="en-US"/>
              <a:t>Microvascular bone transfers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Benign Bone Tumors</a:t>
            </a:r>
            <a:r>
              <a:rPr lang="en-US" b="1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Often asymptomatic and may be discovered on routine x-ray or as a cause of pathologic fracture:</a:t>
            </a:r>
          </a:p>
          <a:p>
            <a:pPr lvl="1">
              <a:spcBef>
                <a:spcPct val="0"/>
              </a:spcBef>
            </a:pPr>
            <a:r>
              <a:rPr lang="en-US"/>
              <a:t>Chrondrogenic tumors</a:t>
            </a:r>
            <a:r>
              <a:rPr lang="en-US">
                <a:cs typeface="Arial" charset="0"/>
              </a:rPr>
              <a:t>—</a:t>
            </a:r>
            <a:r>
              <a:rPr lang="en-US"/>
              <a:t>from cartilage</a:t>
            </a:r>
          </a:p>
          <a:p>
            <a:pPr lvl="1">
              <a:spcBef>
                <a:spcPct val="0"/>
              </a:spcBef>
            </a:pPr>
            <a:r>
              <a:rPr lang="en-US"/>
              <a:t>Osteogenic tumors</a:t>
            </a:r>
            <a:r>
              <a:rPr lang="en-US">
                <a:cs typeface="Arial" charset="0"/>
              </a:rPr>
              <a:t>—</a:t>
            </a:r>
            <a:r>
              <a:rPr lang="en-US"/>
              <a:t>from bone</a:t>
            </a:r>
          </a:p>
          <a:p>
            <a:pPr lvl="1">
              <a:spcBef>
                <a:spcPct val="0"/>
              </a:spcBef>
            </a:pPr>
            <a:r>
              <a:rPr lang="en-US"/>
              <a:t>Fibrogenic tumors</a:t>
            </a:r>
            <a:r>
              <a:rPr lang="en-US">
                <a:cs typeface="Arial" charset="0"/>
              </a:rPr>
              <a:t>—</a:t>
            </a:r>
            <a:r>
              <a:rPr lang="en-US"/>
              <a:t>from fibrous tissue; most commonly found in children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Interventions</a:t>
            </a:r>
            <a:r>
              <a:rPr lang="en-US" b="1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Non-drug pain-relief measures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  <a:r>
              <a:rPr lang="en-US">
                <a:cs typeface="Arial" charset="0"/>
              </a:rPr>
              <a:t>—</a:t>
            </a:r>
            <a:r>
              <a:rPr lang="en-US"/>
              <a:t>analgesics, NSAIDs</a:t>
            </a:r>
          </a:p>
          <a:p>
            <a:pPr>
              <a:spcBef>
                <a:spcPct val="0"/>
              </a:spcBef>
            </a:pPr>
            <a:r>
              <a:rPr lang="en-US"/>
              <a:t>Surgical therapy</a:t>
            </a:r>
            <a:r>
              <a:rPr lang="en-US">
                <a:cs typeface="Arial" charset="0"/>
              </a:rPr>
              <a:t>—</a:t>
            </a:r>
            <a:r>
              <a:rPr lang="en-US"/>
              <a:t>curettage (simple excision of the tumor tissue), joint replacement, or arthrodesis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Osteoporosis</a:t>
            </a:r>
            <a:r>
              <a:rPr lang="en-US" b="1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Chronic metabolic disease, in which bone loss causes decreased density and possible fracture</a:t>
            </a:r>
          </a:p>
          <a:p>
            <a:pPr>
              <a:spcBef>
                <a:spcPct val="0"/>
              </a:spcBef>
            </a:pPr>
            <a:r>
              <a:rPr lang="en-US"/>
              <a:t>Osteopenia (low bone mass), which occurs when osteoclastic activity is greater than osteoblastic activity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Bone Cancer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Primary tumors</a:t>
            </a:r>
          </a:p>
          <a:p>
            <a:pPr>
              <a:spcBef>
                <a:spcPct val="0"/>
              </a:spcBef>
            </a:pPr>
            <a:r>
              <a:rPr lang="en-US"/>
              <a:t>Metastatic lesions</a:t>
            </a:r>
          </a:p>
          <a:p>
            <a:pPr>
              <a:spcBef>
                <a:spcPct val="0"/>
              </a:spcBef>
            </a:pPr>
            <a:r>
              <a:rPr lang="en-US"/>
              <a:t>Pathophysiology</a:t>
            </a:r>
          </a:p>
          <a:p>
            <a:pPr>
              <a:spcBef>
                <a:spcPct val="0"/>
              </a:spcBef>
            </a:pPr>
            <a:r>
              <a:rPr lang="en-US"/>
              <a:t>Assessment</a:t>
            </a:r>
          </a:p>
          <a:p>
            <a:pPr>
              <a:spcBef>
                <a:spcPct val="0"/>
              </a:spcBef>
            </a:pPr>
            <a:r>
              <a:rPr lang="en-US"/>
              <a:t>Nonsurgical management:</a:t>
            </a:r>
          </a:p>
          <a:p>
            <a:pPr lvl="1">
              <a:spcBef>
                <a:spcPct val="0"/>
              </a:spcBef>
            </a:pPr>
            <a:r>
              <a:rPr lang="en-US"/>
              <a:t>Drug therapy</a:t>
            </a:r>
          </a:p>
          <a:p>
            <a:pPr lvl="1">
              <a:spcBef>
                <a:spcPct val="0"/>
              </a:spcBef>
            </a:pPr>
            <a:r>
              <a:rPr lang="en-US"/>
              <a:t>Radiation therapy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Bone Cancer: Surgical Management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Preoperative care</a:t>
            </a:r>
          </a:p>
          <a:p>
            <a:pPr>
              <a:spcBef>
                <a:spcPct val="0"/>
              </a:spcBef>
            </a:pPr>
            <a:r>
              <a:rPr lang="en-US"/>
              <a:t>Operative procedure</a:t>
            </a:r>
          </a:p>
          <a:p>
            <a:pPr>
              <a:spcBef>
                <a:spcPct val="0"/>
              </a:spcBef>
            </a:pPr>
            <a:r>
              <a:rPr lang="en-US"/>
              <a:t>Postoperative care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Bone Cancer: Community-Based Care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Disorders of the Hand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Dupuytren's contracture—slowly progressive contracture of the palmar fascia resulting in flexion of the fourth or fifth digit of the hand</a:t>
            </a:r>
            <a:endParaRPr lang="en-US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Ganglion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Round, benign cyst often found on a wrist or foot joint or tendon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Disorders of the Foot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Hallux valgus</a:t>
            </a:r>
          </a:p>
          <a:p>
            <a:pPr>
              <a:spcBef>
                <a:spcPct val="0"/>
              </a:spcBef>
            </a:pPr>
            <a:r>
              <a:rPr lang="en-US"/>
              <a:t>Hammertoe </a:t>
            </a:r>
          </a:p>
          <a:p>
            <a:pPr>
              <a:spcBef>
                <a:spcPct val="0"/>
              </a:spcBef>
            </a:pPr>
            <a:r>
              <a:rPr lang="en-US"/>
              <a:t>Morton’s neuroma</a:t>
            </a:r>
          </a:p>
          <a:p>
            <a:pPr>
              <a:spcBef>
                <a:spcPct val="0"/>
              </a:spcBef>
            </a:pPr>
            <a:r>
              <a:rPr lang="en-US"/>
              <a:t>Tarsal tunnel syndrome</a:t>
            </a:r>
          </a:p>
          <a:p>
            <a:pPr>
              <a:spcBef>
                <a:spcPct val="0"/>
              </a:spcBef>
            </a:pPr>
            <a:r>
              <a:rPr lang="en-US"/>
              <a:t>Plantar fasciitis </a:t>
            </a:r>
          </a:p>
          <a:p>
            <a:pPr>
              <a:spcBef>
                <a:spcPct val="0"/>
              </a:spcBef>
            </a:pPr>
            <a:r>
              <a:rPr lang="en-US"/>
              <a:t>Other problems of the foot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Foot </a:t>
            </a:r>
          </a:p>
        </p:txBody>
      </p:sp>
      <p:pic>
        <p:nvPicPr>
          <p:cNvPr id="62471" name="Picture 7" descr="053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133600"/>
            <a:ext cx="3022600" cy="3625850"/>
          </a:xfrm>
          <a:prstGeom prst="rect">
            <a:avLst/>
          </a:prstGeom>
          <a:noFill/>
        </p:spPr>
      </p:pic>
      <p:pic>
        <p:nvPicPr>
          <p:cNvPr id="62472" name="Picture 8" descr="0530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362200"/>
            <a:ext cx="3429000" cy="3346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Scoliosis</a:t>
            </a:r>
            <a:r>
              <a:rPr lang="en-US" b="1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Changes in muscles and ligaments on the concave side of the spinal column</a:t>
            </a:r>
            <a:endParaRPr lang="en-US" b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Scoliosis (Cont’d)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Pathophysiology</a:t>
            </a:r>
          </a:p>
          <a:p>
            <a:pPr>
              <a:spcBef>
                <a:spcPct val="0"/>
              </a:spcBef>
            </a:pPr>
            <a:r>
              <a:rPr lang="en-US"/>
              <a:t>History</a:t>
            </a:r>
          </a:p>
          <a:p>
            <a:pPr>
              <a:spcBef>
                <a:spcPct val="0"/>
              </a:spcBef>
            </a:pPr>
            <a:r>
              <a:rPr lang="en-US"/>
              <a:t>Treatment of children</a:t>
            </a:r>
          </a:p>
          <a:p>
            <a:pPr>
              <a:spcBef>
                <a:spcPct val="0"/>
              </a:spcBef>
            </a:pPr>
            <a:r>
              <a:rPr lang="en-US"/>
              <a:t>Treatment of adults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Progressive Muscular Dystrophies</a:t>
            </a:r>
            <a:r>
              <a:rPr lang="en-US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Pathophysiology</a:t>
            </a:r>
          </a:p>
          <a:p>
            <a:pPr>
              <a:spcBef>
                <a:spcPct val="0"/>
              </a:spcBef>
            </a:pPr>
            <a:r>
              <a:rPr lang="en-US"/>
              <a:t>Genetic considerations</a:t>
            </a:r>
          </a:p>
          <a:p>
            <a:pPr>
              <a:spcBef>
                <a:spcPct val="0"/>
              </a:spcBef>
            </a:pPr>
            <a:r>
              <a:rPr lang="en-US"/>
              <a:t>Diagnosis</a:t>
            </a:r>
          </a:p>
          <a:p>
            <a:pPr>
              <a:spcBef>
                <a:spcPct val="0"/>
              </a:spcBef>
            </a:pPr>
            <a:r>
              <a:rPr lang="en-US"/>
              <a:t>Management </a:t>
            </a:r>
          </a:p>
          <a:p>
            <a:pPr>
              <a:spcBef>
                <a:spcPct val="0"/>
              </a:spcBef>
            </a:pPr>
            <a:r>
              <a:rPr lang="en-US"/>
              <a:t>Nursing interventions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Osteoporosis (Cont’d) </a:t>
            </a:r>
          </a:p>
        </p:txBody>
      </p:sp>
      <p:pic>
        <p:nvPicPr>
          <p:cNvPr id="47110" name="Picture 6" descr="053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1425" y="1679575"/>
            <a:ext cx="4121150" cy="4645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Osteoporosis (Cont’d)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Etiology and genetic risk</a:t>
            </a:r>
          </a:p>
          <a:p>
            <a:pPr>
              <a:spcBef>
                <a:spcPct val="0"/>
              </a:spcBef>
            </a:pPr>
            <a:r>
              <a:rPr lang="en-US"/>
              <a:t>Genetic considerations</a:t>
            </a:r>
          </a:p>
          <a:p>
            <a:pPr>
              <a:spcBef>
                <a:spcPct val="0"/>
              </a:spcBef>
            </a:pPr>
            <a:r>
              <a:rPr lang="en-US"/>
              <a:t>Incidence/prevalence</a:t>
            </a:r>
          </a:p>
          <a:p>
            <a:pPr>
              <a:spcBef>
                <a:spcPct val="0"/>
              </a:spcBef>
            </a:pPr>
            <a:r>
              <a:rPr lang="en-US"/>
              <a:t>Cultural considerations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Classification of Osteoporosis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Generalized osteoporosis occurs most commonly in postmenopausal women and men in their 60s and 70s.</a:t>
            </a:r>
          </a:p>
          <a:p>
            <a:pPr>
              <a:spcBef>
                <a:spcPct val="0"/>
              </a:spcBef>
            </a:pPr>
            <a:r>
              <a:rPr lang="en-US"/>
              <a:t>Secondary osteoporosis results from an associated medical condition such as hyperparathyroidism, long-term drug therapy, long-term immobility.</a:t>
            </a:r>
          </a:p>
          <a:p>
            <a:pPr>
              <a:spcBef>
                <a:spcPct val="0"/>
              </a:spcBef>
            </a:pPr>
            <a:r>
              <a:rPr lang="en-US"/>
              <a:t>Regional osteoporosis occurs when a limb is immobilized.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Health Promotion/Illness Prevention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Teaching should begin with young women who begin to lose bone after 30 years of age.</a:t>
            </a:r>
          </a:p>
          <a:p>
            <a:pPr>
              <a:spcBef>
                <a:spcPct val="0"/>
              </a:spcBef>
            </a:pPr>
            <a:r>
              <a:rPr lang="en-US"/>
              <a:t>The focus of osteoporosis prevention is to decrease modifiable risk factors.</a:t>
            </a:r>
          </a:p>
          <a:p>
            <a:pPr>
              <a:spcBef>
                <a:spcPct val="0"/>
              </a:spcBef>
            </a:pPr>
            <a:r>
              <a:rPr lang="en-US"/>
              <a:t> Ensure adequate calcium intake.</a:t>
            </a:r>
          </a:p>
          <a:p>
            <a:pPr>
              <a:spcBef>
                <a:spcPct val="0"/>
              </a:spcBef>
            </a:pPr>
            <a:r>
              <a:rPr lang="en-US"/>
              <a:t>Avoid sedentary lifestyle.</a:t>
            </a:r>
          </a:p>
          <a:p>
            <a:pPr>
              <a:spcBef>
                <a:spcPct val="0"/>
              </a:spcBef>
            </a:pPr>
            <a:r>
              <a:rPr lang="en-US"/>
              <a:t>Continue program of weight-bearing exercises.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Assessment</a:t>
            </a:r>
            <a:r>
              <a:rPr lang="en-US" b="1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Physical assessment</a:t>
            </a:r>
          </a:p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  <a:p>
            <a:pPr>
              <a:spcBef>
                <a:spcPct val="0"/>
              </a:spcBef>
            </a:pPr>
            <a:r>
              <a:rPr lang="en-US"/>
              <a:t>Laboratory assessment</a:t>
            </a:r>
          </a:p>
          <a:p>
            <a:pPr>
              <a:spcBef>
                <a:spcPct val="0"/>
              </a:spcBef>
            </a:pPr>
            <a:r>
              <a:rPr lang="en-US"/>
              <a:t>Imaging assessment:</a:t>
            </a:r>
          </a:p>
          <a:p>
            <a:pPr lvl="1">
              <a:spcBef>
                <a:spcPct val="0"/>
              </a:spcBef>
            </a:pPr>
            <a:r>
              <a:rPr lang="en-US"/>
              <a:t>DXA</a:t>
            </a:r>
          </a:p>
          <a:p>
            <a:pPr lvl="1">
              <a:spcBef>
                <a:spcPct val="0"/>
              </a:spcBef>
            </a:pPr>
            <a:r>
              <a:rPr lang="en-US"/>
              <a:t>QCT</a:t>
            </a:r>
          </a:p>
          <a:p>
            <a:pPr lvl="1">
              <a:spcBef>
                <a:spcPct val="0"/>
              </a:spcBef>
            </a:pPr>
            <a:r>
              <a:rPr lang="en-US"/>
              <a:t>QUS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Osteoporosis: Interventions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Nutrition therapy</a:t>
            </a:r>
          </a:p>
          <a:p>
            <a:pPr>
              <a:spcBef>
                <a:spcPct val="0"/>
              </a:spcBef>
            </a:pPr>
            <a:r>
              <a:rPr lang="en-US"/>
              <a:t>Exercise</a:t>
            </a:r>
          </a:p>
          <a:p>
            <a:pPr>
              <a:spcBef>
                <a:spcPct val="0"/>
              </a:spcBef>
            </a:pPr>
            <a:r>
              <a:rPr lang="en-US"/>
              <a:t>Other lifestyle changes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Osteoporosis: Drug Therapy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Calcium and vitamin D supplements </a:t>
            </a:r>
          </a:p>
          <a:p>
            <a:pPr>
              <a:spcBef>
                <a:spcPct val="0"/>
              </a:spcBef>
            </a:pPr>
            <a:r>
              <a:rPr lang="en-US"/>
              <a:t>Estrogen or hormone therapy</a:t>
            </a:r>
          </a:p>
          <a:p>
            <a:pPr>
              <a:spcBef>
                <a:spcPct val="0"/>
              </a:spcBef>
            </a:pPr>
            <a:r>
              <a:rPr lang="en-US"/>
              <a:t>Bisphosphonates</a:t>
            </a:r>
          </a:p>
          <a:p>
            <a:pPr>
              <a:spcBef>
                <a:spcPct val="0"/>
              </a:spcBef>
            </a:pPr>
            <a:r>
              <a:rPr lang="en-US"/>
              <a:t>Selective estrogen receptor modulators</a:t>
            </a:r>
          </a:p>
          <a:p>
            <a:pPr>
              <a:spcBef>
                <a:spcPct val="0"/>
              </a:spcBef>
            </a:pPr>
            <a:r>
              <a:rPr lang="en-US"/>
              <a:t>Calcitonin</a:t>
            </a:r>
          </a:p>
          <a:p>
            <a:pPr>
              <a:spcBef>
                <a:spcPct val="0"/>
              </a:spcBef>
            </a:pPr>
            <a:r>
              <a:rPr lang="en-US"/>
              <a:t>Other agents used with varying results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288</TotalTime>
  <Words>524</Words>
  <Application>Microsoft Office PowerPoint</Application>
  <PresentationFormat>On-screen Show (4:3)</PresentationFormat>
  <Paragraphs>134</Paragraphs>
  <Slides>29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53</vt:lpstr>
      <vt:lpstr>Osteoporosis </vt:lpstr>
      <vt:lpstr>Osteoporosis (Cont’d) </vt:lpstr>
      <vt:lpstr>Osteoporosis (Cont’d) </vt:lpstr>
      <vt:lpstr>Classification of Osteoporosis</vt:lpstr>
      <vt:lpstr>Health Promotion/Illness Prevention</vt:lpstr>
      <vt:lpstr>Assessment </vt:lpstr>
      <vt:lpstr>Osteoporosis: Interventions</vt:lpstr>
      <vt:lpstr>Osteoporosis: Drug Therapy</vt:lpstr>
      <vt:lpstr>Osteoporosis: Surgical Interventions</vt:lpstr>
      <vt:lpstr>Osteomalacia </vt:lpstr>
      <vt:lpstr>Collaborative Care</vt:lpstr>
      <vt:lpstr>Paget’s Disease of the Bone </vt:lpstr>
      <vt:lpstr>Paget’s Disease: Nonsurgical Management </vt:lpstr>
      <vt:lpstr>Paget’s Disease: Surgical Management </vt:lpstr>
      <vt:lpstr>Osteomyelitis </vt:lpstr>
      <vt:lpstr>Osteomyelitis: Collaborative Care</vt:lpstr>
      <vt:lpstr>Benign Bone Tumors </vt:lpstr>
      <vt:lpstr>Interventions </vt:lpstr>
      <vt:lpstr>Bone Cancer</vt:lpstr>
      <vt:lpstr>Bone Cancer: Surgical Management</vt:lpstr>
      <vt:lpstr>Bone Cancer: Community-Based Care</vt:lpstr>
      <vt:lpstr>Disorders of the Hand</vt:lpstr>
      <vt:lpstr>Ganglion </vt:lpstr>
      <vt:lpstr>Disorders of the Foot</vt:lpstr>
      <vt:lpstr>Foot </vt:lpstr>
      <vt:lpstr>Scoliosis </vt:lpstr>
      <vt:lpstr>Scoliosis (Cont’d)</vt:lpstr>
      <vt:lpstr>Progressive Muscular Dystrophies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53</dc:title>
  <cp:lastModifiedBy>jforest</cp:lastModifiedBy>
  <cp:revision>115</cp:revision>
  <dcterms:created xsi:type="dcterms:W3CDTF">2004-08-18T00:47:53Z</dcterms:created>
  <dcterms:modified xsi:type="dcterms:W3CDTF">2010-01-19T21:43:57Z</dcterms:modified>
</cp:coreProperties>
</file>