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57"/>
  </p:notesMasterIdLst>
  <p:sldIdLst>
    <p:sldId id="256" r:id="rId3"/>
    <p:sldId id="257" r:id="rId4"/>
    <p:sldId id="302" r:id="rId5"/>
    <p:sldId id="303" r:id="rId6"/>
    <p:sldId id="258" r:id="rId7"/>
    <p:sldId id="304" r:id="rId8"/>
    <p:sldId id="305" r:id="rId9"/>
    <p:sldId id="259" r:id="rId10"/>
    <p:sldId id="306" r:id="rId11"/>
    <p:sldId id="260" r:id="rId12"/>
    <p:sldId id="261" r:id="rId13"/>
    <p:sldId id="262" r:id="rId14"/>
    <p:sldId id="263" r:id="rId15"/>
    <p:sldId id="293" r:id="rId16"/>
    <p:sldId id="264" r:id="rId17"/>
    <p:sldId id="265" r:id="rId18"/>
    <p:sldId id="266" r:id="rId19"/>
    <p:sldId id="298" r:id="rId20"/>
    <p:sldId id="309" r:id="rId21"/>
    <p:sldId id="310" r:id="rId22"/>
    <p:sldId id="267" r:id="rId23"/>
    <p:sldId id="301" r:id="rId24"/>
    <p:sldId id="312" r:id="rId25"/>
    <p:sldId id="268" r:id="rId26"/>
    <p:sldId id="269" r:id="rId27"/>
    <p:sldId id="270" r:id="rId28"/>
    <p:sldId id="299" r:id="rId29"/>
    <p:sldId id="271" r:id="rId30"/>
    <p:sldId id="294" r:id="rId31"/>
    <p:sldId id="272" r:id="rId32"/>
    <p:sldId id="273" r:id="rId33"/>
    <p:sldId id="274" r:id="rId34"/>
    <p:sldId id="275" r:id="rId35"/>
    <p:sldId id="314" r:id="rId36"/>
    <p:sldId id="276" r:id="rId37"/>
    <p:sldId id="277" r:id="rId38"/>
    <p:sldId id="278" r:id="rId39"/>
    <p:sldId id="300" r:id="rId40"/>
    <p:sldId id="279" r:id="rId41"/>
    <p:sldId id="317" r:id="rId42"/>
    <p:sldId id="280" r:id="rId43"/>
    <p:sldId id="281" r:id="rId44"/>
    <p:sldId id="295" r:id="rId45"/>
    <p:sldId id="282" r:id="rId46"/>
    <p:sldId id="319" r:id="rId47"/>
    <p:sldId id="283" r:id="rId48"/>
    <p:sldId id="285" r:id="rId49"/>
    <p:sldId id="286" r:id="rId50"/>
    <p:sldId id="287" r:id="rId51"/>
    <p:sldId id="288" r:id="rId52"/>
    <p:sldId id="289" r:id="rId53"/>
    <p:sldId id="290" r:id="rId54"/>
    <p:sldId id="291" r:id="rId55"/>
    <p:sldId id="292" r:id="rId5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72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25DD45AF-979C-481A-9C97-78530942AB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39EA2-F368-4174-924B-C0C63E221A88}" type="slidenum">
              <a:rPr lang="en-US"/>
              <a:pPr/>
              <a:t>8</a:t>
            </a:fld>
            <a:endParaRPr lang="en-US"/>
          </a:p>
        </p:txBody>
      </p:sp>
      <p:sp>
        <p:nvSpPr>
          <p:cNvPr id="40962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38FBB-5C44-4259-A835-B8E0A783FCC2}" type="slidenum">
              <a:rPr lang="en-US"/>
              <a:pPr/>
              <a:t>47</a:t>
            </a:fld>
            <a:endParaRPr lang="en-US"/>
          </a:p>
        </p:txBody>
      </p:sp>
      <p:sp>
        <p:nvSpPr>
          <p:cNvPr id="59394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67C6B-34F0-4E96-8666-06C4A9ADA9AD}" type="slidenum">
              <a:rPr lang="en-US"/>
              <a:pPr/>
              <a:t>48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28DCA9-A2B9-4CEC-8F9C-2DD4C5378EBB}" type="slidenum">
              <a:rPr lang="en-US"/>
              <a:pPr/>
              <a:t>49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0E477-D6CB-4890-875A-B90BF70D7DB4}" type="slidenum">
              <a:rPr lang="en-US"/>
              <a:pPr/>
              <a:t>50</a:t>
            </a:fld>
            <a:endParaRPr lang="en-US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D7B55C-5716-4342-B86D-91C34E186587}" type="slidenum">
              <a:rPr lang="en-US"/>
              <a:pPr/>
              <a:t>51</a:t>
            </a:fld>
            <a:endParaRPr 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S&amp;P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E4703-37E8-4A0A-9AD9-D3154719A7F9}" type="slidenum">
              <a:rPr lang="en-US"/>
              <a:pPr/>
              <a:t>52</a:t>
            </a:fld>
            <a:endParaRPr lang="en-US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8A3A5-7BFD-4FBF-BA41-E0739EEEAB3F}" type="slidenum">
              <a:rPr lang="en-US"/>
              <a:pPr/>
              <a:t>10</a:t>
            </a:fld>
            <a:endParaRPr lang="en-US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1A432-F598-41A7-8E4E-CC0F4068BBC4}" type="slidenum">
              <a:rPr lang="en-US"/>
              <a:pPr/>
              <a:t>26</a:t>
            </a:fld>
            <a:endParaRPr lang="en-US"/>
          </a:p>
        </p:txBody>
      </p:sp>
      <p:sp>
        <p:nvSpPr>
          <p:cNvPr id="44034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4502E-931B-4DA8-88F5-BF04ADC8C794}" type="slidenum">
              <a:rPr lang="en-US"/>
              <a:pPr/>
              <a:t>28</a:t>
            </a:fld>
            <a:endParaRPr lang="en-US"/>
          </a:p>
        </p:txBody>
      </p:sp>
      <p:sp>
        <p:nvSpPr>
          <p:cNvPr id="45058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AC3569-8F7E-4A15-8B71-BD901C935072}" type="slidenum">
              <a:rPr lang="en-US"/>
              <a:pPr/>
              <a:t>31</a:t>
            </a:fld>
            <a:endParaRPr lang="en-US"/>
          </a:p>
        </p:txBody>
      </p:sp>
      <p:sp>
        <p:nvSpPr>
          <p:cNvPr id="47106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B12A53-5A6B-4F00-925E-A1278D72A411}" type="slidenum">
              <a:rPr lang="en-US"/>
              <a:pPr/>
              <a:t>33</a:t>
            </a:fld>
            <a:endParaRPr lang="en-US"/>
          </a:p>
        </p:txBody>
      </p:sp>
      <p:sp>
        <p:nvSpPr>
          <p:cNvPr id="48130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1F1869-9960-4DB7-A616-04375C66F022}" type="slidenum">
              <a:rPr lang="en-US"/>
              <a:pPr/>
              <a:t>36</a:t>
            </a:fld>
            <a:endParaRPr lang="en-US"/>
          </a:p>
        </p:txBody>
      </p:sp>
      <p:sp>
        <p:nvSpPr>
          <p:cNvPr id="49154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768E9-3EDD-45DC-B946-C20015A7A43E}" type="slidenum">
              <a:rPr lang="en-US"/>
              <a:pPr/>
              <a:t>37</a:t>
            </a:fld>
            <a:endParaRPr lang="en-US"/>
          </a:p>
        </p:txBody>
      </p:sp>
      <p:sp>
        <p:nvSpPr>
          <p:cNvPr id="50178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DD04F-7506-4A6F-A3B3-A63FE0720113}" type="slidenum">
              <a:rPr lang="en-US"/>
              <a:pPr/>
              <a:t>44</a:t>
            </a:fld>
            <a:endParaRPr lang="en-US"/>
          </a:p>
        </p:txBody>
      </p:sp>
      <p:sp>
        <p:nvSpPr>
          <p:cNvPr id="58370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7587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4D746C6-A4ED-44D0-85E3-857A828BCD0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62D090-A97E-4BDC-A197-CBFEEF6AF7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F55BD6-16D2-4473-9B6D-BEBD56304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FA0B35-B755-4216-9538-2DFEE602F5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5FD481-1B06-4D21-BEC4-CEE33E459D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EF5152-3C77-46B5-A786-CFC4D68B4D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10CEC1-146A-4197-98C9-4F90AF960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FD9141-CB53-4BA2-9FC2-22917FC535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4ED3E2-8CFB-4921-9247-17611AC741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5D2900-7147-4E8D-B41E-F8C20BF4A4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B6D0D8-EA39-46BA-8E15-8CFA33A55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563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AD516C89-54A4-4ACF-8D6C-8914966FF5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428C20D9-3B90-4339-80B0-52050F8238DD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ideo" Target="7_4_7_A.mpg" TargetMode="External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ideo" Target="7_1_12_A_REV.mpg" TargetMode="Externa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54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US" sz="3600"/>
              <a:t>Care of Patients with Musculoskeletal Trauma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Emergency Care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Within 4 to 6 hr after the onset of acute compartment syndrome, neuromuscular damage is irreversible; the limb can become useless within 24 to 48 hr.</a:t>
            </a:r>
          </a:p>
          <a:p>
            <a:pPr>
              <a:spcBef>
                <a:spcPct val="0"/>
              </a:spcBef>
            </a:pPr>
            <a:r>
              <a:rPr lang="en-US"/>
              <a:t>Monitor compartment pressures.</a:t>
            </a:r>
          </a:p>
          <a:p>
            <a:pPr>
              <a:spcBef>
                <a:spcPct val="0"/>
              </a:spcBef>
            </a:pPr>
            <a:r>
              <a:rPr lang="en-US"/>
              <a:t>Fasciotomy may be performed to relieve pressure.</a:t>
            </a:r>
          </a:p>
          <a:p>
            <a:pPr>
              <a:spcBef>
                <a:spcPct val="0"/>
              </a:spcBef>
            </a:pPr>
            <a:r>
              <a:rPr lang="en-US"/>
              <a:t>Pack and dress the wound after fasciotomy.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Possible Results of Acute Compartment Syndrome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Infection</a:t>
            </a:r>
          </a:p>
          <a:p>
            <a:pPr>
              <a:spcBef>
                <a:spcPct val="0"/>
              </a:spcBef>
            </a:pPr>
            <a:r>
              <a:rPr lang="en-US"/>
              <a:t>Motor weakness</a:t>
            </a:r>
          </a:p>
          <a:p>
            <a:pPr>
              <a:spcBef>
                <a:spcPct val="0"/>
              </a:spcBef>
            </a:pPr>
            <a:r>
              <a:rPr lang="en-US"/>
              <a:t>Volkmann’s contractures</a:t>
            </a:r>
          </a:p>
          <a:p>
            <a:pPr>
              <a:spcBef>
                <a:spcPct val="0"/>
              </a:spcBef>
            </a:pPr>
            <a:r>
              <a:rPr lang="en-US"/>
              <a:t>Myoglobinuric renal failure, known as </a:t>
            </a:r>
            <a:r>
              <a:rPr lang="en-US" i="1"/>
              <a:t>rhabdomyolysis</a:t>
            </a:r>
          </a:p>
          <a:p>
            <a:pPr>
              <a:spcBef>
                <a:spcPct val="0"/>
              </a:spcBef>
            </a:pPr>
            <a:r>
              <a:rPr lang="en-US"/>
              <a:t>Crush syndrome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Other Complications of Fractures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Shock</a:t>
            </a:r>
          </a:p>
          <a:p>
            <a:pPr>
              <a:spcBef>
                <a:spcPct val="0"/>
              </a:spcBef>
            </a:pPr>
            <a:r>
              <a:rPr lang="en-US"/>
              <a:t>Fat embolism syndrome</a:t>
            </a:r>
            <a:r>
              <a:rPr lang="en-US">
                <a:cs typeface="Arial" charset="0"/>
              </a:rPr>
              <a:t>—</a:t>
            </a:r>
            <a:r>
              <a:rPr lang="en-US"/>
              <a:t>serious complication resulting from a fracture; fat globules are released from yellow bone marrow into bloodstream</a:t>
            </a:r>
          </a:p>
          <a:p>
            <a:pPr>
              <a:spcBef>
                <a:spcPct val="0"/>
              </a:spcBef>
            </a:pPr>
            <a:r>
              <a:rPr lang="en-US"/>
              <a:t>Venous thromboembolism</a:t>
            </a:r>
          </a:p>
          <a:p>
            <a:pPr>
              <a:spcBef>
                <a:spcPct val="0"/>
              </a:spcBef>
            </a:pPr>
            <a:r>
              <a:rPr lang="en-US"/>
              <a:t>Infection</a:t>
            </a:r>
          </a:p>
          <a:p>
            <a:pPr>
              <a:spcBef>
                <a:spcPct val="0"/>
              </a:spcBef>
            </a:pPr>
            <a:r>
              <a:rPr lang="en-US"/>
              <a:t>Chronic complications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ischemic necrosis (avascular necrosis [AVN] or</a:t>
            </a:r>
            <a:r>
              <a:rPr lang="en-US" b="1"/>
              <a:t> </a:t>
            </a:r>
            <a:r>
              <a:rPr lang="en-US"/>
              <a:t>osteonecrosis), delayed bone healing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Musculoskeletal Assessment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Change in bone alignment</a:t>
            </a:r>
          </a:p>
          <a:p>
            <a:pPr>
              <a:spcBef>
                <a:spcPct val="0"/>
              </a:spcBef>
            </a:pPr>
            <a:r>
              <a:rPr lang="en-US"/>
              <a:t>Alteration in length of extremity</a:t>
            </a:r>
          </a:p>
          <a:p>
            <a:pPr>
              <a:spcBef>
                <a:spcPct val="0"/>
              </a:spcBef>
            </a:pPr>
            <a:r>
              <a:rPr lang="en-US"/>
              <a:t>Change in shape of bone</a:t>
            </a:r>
          </a:p>
          <a:p>
            <a:pPr>
              <a:spcBef>
                <a:spcPct val="0"/>
              </a:spcBef>
            </a:pPr>
            <a:r>
              <a:rPr lang="en-US"/>
              <a:t>Pain upon movement</a:t>
            </a:r>
          </a:p>
          <a:p>
            <a:pPr>
              <a:spcBef>
                <a:spcPct val="0"/>
              </a:spcBef>
            </a:pPr>
            <a:r>
              <a:rPr lang="en-US"/>
              <a:t>Decreased ROM</a:t>
            </a:r>
          </a:p>
          <a:p>
            <a:pPr>
              <a:spcBef>
                <a:spcPct val="0"/>
              </a:spcBef>
            </a:pPr>
            <a:r>
              <a:rPr lang="en-US"/>
              <a:t>Crepitus</a:t>
            </a:r>
          </a:p>
          <a:p>
            <a:pPr>
              <a:spcBef>
                <a:spcPct val="0"/>
              </a:spcBef>
            </a:pPr>
            <a:r>
              <a:rPr lang="en-US"/>
              <a:t>Ecchymotic skin</a:t>
            </a:r>
            <a:endParaRPr lang="en-US" b="1" i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Musculoskeletal Assessment (Cont’d)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Subcutaneous emphysema with bubbles under the skin</a:t>
            </a:r>
          </a:p>
          <a:p>
            <a:pPr>
              <a:spcBef>
                <a:spcPct val="0"/>
              </a:spcBef>
            </a:pPr>
            <a:r>
              <a:rPr lang="en-US"/>
              <a:t>Swelling at the fracture site</a:t>
            </a:r>
            <a:endParaRPr 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Special Assessment Considerations</a:t>
            </a:r>
            <a:r>
              <a:rPr lang="en-US" sz="3600" b="1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For fractures of the shoulder and upper arm, assess patient in sitting or standing position.</a:t>
            </a:r>
          </a:p>
          <a:p>
            <a:pPr>
              <a:spcBef>
                <a:spcPct val="0"/>
              </a:spcBef>
            </a:pPr>
            <a:r>
              <a:rPr lang="en-US"/>
              <a:t>Support the affected arm to promote comfort.</a:t>
            </a:r>
          </a:p>
          <a:p>
            <a:pPr>
              <a:spcBef>
                <a:spcPct val="0"/>
              </a:spcBef>
            </a:pPr>
            <a:r>
              <a:rPr lang="en-US"/>
              <a:t>For distal areas of the arm, assess patient in a supine position.</a:t>
            </a:r>
          </a:p>
          <a:p>
            <a:pPr>
              <a:spcBef>
                <a:spcPct val="0"/>
              </a:spcBef>
            </a:pPr>
            <a:r>
              <a:rPr lang="en-US"/>
              <a:t>For fracture of lower extremities and pelvis, patient is in supine position.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Risk for Peripheral Neurovascular Dysfunction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Emergency care</a:t>
            </a:r>
            <a:r>
              <a:rPr lang="en-US">
                <a:cs typeface="Arial" charset="0"/>
              </a:rPr>
              <a:t>—</a:t>
            </a:r>
            <a:r>
              <a:rPr lang="en-US"/>
              <a:t>assess for respiratory distress, bleeding, and head injury</a:t>
            </a:r>
          </a:p>
          <a:p>
            <a:pPr lvl="1">
              <a:spcBef>
                <a:spcPct val="0"/>
              </a:spcBef>
            </a:pPr>
            <a:r>
              <a:rPr lang="en-US"/>
              <a:t>Nonsurgical management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closed reduction and immobilization with a bandage, splint, cast, or traction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Rigid device that immobilizes the affected body part while allowing other body parts to move</a:t>
            </a:r>
          </a:p>
          <a:p>
            <a:pPr>
              <a:spcBef>
                <a:spcPct val="0"/>
              </a:spcBef>
            </a:pPr>
            <a:r>
              <a:rPr lang="en-US"/>
              <a:t>Cast materials</a:t>
            </a:r>
            <a:r>
              <a:rPr lang="en-US">
                <a:cs typeface="Arial" charset="0"/>
              </a:rPr>
              <a:t>—</a:t>
            </a:r>
            <a:r>
              <a:rPr lang="en-US"/>
              <a:t>plaster, fiberglass, polyester-cotton</a:t>
            </a:r>
          </a:p>
          <a:p>
            <a:pPr>
              <a:spcBef>
                <a:spcPct val="0"/>
              </a:spcBef>
            </a:pPr>
            <a:r>
              <a:rPr lang="en-US"/>
              <a:t>Types of casts for various parts of the body</a:t>
            </a:r>
            <a:r>
              <a:rPr lang="en-US">
                <a:cs typeface="Arial" charset="0"/>
              </a:rPr>
              <a:t>—</a:t>
            </a:r>
            <a:r>
              <a:rPr lang="en-US"/>
              <a:t>arm, leg, brace, body</a:t>
            </a:r>
            <a:endParaRPr lang="en-US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Casts (Cont’d)</a:t>
            </a:r>
            <a:endParaRPr lang="en-GB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Cast care and patient education</a:t>
            </a:r>
          </a:p>
          <a:p>
            <a:pPr>
              <a:spcBef>
                <a:spcPct val="0"/>
              </a:spcBef>
            </a:pPr>
            <a:r>
              <a:rPr lang="en-US"/>
              <a:t>Cast complications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infection, circulation impairment, peripheral nerve damage, complications of immobility</a:t>
            </a:r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Immobilization Device</a:t>
            </a:r>
          </a:p>
        </p:txBody>
      </p:sp>
      <p:pic>
        <p:nvPicPr>
          <p:cNvPr id="75782" name="Picture 1030" descr="054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457450"/>
            <a:ext cx="6400800" cy="2800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Classification of Fractures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 fracture is a break or disruption in the continuity of a bone.</a:t>
            </a:r>
          </a:p>
          <a:p>
            <a:pPr>
              <a:spcBef>
                <a:spcPct val="0"/>
              </a:spcBef>
            </a:pPr>
            <a:r>
              <a:rPr lang="en-US"/>
              <a:t>Types of fractures include:</a:t>
            </a:r>
          </a:p>
          <a:p>
            <a:pPr lvl="1">
              <a:spcBef>
                <a:spcPct val="0"/>
              </a:spcBef>
            </a:pPr>
            <a:r>
              <a:rPr lang="en-US"/>
              <a:t>Complete</a:t>
            </a:r>
          </a:p>
          <a:p>
            <a:pPr lvl="1">
              <a:spcBef>
                <a:spcPct val="0"/>
              </a:spcBef>
            </a:pPr>
            <a:r>
              <a:rPr lang="en-US"/>
              <a:t>Incomplete</a:t>
            </a:r>
          </a:p>
          <a:p>
            <a:pPr lvl="1">
              <a:spcBef>
                <a:spcPct val="0"/>
              </a:spcBef>
            </a:pPr>
            <a:r>
              <a:rPr lang="en-US"/>
              <a:t>Open or compound</a:t>
            </a:r>
          </a:p>
          <a:p>
            <a:pPr lvl="1">
              <a:spcBef>
                <a:spcPct val="0"/>
              </a:spcBef>
            </a:pPr>
            <a:r>
              <a:rPr lang="en-US"/>
              <a:t>Closed or simple</a:t>
            </a:r>
          </a:p>
          <a:p>
            <a:pPr lvl="1">
              <a:spcBef>
                <a:spcPct val="0"/>
              </a:spcBef>
            </a:pPr>
            <a:r>
              <a:rPr lang="en-US"/>
              <a:t>Pathologic (spontaneous)</a:t>
            </a:r>
          </a:p>
          <a:p>
            <a:pPr lvl="1">
              <a:spcBef>
                <a:spcPct val="0"/>
              </a:spcBef>
            </a:pPr>
            <a:r>
              <a:rPr lang="en-US"/>
              <a:t>Fatigue or stress </a:t>
            </a:r>
          </a:p>
          <a:p>
            <a:pPr lvl="1">
              <a:spcBef>
                <a:spcPct val="0"/>
              </a:spcBef>
            </a:pPr>
            <a:r>
              <a:rPr lang="en-US"/>
              <a:t>Compression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Fiberglass Synthetic Cast</a:t>
            </a:r>
          </a:p>
        </p:txBody>
      </p:sp>
      <p:pic>
        <p:nvPicPr>
          <p:cNvPr id="76806" name="Picture 1030" descr="054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9600" y="2057400"/>
            <a:ext cx="5384800" cy="385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Traction</a:t>
            </a:r>
            <a:r>
              <a:rPr lang="en-US" b="1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Application of a pulling force to the body to provide reduction, alignment, and rest at that site</a:t>
            </a:r>
          </a:p>
          <a:p>
            <a:pPr>
              <a:spcBef>
                <a:spcPct val="0"/>
              </a:spcBef>
            </a:pPr>
            <a:r>
              <a:rPr lang="en-US"/>
              <a:t>Types of traction</a:t>
            </a:r>
            <a:r>
              <a:rPr lang="en-US">
                <a:cs typeface="Arial" charset="0"/>
              </a:rPr>
              <a:t>—</a:t>
            </a:r>
            <a:r>
              <a:rPr lang="en-US"/>
              <a:t>skin, skeletal, plaster, brace, circumferentialMM</a:t>
            </a:r>
            <a:endParaRPr lang="en-US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Traction (Cont’d)</a:t>
            </a:r>
            <a:endParaRPr lang="en-GB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Traction care: </a:t>
            </a:r>
          </a:p>
          <a:p>
            <a:pPr lvl="1">
              <a:spcBef>
                <a:spcPct val="0"/>
              </a:spcBef>
            </a:pPr>
            <a:r>
              <a:rPr lang="en-US"/>
              <a:t>Maintain correct balance between traction pull and countertraction force</a:t>
            </a:r>
          </a:p>
          <a:p>
            <a:pPr lvl="1">
              <a:spcBef>
                <a:spcPct val="0"/>
              </a:spcBef>
            </a:pPr>
            <a:r>
              <a:rPr lang="en-US"/>
              <a:t>Care of weights</a:t>
            </a:r>
          </a:p>
          <a:p>
            <a:pPr lvl="1">
              <a:spcBef>
                <a:spcPct val="0"/>
              </a:spcBef>
            </a:pPr>
            <a:r>
              <a:rPr lang="en-US"/>
              <a:t>Skin inspection</a:t>
            </a:r>
          </a:p>
          <a:p>
            <a:pPr lvl="1">
              <a:spcBef>
                <a:spcPct val="0"/>
              </a:spcBef>
            </a:pPr>
            <a:r>
              <a:rPr lang="en-US"/>
              <a:t>Pin care</a:t>
            </a:r>
          </a:p>
          <a:p>
            <a:pPr lvl="1">
              <a:spcBef>
                <a:spcPct val="0"/>
              </a:spcBef>
            </a:pPr>
            <a:r>
              <a:rPr lang="en-US"/>
              <a:t>Assessment of neurovascular status</a:t>
            </a:r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External Fixation Device</a:t>
            </a:r>
          </a:p>
        </p:txBody>
      </p:sp>
      <p:pic>
        <p:nvPicPr>
          <p:cNvPr id="78854" name="Picture 6" descr="054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3850" y="1946275"/>
            <a:ext cx="5956300" cy="3997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Operative Procedures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Open reduction with internal fixation </a:t>
            </a:r>
          </a:p>
          <a:p>
            <a:pPr>
              <a:spcBef>
                <a:spcPct val="0"/>
              </a:spcBef>
            </a:pPr>
            <a:r>
              <a:rPr lang="en-US"/>
              <a:t>External fixation</a:t>
            </a:r>
          </a:p>
          <a:p>
            <a:pPr>
              <a:spcBef>
                <a:spcPct val="0"/>
              </a:spcBef>
            </a:pPr>
            <a:r>
              <a:rPr lang="en-US"/>
              <a:t>Postoperative care</a:t>
            </a:r>
            <a:r>
              <a:rPr lang="en-US">
                <a:cs typeface="Arial" charset="0"/>
              </a:rPr>
              <a:t>—</a:t>
            </a:r>
            <a:r>
              <a:rPr lang="en-US"/>
              <a:t>similar to that for any surgery; certain complications specific to fractures and musculoskeletal surgery include fat embolism and venous thromboembolism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Procedures for Nonunion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Electrical bone stimulation</a:t>
            </a:r>
          </a:p>
          <a:p>
            <a:pPr>
              <a:spcBef>
                <a:spcPct val="0"/>
              </a:spcBef>
            </a:pPr>
            <a:r>
              <a:rPr lang="en-US"/>
              <a:t>Bone grafting</a:t>
            </a:r>
          </a:p>
          <a:p>
            <a:pPr>
              <a:spcBef>
                <a:spcPct val="0"/>
              </a:spcBef>
            </a:pPr>
            <a:r>
              <a:rPr lang="en-US"/>
              <a:t>Bone banking</a:t>
            </a:r>
          </a:p>
          <a:p>
            <a:pPr>
              <a:spcBef>
                <a:spcPct val="0"/>
              </a:spcBef>
            </a:pPr>
            <a:r>
              <a:rPr lang="en-US"/>
              <a:t>Low-intensity pulsed ultrasound (Exogen therapy)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Acute Pain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Reduction and immobilization of fracture</a:t>
            </a:r>
          </a:p>
          <a:p>
            <a:pPr lvl="1">
              <a:spcBef>
                <a:spcPct val="0"/>
              </a:spcBef>
            </a:pPr>
            <a:r>
              <a:rPr lang="en-US"/>
              <a:t>Assessment of pain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opioid and non-opioid drugs</a:t>
            </a:r>
            <a:endParaRPr lang="en-US" b="1" i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Acute Pain (Cont’d)</a:t>
            </a:r>
            <a:endParaRPr lang="en-GB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Complementary and alternative therapies</a:t>
            </a:r>
            <a:r>
              <a:rPr lang="en-US">
                <a:cs typeface="Arial" charset="0"/>
              </a:rPr>
              <a:t>—</a:t>
            </a:r>
            <a:r>
              <a:rPr lang="en-US"/>
              <a:t>ice, heat, elevation of body part, massage, baths, back rub, therapeutic touch, distraction, imagery, music therapy, relaxation techniques</a:t>
            </a:r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for Infection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Apply strict aseptic technique for dressing changes and wound irrigations.</a:t>
            </a:r>
          </a:p>
          <a:p>
            <a:pPr lvl="1">
              <a:spcBef>
                <a:spcPct val="0"/>
              </a:spcBef>
            </a:pPr>
            <a:r>
              <a:rPr lang="en-US"/>
              <a:t>Assess for local inflammation.</a:t>
            </a:r>
          </a:p>
          <a:p>
            <a:pPr lvl="1">
              <a:spcBef>
                <a:spcPct val="0"/>
              </a:spcBef>
            </a:pPr>
            <a:r>
              <a:rPr lang="en-US"/>
              <a:t>Report purulent drainage immediately to health care provider.</a:t>
            </a:r>
            <a:endParaRPr lang="en-US" b="1" i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for Infection (Cont’d)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Assess for pneumonia and urinary tract infection.</a:t>
            </a:r>
          </a:p>
          <a:p>
            <a:pPr lvl="1">
              <a:spcBef>
                <a:spcPct val="0"/>
              </a:spcBef>
            </a:pPr>
            <a:r>
              <a:rPr lang="en-US"/>
              <a:t>Administer broad-spectrum antibiotics prophylactically.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Types of Fractures</a:t>
            </a:r>
          </a:p>
        </p:txBody>
      </p:sp>
      <p:pic>
        <p:nvPicPr>
          <p:cNvPr id="68614" name="Picture 1030" descr="054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2500" y="1701800"/>
            <a:ext cx="4699000" cy="462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Impaired Physical Mobility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Use of crutches to promote mobility</a:t>
            </a:r>
          </a:p>
          <a:p>
            <a:pPr lvl="1">
              <a:spcBef>
                <a:spcPct val="0"/>
              </a:spcBef>
            </a:pPr>
            <a:r>
              <a:rPr lang="en-US"/>
              <a:t>Use of walkers and canes to promote mobility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Imbalanced Nutrition: Less Than Body Requirements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Diet high in protein, calories, and calcium; supplemental vitamins B and C</a:t>
            </a:r>
          </a:p>
          <a:p>
            <a:pPr lvl="1">
              <a:spcBef>
                <a:spcPct val="0"/>
              </a:spcBef>
            </a:pPr>
            <a:r>
              <a:rPr lang="en-US"/>
              <a:t>Frequent, small feedings and supplements of high-protein liquids</a:t>
            </a:r>
          </a:p>
          <a:p>
            <a:pPr lvl="1">
              <a:spcBef>
                <a:spcPct val="0"/>
              </a:spcBef>
            </a:pPr>
            <a:r>
              <a:rPr lang="en-US"/>
              <a:t>Intake of foods high in iron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Upper Extremity Fractures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Fractures include those of the:</a:t>
            </a:r>
          </a:p>
          <a:p>
            <a:pPr lvl="1">
              <a:spcBef>
                <a:spcPct val="0"/>
              </a:spcBef>
            </a:pPr>
            <a:r>
              <a:rPr lang="en-US"/>
              <a:t>Clavicle</a:t>
            </a:r>
          </a:p>
          <a:p>
            <a:pPr lvl="1">
              <a:spcBef>
                <a:spcPct val="0"/>
              </a:spcBef>
            </a:pPr>
            <a:r>
              <a:rPr lang="en-US"/>
              <a:t>Scapula</a:t>
            </a:r>
          </a:p>
          <a:p>
            <a:pPr lvl="1">
              <a:spcBef>
                <a:spcPct val="0"/>
              </a:spcBef>
            </a:pPr>
            <a:r>
              <a:rPr lang="en-US"/>
              <a:t>Husmerus</a:t>
            </a:r>
          </a:p>
          <a:p>
            <a:pPr lvl="1">
              <a:spcBef>
                <a:spcPct val="0"/>
              </a:spcBef>
            </a:pPr>
            <a:r>
              <a:rPr lang="en-US"/>
              <a:t>Olecranon</a:t>
            </a:r>
          </a:p>
          <a:p>
            <a:pPr lvl="1">
              <a:spcBef>
                <a:spcPct val="0"/>
              </a:spcBef>
            </a:pPr>
            <a:r>
              <a:rPr lang="en-US"/>
              <a:t>Radius and ulna</a:t>
            </a:r>
          </a:p>
          <a:p>
            <a:pPr lvl="1">
              <a:spcBef>
                <a:spcPct val="0"/>
              </a:spcBef>
            </a:pPr>
            <a:r>
              <a:rPr lang="en-US"/>
              <a:t>Wrist and hand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Fractures of the Hip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Intracapsular or extracapsular </a:t>
            </a:r>
          </a:p>
          <a:p>
            <a:pPr>
              <a:spcBef>
                <a:spcPct val="0"/>
              </a:spcBef>
            </a:pPr>
            <a:r>
              <a:rPr lang="en-US"/>
              <a:t>Treatment of choice</a:t>
            </a:r>
            <a:r>
              <a:rPr lang="en-US">
                <a:cs typeface="Arial" charset="0"/>
              </a:rPr>
              <a:t>—</a:t>
            </a:r>
            <a:r>
              <a:rPr lang="en-US"/>
              <a:t>surgical repair, when possible, to allow the older patient to get out of bed</a:t>
            </a:r>
          </a:p>
          <a:p>
            <a:pPr>
              <a:spcBef>
                <a:spcPct val="0"/>
              </a:spcBef>
            </a:pPr>
            <a:r>
              <a:rPr lang="en-US"/>
              <a:t>Open reduction with internal fixation</a:t>
            </a:r>
          </a:p>
          <a:p>
            <a:pPr>
              <a:spcBef>
                <a:spcPct val="0"/>
              </a:spcBef>
            </a:pPr>
            <a:r>
              <a:rPr lang="en-US"/>
              <a:t>Intramedullary rod, pins, a prosthesis, or a fixed sliding plate</a:t>
            </a:r>
          </a:p>
          <a:p>
            <a:pPr>
              <a:spcBef>
                <a:spcPct val="0"/>
              </a:spcBef>
            </a:pPr>
            <a:r>
              <a:rPr lang="en-US"/>
              <a:t>Prosthetic device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Hip Fractures</a:t>
            </a:r>
          </a:p>
        </p:txBody>
      </p:sp>
      <p:pic>
        <p:nvPicPr>
          <p:cNvPr id="80902" name="Picture 6" descr="054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00" y="1752600"/>
            <a:ext cx="2794000" cy="4600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Lower Extremity Fractures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Fractures include those of the:</a:t>
            </a:r>
          </a:p>
          <a:p>
            <a:pPr lvl="1">
              <a:spcBef>
                <a:spcPct val="0"/>
              </a:spcBef>
            </a:pPr>
            <a:r>
              <a:rPr lang="en-US"/>
              <a:t>Femur</a:t>
            </a:r>
          </a:p>
          <a:p>
            <a:pPr lvl="1">
              <a:spcBef>
                <a:spcPct val="0"/>
              </a:spcBef>
            </a:pPr>
            <a:r>
              <a:rPr lang="en-US"/>
              <a:t>Patella</a:t>
            </a:r>
          </a:p>
          <a:p>
            <a:pPr lvl="1">
              <a:spcBef>
                <a:spcPct val="0"/>
              </a:spcBef>
            </a:pPr>
            <a:r>
              <a:rPr lang="en-US"/>
              <a:t>Tibia and fibula</a:t>
            </a:r>
          </a:p>
          <a:p>
            <a:pPr lvl="1">
              <a:spcBef>
                <a:spcPct val="0"/>
              </a:spcBef>
            </a:pPr>
            <a:r>
              <a:rPr lang="en-US"/>
              <a:t>Ankle and foot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Fractures of the Pelvis</a:t>
            </a:r>
            <a:r>
              <a:rPr lang="en-US" b="1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Associated internal damage the chief concern in fracture management of pelvic fractures</a:t>
            </a:r>
          </a:p>
          <a:p>
            <a:pPr>
              <a:spcBef>
                <a:spcPct val="0"/>
              </a:spcBef>
            </a:pPr>
            <a:r>
              <a:rPr lang="en-US"/>
              <a:t>Non–weight-bearing fracture of the pelvis</a:t>
            </a:r>
          </a:p>
          <a:p>
            <a:pPr>
              <a:spcBef>
                <a:spcPct val="0"/>
              </a:spcBef>
            </a:pPr>
            <a:r>
              <a:rPr lang="en-US"/>
              <a:t>Weight-bearing fracture of the pelvis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Compression Fractures of the Spine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Most are associated with osteoporosis rather than acute spinal injury.</a:t>
            </a:r>
          </a:p>
          <a:p>
            <a:pPr>
              <a:spcBef>
                <a:spcPct val="0"/>
              </a:spcBef>
            </a:pPr>
            <a:r>
              <a:rPr lang="en-US"/>
              <a:t>Multiple hairline fractures result when bone mass diminishes.</a:t>
            </a:r>
          </a:p>
          <a:p>
            <a:pPr algn="r">
              <a:spcBef>
                <a:spcPct val="0"/>
              </a:spcBef>
              <a:buFont typeface="Wingdings 2" pitchFamily="18" charset="2"/>
              <a:buNone/>
            </a:pPr>
            <a:endParaRPr lang="en-US" sz="2000" b="1" i="1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Compression Fractures of the Spine (Cont’d)</a:t>
            </a:r>
            <a:endParaRPr lang="en-GB" sz="36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Nonsurgical management includes bedrest, analgesics, and physical therapy.</a:t>
            </a:r>
          </a:p>
          <a:p>
            <a:pPr>
              <a:spcBef>
                <a:spcPct val="0"/>
              </a:spcBef>
            </a:pPr>
            <a:r>
              <a:rPr lang="en-US"/>
              <a:t>Minimally invasive surgeries are vertebroplasty and kyphoplasty, in which bone cement is injected.</a:t>
            </a:r>
            <a:endParaRPr lang="en-GB" sz="2000" b="1" i="1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Amputations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Surgical amputation</a:t>
            </a:r>
          </a:p>
          <a:p>
            <a:pPr>
              <a:spcBef>
                <a:spcPct val="0"/>
              </a:spcBef>
            </a:pPr>
            <a:r>
              <a:rPr lang="en-US"/>
              <a:t>Traumatic amputation</a:t>
            </a:r>
          </a:p>
          <a:p>
            <a:pPr>
              <a:spcBef>
                <a:spcPct val="0"/>
              </a:spcBef>
            </a:pPr>
            <a:r>
              <a:rPr lang="en-US"/>
              <a:t>Levels of amputation</a:t>
            </a:r>
          </a:p>
          <a:p>
            <a:pPr>
              <a:spcBef>
                <a:spcPct val="0"/>
              </a:spcBef>
            </a:pPr>
            <a:r>
              <a:rPr lang="en-US"/>
              <a:t>Complications of amputations</a:t>
            </a:r>
            <a:r>
              <a:rPr lang="en-US">
                <a:cs typeface="Arial" charset="0"/>
              </a:rPr>
              <a:t>—</a:t>
            </a:r>
            <a:r>
              <a:rPr lang="en-US"/>
              <a:t>hemorrhage, infection, phantom limb pain, neuroma, flexion contracture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Fracture </a:t>
            </a:r>
          </a:p>
        </p:txBody>
      </p:sp>
      <p:pic>
        <p:nvPicPr>
          <p:cNvPr id="69640" name="7_4_7_A.mpg" descr="OS 10.4:Users:lmate:Desktop:IGGY_PPT:PPT:7_4_7_A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69641" name="Picture 9" descr="54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6213" y="1690688"/>
            <a:ext cx="6249987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96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964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96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96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40"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Levels of Amputation</a:t>
            </a:r>
          </a:p>
        </p:txBody>
      </p:sp>
      <p:pic>
        <p:nvPicPr>
          <p:cNvPr id="83974" name="Picture 6" descr="054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6525" y="1752600"/>
            <a:ext cx="379095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Phantom Limb Pain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Phantom limb pain is a frequent complication of amputation.</a:t>
            </a:r>
          </a:p>
          <a:p>
            <a:pPr>
              <a:spcBef>
                <a:spcPct val="0"/>
              </a:spcBef>
            </a:pPr>
            <a:r>
              <a:rPr lang="en-US"/>
              <a:t>Patient complains of pain at the site of the removed body part, most often shortly after surgery.</a:t>
            </a:r>
          </a:p>
          <a:p>
            <a:pPr>
              <a:spcBef>
                <a:spcPct val="0"/>
              </a:spcBef>
            </a:pPr>
            <a:r>
              <a:rPr lang="en-US"/>
              <a:t>Pain is intense burning feeling, crushing sensation, or cramping.</a:t>
            </a:r>
          </a:p>
          <a:p>
            <a:pPr>
              <a:spcBef>
                <a:spcPct val="0"/>
              </a:spcBef>
            </a:pPr>
            <a:r>
              <a:rPr lang="en-US"/>
              <a:t>Some patients feel that the removed body part is in a distorted position.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of Pain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Phantom limb pain must be distinguished from stump pain because they are managed differently.</a:t>
            </a:r>
          </a:p>
          <a:p>
            <a:pPr>
              <a:spcBef>
                <a:spcPct val="0"/>
              </a:spcBef>
            </a:pPr>
            <a:r>
              <a:rPr lang="en-US"/>
              <a:t>Recognize that this pain is real and interferes with the amputee’s ADLs.</a:t>
            </a:r>
            <a:endParaRPr lang="en-US" sz="2000" b="1" i="1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of Pain (Cont’d)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Opioids are not as effective for phantom limb pain as they are for residual limb pain.</a:t>
            </a:r>
          </a:p>
          <a:p>
            <a:pPr>
              <a:spcBef>
                <a:spcPct val="0"/>
              </a:spcBef>
            </a:pPr>
            <a:r>
              <a:rPr lang="en-US"/>
              <a:t>Other drugs include beta blockers, antiepileptic drugs, antispasmodics, and IV infusion of calcitonin.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After Amputation</a:t>
            </a:r>
            <a:r>
              <a:rPr lang="en-US" b="1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ROM to prevent flexion contractures, particularly of the hip and knee</a:t>
            </a:r>
          </a:p>
          <a:p>
            <a:pPr>
              <a:spcBef>
                <a:spcPct val="0"/>
              </a:spcBef>
            </a:pPr>
            <a:r>
              <a:rPr lang="en-US"/>
              <a:t>Trapeze and overhead frame</a:t>
            </a:r>
          </a:p>
          <a:p>
            <a:pPr>
              <a:spcBef>
                <a:spcPct val="0"/>
              </a:spcBef>
            </a:pPr>
            <a:r>
              <a:rPr lang="en-US"/>
              <a:t>Firm mattress</a:t>
            </a:r>
          </a:p>
          <a:p>
            <a:pPr>
              <a:spcBef>
                <a:spcPct val="0"/>
              </a:spcBef>
            </a:pPr>
            <a:r>
              <a:rPr lang="en-US"/>
              <a:t>Prone position every 3 to 4 hours</a:t>
            </a:r>
          </a:p>
          <a:p>
            <a:pPr>
              <a:spcBef>
                <a:spcPct val="0"/>
              </a:spcBef>
            </a:pPr>
            <a:r>
              <a:rPr lang="en-US"/>
              <a:t>Elevation of lower-leg residual limb controversial</a:t>
            </a:r>
            <a:r>
              <a:rPr lang="en-US" b="1"/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Stump Care</a:t>
            </a:r>
          </a:p>
        </p:txBody>
      </p:sp>
      <p:pic>
        <p:nvPicPr>
          <p:cNvPr id="86022" name="Picture 6" descr="054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9700" y="1746250"/>
            <a:ext cx="6324600" cy="457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Prostheses</a:t>
            </a:r>
            <a:r>
              <a:rPr lang="en-US" b="1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Devices to help shape and shrink the residual limb and help patient adapt</a:t>
            </a:r>
          </a:p>
          <a:p>
            <a:pPr>
              <a:spcBef>
                <a:spcPct val="0"/>
              </a:spcBef>
            </a:pPr>
            <a:r>
              <a:rPr lang="en-US"/>
              <a:t>Wrapping of elastic bandages</a:t>
            </a:r>
          </a:p>
          <a:p>
            <a:pPr>
              <a:spcBef>
                <a:spcPct val="0"/>
              </a:spcBef>
            </a:pPr>
            <a:r>
              <a:rPr lang="en-US"/>
              <a:t>Individual fitting of the prosthesis; special care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Complex Regional Pain Syndrome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 poorly understood complex disorder that includes debilitating pain, atrophy, autonomic dysfunction, and motor impairment</a:t>
            </a:r>
          </a:p>
          <a:p>
            <a:pPr>
              <a:spcBef>
                <a:spcPct val="0"/>
              </a:spcBef>
            </a:pPr>
            <a:r>
              <a:rPr lang="en-US"/>
              <a:t>Collaborative management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pain relief, maintaining ROM, endoscopic thoracic sympathectomy, and psychotherapy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Knee Injuries, Meniscus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McMurray test</a:t>
            </a:r>
          </a:p>
          <a:p>
            <a:pPr>
              <a:spcBef>
                <a:spcPct val="0"/>
              </a:spcBef>
            </a:pPr>
            <a:r>
              <a:rPr lang="en-US"/>
              <a:t>Meniscectomy </a:t>
            </a:r>
          </a:p>
          <a:p>
            <a:pPr>
              <a:spcBef>
                <a:spcPct val="0"/>
              </a:spcBef>
            </a:pPr>
            <a:r>
              <a:rPr lang="en-US"/>
              <a:t>Postoperative care</a:t>
            </a:r>
          </a:p>
          <a:p>
            <a:pPr>
              <a:spcBef>
                <a:spcPct val="0"/>
              </a:spcBef>
            </a:pPr>
            <a:r>
              <a:rPr lang="en-US"/>
              <a:t>Leg exercises begun immediately</a:t>
            </a:r>
          </a:p>
          <a:p>
            <a:pPr>
              <a:spcBef>
                <a:spcPct val="0"/>
              </a:spcBef>
            </a:pPr>
            <a:r>
              <a:rPr lang="en-US"/>
              <a:t>Knee immobilizer</a:t>
            </a:r>
          </a:p>
          <a:p>
            <a:pPr>
              <a:spcBef>
                <a:spcPct val="0"/>
              </a:spcBef>
            </a:pPr>
            <a:r>
              <a:rPr lang="en-US"/>
              <a:t>Elevation of the leg on one or two pillows; ice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Knee Injuries, Ligaments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When the anterior cruciate ligament is torn, a snap is felt, the knee gives way, swelling occurs, and stiffness and pain follow.</a:t>
            </a:r>
          </a:p>
          <a:p>
            <a:pPr>
              <a:spcBef>
                <a:spcPct val="0"/>
              </a:spcBef>
            </a:pPr>
            <a:r>
              <a:rPr lang="en-US"/>
              <a:t>Treatment can be nonsurgical or surgical.</a:t>
            </a:r>
          </a:p>
          <a:p>
            <a:pPr>
              <a:spcBef>
                <a:spcPct val="0"/>
              </a:spcBef>
            </a:pPr>
            <a:r>
              <a:rPr lang="en-US"/>
              <a:t>Complete healing of knee ligaments after surgery can take 6 to 9 months.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Bone Healing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Hematoma formation within 48 to 72 hr after injury</a:t>
            </a:r>
          </a:p>
          <a:p>
            <a:pPr>
              <a:spcBef>
                <a:spcPct val="0"/>
              </a:spcBef>
            </a:pPr>
            <a:r>
              <a:rPr lang="en-US"/>
              <a:t>Hematoma to granulation tissue</a:t>
            </a:r>
          </a:p>
          <a:p>
            <a:pPr>
              <a:spcBef>
                <a:spcPct val="0"/>
              </a:spcBef>
            </a:pPr>
            <a:r>
              <a:rPr lang="en-US"/>
              <a:t>Callus formation</a:t>
            </a:r>
          </a:p>
          <a:p>
            <a:pPr>
              <a:spcBef>
                <a:spcPct val="0"/>
              </a:spcBef>
            </a:pPr>
            <a:r>
              <a:rPr lang="en-US"/>
              <a:t>Osteoblastic proliferation</a:t>
            </a:r>
          </a:p>
          <a:p>
            <a:pPr>
              <a:spcBef>
                <a:spcPct val="0"/>
              </a:spcBef>
            </a:pPr>
            <a:r>
              <a:rPr lang="en-US"/>
              <a:t>Bone remodeling</a:t>
            </a:r>
          </a:p>
          <a:p>
            <a:pPr>
              <a:spcBef>
                <a:spcPct val="0"/>
              </a:spcBef>
            </a:pPr>
            <a:r>
              <a:rPr lang="en-US"/>
              <a:t>Bone healing completed within about 6 weeks; up to 6 months in the older person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Tendon Ruptures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Rupture of the Achilles tendon is common in adults who participate in strenuous sports.</a:t>
            </a:r>
          </a:p>
          <a:p>
            <a:pPr>
              <a:spcBef>
                <a:spcPct val="0"/>
              </a:spcBef>
            </a:pPr>
            <a:r>
              <a:rPr lang="en-US"/>
              <a:t>For severe damage, surgical repair is followed by leg immobilized in a cast for 6 to 8 weeks.</a:t>
            </a:r>
          </a:p>
          <a:p>
            <a:pPr>
              <a:spcBef>
                <a:spcPct val="0"/>
              </a:spcBef>
            </a:pPr>
            <a:r>
              <a:rPr lang="en-US"/>
              <a:t>Tendon transplant may be needed.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Dislocations and Subluxations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Pain, immobility, alteration in contour of joint, deviation in length of the extremity, rotation of the extremity</a:t>
            </a:r>
          </a:p>
          <a:p>
            <a:pPr>
              <a:spcBef>
                <a:spcPct val="0"/>
              </a:spcBef>
            </a:pPr>
            <a:r>
              <a:rPr lang="en-US"/>
              <a:t>Closed manipulation of the joint performed to force it back into its original position</a:t>
            </a:r>
          </a:p>
          <a:p>
            <a:pPr>
              <a:spcBef>
                <a:spcPct val="0"/>
              </a:spcBef>
            </a:pPr>
            <a:r>
              <a:rPr lang="en-US"/>
              <a:t>Joint immobilized until healing occurs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Strains</a:t>
            </a:r>
            <a:r>
              <a:rPr lang="en-US" b="1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Excessive stretching of a muscle or tendon when it is weak or unstable</a:t>
            </a:r>
          </a:p>
          <a:p>
            <a:pPr>
              <a:spcBef>
                <a:spcPct val="0"/>
              </a:spcBef>
            </a:pPr>
            <a:r>
              <a:rPr lang="en-US"/>
              <a:t>Classified according to severity</a:t>
            </a:r>
            <a:r>
              <a:rPr lang="en-US">
                <a:cs typeface="Arial" charset="0"/>
              </a:rPr>
              <a:t>—</a:t>
            </a:r>
            <a:r>
              <a:rPr lang="en-US"/>
              <a:t>first-, second-, and third-degree strain</a:t>
            </a:r>
          </a:p>
          <a:p>
            <a:pPr>
              <a:spcBef>
                <a:spcPct val="0"/>
              </a:spcBef>
            </a:pPr>
            <a:r>
              <a:rPr lang="en-US"/>
              <a:t>Management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cold and heat applications, exercise and activity limitations, anti-inflammatory drugs, muscle relaxants, and possible surgery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Sprains</a:t>
            </a:r>
            <a:r>
              <a:rPr lang="en-US" b="1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Excessive stretching of a ligament</a:t>
            </a:r>
          </a:p>
          <a:p>
            <a:pPr>
              <a:spcBef>
                <a:spcPct val="0"/>
              </a:spcBef>
            </a:pPr>
            <a:r>
              <a:rPr lang="en-US"/>
              <a:t>Treatment of sprains:</a:t>
            </a:r>
          </a:p>
          <a:p>
            <a:pPr lvl="1">
              <a:spcBef>
                <a:spcPct val="0"/>
              </a:spcBef>
            </a:pPr>
            <a:r>
              <a:rPr lang="en-US"/>
              <a:t>First-degree</a:t>
            </a:r>
            <a:r>
              <a:rPr lang="en-US">
                <a:cs typeface="Arial" charset="0"/>
              </a:rPr>
              <a:t>—</a:t>
            </a:r>
            <a:r>
              <a:rPr lang="en-US"/>
              <a:t>rest, ice for 24 to 48 hr, compression bandage, and elevation (RICE)</a:t>
            </a:r>
          </a:p>
          <a:p>
            <a:pPr lvl="1">
              <a:spcBef>
                <a:spcPct val="0"/>
              </a:spcBef>
            </a:pPr>
            <a:r>
              <a:rPr lang="en-US"/>
              <a:t>Second-degree</a:t>
            </a:r>
            <a:r>
              <a:rPr lang="en-US">
                <a:cs typeface="Arial" charset="0"/>
              </a:rPr>
              <a:t>—</a:t>
            </a:r>
            <a:r>
              <a:rPr lang="en-US"/>
              <a:t>immobilization, partial weight bearing as tear heals</a:t>
            </a:r>
          </a:p>
          <a:p>
            <a:pPr lvl="1">
              <a:spcBef>
                <a:spcPct val="0"/>
              </a:spcBef>
            </a:pPr>
            <a:r>
              <a:rPr lang="en-US"/>
              <a:t>Third-degree</a:t>
            </a:r>
            <a:r>
              <a:rPr lang="en-US">
                <a:cs typeface="Arial" charset="0"/>
              </a:rPr>
              <a:t>—</a:t>
            </a:r>
            <a:r>
              <a:rPr lang="en-US"/>
              <a:t>immobilization for 4 to 6 weeks, possible surgery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Rotator Cuff Injuries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Shoulder pain; cannot initiate or maintain abduction of the arm at the shoulder</a:t>
            </a:r>
          </a:p>
          <a:p>
            <a:pPr>
              <a:spcBef>
                <a:spcPct val="0"/>
              </a:spcBef>
            </a:pPr>
            <a:r>
              <a:rPr lang="en-US"/>
              <a:t>Drop arm test</a:t>
            </a:r>
          </a:p>
          <a:p>
            <a:pPr>
              <a:spcBef>
                <a:spcPct val="0"/>
              </a:spcBef>
            </a:pPr>
            <a:r>
              <a:rPr lang="en-US"/>
              <a:t>Conservative treatment</a:t>
            </a:r>
            <a:r>
              <a:rPr lang="en-US">
                <a:cs typeface="Arial" charset="0"/>
              </a:rPr>
              <a:t>—NSAIDs</a:t>
            </a:r>
            <a:r>
              <a:rPr lang="en-US"/>
              <a:t>, physical therapy, sling support, ice or heat applications during healing</a:t>
            </a:r>
          </a:p>
          <a:p>
            <a:pPr>
              <a:spcBef>
                <a:spcPct val="0"/>
              </a:spcBef>
            </a:pPr>
            <a:r>
              <a:rPr lang="en-US"/>
              <a:t>Surgical repair for a complete tear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Stages of Bone Healing (Cont’d)</a:t>
            </a:r>
          </a:p>
        </p:txBody>
      </p:sp>
      <p:pic>
        <p:nvPicPr>
          <p:cNvPr id="70662" name="Picture 1030" descr="054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752600"/>
            <a:ext cx="6248400" cy="4248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Bone Formation and Growth</a:t>
            </a:r>
          </a:p>
        </p:txBody>
      </p:sp>
      <p:pic>
        <p:nvPicPr>
          <p:cNvPr id="71688" name="7_1_12_A_REV.mpg" descr="OS 10.4:Users:lmate:Desktop:IGGY_PPT:PPT:7_1_12_A_REV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71689" name="Picture 9" descr="54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6213" y="1690688"/>
            <a:ext cx="6249987" cy="469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16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168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1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16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68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Acute Compartment Syndrome</a:t>
            </a:r>
            <a:r>
              <a:rPr lang="en-US" b="1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Serious condition in which increased pressure within one or more compartments causes massive compromise of circulation to the area</a:t>
            </a:r>
          </a:p>
          <a:p>
            <a:pPr>
              <a:spcBef>
                <a:spcPct val="0"/>
              </a:spcBef>
            </a:pPr>
            <a:r>
              <a:rPr lang="en-US"/>
              <a:t>Prevention of pressure buildup of blood or fluid accumulation</a:t>
            </a:r>
          </a:p>
          <a:p>
            <a:pPr>
              <a:spcBef>
                <a:spcPct val="0"/>
              </a:spcBef>
            </a:pPr>
            <a:r>
              <a:rPr lang="en-US"/>
              <a:t>Pathophysiologic changes sometimes referred to as </a:t>
            </a:r>
            <a:r>
              <a:rPr lang="en-US" i="1"/>
              <a:t>ischemia-edema cycle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Muscle Anatomy</a:t>
            </a:r>
          </a:p>
        </p:txBody>
      </p:sp>
      <p:pic>
        <p:nvPicPr>
          <p:cNvPr id="72711" name="Picture 1031" descr="54slide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09800"/>
            <a:ext cx="5791200" cy="360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1156</TotalTime>
  <Words>1453</Words>
  <Application>Microsoft Office PowerPoint</Application>
  <PresentationFormat>On-screen Show (4:3)</PresentationFormat>
  <Paragraphs>230</Paragraphs>
  <Slides>54</Slides>
  <Notes>15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61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54</vt:lpstr>
      <vt:lpstr>Classification of Fractures</vt:lpstr>
      <vt:lpstr>Common Types of Fractures</vt:lpstr>
      <vt:lpstr>Fracture </vt:lpstr>
      <vt:lpstr>Stages of Bone Healing</vt:lpstr>
      <vt:lpstr>Stages of Bone Healing (Cont’d)</vt:lpstr>
      <vt:lpstr>Bone Formation and Growth</vt:lpstr>
      <vt:lpstr>Acute Compartment Syndrome </vt:lpstr>
      <vt:lpstr>Muscle Anatomy</vt:lpstr>
      <vt:lpstr>Emergency Care</vt:lpstr>
      <vt:lpstr>Possible Results of Acute Compartment Syndrome</vt:lpstr>
      <vt:lpstr>Other Complications of Fractures</vt:lpstr>
      <vt:lpstr>Musculoskeletal Assessment</vt:lpstr>
      <vt:lpstr>Musculoskeletal Assessment (Cont’d)</vt:lpstr>
      <vt:lpstr>Special Assessment Considerations </vt:lpstr>
      <vt:lpstr>Risk for Peripheral Neurovascular Dysfunction</vt:lpstr>
      <vt:lpstr>Casts </vt:lpstr>
      <vt:lpstr>Casts (Cont’d)</vt:lpstr>
      <vt:lpstr>Immobilization Device</vt:lpstr>
      <vt:lpstr>Fiberglass Synthetic Cast</vt:lpstr>
      <vt:lpstr>Traction </vt:lpstr>
      <vt:lpstr>Traction (Cont’d)</vt:lpstr>
      <vt:lpstr>External Fixation Device</vt:lpstr>
      <vt:lpstr>Operative Procedures</vt:lpstr>
      <vt:lpstr>Procedures for Nonunion</vt:lpstr>
      <vt:lpstr>Acute Pain</vt:lpstr>
      <vt:lpstr>Acute Pain (Cont’d)</vt:lpstr>
      <vt:lpstr>Risk for Infection</vt:lpstr>
      <vt:lpstr>Risk for Infection (Cont’d)</vt:lpstr>
      <vt:lpstr>Impaired Physical Mobility</vt:lpstr>
      <vt:lpstr>Imbalanced Nutrition: Less Than Body Requirements</vt:lpstr>
      <vt:lpstr>Upper Extremity Fractures</vt:lpstr>
      <vt:lpstr>Fractures of the Hip</vt:lpstr>
      <vt:lpstr>Types of Hip Fractures</vt:lpstr>
      <vt:lpstr>Lower Extremity Fractures</vt:lpstr>
      <vt:lpstr>Fractures of the Pelvis </vt:lpstr>
      <vt:lpstr>Compression Fractures of the Spine</vt:lpstr>
      <vt:lpstr>Compression Fractures of the Spine (Cont’d)</vt:lpstr>
      <vt:lpstr>Amputations</vt:lpstr>
      <vt:lpstr>Common Levels of Amputation</vt:lpstr>
      <vt:lpstr>Phantom Limb Pain</vt:lpstr>
      <vt:lpstr>Management of Pain</vt:lpstr>
      <vt:lpstr>Management of Pain (Cont’d)</vt:lpstr>
      <vt:lpstr>Exercise After Amputation </vt:lpstr>
      <vt:lpstr>Stump Care</vt:lpstr>
      <vt:lpstr>Prostheses </vt:lpstr>
      <vt:lpstr>Complex Regional Pain Syndrome</vt:lpstr>
      <vt:lpstr>Knee Injuries, Meniscus</vt:lpstr>
      <vt:lpstr>Knee Injuries, Ligaments</vt:lpstr>
      <vt:lpstr>Tendon Ruptures</vt:lpstr>
      <vt:lpstr>Dislocations and Subluxations</vt:lpstr>
      <vt:lpstr>Strains </vt:lpstr>
      <vt:lpstr>Sprains </vt:lpstr>
      <vt:lpstr>Rotator Cuff Injuries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54</dc:title>
  <cp:lastModifiedBy>jforest</cp:lastModifiedBy>
  <cp:revision>93</cp:revision>
  <dcterms:created xsi:type="dcterms:W3CDTF">2004-08-18T22:48:52Z</dcterms:created>
  <dcterms:modified xsi:type="dcterms:W3CDTF">2010-01-19T21:44:37Z</dcterms:modified>
</cp:coreProperties>
</file>