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sldIdLst>
    <p:sldId id="256" r:id="rId3"/>
    <p:sldId id="257" r:id="rId4"/>
    <p:sldId id="273" r:id="rId5"/>
    <p:sldId id="274" r:id="rId6"/>
    <p:sldId id="258" r:id="rId7"/>
    <p:sldId id="275" r:id="rId8"/>
    <p:sldId id="276" r:id="rId9"/>
    <p:sldId id="259" r:id="rId10"/>
    <p:sldId id="277" r:id="rId11"/>
    <p:sldId id="278" r:id="rId12"/>
    <p:sldId id="261" r:id="rId13"/>
    <p:sldId id="279" r:id="rId14"/>
    <p:sldId id="280" r:id="rId15"/>
    <p:sldId id="281" r:id="rId16"/>
    <p:sldId id="282" r:id="rId17"/>
    <p:sldId id="262" r:id="rId18"/>
    <p:sldId id="283" r:id="rId19"/>
    <p:sldId id="284" r:id="rId20"/>
    <p:sldId id="263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295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21" autoAdjust="0"/>
    <p:restoredTop sz="94664" autoAdjust="0"/>
  </p:normalViewPr>
  <p:slideViewPr>
    <p:cSldViewPr>
      <p:cViewPr>
        <p:scale>
          <a:sx n="75" d="100"/>
          <a:sy n="75" d="100"/>
        </p:scale>
        <p:origin x="-372" y="30"/>
      </p:cViewPr>
      <p:guideLst>
        <p:guide orient="horz" pos="1056"/>
        <p:guide orient="horz" pos="288"/>
        <p:guide orient="horz" pos="4032"/>
        <p:guide orient="horz" pos="960"/>
        <p:guide pos="5184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3" name="Picture 3" descr="tex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48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28663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14463" y="3886200"/>
            <a:ext cx="6400800" cy="1752600"/>
          </a:xfrm>
          <a:effectLst/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89FCDDA-13D1-4FF6-991D-2A3E9170351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15000"/>
              </a:lnSpc>
              <a:spcBef>
                <a:spcPct val="50000"/>
              </a:spcBef>
            </a:pPr>
            <a:r>
              <a:rPr lang="en-US" sz="800" baseline="0">
                <a:solidFill>
                  <a:schemeClr val="bg1"/>
                </a:solidFill>
              </a:rPr>
              <a:t>Elsevier items and derived items © 2006 by Elsevier Inc.</a:t>
            </a:r>
            <a:endParaRPr lang="en-US" sz="800" baseline="0">
              <a:solidFill>
                <a:srgbClr val="DED6B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C08630F-5C75-45BD-AFD4-156C9EBD9B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6019800" cy="5821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339A5C6-9941-4C64-9255-2754F12F63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 2" pitchFamily="1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E63119-8B38-4E5A-BEFE-F4074FE9A0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1828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7200"/>
            <a:ext cx="53340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F94CAA-1A23-4EDE-8AB5-F9B7670FF5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49C3EC4-25D1-40C8-B090-10A78F73F4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4E45BE9-4369-4592-AE8B-87CA5C6EF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8813D5-BEF0-46AD-863C-90706219EF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0117745-5154-4A4F-8F4D-EA5E929C02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A2B3036-83CB-400A-A914-75DDC733E7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A899F01-09F2-4D5B-AA50-5C6D21E34E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026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59" name="Picture 1027" descr="text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9460" name="Rectangle 1028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61" name="Rectangle 10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2" name="Rectangle 10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15000"/>
              </a:lnSpc>
              <a:spcBef>
                <a:spcPct val="50000"/>
              </a:spcBef>
              <a:defRPr sz="8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19463" name="Rectangle 103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fld id="{06803572-F7C8-407B-9DCD-E8B61C7EB46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9464" name="Line 1032"/>
          <p:cNvSpPr>
            <a:spLocks noChangeShapeType="1"/>
          </p:cNvSpPr>
          <p:nvPr/>
        </p:nvSpPr>
        <p:spPr bwMode="auto">
          <a:xfrm>
            <a:off x="685800" y="1371600"/>
            <a:ext cx="8458200" cy="0"/>
          </a:xfrm>
          <a:prstGeom prst="line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Char char="•"/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Font typeface="Arial" charset="0"/>
        <a:buChar char="–"/>
        <a:defRPr sz="2800" b="1">
          <a:solidFill>
            <a:schemeClr val="bg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•"/>
        <a:defRPr sz="2800" b="1">
          <a:solidFill>
            <a:schemeClr val="bg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–"/>
        <a:defRPr sz="2800" b="1">
          <a:solidFill>
            <a:schemeClr val="bg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457200"/>
            <a:ext cx="7315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76400"/>
            <a:ext cx="7315200" cy="4724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7696200" y="6461125"/>
            <a:ext cx="1143000" cy="244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fld id="{0370CE55-1DAC-48CA-9F4C-FF769EAC61D1}" type="slidenum">
              <a:rPr lang="en-US" sz="1000" baseline="0"/>
              <a:pPr algn="r">
                <a:spcBef>
                  <a:spcPct val="50000"/>
                </a:spcBef>
              </a:pPr>
              <a:t>‹#›</a:t>
            </a:fld>
            <a:endParaRPr lang="en-US" sz="1000" baseline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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Ø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pitchFamily="18" charset="2"/>
        <a:buChar char="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Chapter 63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/>
          <a:p>
            <a:r>
              <a:rPr lang="en-US" sz="3600"/>
              <a:t>Care of Patients with Malnutrition and Obesity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Drug Therapy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Drugs to stimulate appetite</a:t>
            </a:r>
            <a:r>
              <a:rPr lang="en-US">
                <a:cs typeface="Arial" charset="0"/>
              </a:rPr>
              <a:t>—</a:t>
            </a:r>
            <a:r>
              <a:rPr lang="en-US"/>
              <a:t>Periactin, Megace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Total Enteral Nutrition (TEN)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Those patients who can eat but cannot maintain adequate nutrition by oral intake of food alone</a:t>
            </a:r>
          </a:p>
          <a:p>
            <a:pPr>
              <a:spcBef>
                <a:spcPct val="0"/>
              </a:spcBef>
            </a:pPr>
            <a:r>
              <a:rPr lang="en-US"/>
              <a:t>Those patients who have permanent neuromuscular impairment and cannot swallow</a:t>
            </a:r>
          </a:p>
          <a:p>
            <a:pPr>
              <a:spcBef>
                <a:spcPct val="0"/>
              </a:spcBef>
            </a:pPr>
            <a:r>
              <a:rPr lang="en-US"/>
              <a:t>Those patients who do not have permanent neuromuscular impairment but are critically ill and cannot eat because of their condition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Methods of Administering Total Enteral Nutrition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Nasoenteric tube (NET)</a:t>
            </a:r>
          </a:p>
          <a:p>
            <a:pPr>
              <a:spcBef>
                <a:spcPct val="0"/>
              </a:spcBef>
            </a:pPr>
            <a:r>
              <a:rPr lang="en-US"/>
              <a:t>Nasogastric tube (NG)</a:t>
            </a:r>
          </a:p>
          <a:p>
            <a:pPr>
              <a:spcBef>
                <a:spcPct val="0"/>
              </a:spcBef>
            </a:pPr>
            <a:r>
              <a:rPr lang="en-US"/>
              <a:t>Nasoduodenal tube (NDT)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Enterostomal Feeding Tubes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Gastrostomy</a:t>
            </a:r>
          </a:p>
          <a:p>
            <a:pPr>
              <a:spcBef>
                <a:spcPct val="0"/>
              </a:spcBef>
            </a:pPr>
            <a:r>
              <a:rPr lang="en-US"/>
              <a:t>Percutaneous endoscopic gastrostomy (PEG)</a:t>
            </a:r>
          </a:p>
          <a:p>
            <a:pPr>
              <a:spcBef>
                <a:spcPct val="0"/>
              </a:spcBef>
            </a:pPr>
            <a:r>
              <a:rPr lang="en-US"/>
              <a:t>Low-profile gastrostomy device (LPGD)</a:t>
            </a:r>
          </a:p>
          <a:p>
            <a:pPr>
              <a:spcBef>
                <a:spcPct val="0"/>
              </a:spcBef>
            </a:pPr>
            <a:r>
              <a:rPr lang="en-US"/>
              <a:t>Jejunostomy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Administration of Tube Feedings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Bolus feeding</a:t>
            </a:r>
          </a:p>
          <a:p>
            <a:pPr>
              <a:spcBef>
                <a:spcPct val="0"/>
              </a:spcBef>
            </a:pPr>
            <a:r>
              <a:rPr lang="en-US"/>
              <a:t>Continuous feeding</a:t>
            </a:r>
          </a:p>
          <a:p>
            <a:pPr>
              <a:spcBef>
                <a:spcPct val="0"/>
              </a:spcBef>
            </a:pPr>
            <a:r>
              <a:rPr lang="en-US"/>
              <a:t>Cyclic feeding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Complications of Total Enteral Nutrition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Refeeding syndrome</a:t>
            </a:r>
          </a:p>
          <a:p>
            <a:pPr>
              <a:spcBef>
                <a:spcPct val="0"/>
              </a:spcBef>
            </a:pPr>
            <a:r>
              <a:rPr lang="en-US"/>
              <a:t>Tube misplacement and dislodgement</a:t>
            </a:r>
          </a:p>
          <a:p>
            <a:pPr>
              <a:spcBef>
                <a:spcPct val="0"/>
              </a:spcBef>
            </a:pPr>
            <a:r>
              <a:rPr lang="en-US"/>
              <a:t>Abdominal distention and nausea and vomiting</a:t>
            </a:r>
          </a:p>
          <a:p>
            <a:pPr>
              <a:spcBef>
                <a:spcPct val="0"/>
              </a:spcBef>
            </a:pPr>
            <a:r>
              <a:rPr lang="en-US"/>
              <a:t>Fluid and electrolyte imbalances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Parenteral Nutrition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Partial parenteral nutrition</a:t>
            </a:r>
          </a:p>
          <a:p>
            <a:pPr>
              <a:spcBef>
                <a:spcPct val="0"/>
              </a:spcBef>
            </a:pPr>
            <a:r>
              <a:rPr lang="en-US"/>
              <a:t>Total parenteral nutrition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Complications of Parenteral Nutrition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Fluid imbalances</a:t>
            </a:r>
          </a:p>
          <a:p>
            <a:pPr>
              <a:spcBef>
                <a:spcPct val="0"/>
              </a:spcBef>
            </a:pPr>
            <a:r>
              <a:rPr lang="en-US"/>
              <a:t>Electrolyte imbalances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Community-Based Care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Home care management</a:t>
            </a:r>
          </a:p>
          <a:p>
            <a:pPr>
              <a:spcBef>
                <a:spcPct val="0"/>
              </a:spcBef>
            </a:pPr>
            <a:r>
              <a:rPr lang="en-US"/>
              <a:t>Health teaching</a:t>
            </a:r>
          </a:p>
          <a:p>
            <a:pPr>
              <a:spcBef>
                <a:spcPct val="0"/>
              </a:spcBef>
            </a:pPr>
            <a:r>
              <a:rPr lang="en-US"/>
              <a:t>Health care resources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Obesity</a:t>
            </a:r>
            <a:r>
              <a:rPr lang="en-US" b="1"/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Overweight</a:t>
            </a:r>
            <a:r>
              <a:rPr lang="en-US">
                <a:cs typeface="Arial" charset="0"/>
              </a:rPr>
              <a:t>—</a:t>
            </a:r>
            <a:r>
              <a:rPr lang="en-US"/>
              <a:t>increase in body weight for height compared with standard, or up to 10% greater than ideal body weight</a:t>
            </a:r>
          </a:p>
          <a:p>
            <a:pPr>
              <a:spcBef>
                <a:spcPct val="0"/>
              </a:spcBef>
            </a:pPr>
            <a:r>
              <a:rPr lang="en-US"/>
              <a:t>Obesity</a:t>
            </a:r>
            <a:r>
              <a:rPr lang="en-US">
                <a:cs typeface="Arial" charset="0"/>
              </a:rPr>
              <a:t>—</a:t>
            </a:r>
            <a:r>
              <a:rPr lang="en-US"/>
              <a:t>excess amount of body fat when compared with lean body mass, at least 20% above upper limit of normal range for ideal body weight</a:t>
            </a:r>
          </a:p>
          <a:p>
            <a:pPr>
              <a:spcBef>
                <a:spcPct val="0"/>
              </a:spcBef>
            </a:pPr>
            <a:r>
              <a:rPr lang="en-US"/>
              <a:t>Morbid obesity</a:t>
            </a:r>
            <a:r>
              <a:rPr lang="en-US">
                <a:cs typeface="Arial" charset="0"/>
              </a:rPr>
              <a:t>—</a:t>
            </a:r>
            <a:r>
              <a:rPr lang="en-US"/>
              <a:t>severe negative effect on health, usually more than 100% above ideal body weight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Nutrition Standards for Health Promotion and Maintenance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Dietary Guidelines for Americans</a:t>
            </a:r>
          </a:p>
          <a:p>
            <a:pPr>
              <a:spcBef>
                <a:spcPct val="0"/>
              </a:spcBef>
            </a:pPr>
            <a:r>
              <a:rPr lang="en-US"/>
              <a:t>Food Guide Pyramid</a:t>
            </a:r>
          </a:p>
          <a:p>
            <a:pPr>
              <a:spcBef>
                <a:spcPct val="0"/>
              </a:spcBef>
            </a:pPr>
            <a:r>
              <a:rPr lang="en-US"/>
              <a:t>Vegetarian Food Guide Pyramid</a:t>
            </a:r>
          </a:p>
          <a:p>
            <a:pPr>
              <a:spcBef>
                <a:spcPct val="0"/>
              </a:spcBef>
            </a:pPr>
            <a:r>
              <a:rPr lang="en-US"/>
              <a:t>Cultural awareness</a:t>
            </a:r>
          </a:p>
          <a:p>
            <a:pPr>
              <a:spcBef>
                <a:spcPct val="0"/>
              </a:spcBef>
            </a:pPr>
            <a:r>
              <a:rPr lang="en-US"/>
              <a:t>Geriatric considerations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Common Complications of Obesity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Hypertension</a:t>
            </a:r>
          </a:p>
          <a:p>
            <a:pPr>
              <a:spcBef>
                <a:spcPct val="0"/>
              </a:spcBef>
            </a:pPr>
            <a:r>
              <a:rPr lang="en-US"/>
              <a:t>Hyperlipidemia</a:t>
            </a:r>
          </a:p>
          <a:p>
            <a:pPr>
              <a:spcBef>
                <a:spcPct val="0"/>
              </a:spcBef>
            </a:pPr>
            <a:r>
              <a:rPr lang="en-US"/>
              <a:t>CAD</a:t>
            </a:r>
          </a:p>
          <a:p>
            <a:pPr>
              <a:spcBef>
                <a:spcPct val="0"/>
              </a:spcBef>
            </a:pPr>
            <a:r>
              <a:rPr lang="en-US"/>
              <a:t>Stroke</a:t>
            </a:r>
          </a:p>
          <a:p>
            <a:pPr>
              <a:spcBef>
                <a:spcPct val="0"/>
              </a:spcBef>
            </a:pPr>
            <a:r>
              <a:rPr lang="en-US"/>
              <a:t>Peripheral arterial disease</a:t>
            </a:r>
          </a:p>
          <a:p>
            <a:pPr>
              <a:spcBef>
                <a:spcPct val="0"/>
              </a:spcBef>
            </a:pPr>
            <a:r>
              <a:rPr lang="en-US"/>
              <a:t>Metabolic syndrome</a:t>
            </a:r>
          </a:p>
          <a:p>
            <a:pPr>
              <a:spcBef>
                <a:spcPct val="0"/>
              </a:spcBef>
            </a:pPr>
            <a:r>
              <a:rPr lang="en-US"/>
              <a:t>Obstructive sleep apnea</a:t>
            </a:r>
          </a:p>
          <a:p>
            <a:pPr>
              <a:spcBef>
                <a:spcPct val="0"/>
              </a:spcBef>
            </a:pPr>
            <a:r>
              <a:rPr lang="en-US"/>
              <a:t>Obesity hypoventilation syndrome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Common Complications of Obesity (Cont’d)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Depression and other mental health problems</a:t>
            </a:r>
          </a:p>
          <a:p>
            <a:pPr>
              <a:spcBef>
                <a:spcPct val="0"/>
              </a:spcBef>
            </a:pPr>
            <a:r>
              <a:rPr lang="en-US"/>
              <a:t>Urinary incontinence</a:t>
            </a:r>
          </a:p>
          <a:p>
            <a:pPr>
              <a:spcBef>
                <a:spcPct val="0"/>
              </a:spcBef>
            </a:pPr>
            <a:r>
              <a:rPr lang="en-US"/>
              <a:t>Cholelithiasis</a:t>
            </a:r>
          </a:p>
          <a:p>
            <a:pPr>
              <a:spcBef>
                <a:spcPct val="0"/>
              </a:spcBef>
            </a:pPr>
            <a:r>
              <a:rPr lang="en-US"/>
              <a:t>Gout</a:t>
            </a:r>
          </a:p>
          <a:p>
            <a:pPr>
              <a:spcBef>
                <a:spcPct val="0"/>
              </a:spcBef>
            </a:pPr>
            <a:r>
              <a:rPr lang="en-US"/>
              <a:t>Chronic back pain</a:t>
            </a:r>
          </a:p>
          <a:p>
            <a:pPr>
              <a:spcBef>
                <a:spcPct val="0"/>
              </a:spcBef>
            </a:pPr>
            <a:r>
              <a:rPr lang="en-US"/>
              <a:t>Early osteoarthritis</a:t>
            </a:r>
          </a:p>
          <a:p>
            <a:pPr>
              <a:spcBef>
                <a:spcPct val="0"/>
              </a:spcBef>
            </a:pPr>
            <a:r>
              <a:rPr lang="en-US"/>
              <a:t>Decreased wound healing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Etiology and Genetic Risk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Diet</a:t>
            </a:r>
          </a:p>
          <a:p>
            <a:pPr>
              <a:spcBef>
                <a:spcPct val="0"/>
              </a:spcBef>
            </a:pPr>
            <a:r>
              <a:rPr lang="en-US"/>
              <a:t>Physical inactivity</a:t>
            </a:r>
          </a:p>
          <a:p>
            <a:pPr>
              <a:spcBef>
                <a:spcPct val="0"/>
              </a:spcBef>
            </a:pPr>
            <a:r>
              <a:rPr lang="en-US"/>
              <a:t>Drug treatment</a:t>
            </a:r>
          </a:p>
          <a:p>
            <a:pPr>
              <a:spcBef>
                <a:spcPct val="0"/>
              </a:spcBef>
            </a:pPr>
            <a:r>
              <a:rPr lang="en-US"/>
              <a:t>Familiar and genetic factors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Patient-Centered Collaborative Care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Patient history</a:t>
            </a:r>
          </a:p>
          <a:p>
            <a:pPr>
              <a:spcBef>
                <a:spcPct val="0"/>
              </a:spcBef>
            </a:pPr>
            <a:r>
              <a:rPr lang="en-US"/>
              <a:t>Clinical manifestations</a:t>
            </a:r>
          </a:p>
          <a:p>
            <a:pPr>
              <a:spcBef>
                <a:spcPct val="0"/>
              </a:spcBef>
            </a:pPr>
            <a:r>
              <a:rPr lang="en-US"/>
              <a:t>Psychosocial assessment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Nonsurgical Management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Diet programs</a:t>
            </a:r>
          </a:p>
          <a:p>
            <a:pPr>
              <a:spcBef>
                <a:spcPct val="0"/>
              </a:spcBef>
            </a:pPr>
            <a:r>
              <a:rPr lang="en-US"/>
              <a:t>Nutrition therapy</a:t>
            </a:r>
          </a:p>
          <a:p>
            <a:pPr>
              <a:spcBef>
                <a:spcPct val="0"/>
              </a:spcBef>
            </a:pPr>
            <a:r>
              <a:rPr lang="en-US"/>
              <a:t>Exercise program</a:t>
            </a:r>
          </a:p>
          <a:p>
            <a:pPr>
              <a:spcBef>
                <a:spcPct val="0"/>
              </a:spcBef>
            </a:pPr>
            <a:r>
              <a:rPr lang="en-US"/>
              <a:t>Drug therapy</a:t>
            </a:r>
            <a:r>
              <a:rPr lang="en-US">
                <a:cs typeface="Arial" charset="0"/>
              </a:rPr>
              <a:t>—</a:t>
            </a:r>
            <a:r>
              <a:rPr lang="en-US"/>
              <a:t>Meridia, Tenuate, Bontril, Xenical</a:t>
            </a:r>
          </a:p>
          <a:p>
            <a:pPr>
              <a:spcBef>
                <a:spcPct val="0"/>
              </a:spcBef>
            </a:pPr>
            <a:r>
              <a:rPr lang="en-US"/>
              <a:t>Behavioral management</a:t>
            </a:r>
          </a:p>
          <a:p>
            <a:pPr>
              <a:spcBef>
                <a:spcPct val="0"/>
              </a:spcBef>
            </a:pPr>
            <a:r>
              <a:rPr lang="en-US"/>
              <a:t>Complementary and alternative therapies</a:t>
            </a:r>
            <a:r>
              <a:rPr lang="en-US">
                <a:cs typeface="Arial" charset="0"/>
              </a:rPr>
              <a:t>—</a:t>
            </a:r>
            <a:r>
              <a:rPr lang="en-US"/>
              <a:t>acupuncture, acupressure, ayurvedic therapy hypnosis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Surgical Management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Liposuction</a:t>
            </a:r>
          </a:p>
          <a:p>
            <a:pPr>
              <a:spcBef>
                <a:spcPct val="0"/>
              </a:spcBef>
            </a:pPr>
            <a:r>
              <a:rPr lang="en-US"/>
              <a:t>Bariatrics</a:t>
            </a:r>
            <a:r>
              <a:rPr lang="en-US">
                <a:cs typeface="Arial" charset="0"/>
              </a:rPr>
              <a:t>—b</a:t>
            </a:r>
            <a:r>
              <a:rPr lang="en-US"/>
              <a:t>ranch of medicine that manages obesity and its related diseases:</a:t>
            </a:r>
          </a:p>
          <a:p>
            <a:pPr lvl="1">
              <a:spcBef>
                <a:spcPct val="0"/>
              </a:spcBef>
            </a:pPr>
            <a:r>
              <a:rPr lang="en-US"/>
              <a:t>Gastric restrictive</a:t>
            </a:r>
          </a:p>
          <a:p>
            <a:pPr lvl="1">
              <a:spcBef>
                <a:spcPct val="0"/>
              </a:spcBef>
            </a:pPr>
            <a:r>
              <a:rPr lang="en-US"/>
              <a:t>Malabsorption</a:t>
            </a:r>
          </a:p>
          <a:p>
            <a:pPr lvl="1">
              <a:spcBef>
                <a:spcPct val="0"/>
              </a:spcBef>
            </a:pPr>
            <a:r>
              <a:rPr lang="en-US"/>
              <a:t>Both</a:t>
            </a:r>
          </a:p>
          <a:p>
            <a:pPr>
              <a:spcBef>
                <a:spcPct val="0"/>
              </a:spcBef>
            </a:pPr>
            <a:r>
              <a:rPr lang="en-US"/>
              <a:t>Preoperative care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Operative Procedures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Gastric restriction</a:t>
            </a:r>
          </a:p>
          <a:p>
            <a:pPr>
              <a:spcBef>
                <a:spcPct val="0"/>
              </a:spcBef>
              <a:buFont typeface="Wingdings 2" pitchFamily="18" charset="2"/>
              <a:buNone/>
            </a:pPr>
            <a:endParaRPr lang="en-US"/>
          </a:p>
          <a:p>
            <a:pPr>
              <a:spcBef>
                <a:spcPct val="0"/>
              </a:spcBef>
              <a:buFont typeface="Wingdings 2" pitchFamily="18" charset="2"/>
              <a:buNone/>
            </a:pPr>
            <a:endParaRPr lang="en-US"/>
          </a:p>
        </p:txBody>
      </p:sp>
      <p:pic>
        <p:nvPicPr>
          <p:cNvPr id="39941" name="Picture 5" descr="063005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70125" y="2260600"/>
            <a:ext cx="4511675" cy="375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Operative Procedures </a:t>
            </a:r>
            <a:r>
              <a:rPr lang="en-US" sz="2800"/>
              <a:t>(Cont’d)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Malabsorption surgery</a:t>
            </a:r>
          </a:p>
          <a:p>
            <a:pPr>
              <a:spcBef>
                <a:spcPct val="0"/>
              </a:spcBef>
            </a:pPr>
            <a:r>
              <a:rPr lang="en-US"/>
              <a:t>Gastric bypass</a:t>
            </a:r>
          </a:p>
        </p:txBody>
      </p:sp>
      <p:pic>
        <p:nvPicPr>
          <p:cNvPr id="40965" name="Picture 5" descr="063005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05250" y="2286000"/>
            <a:ext cx="3028950" cy="4121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Postoperative Care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Airway management</a:t>
            </a:r>
          </a:p>
          <a:p>
            <a:pPr>
              <a:spcBef>
                <a:spcPct val="0"/>
              </a:spcBef>
            </a:pPr>
            <a:r>
              <a:rPr lang="en-US"/>
              <a:t>Pain management</a:t>
            </a:r>
          </a:p>
          <a:p>
            <a:pPr>
              <a:spcBef>
                <a:spcPct val="0"/>
              </a:spcBef>
            </a:pPr>
            <a:r>
              <a:rPr lang="en-US"/>
              <a:t>Patient and staff safety</a:t>
            </a:r>
          </a:p>
          <a:p>
            <a:pPr>
              <a:spcBef>
                <a:spcPct val="0"/>
              </a:spcBef>
            </a:pPr>
            <a:r>
              <a:rPr lang="en-US"/>
              <a:t>Care of NG tube</a:t>
            </a:r>
          </a:p>
          <a:p>
            <a:pPr>
              <a:spcBef>
                <a:spcPct val="0"/>
              </a:spcBef>
            </a:pPr>
            <a:r>
              <a:rPr lang="en-US"/>
              <a:t>Assess for anastomotic leaks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Special Considerations After Bariatric Surgery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Abdominal binder</a:t>
            </a:r>
          </a:p>
          <a:p>
            <a:pPr>
              <a:spcBef>
                <a:spcPct val="0"/>
              </a:spcBef>
            </a:pPr>
            <a:r>
              <a:rPr lang="en-US"/>
              <a:t>Position </a:t>
            </a:r>
          </a:p>
          <a:p>
            <a:pPr>
              <a:spcBef>
                <a:spcPct val="0"/>
              </a:spcBef>
            </a:pPr>
            <a:r>
              <a:rPr lang="en-US"/>
              <a:t>Monitor SaO</a:t>
            </a:r>
            <a:r>
              <a:rPr lang="en-US" baseline="-25000"/>
              <a:t>2</a:t>
            </a:r>
          </a:p>
          <a:p>
            <a:pPr>
              <a:spcBef>
                <a:spcPct val="0"/>
              </a:spcBef>
            </a:pPr>
            <a:r>
              <a:rPr lang="en-US"/>
              <a:t>Sequential compression hose and/or heparin</a:t>
            </a:r>
          </a:p>
          <a:p>
            <a:pPr>
              <a:spcBef>
                <a:spcPct val="0"/>
              </a:spcBef>
            </a:pPr>
            <a:r>
              <a:rPr lang="en-US"/>
              <a:t>Assess skin</a:t>
            </a:r>
          </a:p>
          <a:p>
            <a:pPr>
              <a:spcBef>
                <a:spcPct val="0"/>
              </a:spcBef>
            </a:pPr>
            <a:r>
              <a:rPr lang="en-US"/>
              <a:t>Absorbent padding</a:t>
            </a:r>
          </a:p>
          <a:p>
            <a:pPr>
              <a:spcBef>
                <a:spcPct val="0"/>
              </a:spcBef>
            </a:pPr>
            <a:r>
              <a:rPr lang="en-US"/>
              <a:t>Remove urinary catheter within 24 hours</a:t>
            </a:r>
            <a:endParaRPr lang="en-US"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Food Guide Pyramid</a:t>
            </a:r>
          </a:p>
        </p:txBody>
      </p:sp>
      <p:pic>
        <p:nvPicPr>
          <p:cNvPr id="21510" name="Picture 6" descr="063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51188" y="1828800"/>
            <a:ext cx="2841625" cy="4403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Special Considerations for Bariatric Surgery (Cont’d)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Assist patient out of bed</a:t>
            </a:r>
          </a:p>
          <a:p>
            <a:pPr>
              <a:spcBef>
                <a:spcPct val="0"/>
              </a:spcBef>
            </a:pPr>
            <a:r>
              <a:rPr lang="en-US"/>
              <a:t>Ambulation as soon as possible</a:t>
            </a:r>
          </a:p>
          <a:p>
            <a:pPr>
              <a:spcBef>
                <a:spcPct val="0"/>
              </a:spcBef>
            </a:pPr>
            <a:r>
              <a:rPr lang="en-US"/>
              <a:t>Monitor abdominal girth</a:t>
            </a:r>
          </a:p>
          <a:p>
            <a:pPr>
              <a:spcBef>
                <a:spcPct val="0"/>
              </a:spcBef>
            </a:pPr>
            <a:r>
              <a:rPr lang="en-US"/>
              <a:t>6 small feedings and prevent dehydration</a:t>
            </a:r>
          </a:p>
          <a:p>
            <a:pPr>
              <a:spcBef>
                <a:spcPct val="0"/>
              </a:spcBef>
            </a:pPr>
            <a:r>
              <a:rPr lang="en-US"/>
              <a:t>Observe for signs of dumping syndrome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Nutritional Assessment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Initial nutritional screening</a:t>
            </a:r>
          </a:p>
          <a:p>
            <a:pPr>
              <a:spcBef>
                <a:spcPct val="0"/>
              </a:spcBef>
            </a:pPr>
            <a:r>
              <a:rPr lang="en-US"/>
              <a:t>Anthropometric measurements</a:t>
            </a:r>
          </a:p>
          <a:p>
            <a:pPr>
              <a:spcBef>
                <a:spcPct val="0"/>
              </a:spcBef>
            </a:pPr>
            <a:r>
              <a:rPr lang="en-US"/>
              <a:t>Body mass index</a:t>
            </a:r>
          </a:p>
          <a:p>
            <a:pPr>
              <a:spcBef>
                <a:spcPct val="0"/>
              </a:spcBef>
            </a:pPr>
            <a:r>
              <a:rPr lang="en-US"/>
              <a:t>Skin-fold measurements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Malnutrition</a:t>
            </a:r>
            <a:r>
              <a:rPr lang="en-US" b="1"/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Protein-calorie malnutrition</a:t>
            </a:r>
          </a:p>
          <a:p>
            <a:pPr>
              <a:spcBef>
                <a:spcPct val="0"/>
              </a:spcBef>
            </a:pPr>
            <a:r>
              <a:rPr lang="en-US"/>
              <a:t>Marasmus calorie malnutrition, in which body fat and protein are wasted, serum proteins are often preserved</a:t>
            </a:r>
          </a:p>
          <a:p>
            <a:pPr>
              <a:spcBef>
                <a:spcPct val="0"/>
              </a:spcBef>
            </a:pPr>
            <a:r>
              <a:rPr lang="en-US"/>
              <a:t>Kwashiorkor</a:t>
            </a:r>
          </a:p>
          <a:p>
            <a:pPr>
              <a:spcBef>
                <a:spcPct val="0"/>
              </a:spcBef>
            </a:pPr>
            <a:r>
              <a:rPr lang="en-US"/>
              <a:t>Marasmic-kwashiorkor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Eating Disorders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Anorexia nervosa</a:t>
            </a:r>
          </a:p>
          <a:p>
            <a:pPr>
              <a:spcBef>
                <a:spcPct val="0"/>
              </a:spcBef>
            </a:pPr>
            <a:r>
              <a:rPr lang="en-US"/>
              <a:t>Bulimia nervosa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Patient-Centered Collaborative Care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Patient history</a:t>
            </a:r>
          </a:p>
          <a:p>
            <a:pPr>
              <a:spcBef>
                <a:spcPct val="0"/>
              </a:spcBef>
            </a:pPr>
            <a:r>
              <a:rPr lang="en-US"/>
              <a:t>Clinical manifestations</a:t>
            </a:r>
          </a:p>
          <a:p>
            <a:pPr>
              <a:spcBef>
                <a:spcPct val="0"/>
              </a:spcBef>
            </a:pPr>
            <a:r>
              <a:rPr lang="en-US"/>
              <a:t>Psychosocial assessment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Laboratory Assessment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Hemoglobin</a:t>
            </a:r>
          </a:p>
          <a:p>
            <a:pPr>
              <a:spcBef>
                <a:spcPct val="0"/>
              </a:spcBef>
            </a:pPr>
            <a:r>
              <a:rPr lang="en-US"/>
              <a:t>Hematocrit</a:t>
            </a:r>
          </a:p>
          <a:p>
            <a:pPr>
              <a:spcBef>
                <a:spcPct val="0"/>
              </a:spcBef>
            </a:pPr>
            <a:r>
              <a:rPr lang="en-US"/>
              <a:t>Serum albumin, thyroxine-binding prealbumin and transferrin</a:t>
            </a:r>
          </a:p>
          <a:p>
            <a:pPr>
              <a:spcBef>
                <a:spcPct val="0"/>
              </a:spcBef>
            </a:pPr>
            <a:r>
              <a:rPr lang="en-US"/>
              <a:t>Cholesterol</a:t>
            </a:r>
          </a:p>
          <a:p>
            <a:pPr>
              <a:spcBef>
                <a:spcPct val="0"/>
              </a:spcBef>
            </a:pPr>
            <a:r>
              <a:rPr lang="en-US"/>
              <a:t>Total lymphocyte count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Medical Nutritional Supplements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Boost</a:t>
            </a:r>
          </a:p>
          <a:p>
            <a:pPr>
              <a:spcBef>
                <a:spcPct val="0"/>
              </a:spcBef>
            </a:pPr>
            <a:r>
              <a:rPr lang="en-US"/>
              <a:t>Ensure</a:t>
            </a:r>
          </a:p>
          <a:p>
            <a:pPr>
              <a:spcBef>
                <a:spcPct val="0"/>
              </a:spcBef>
            </a:pPr>
            <a:r>
              <a:rPr lang="en-US"/>
              <a:t>Carnation Instant Breakfast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gnatavicius_Workman template_FINAL">
  <a:themeElements>
    <a:clrScheme name="Ignatavicius_Workman template_FIN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gnatavicius_Workman template_FIN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gnatavicius_Workman template_FIN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ue BG Temp">
  <a:themeElements>
    <a:clrScheme name="1_Blue BG Temp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1_Blue BG Tem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Blue BG Temp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BG Temp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G:\Elsevier-US\Ignatavicius\Source\Ignatavicius_Workman template_FINAL.ppt</Template>
  <TotalTime>240</TotalTime>
  <Words>528</Words>
  <Application>Microsoft Office PowerPoint</Application>
  <PresentationFormat>On-screen Show (4:3)</PresentationFormat>
  <Paragraphs>139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Times New Roman</vt:lpstr>
      <vt:lpstr>Wingdings 2</vt:lpstr>
      <vt:lpstr>Wingdings</vt:lpstr>
      <vt:lpstr>Wingdings 3</vt:lpstr>
      <vt:lpstr>Ignatavicius_Workman template_FINAL</vt:lpstr>
      <vt:lpstr>1_Blue BG Temp</vt:lpstr>
      <vt:lpstr>Chapter 63</vt:lpstr>
      <vt:lpstr>Nutrition Standards for Health Promotion and Maintenance</vt:lpstr>
      <vt:lpstr>Food Guide Pyramid</vt:lpstr>
      <vt:lpstr>Nutritional Assessment</vt:lpstr>
      <vt:lpstr>Malnutrition </vt:lpstr>
      <vt:lpstr>Eating Disorders</vt:lpstr>
      <vt:lpstr>Patient-Centered Collaborative Care</vt:lpstr>
      <vt:lpstr>Laboratory Assessment</vt:lpstr>
      <vt:lpstr>Medical Nutritional Supplements</vt:lpstr>
      <vt:lpstr>Drug Therapy</vt:lpstr>
      <vt:lpstr>Total Enteral Nutrition (TEN)</vt:lpstr>
      <vt:lpstr>Methods of Administering Total Enteral Nutrition</vt:lpstr>
      <vt:lpstr>Enterostomal Feeding Tubes</vt:lpstr>
      <vt:lpstr>Administration of Tube Feedings</vt:lpstr>
      <vt:lpstr>Complications of Total Enteral Nutrition</vt:lpstr>
      <vt:lpstr>Parenteral Nutrition</vt:lpstr>
      <vt:lpstr>Complications of Parenteral Nutrition</vt:lpstr>
      <vt:lpstr>Community-Based Care</vt:lpstr>
      <vt:lpstr>Obesity </vt:lpstr>
      <vt:lpstr>Common Complications of Obesity</vt:lpstr>
      <vt:lpstr>Common Complications of Obesity (Cont’d)</vt:lpstr>
      <vt:lpstr>Etiology and Genetic Risk </vt:lpstr>
      <vt:lpstr>Patient-Centered Collaborative Care</vt:lpstr>
      <vt:lpstr>Nonsurgical Management</vt:lpstr>
      <vt:lpstr>Surgical Management</vt:lpstr>
      <vt:lpstr>Operative Procedures </vt:lpstr>
      <vt:lpstr>Operative Procedures (Cont’d)</vt:lpstr>
      <vt:lpstr>Postoperative Care</vt:lpstr>
      <vt:lpstr>Special Considerations After Bariatric Surgery</vt:lpstr>
      <vt:lpstr>Special Considerations for Bariatric Surgery (Cont’d)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63</dc:title>
  <cp:lastModifiedBy>jforest</cp:lastModifiedBy>
  <cp:revision>48</cp:revision>
  <dcterms:created xsi:type="dcterms:W3CDTF">2004-09-24T15:10:36Z</dcterms:created>
  <dcterms:modified xsi:type="dcterms:W3CDTF">2010-01-27T20:01:55Z</dcterms:modified>
</cp:coreProperties>
</file>