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36"/>
  </p:notesMasterIdLst>
  <p:sldIdLst>
    <p:sldId id="256" r:id="rId3"/>
    <p:sldId id="286" r:id="rId4"/>
    <p:sldId id="257" r:id="rId5"/>
    <p:sldId id="258" r:id="rId6"/>
    <p:sldId id="259" r:id="rId7"/>
    <p:sldId id="260" r:id="rId8"/>
    <p:sldId id="287" r:id="rId9"/>
    <p:sldId id="288" r:id="rId10"/>
    <p:sldId id="289" r:id="rId11"/>
    <p:sldId id="290" r:id="rId12"/>
    <p:sldId id="261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275" r:id="rId27"/>
    <p:sldId id="276" r:id="rId28"/>
    <p:sldId id="277" r:id="rId29"/>
    <p:sldId id="278" r:id="rId30"/>
    <p:sldId id="279" r:id="rId31"/>
    <p:sldId id="280" r:id="rId32"/>
    <p:sldId id="285" r:id="rId33"/>
    <p:sldId id="281" r:id="rId34"/>
    <p:sldId id="304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dito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4664" autoAdjust="0"/>
  </p:normalViewPr>
  <p:slideViewPr>
    <p:cSldViewPr>
      <p:cViewPr>
        <p:scale>
          <a:sx n="75" d="100"/>
          <a:sy n="75" d="100"/>
        </p:scale>
        <p:origin x="-372" y="96"/>
      </p:cViewPr>
      <p:guideLst>
        <p:guide orient="horz" pos="4032"/>
        <p:guide orient="horz" pos="288"/>
        <p:guide orient="horz" pos="960"/>
        <p:guide orient="horz" pos="1056"/>
        <p:guide pos="5184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/>
            </a:lvl1pPr>
          </a:lstStyle>
          <a:p>
            <a:fld id="{9C7A0C47-CA02-4F58-863F-95F8A3ACAE5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A6AE56-8A96-4D04-A2AB-373E145D5F1F}" type="slidenum">
              <a:rPr lang="en-US"/>
              <a:pPr/>
              <a:t>25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80E63-C3B9-457E-ACE9-E7E65FB09C05}" type="slidenum">
              <a:rPr lang="en-US"/>
              <a:pPr/>
              <a:t>29</a:t>
            </a:fld>
            <a:endParaRPr lang="en-US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33AEF7-1F81-4410-9773-4F2CCEF6CB58}" type="slidenum">
              <a:rPr lang="en-US"/>
              <a:pPr/>
              <a:t>30</a:t>
            </a:fld>
            <a:endParaRPr lang="en-US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E41AC-DA1D-403A-8F9B-46171A3E03D0}" type="slidenum">
              <a:rPr lang="en-US"/>
              <a:pPr/>
              <a:t>32</a:t>
            </a:fld>
            <a:endParaRPr lang="en-US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10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39" name="Picture 1027" descr="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9940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728663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41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414463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942" name="Rectangle 10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B3419A8-1DB0-45FE-BB0E-A1179105FB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9943" name="Rectangle 1031"/>
          <p:cNvSpPr>
            <a:spLocks noChangeArrowheads="1"/>
          </p:cNvSpPr>
          <p:nvPr/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15000"/>
              </a:lnSpc>
              <a:spcBef>
                <a:spcPct val="50000"/>
              </a:spcBef>
            </a:pPr>
            <a:r>
              <a:rPr lang="en-US" sz="800" baseline="0">
                <a:solidFill>
                  <a:schemeClr val="bg1"/>
                </a:solidFill>
              </a:rPr>
              <a:t>Elsevier items and derived items © 2006 by Elsevier Inc.</a:t>
            </a:r>
            <a:endParaRPr lang="en-US" sz="800" baseline="0">
              <a:solidFill>
                <a:srgbClr val="DED6B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0A5B8F-E88B-44F4-BF9F-5ACA0AF44C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D76016-7C85-4D9A-B95B-42A3FFE788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581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52E44F-E27D-4D25-AE66-D7A21B820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828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3340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9282F7-129B-445A-B3CC-43B2765EE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8E3430-ED00-46E1-9598-8877915A07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2E7CD4-1563-4CE8-A081-168824CDE4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23C97F-81E9-4718-872A-6B4FDB8402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1D7363-2834-4CC1-A223-FC150ED640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DDC188-2B16-4902-8D17-C690792613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7AF7C1-723D-41A1-AAA1-1A3DC911C3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381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5" name="Picture 3" descr="text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90900" y="6550025"/>
            <a:ext cx="28765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5000"/>
              </a:lnSpc>
              <a:spcBef>
                <a:spcPct val="50000"/>
              </a:spcBef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Elsevier items and derived items © 2006 by Elsevier Inc.</a:t>
            </a:r>
            <a:endParaRPr lang="en-US">
              <a:solidFill>
                <a:srgbClr val="DED6B2"/>
              </a:solidFill>
            </a:endParaRP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5EF3838D-4CCB-42C9-B98A-4D5E1B592A1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685800" y="1371600"/>
            <a:ext cx="8458200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FFCC00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50000"/>
        </a:spcBef>
        <a:spcAft>
          <a:spcPct val="0"/>
        </a:spcAft>
        <a:buClr>
          <a:srgbClr val="FFCC00"/>
        </a:buClr>
        <a:buFont typeface="Arial" charset="0"/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50000"/>
        </a:spcBef>
        <a:spcAft>
          <a:spcPct val="0"/>
        </a:spcAft>
        <a:buChar char="»"/>
        <a:defRPr sz="28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7315200" cy="4724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6429375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tabLst>
                <a:tab pos="2235200" algn="l"/>
              </a:tabLst>
            </a:pPr>
            <a:r>
              <a:rPr lang="en-US" sz="1000" baseline="0"/>
              <a:t>Elsevier items and derived items © 2010, 2006, 2002 by Saunders, an imprint of Elsevier Inc.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7696200" y="6461125"/>
            <a:ext cx="11430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94D9C01F-CEA9-4338-9A45-E279E2714015}" type="slidenum">
              <a:rPr lang="en-US" sz="1000" baseline="0"/>
              <a:pPr algn="r">
                <a:spcBef>
                  <a:spcPct val="50000"/>
                </a:spcBef>
              </a:pPr>
              <a:t>‹#›</a:t>
            </a:fld>
            <a:endParaRPr lang="en-US" sz="1000" baseline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Chapter 67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 sz="3600"/>
              <a:t>Care of Patients with Diabetes Mellitus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Health Promotion and Maintenance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Control of diabetes and its complications is a major focus for health promotion activities.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Assessment</a:t>
            </a:r>
            <a:r>
              <a:rPr lang="en-US" b="1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History</a:t>
            </a:r>
          </a:p>
          <a:p>
            <a:pPr>
              <a:spcBef>
                <a:spcPct val="0"/>
              </a:spcBef>
            </a:pPr>
            <a:r>
              <a:rPr lang="en-US"/>
              <a:t>Blood tests:</a:t>
            </a:r>
          </a:p>
          <a:p>
            <a:pPr lvl="1">
              <a:spcBef>
                <a:spcPct val="0"/>
              </a:spcBef>
            </a:pPr>
            <a:r>
              <a:rPr lang="en-US"/>
              <a:t>Fasting plasma glucose (FPG)</a:t>
            </a:r>
          </a:p>
          <a:p>
            <a:pPr lvl="1">
              <a:spcBef>
                <a:spcPct val="0"/>
              </a:spcBef>
            </a:pPr>
            <a:r>
              <a:rPr lang="en-US"/>
              <a:t>Oral glucose tolerance test (OGTT)</a:t>
            </a:r>
          </a:p>
          <a:p>
            <a:pPr lvl="1">
              <a:spcBef>
                <a:spcPct val="0"/>
              </a:spcBef>
            </a:pPr>
            <a:r>
              <a:rPr lang="en-US"/>
              <a:t>Other blood tests for diabetes</a:t>
            </a:r>
          </a:p>
          <a:p>
            <a:pPr lvl="1">
              <a:spcBef>
                <a:spcPct val="0"/>
              </a:spcBef>
            </a:pPr>
            <a:r>
              <a:rPr lang="en-US"/>
              <a:t>Screening for diabetes</a:t>
            </a:r>
          </a:p>
          <a:p>
            <a:pPr lvl="1">
              <a:spcBef>
                <a:spcPct val="0"/>
              </a:spcBef>
            </a:pPr>
            <a:r>
              <a:rPr lang="en-US"/>
              <a:t>Ongoing assessment</a:t>
            </a:r>
            <a:r>
              <a:rPr lang="en-US">
                <a:cs typeface="Arial" charset="0"/>
              </a:rPr>
              <a:t>—</a:t>
            </a:r>
            <a:r>
              <a:rPr lang="en-US"/>
              <a:t>glycosylated hemoglobin assays, gluycosylated serum proteins and albumin, urine tests, tests for renal function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 Therapy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Oral therapy:</a:t>
            </a:r>
          </a:p>
          <a:p>
            <a:pPr lvl="1">
              <a:spcBef>
                <a:spcPct val="0"/>
              </a:spcBef>
            </a:pPr>
            <a:r>
              <a:rPr lang="en-US"/>
              <a:t>Sulfonylurea agents</a:t>
            </a:r>
          </a:p>
          <a:p>
            <a:pPr lvl="1">
              <a:spcBef>
                <a:spcPct val="0"/>
              </a:spcBef>
            </a:pPr>
            <a:r>
              <a:rPr lang="en-US"/>
              <a:t>Meglitinide analogues</a:t>
            </a:r>
          </a:p>
          <a:p>
            <a:pPr lvl="1">
              <a:spcBef>
                <a:spcPct val="0"/>
              </a:spcBef>
            </a:pPr>
            <a:r>
              <a:rPr lang="en-US"/>
              <a:t>Biguanides</a:t>
            </a:r>
          </a:p>
          <a:p>
            <a:pPr lvl="1">
              <a:spcBef>
                <a:spcPct val="0"/>
              </a:spcBef>
            </a:pPr>
            <a:r>
              <a:rPr lang="en-US"/>
              <a:t>Alpha-glucosidase inhibitors</a:t>
            </a:r>
          </a:p>
          <a:p>
            <a:pPr lvl="1">
              <a:spcBef>
                <a:spcPct val="0"/>
              </a:spcBef>
            </a:pPr>
            <a:r>
              <a:rPr lang="en-US"/>
              <a:t>Thiazolidinediones</a:t>
            </a:r>
          </a:p>
          <a:p>
            <a:pPr lvl="1">
              <a:spcBef>
                <a:spcPct val="0"/>
              </a:spcBef>
            </a:pPr>
            <a:r>
              <a:rPr lang="en-US"/>
              <a:t>Combination agents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Insulin Therapy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Types of insulin</a:t>
            </a:r>
          </a:p>
          <a:p>
            <a:pPr>
              <a:spcBef>
                <a:spcPct val="0"/>
              </a:spcBef>
            </a:pPr>
            <a:r>
              <a:rPr lang="en-US"/>
              <a:t>Insulin regimens</a:t>
            </a:r>
          </a:p>
          <a:p>
            <a:pPr>
              <a:spcBef>
                <a:spcPct val="0"/>
              </a:spcBef>
            </a:pPr>
            <a:r>
              <a:rPr lang="en-US"/>
              <a:t>Factors influencing insulin absorption</a:t>
            </a:r>
          </a:p>
          <a:p>
            <a:pPr>
              <a:spcBef>
                <a:spcPct val="0"/>
              </a:spcBef>
            </a:pPr>
            <a:r>
              <a:rPr lang="en-US"/>
              <a:t>Mixing insulins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Complications of Insulin Therapy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Lipoatrophy</a:t>
            </a:r>
          </a:p>
          <a:p>
            <a:pPr>
              <a:spcBef>
                <a:spcPct val="0"/>
              </a:spcBef>
            </a:pPr>
            <a:r>
              <a:rPr lang="en-US"/>
              <a:t>Lipohypertrophy</a:t>
            </a:r>
          </a:p>
          <a:p>
            <a:pPr>
              <a:spcBef>
                <a:spcPct val="0"/>
              </a:spcBef>
            </a:pPr>
            <a:r>
              <a:rPr lang="en-US"/>
              <a:t>Dawn phenomenon</a:t>
            </a:r>
          </a:p>
          <a:p>
            <a:pPr>
              <a:spcBef>
                <a:spcPct val="0"/>
              </a:spcBef>
            </a:pPr>
            <a:r>
              <a:rPr lang="en-US"/>
              <a:t>Somogyi’s phenomenon</a:t>
            </a:r>
          </a:p>
        </p:txBody>
      </p:sp>
      <p:pic>
        <p:nvPicPr>
          <p:cNvPr id="48133" name="Picture 5" descr="0670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2288" y="3606800"/>
            <a:ext cx="3019425" cy="264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Alternative Methods of Insulin Administration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Continuous subcutaneous infusion</a:t>
            </a:r>
          </a:p>
          <a:p>
            <a:pPr>
              <a:spcBef>
                <a:spcPct val="0"/>
              </a:spcBef>
            </a:pPr>
            <a:r>
              <a:rPr lang="en-US"/>
              <a:t>Injection devices</a:t>
            </a:r>
          </a:p>
          <a:p>
            <a:pPr>
              <a:spcBef>
                <a:spcPct val="0"/>
              </a:spcBef>
            </a:pPr>
            <a:r>
              <a:rPr lang="en-US"/>
              <a:t>New technology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Patient Education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Insulin storage</a:t>
            </a:r>
          </a:p>
          <a:p>
            <a:pPr>
              <a:spcBef>
                <a:spcPct val="0"/>
              </a:spcBef>
            </a:pPr>
            <a:r>
              <a:rPr lang="en-US"/>
              <a:t>Dose preparation</a:t>
            </a:r>
          </a:p>
          <a:p>
            <a:pPr>
              <a:spcBef>
                <a:spcPct val="0"/>
              </a:spcBef>
            </a:pPr>
            <a:r>
              <a:rPr lang="en-US"/>
              <a:t>Syringes</a:t>
            </a:r>
          </a:p>
          <a:p>
            <a:pPr>
              <a:spcBef>
                <a:spcPct val="0"/>
              </a:spcBef>
            </a:pPr>
            <a:r>
              <a:rPr lang="en-US"/>
              <a:t>Blood glucose monitoring</a:t>
            </a:r>
          </a:p>
          <a:p>
            <a:pPr>
              <a:spcBef>
                <a:spcPct val="0"/>
              </a:spcBef>
            </a:pPr>
            <a:r>
              <a:rPr lang="en-US"/>
              <a:t>Infection control measures</a:t>
            </a:r>
          </a:p>
          <a:p>
            <a:pPr>
              <a:spcBef>
                <a:spcPct val="0"/>
              </a:spcBef>
            </a:pPr>
            <a:r>
              <a:rPr lang="en-US"/>
              <a:t>Diet therapy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Principles of Nutrition in Diabetes</a:t>
            </a:r>
            <a:r>
              <a:rPr lang="en-US"/>
              <a:t>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Protein</a:t>
            </a:r>
          </a:p>
          <a:p>
            <a:pPr>
              <a:spcBef>
                <a:spcPct val="0"/>
              </a:spcBef>
            </a:pPr>
            <a:r>
              <a:rPr lang="en-US"/>
              <a:t>Dietary fat and cholesterol</a:t>
            </a:r>
          </a:p>
          <a:p>
            <a:pPr>
              <a:spcBef>
                <a:spcPct val="0"/>
              </a:spcBef>
            </a:pPr>
            <a:r>
              <a:rPr lang="en-US"/>
              <a:t>Fiber</a:t>
            </a:r>
          </a:p>
          <a:p>
            <a:pPr>
              <a:spcBef>
                <a:spcPct val="0"/>
              </a:spcBef>
            </a:pPr>
            <a:r>
              <a:rPr lang="en-US"/>
              <a:t>Sweeteners</a:t>
            </a:r>
          </a:p>
          <a:p>
            <a:pPr>
              <a:spcBef>
                <a:spcPct val="0"/>
              </a:spcBef>
            </a:pPr>
            <a:r>
              <a:rPr lang="en-US"/>
              <a:t>Alcohol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Meal Planning Strategies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Exchange systems</a:t>
            </a:r>
          </a:p>
          <a:p>
            <a:pPr>
              <a:spcBef>
                <a:spcPct val="0"/>
              </a:spcBef>
            </a:pPr>
            <a:r>
              <a:rPr lang="en-US"/>
              <a:t>Carbohydrate counting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Hyperinsulinemia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Chronic high blood insulin levels that can occur with intensive treatment schedules and may result in weight gain.</a:t>
            </a:r>
          </a:p>
          <a:p>
            <a:pPr>
              <a:spcBef>
                <a:spcPct val="0"/>
              </a:spcBef>
            </a:pPr>
            <a:r>
              <a:rPr lang="en-US"/>
              <a:t>These patients may need to treat hyperglycemia by restricting calories rather than by increasing insulin.</a:t>
            </a:r>
          </a:p>
          <a:p>
            <a:pPr>
              <a:spcBef>
                <a:spcPct val="0"/>
              </a:spcBef>
            </a:pPr>
            <a:r>
              <a:rPr lang="en-US"/>
              <a:t>Weight gain can be minimized by following the prescribed meal plan, getting regular exercise, and avoiding overtreatment of hypoglycemia.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Insulin Physiology</a:t>
            </a:r>
          </a:p>
        </p:txBody>
      </p:sp>
      <p:pic>
        <p:nvPicPr>
          <p:cNvPr id="40967" name="Picture 7" descr="067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1828800"/>
            <a:ext cx="2879725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 Therapy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Regular exercise is an essential part of a diabetic treatment plan</a:t>
            </a:r>
          </a:p>
          <a:p>
            <a:pPr>
              <a:spcBef>
                <a:spcPct val="0"/>
              </a:spcBef>
            </a:pPr>
            <a:r>
              <a:rPr lang="en-US"/>
              <a:t>Benefits of exercise</a:t>
            </a:r>
          </a:p>
          <a:p>
            <a:pPr>
              <a:spcBef>
                <a:spcPct val="0"/>
              </a:spcBef>
            </a:pPr>
            <a:r>
              <a:rPr lang="en-US"/>
              <a:t>Exercise in the presence of long-term complications of diabetes</a:t>
            </a:r>
          </a:p>
          <a:p>
            <a:pPr>
              <a:spcBef>
                <a:spcPct val="0"/>
              </a:spcBef>
            </a:pPr>
            <a:r>
              <a:rPr lang="en-US"/>
              <a:t>Assessment before initiating an exercise program</a:t>
            </a:r>
          </a:p>
          <a:p>
            <a:pPr>
              <a:spcBef>
                <a:spcPct val="0"/>
              </a:spcBef>
            </a:pPr>
            <a:r>
              <a:rPr lang="en-US"/>
              <a:t>Guidelines for exercise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Surgical Management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Transplantation of the pancreas</a:t>
            </a:r>
          </a:p>
          <a:p>
            <a:pPr>
              <a:spcBef>
                <a:spcPct val="0"/>
              </a:spcBef>
            </a:pPr>
            <a:r>
              <a:rPr lang="en-US"/>
              <a:t>Whole-pancreas transplantation</a:t>
            </a:r>
          </a:p>
          <a:p>
            <a:pPr>
              <a:spcBef>
                <a:spcPct val="0"/>
              </a:spcBef>
            </a:pPr>
            <a:r>
              <a:rPr lang="en-US"/>
              <a:t>Islet cell transplantation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Proper Foot Care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Foot injury is the most common complication of diabetes leading to hospitalization</a:t>
            </a:r>
          </a:p>
          <a:p>
            <a:pPr>
              <a:spcBef>
                <a:spcPct val="0"/>
              </a:spcBef>
            </a:pPr>
            <a:r>
              <a:rPr lang="en-US"/>
              <a:t>Prevention of high-risk conditions</a:t>
            </a:r>
          </a:p>
          <a:p>
            <a:pPr>
              <a:spcBef>
                <a:spcPct val="0"/>
              </a:spcBef>
            </a:pPr>
            <a:r>
              <a:rPr lang="en-US"/>
              <a:t>Peripheral sensation management</a:t>
            </a:r>
          </a:p>
          <a:p>
            <a:pPr>
              <a:spcBef>
                <a:spcPct val="0"/>
              </a:spcBef>
            </a:pPr>
            <a:r>
              <a:rPr lang="en-US"/>
              <a:t>Footwear</a:t>
            </a:r>
          </a:p>
          <a:p>
            <a:pPr>
              <a:spcBef>
                <a:spcPct val="0"/>
              </a:spcBef>
            </a:pPr>
            <a:r>
              <a:rPr lang="en-US"/>
              <a:t>Foot care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Hammertoe </a:t>
            </a:r>
          </a:p>
        </p:txBody>
      </p:sp>
      <p:pic>
        <p:nvPicPr>
          <p:cNvPr id="57350" name="Picture 6" descr="0670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0288" y="1895475"/>
            <a:ext cx="4543425" cy="4276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Testing Sensation </a:t>
            </a:r>
          </a:p>
        </p:txBody>
      </p:sp>
      <p:pic>
        <p:nvPicPr>
          <p:cNvPr id="58374" name="Picture 6" descr="0670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7900" y="1933575"/>
            <a:ext cx="4648200" cy="4178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Wound Care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Wound environment</a:t>
            </a:r>
          </a:p>
          <a:p>
            <a:pPr>
              <a:spcBef>
                <a:spcPct val="0"/>
              </a:spcBef>
            </a:pPr>
            <a:r>
              <a:rPr lang="en-US"/>
              <a:t>D</a:t>
            </a:r>
            <a:r>
              <a:rPr lang="en-US">
                <a:cs typeface="Arial" charset="0"/>
              </a:rPr>
              <a:t>é</a:t>
            </a:r>
            <a:r>
              <a:rPr lang="en-US"/>
              <a:t>bridement</a:t>
            </a:r>
          </a:p>
          <a:p>
            <a:pPr>
              <a:spcBef>
                <a:spcPct val="0"/>
              </a:spcBef>
            </a:pPr>
            <a:r>
              <a:rPr lang="en-US"/>
              <a:t>Elimination of pressure </a:t>
            </a:r>
          </a:p>
          <a:p>
            <a:pPr>
              <a:spcBef>
                <a:spcPct val="0"/>
              </a:spcBef>
            </a:pPr>
            <a:r>
              <a:rPr lang="en-US"/>
              <a:t>Growth factors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Chronic Pain</a:t>
            </a:r>
            <a:r>
              <a:rPr lang="en-US" b="1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Neuropathic pain results from damage to the nervous system anywhere along the nerve</a:t>
            </a:r>
          </a:p>
          <a:p>
            <a:pPr>
              <a:spcBef>
                <a:spcPct val="0"/>
              </a:spcBef>
            </a:pPr>
            <a:r>
              <a:rPr lang="en-US"/>
              <a:t>Pharmacologic agents</a:t>
            </a:r>
          </a:p>
          <a:p>
            <a:pPr>
              <a:spcBef>
                <a:spcPct val="0"/>
              </a:spcBef>
            </a:pPr>
            <a:r>
              <a:rPr lang="en-US"/>
              <a:t>Nonpharmacologic interventions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Risk for Injury Related to Disturbed Sensory Perception: Visual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246938" cy="45656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Blood glucose control</a:t>
            </a:r>
          </a:p>
          <a:p>
            <a:pPr lvl="1">
              <a:spcBef>
                <a:spcPct val="0"/>
              </a:spcBef>
            </a:pPr>
            <a:r>
              <a:rPr lang="en-US"/>
              <a:t>Environmental management:</a:t>
            </a:r>
          </a:p>
          <a:p>
            <a:pPr lvl="2">
              <a:spcBef>
                <a:spcPct val="0"/>
              </a:spcBef>
            </a:pPr>
            <a:r>
              <a:rPr lang="en-US"/>
              <a:t>Incandescent lamp</a:t>
            </a:r>
          </a:p>
          <a:p>
            <a:pPr lvl="2">
              <a:spcBef>
                <a:spcPct val="0"/>
              </a:spcBef>
            </a:pPr>
            <a:r>
              <a:rPr lang="en-US"/>
              <a:t>Coding objects</a:t>
            </a:r>
          </a:p>
          <a:p>
            <a:pPr lvl="2">
              <a:spcBef>
                <a:spcPct val="0"/>
              </a:spcBef>
            </a:pPr>
            <a:r>
              <a:rPr lang="en-US"/>
              <a:t>Syringes with magnifiers</a:t>
            </a:r>
          </a:p>
          <a:p>
            <a:pPr lvl="2">
              <a:spcBef>
                <a:spcPct val="0"/>
              </a:spcBef>
            </a:pPr>
            <a:r>
              <a:rPr lang="en-US"/>
              <a:t>Use of adaptive devices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Ineffective Tissue Perfusion: Renal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Control of blood glucose levels</a:t>
            </a:r>
          </a:p>
          <a:p>
            <a:pPr lvl="1">
              <a:spcBef>
                <a:spcPct val="0"/>
              </a:spcBef>
            </a:pPr>
            <a:r>
              <a:rPr lang="en-US"/>
              <a:t>Yearly evaluation of kidney function</a:t>
            </a:r>
          </a:p>
          <a:p>
            <a:pPr lvl="1">
              <a:spcBef>
                <a:spcPct val="0"/>
              </a:spcBef>
            </a:pPr>
            <a:r>
              <a:rPr lang="en-US"/>
              <a:t>Control of blood pressure levels</a:t>
            </a:r>
          </a:p>
          <a:p>
            <a:pPr lvl="1">
              <a:spcBef>
                <a:spcPct val="0"/>
              </a:spcBef>
            </a:pPr>
            <a:r>
              <a:rPr lang="en-US"/>
              <a:t>Prompt treatment of UTIs</a:t>
            </a:r>
          </a:p>
          <a:p>
            <a:pPr lvl="1">
              <a:spcBef>
                <a:spcPct val="0"/>
              </a:spcBef>
            </a:pPr>
            <a:r>
              <a:rPr lang="en-US"/>
              <a:t>Avoidance of nephrotoxic drugs</a:t>
            </a:r>
          </a:p>
          <a:p>
            <a:pPr lvl="1">
              <a:spcBef>
                <a:spcPct val="0"/>
              </a:spcBef>
            </a:pPr>
            <a:r>
              <a:rPr lang="en-US"/>
              <a:t>Diet therapy</a:t>
            </a:r>
          </a:p>
          <a:p>
            <a:pPr lvl="1">
              <a:spcBef>
                <a:spcPct val="0"/>
              </a:spcBef>
            </a:pPr>
            <a:r>
              <a:rPr lang="en-US"/>
              <a:t>Fluid and electrolyte management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76250"/>
            <a:ext cx="7315200" cy="1047750"/>
          </a:xfrm>
        </p:spPr>
        <p:txBody>
          <a:bodyPr/>
          <a:lstStyle/>
          <a:p>
            <a:r>
              <a:rPr lang="en-US"/>
              <a:t>Potential for Hypoglycemia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Blood glucose level &lt;70 mg/dL</a:t>
            </a:r>
          </a:p>
          <a:p>
            <a:pPr>
              <a:spcBef>
                <a:spcPct val="0"/>
              </a:spcBef>
            </a:pPr>
            <a:r>
              <a:rPr lang="en-US"/>
              <a:t>Diet therapy</a:t>
            </a:r>
            <a:r>
              <a:rPr lang="en-US">
                <a:cs typeface="Arial" charset="0"/>
              </a:rPr>
              <a:t>—</a:t>
            </a:r>
            <a:r>
              <a:rPr lang="en-US"/>
              <a:t>carbohydrate replacement</a:t>
            </a:r>
          </a:p>
          <a:p>
            <a:pPr>
              <a:spcBef>
                <a:spcPct val="0"/>
              </a:spcBef>
            </a:pPr>
            <a:r>
              <a:rPr lang="en-US"/>
              <a:t>Drug therapy</a:t>
            </a:r>
            <a:r>
              <a:rPr lang="en-US">
                <a:cs typeface="Arial" charset="0"/>
              </a:rPr>
              <a:t>—</a:t>
            </a:r>
            <a:r>
              <a:rPr lang="en-US"/>
              <a:t>glucagon, 50% dextrose, diazoxide, octreotide</a:t>
            </a:r>
          </a:p>
          <a:p>
            <a:pPr>
              <a:spcBef>
                <a:spcPct val="0"/>
              </a:spcBef>
            </a:pPr>
            <a:r>
              <a:rPr lang="en-US"/>
              <a:t>Prevention strategies for:</a:t>
            </a:r>
          </a:p>
          <a:p>
            <a:pPr lvl="1">
              <a:spcBef>
                <a:spcPct val="0"/>
              </a:spcBef>
            </a:pPr>
            <a:r>
              <a:rPr lang="en-US"/>
              <a:t>Insulin excess</a:t>
            </a:r>
          </a:p>
          <a:p>
            <a:pPr lvl="1">
              <a:spcBef>
                <a:spcPct val="0"/>
              </a:spcBef>
            </a:pPr>
            <a:r>
              <a:rPr lang="en-US"/>
              <a:t>Deficient food intake</a:t>
            </a:r>
          </a:p>
          <a:p>
            <a:pPr lvl="1">
              <a:spcBef>
                <a:spcPct val="0"/>
              </a:spcBef>
            </a:pPr>
            <a:r>
              <a:rPr lang="en-US"/>
              <a:t>Exercise</a:t>
            </a:r>
          </a:p>
          <a:p>
            <a:pPr lvl="1">
              <a:spcBef>
                <a:spcPct val="0"/>
              </a:spcBef>
            </a:pPr>
            <a:r>
              <a:rPr lang="en-US"/>
              <a:t>Alcohol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Diabetes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Type I </a:t>
            </a:r>
          </a:p>
          <a:p>
            <a:pPr>
              <a:spcBef>
                <a:spcPct val="0"/>
              </a:spcBef>
            </a:pPr>
            <a:r>
              <a:rPr lang="en-US"/>
              <a:t>Type 2 </a:t>
            </a:r>
          </a:p>
          <a:p>
            <a:pPr>
              <a:spcBef>
                <a:spcPct val="0"/>
              </a:spcBef>
            </a:pPr>
            <a:r>
              <a:rPr lang="en-US"/>
              <a:t>Gestational Diabetes (GDM)</a:t>
            </a:r>
          </a:p>
          <a:p>
            <a:pPr>
              <a:spcBef>
                <a:spcPct val="0"/>
              </a:spcBef>
            </a:pPr>
            <a:r>
              <a:rPr lang="en-US"/>
              <a:t>Other specific conditions resulting in hyperglycemia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Potential for Diabetic Ketoacidosis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Interventions include:</a:t>
            </a:r>
          </a:p>
          <a:p>
            <a:pPr lvl="1">
              <a:spcBef>
                <a:spcPct val="0"/>
              </a:spcBef>
            </a:pPr>
            <a:r>
              <a:rPr lang="en-US"/>
              <a:t>Monitoring for manifestations</a:t>
            </a:r>
          </a:p>
          <a:p>
            <a:pPr lvl="1">
              <a:spcBef>
                <a:spcPct val="0"/>
              </a:spcBef>
            </a:pPr>
            <a:r>
              <a:rPr lang="en-US"/>
              <a:t>Assessment of airway, level of consciousness, hydration status, blood glucose level</a:t>
            </a:r>
          </a:p>
          <a:p>
            <a:pPr lvl="1">
              <a:spcBef>
                <a:spcPct val="0"/>
              </a:spcBef>
            </a:pPr>
            <a:r>
              <a:rPr lang="en-US"/>
              <a:t>Hyperglycemia management</a:t>
            </a:r>
          </a:p>
          <a:p>
            <a:pPr lvl="1">
              <a:spcBef>
                <a:spcPct val="0"/>
              </a:spcBef>
            </a:pPr>
            <a:r>
              <a:rPr lang="en-US"/>
              <a:t>Management of fluid and electrolytes</a:t>
            </a:r>
          </a:p>
          <a:p>
            <a:pPr lvl="1" algn="r">
              <a:spcBef>
                <a:spcPct val="0"/>
              </a:spcBef>
              <a:buFont typeface="Wingdings" pitchFamily="2" charset="2"/>
              <a:buNone/>
            </a:pPr>
            <a:endParaRPr lang="en-US" sz="1800" b="1" i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Potential for Diabetic Ketoacidosis (Cont’d)</a:t>
            </a:r>
            <a:endParaRPr lang="en-GB" sz="360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spcBef>
                <a:spcPct val="0"/>
              </a:spcBef>
            </a:pPr>
            <a:r>
              <a:rPr lang="en-US"/>
              <a:t>Drug therapy goal</a:t>
            </a:r>
            <a:r>
              <a:rPr lang="en-US">
                <a:cs typeface="Arial" charset="0"/>
              </a:rPr>
              <a:t>—</a:t>
            </a:r>
            <a:r>
              <a:rPr lang="en-US"/>
              <a:t>to lower serum glucose slowly</a:t>
            </a:r>
          </a:p>
          <a:p>
            <a:pPr lvl="1">
              <a:spcBef>
                <a:spcPct val="0"/>
              </a:spcBef>
            </a:pPr>
            <a:r>
              <a:rPr lang="en-US"/>
              <a:t>Management of acidosis</a:t>
            </a:r>
          </a:p>
          <a:p>
            <a:pPr lvl="1">
              <a:spcBef>
                <a:spcPct val="0"/>
              </a:spcBef>
            </a:pPr>
            <a:r>
              <a:rPr lang="en-US"/>
              <a:t>Patient education</a:t>
            </a:r>
            <a:r>
              <a:rPr lang="en-US">
                <a:cs typeface="Arial" charset="0"/>
              </a:rPr>
              <a:t>—p</a:t>
            </a:r>
            <a:r>
              <a:rPr lang="en-US"/>
              <a:t>revention</a:t>
            </a:r>
            <a:endParaRPr lang="en-GB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 sz="3600"/>
              <a:t>Potential for Hyperglycemic-Hyperosmolar State (HHS)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Hyperosmolar state caused by hyperglycemia</a:t>
            </a:r>
          </a:p>
          <a:p>
            <a:pPr>
              <a:spcBef>
                <a:spcPct val="0"/>
              </a:spcBef>
            </a:pPr>
            <a:r>
              <a:rPr lang="en-US"/>
              <a:t>Differences of DKA and HHS</a:t>
            </a:r>
          </a:p>
          <a:p>
            <a:pPr>
              <a:spcBef>
                <a:spcPct val="0"/>
              </a:spcBef>
            </a:pPr>
            <a:r>
              <a:rPr lang="en-US"/>
              <a:t>Monitoring</a:t>
            </a:r>
          </a:p>
          <a:p>
            <a:pPr>
              <a:spcBef>
                <a:spcPct val="0"/>
              </a:spcBef>
            </a:pPr>
            <a:r>
              <a:rPr lang="en-US"/>
              <a:t>Fluid therapy</a:t>
            </a:r>
          </a:p>
          <a:p>
            <a:pPr>
              <a:spcBef>
                <a:spcPct val="0"/>
              </a:spcBef>
            </a:pPr>
            <a:r>
              <a:rPr lang="en-US"/>
              <a:t>Continuing therapy</a:t>
            </a:r>
          </a:p>
          <a:p>
            <a:pPr>
              <a:buFont typeface="Wingdings 2" pitchFamily="18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Community-Based Care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Home care management</a:t>
            </a:r>
          </a:p>
          <a:p>
            <a:pPr>
              <a:spcBef>
                <a:spcPct val="0"/>
              </a:spcBef>
            </a:pPr>
            <a:r>
              <a:rPr lang="en-US"/>
              <a:t>Health teaching</a:t>
            </a:r>
          </a:p>
          <a:p>
            <a:pPr>
              <a:spcBef>
                <a:spcPct val="0"/>
              </a:spcBef>
            </a:pPr>
            <a:r>
              <a:rPr lang="en-US"/>
              <a:t>Health care resources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15200" cy="1066800"/>
          </a:xfrm>
        </p:spPr>
        <p:txBody>
          <a:bodyPr/>
          <a:lstStyle/>
          <a:p>
            <a:r>
              <a:rPr lang="en-US"/>
              <a:t>Absence of Insulin</a:t>
            </a:r>
            <a:r>
              <a:rPr lang="en-US" b="1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2400"/>
              <a:t>Hyperglycemia</a:t>
            </a:r>
          </a:p>
          <a:p>
            <a:pPr>
              <a:spcBef>
                <a:spcPct val="0"/>
              </a:spcBef>
            </a:pPr>
            <a:r>
              <a:rPr lang="en-US" sz="2400"/>
              <a:t>Polyuria</a:t>
            </a:r>
          </a:p>
          <a:p>
            <a:pPr>
              <a:spcBef>
                <a:spcPct val="0"/>
              </a:spcBef>
            </a:pPr>
            <a:r>
              <a:rPr lang="en-US" sz="2400"/>
              <a:t>Polydipsia</a:t>
            </a:r>
          </a:p>
          <a:p>
            <a:pPr>
              <a:spcBef>
                <a:spcPct val="0"/>
              </a:spcBef>
            </a:pPr>
            <a:r>
              <a:rPr lang="en-US" sz="2400"/>
              <a:t>Polyphagia</a:t>
            </a:r>
          </a:p>
          <a:p>
            <a:pPr>
              <a:spcBef>
                <a:spcPct val="0"/>
              </a:spcBef>
            </a:pPr>
            <a:r>
              <a:rPr lang="en-US" sz="2400"/>
              <a:t>Ketone bodies</a:t>
            </a:r>
          </a:p>
          <a:p>
            <a:pPr>
              <a:spcBef>
                <a:spcPct val="0"/>
              </a:spcBef>
            </a:pPr>
            <a:r>
              <a:rPr lang="en-US" sz="2400"/>
              <a:t>Hemoconcentration, hypovolemia, hyperviscosity, hypoperfusion, and hypoxia</a:t>
            </a:r>
          </a:p>
          <a:p>
            <a:pPr>
              <a:spcBef>
                <a:spcPct val="0"/>
              </a:spcBef>
            </a:pPr>
            <a:r>
              <a:rPr lang="en-US" sz="2400"/>
              <a:t>Acidosis, Kussmaul respiration</a:t>
            </a:r>
          </a:p>
          <a:p>
            <a:pPr>
              <a:spcBef>
                <a:spcPct val="0"/>
              </a:spcBef>
            </a:pPr>
            <a:r>
              <a:rPr lang="en-US" sz="2400"/>
              <a:t>Hypokalemia, hyperkalemia, or normal serum potassium levels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Acute Complications of Diabetes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Diabetic ketoacidosis </a:t>
            </a:r>
          </a:p>
          <a:p>
            <a:pPr>
              <a:spcBef>
                <a:spcPct val="0"/>
              </a:spcBef>
            </a:pPr>
            <a:r>
              <a:rPr lang="en-US"/>
              <a:t>Hyperglycemic-hyperosmolar state (HHS)</a:t>
            </a:r>
          </a:p>
          <a:p>
            <a:pPr>
              <a:spcBef>
                <a:spcPct val="0"/>
              </a:spcBef>
            </a:pPr>
            <a:r>
              <a:rPr lang="en-US"/>
              <a:t>Hypoglycemia from too much insulin or too little glucose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Chronic Complications of Diabetes</a:t>
            </a:r>
            <a:r>
              <a:rPr lang="en-US" b="1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Macrovascular and microvascular disease</a:t>
            </a:r>
          </a:p>
          <a:p>
            <a:pPr>
              <a:spcBef>
                <a:spcPct val="0"/>
              </a:spcBef>
            </a:pPr>
            <a:r>
              <a:rPr lang="en-US"/>
              <a:t>Retinopathy (vision problems)</a:t>
            </a:r>
          </a:p>
          <a:p>
            <a:pPr>
              <a:spcBef>
                <a:spcPct val="0"/>
              </a:spcBef>
            </a:pPr>
            <a:r>
              <a:rPr lang="en-US"/>
              <a:t>Nephropathy (kidney dysfunction)</a:t>
            </a:r>
          </a:p>
          <a:p>
            <a:pPr>
              <a:spcBef>
                <a:spcPct val="0"/>
              </a:spcBef>
            </a:pPr>
            <a:r>
              <a:rPr lang="en-US"/>
              <a:t>Neuropathy (nerve dysfunction)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Macrovascular Complications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Cardiovascular disease</a:t>
            </a:r>
          </a:p>
          <a:p>
            <a:pPr>
              <a:spcBef>
                <a:spcPct val="0"/>
              </a:spcBef>
            </a:pPr>
            <a:r>
              <a:rPr lang="en-US"/>
              <a:t>Cerebrovascular disease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Microvascular Complications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Eye and vision complications</a:t>
            </a:r>
          </a:p>
          <a:p>
            <a:pPr>
              <a:spcBef>
                <a:spcPct val="0"/>
              </a:spcBef>
            </a:pPr>
            <a:r>
              <a:rPr lang="en-US"/>
              <a:t>Diabetic neuropathy</a:t>
            </a:r>
          </a:p>
          <a:p>
            <a:pPr>
              <a:spcBef>
                <a:spcPct val="0"/>
              </a:spcBef>
            </a:pPr>
            <a:r>
              <a:rPr lang="en-US"/>
              <a:t>Diabetic nephropathy</a:t>
            </a:r>
          </a:p>
          <a:p>
            <a:pPr>
              <a:spcBef>
                <a:spcPct val="0"/>
              </a:spcBef>
            </a:pPr>
            <a:r>
              <a:rPr lang="en-US"/>
              <a:t>Male erectile dysfunction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Type 2 Diabetes and Metabolic Syndrome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/>
              <a:t>Metabolic syndrome, also called </a:t>
            </a:r>
            <a:r>
              <a:rPr lang="en-US" i="1"/>
              <a:t>syndrome X,</a:t>
            </a:r>
            <a:r>
              <a:rPr lang="en-US"/>
              <a:t> is classified as the simultaneous presence of metabolic factors known to increase risk for developing type 2 diabetes and cardiovascular disease.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gnatavicius_Workman template_FINAL">
  <a:themeElements>
    <a:clrScheme name="Ignatavicius_Workman template_FIN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gnatavicius_Workman template_FI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gnatavicius_Workman template_FI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gnatavicius_Workman template_FI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gnatavicius_Workman template_FI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 BG Temp">
  <a:themeElements>
    <a:clrScheme name="1_Blue BG Temp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1_Blue BG Te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ue BG Temp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BG Temp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BG Temp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G:\Elsevier-US\Ignatavicius\Source\Ignatavicius_Workman template_FINAL.ppt</Template>
  <TotalTime>1031</TotalTime>
  <Words>652</Words>
  <Application>Microsoft Office PowerPoint</Application>
  <PresentationFormat>On-screen Show (4:3)</PresentationFormat>
  <Paragraphs>165</Paragraphs>
  <Slides>33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Times New Roman</vt:lpstr>
      <vt:lpstr>Wingdings 2</vt:lpstr>
      <vt:lpstr>Wingdings</vt:lpstr>
      <vt:lpstr>Wingdings 3</vt:lpstr>
      <vt:lpstr>Ignatavicius_Workman template_FINAL</vt:lpstr>
      <vt:lpstr>1_Blue BG Temp</vt:lpstr>
      <vt:lpstr>Chapter 67</vt:lpstr>
      <vt:lpstr>Insulin Physiology</vt:lpstr>
      <vt:lpstr>Types of Diabetes</vt:lpstr>
      <vt:lpstr>Absence of Insulin </vt:lpstr>
      <vt:lpstr>Acute Complications of Diabetes</vt:lpstr>
      <vt:lpstr>Chronic Complications of Diabetes </vt:lpstr>
      <vt:lpstr>Macrovascular Complications </vt:lpstr>
      <vt:lpstr>Microvascular Complications </vt:lpstr>
      <vt:lpstr>Type 2 Diabetes and Metabolic Syndrome</vt:lpstr>
      <vt:lpstr>Health Promotion and Maintenance</vt:lpstr>
      <vt:lpstr>Assessment </vt:lpstr>
      <vt:lpstr>Drug Therapy</vt:lpstr>
      <vt:lpstr>Insulin Therapy </vt:lpstr>
      <vt:lpstr>Complications of Insulin Therapy</vt:lpstr>
      <vt:lpstr>Alternative Methods of Insulin Administration</vt:lpstr>
      <vt:lpstr>Patient Education</vt:lpstr>
      <vt:lpstr>Principles of Nutrition in Diabetes </vt:lpstr>
      <vt:lpstr>Meal Planning Strategies </vt:lpstr>
      <vt:lpstr>Hyperinsulinemia </vt:lpstr>
      <vt:lpstr>Exercise Therapy </vt:lpstr>
      <vt:lpstr>Surgical Management</vt:lpstr>
      <vt:lpstr>Proper Foot Care</vt:lpstr>
      <vt:lpstr>Hammertoe </vt:lpstr>
      <vt:lpstr>Testing Sensation </vt:lpstr>
      <vt:lpstr>Wound Care</vt:lpstr>
      <vt:lpstr>Chronic Pain </vt:lpstr>
      <vt:lpstr>Risk for Injury Related to Disturbed Sensory Perception: Visual</vt:lpstr>
      <vt:lpstr>Ineffective Tissue Perfusion: Renal</vt:lpstr>
      <vt:lpstr>Potential for Hypoglycemia</vt:lpstr>
      <vt:lpstr>Potential for Diabetic Ketoacidosis</vt:lpstr>
      <vt:lpstr>Potential for Diabetic Ketoacidosis (Cont’d)</vt:lpstr>
      <vt:lpstr>Potential for Hyperglycemic-Hyperosmolar State (HHS)</vt:lpstr>
      <vt:lpstr>Community-Based Care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67</dc:title>
  <cp:lastModifiedBy>jforest</cp:lastModifiedBy>
  <cp:revision>96</cp:revision>
  <dcterms:created xsi:type="dcterms:W3CDTF">2004-09-12T19:50:38Z</dcterms:created>
  <dcterms:modified xsi:type="dcterms:W3CDTF">2010-01-27T20:03:49Z</dcterms:modified>
</cp:coreProperties>
</file>