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1" r:id="rId2"/>
  </p:sldMasterIdLst>
  <p:notesMasterIdLst>
    <p:notesMasterId r:id="rId24"/>
  </p:notesMasterIdLst>
  <p:sldIdLst>
    <p:sldId id="256" r:id="rId3"/>
    <p:sldId id="257" r:id="rId4"/>
    <p:sldId id="279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6" r:id="rId13"/>
    <p:sldId id="267" r:id="rId14"/>
    <p:sldId id="268" r:id="rId15"/>
    <p:sldId id="269" r:id="rId16"/>
    <p:sldId id="280" r:id="rId17"/>
    <p:sldId id="270" r:id="rId18"/>
    <p:sldId id="272" r:id="rId19"/>
    <p:sldId id="276" r:id="rId20"/>
    <p:sldId id="277" r:id="rId21"/>
    <p:sldId id="281" r:id="rId22"/>
    <p:sldId id="278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21" autoAdjust="0"/>
    <p:restoredTop sz="94664" autoAdjust="0"/>
  </p:normalViewPr>
  <p:slideViewPr>
    <p:cSldViewPr>
      <p:cViewPr>
        <p:scale>
          <a:sx n="75" d="100"/>
          <a:sy n="75" d="100"/>
        </p:scale>
        <p:origin x="-372" y="-72"/>
      </p:cViewPr>
      <p:guideLst>
        <p:guide orient="horz" pos="1056"/>
        <p:guide orient="horz" pos="288"/>
        <p:guide orient="horz" pos="4032"/>
        <p:guide orient="horz" pos="960"/>
        <p:guide pos="5184"/>
        <p:guide pos="5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aseline="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aseline="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aseline="0"/>
            </a:lvl1pPr>
          </a:lstStyle>
          <a:p>
            <a:endParaRPr lang="en-US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aseline="0"/>
            </a:lvl1pPr>
          </a:lstStyle>
          <a:p>
            <a:fld id="{CC860693-F952-415A-9237-D09C4785FBC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0B7DBB-EB28-43E0-97D9-1890F02032B9}" type="slidenum">
              <a:rPr lang="en-US"/>
              <a:pPr/>
              <a:t>2</a:t>
            </a:fld>
            <a:endParaRPr lang="en-US"/>
          </a:p>
        </p:txBody>
      </p:sp>
      <p:sp>
        <p:nvSpPr>
          <p:cNvPr id="266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C191AB-CC71-4958-8DA1-2B33F75928D6}" type="slidenum">
              <a:rPr lang="en-US"/>
              <a:pPr/>
              <a:t>3</a:t>
            </a:fld>
            <a:endParaRPr lang="en-US"/>
          </a:p>
        </p:txBody>
      </p:sp>
      <p:sp>
        <p:nvSpPr>
          <p:cNvPr id="286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0AB1EB-6A73-441D-801B-445C7C26558B}" type="slidenum">
              <a:rPr lang="en-US"/>
              <a:pPr/>
              <a:t>7</a:t>
            </a:fld>
            <a:endParaRPr lang="en-US"/>
          </a:p>
        </p:txBody>
      </p:sp>
      <p:sp>
        <p:nvSpPr>
          <p:cNvPr id="358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4F33CF9-3B80-4A1A-91CE-811FCE2987E2}" type="slidenum">
              <a:rPr lang="en-US"/>
              <a:pPr/>
              <a:t>10</a:t>
            </a:fld>
            <a:endParaRPr lang="en-US"/>
          </a:p>
        </p:txBody>
      </p:sp>
      <p:sp>
        <p:nvSpPr>
          <p:cNvPr id="296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EBDFE3-F630-4997-9DF4-B35D3D8F2B40}" type="slidenum">
              <a:rPr lang="en-US"/>
              <a:pPr/>
              <a:t>12</a:t>
            </a:fld>
            <a:endParaRPr lang="en-US"/>
          </a:p>
        </p:txBody>
      </p:sp>
      <p:sp>
        <p:nvSpPr>
          <p:cNvPr id="307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7F627B-EA11-4B3E-912F-9AE067D31AF2}" type="slidenum">
              <a:rPr lang="en-US"/>
              <a:pPr/>
              <a:t>14</a:t>
            </a:fld>
            <a:endParaRPr lang="en-US"/>
          </a:p>
        </p:txBody>
      </p:sp>
      <p:sp>
        <p:nvSpPr>
          <p:cNvPr id="317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7BB5DD-3CE1-4002-AAC9-2D0E8573F339}" type="slidenum">
              <a:rPr lang="en-US"/>
              <a:pPr/>
              <a:t>17</a:t>
            </a:fld>
            <a:endParaRPr lang="en-US"/>
          </a:p>
        </p:txBody>
      </p:sp>
      <p:sp>
        <p:nvSpPr>
          <p:cNvPr id="337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4D9534-D104-4CDE-99CA-3DE3BFC60C9C}" type="slidenum">
              <a:rPr lang="en-US"/>
              <a:pPr/>
              <a:t>21</a:t>
            </a:fld>
            <a:endParaRPr lang="en-US"/>
          </a:p>
        </p:txBody>
      </p:sp>
      <p:sp>
        <p:nvSpPr>
          <p:cNvPr id="348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102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81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915" name="Picture 1027" descr="tex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hidden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8916" name="Rectangle 1028"/>
          <p:cNvSpPr>
            <a:spLocks noGrp="1" noChangeArrowheads="1"/>
          </p:cNvSpPr>
          <p:nvPr>
            <p:ph type="ctrTitle"/>
          </p:nvPr>
        </p:nvSpPr>
        <p:spPr>
          <a:xfrm>
            <a:off x="728663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8917" name="Rectangle 1029"/>
          <p:cNvSpPr>
            <a:spLocks noGrp="1" noChangeArrowheads="1"/>
          </p:cNvSpPr>
          <p:nvPr>
            <p:ph type="subTitle" idx="1"/>
          </p:nvPr>
        </p:nvSpPr>
        <p:spPr>
          <a:xfrm>
            <a:off x="1414463" y="3886200"/>
            <a:ext cx="6400800" cy="1752600"/>
          </a:xfrm>
          <a:effectLst/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8918" name="Rectangle 103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7072B8F3-CB25-4D19-9D6F-EB9DB0A57F6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8919" name="Rectangle 1031"/>
          <p:cNvSpPr>
            <a:spLocks noChangeArrowheads="1"/>
          </p:cNvSpPr>
          <p:nvPr/>
        </p:nvSpPr>
        <p:spPr bwMode="auto">
          <a:xfrm>
            <a:off x="3390900" y="6550025"/>
            <a:ext cx="287655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115000"/>
              </a:lnSpc>
              <a:spcBef>
                <a:spcPct val="50000"/>
              </a:spcBef>
            </a:pPr>
            <a:r>
              <a:rPr lang="en-US" sz="800" baseline="0">
                <a:solidFill>
                  <a:schemeClr val="bg1"/>
                </a:solidFill>
              </a:rPr>
              <a:t>Elsevier items and derived items © 2006 by Elsevier Inc.</a:t>
            </a:r>
            <a:endParaRPr lang="en-US" sz="800" baseline="0">
              <a:solidFill>
                <a:srgbClr val="DED6B2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5C78CDE-96B4-4176-B224-1D562052D0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304800"/>
            <a:ext cx="2057400" cy="5821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6019800" cy="5821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AAE3330-CAC8-4EFB-BC44-8CA2C211F6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143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819400"/>
            <a:ext cx="6400800" cy="1752600"/>
          </a:xfrm>
          <a:ln w="9525">
            <a:headEnd/>
            <a:tailEnd/>
          </a:ln>
        </p:spPr>
        <p:txBody>
          <a:bodyPr lIns="92075" tIns="46038" rIns="92075" bIns="46038"/>
          <a:lstStyle>
            <a:lvl1pPr marL="0" indent="0" algn="ctr">
              <a:buFont typeface="Wingdings 2" pitchFamily="18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0" y="6429375"/>
            <a:ext cx="9144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tabLst>
                <a:tab pos="2235200" algn="l"/>
              </a:tabLst>
            </a:pPr>
            <a:r>
              <a:rPr lang="en-US" sz="1000" baseline="0"/>
              <a:t>Elsevier items and derived items © 2010, 2006, 2002 by Saunders, an imprint of Elsevier Inc.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76400"/>
            <a:ext cx="3581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581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E6BF1A0-F6E7-4248-9D88-EBA25ABC47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00800" y="457200"/>
            <a:ext cx="18288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7200"/>
            <a:ext cx="53340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F6DC741-7C63-4943-A949-EDED9D50B29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3F2CBB4-94E6-4CC4-B22E-5BE98D3C93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D3E4EE4-AEB6-4B40-BBF8-8EE5615124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D6A7A03-58B6-4107-B055-3742BB78FE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5B468F6-8431-4032-9A7B-0360371B79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A9A60DD-DAE3-4123-A900-98B5B0AEB5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04DB3AF-6536-474B-AAAE-EE599F8309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381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7891" name="Picture 3" descr="text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hidden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7892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90900" y="6550025"/>
            <a:ext cx="287655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15000"/>
              </a:lnSpc>
              <a:spcBef>
                <a:spcPct val="50000"/>
              </a:spcBef>
              <a:defRPr sz="8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aseline="0"/>
            </a:lvl1pPr>
          </a:lstStyle>
          <a:p>
            <a:fld id="{A7C677AD-30E0-4AF5-A05F-91E583C0922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7896" name="Line 8"/>
          <p:cNvSpPr>
            <a:spLocks noChangeShapeType="1"/>
          </p:cNvSpPr>
          <p:nvPr/>
        </p:nvSpPr>
        <p:spPr bwMode="auto">
          <a:xfrm>
            <a:off x="685800" y="1371600"/>
            <a:ext cx="8458200" cy="0"/>
          </a:xfrm>
          <a:prstGeom prst="line">
            <a:avLst/>
          </a:prstGeom>
          <a:noFill/>
          <a:ln w="1905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hf sldNum="0" hd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9pPr>
    </p:titleStyle>
    <p:bodyStyle>
      <a:lvl1pPr marL="342900" indent="-342900" algn="l" rtl="0" fontAlgn="base">
        <a:lnSpc>
          <a:spcPct val="90000"/>
        </a:lnSpc>
        <a:spcBef>
          <a:spcPct val="50000"/>
        </a:spcBef>
        <a:spcAft>
          <a:spcPct val="0"/>
        </a:spcAft>
        <a:buClr>
          <a:srgbClr val="FFCC00"/>
        </a:buClr>
        <a:buChar char="•"/>
        <a:defRPr sz="2800" b="1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fontAlgn="base">
        <a:lnSpc>
          <a:spcPct val="90000"/>
        </a:lnSpc>
        <a:spcBef>
          <a:spcPct val="50000"/>
        </a:spcBef>
        <a:spcAft>
          <a:spcPct val="0"/>
        </a:spcAft>
        <a:buClr>
          <a:srgbClr val="FFCC00"/>
        </a:buClr>
        <a:buFont typeface="Arial" charset="0"/>
        <a:buChar char="–"/>
        <a:defRPr sz="2800" b="1">
          <a:solidFill>
            <a:schemeClr val="bg1"/>
          </a:solidFill>
          <a:latin typeface="+mn-lt"/>
        </a:defRPr>
      </a:lvl2pPr>
      <a:lvl3pPr marL="11430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•"/>
        <a:defRPr sz="2800" b="1">
          <a:solidFill>
            <a:schemeClr val="bg1"/>
          </a:solidFill>
          <a:latin typeface="+mn-lt"/>
        </a:defRPr>
      </a:lvl3pPr>
      <a:lvl4pPr marL="16002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–"/>
        <a:defRPr sz="2800" b="1">
          <a:solidFill>
            <a:schemeClr val="bg1"/>
          </a:solidFill>
          <a:latin typeface="+mn-lt"/>
        </a:defRPr>
      </a:lvl4pPr>
      <a:lvl5pPr marL="20574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»"/>
        <a:defRPr sz="2800" b="1">
          <a:solidFill>
            <a:schemeClr val="bg1"/>
          </a:solidFill>
          <a:latin typeface="+mn-lt"/>
        </a:defRPr>
      </a:lvl5pPr>
      <a:lvl6pPr marL="25146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»"/>
        <a:defRPr sz="2800" b="1">
          <a:solidFill>
            <a:schemeClr val="bg1"/>
          </a:solidFill>
          <a:latin typeface="+mn-lt"/>
        </a:defRPr>
      </a:lvl6pPr>
      <a:lvl7pPr marL="29718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»"/>
        <a:defRPr sz="2800" b="1">
          <a:solidFill>
            <a:schemeClr val="bg1"/>
          </a:solidFill>
          <a:latin typeface="+mn-lt"/>
        </a:defRPr>
      </a:lvl7pPr>
      <a:lvl8pPr marL="34290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»"/>
        <a:defRPr sz="2800" b="1">
          <a:solidFill>
            <a:schemeClr val="bg1"/>
          </a:solidFill>
          <a:latin typeface="+mn-lt"/>
        </a:defRPr>
      </a:lvl8pPr>
      <a:lvl9pPr marL="38862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»"/>
        <a:defRPr sz="2800" b="1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457200"/>
            <a:ext cx="7315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76400"/>
            <a:ext cx="7315200" cy="47244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0" y="6429375"/>
            <a:ext cx="9144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tabLst>
                <a:tab pos="2235200" algn="l"/>
              </a:tabLst>
            </a:pPr>
            <a:r>
              <a:rPr lang="en-US" sz="1000" baseline="0"/>
              <a:t>Elsevier items and derived items © 2010, 2006, 2002 by Saunders, an imprint of Elsevier Inc.</a:t>
            </a:r>
          </a:p>
        </p:txBody>
      </p:sp>
      <p:sp>
        <p:nvSpPr>
          <p:cNvPr id="43013" name="Text Box 5"/>
          <p:cNvSpPr txBox="1">
            <a:spLocks noChangeArrowheads="1"/>
          </p:cNvSpPr>
          <p:nvPr/>
        </p:nvSpPr>
        <p:spPr bwMode="auto">
          <a:xfrm>
            <a:off x="7696200" y="6461125"/>
            <a:ext cx="1143000" cy="2444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fld id="{2775635B-D3E4-4AA5-8DA5-3692E319A151}" type="slidenum">
              <a:rPr lang="en-US" sz="1000" baseline="0"/>
              <a:pPr algn="r">
                <a:spcBef>
                  <a:spcPct val="50000"/>
                </a:spcBef>
              </a:pPr>
              <a:t>‹#›</a:t>
            </a:fld>
            <a:endParaRPr lang="en-US" sz="1000" baseline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 2" pitchFamily="18" charset="2"/>
        <a:buChar char="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Ø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 3" pitchFamily="18" charset="2"/>
        <a:buChar char=""/>
        <a:defRPr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Chapter 69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657600"/>
            <a:ext cx="6400800" cy="1143000"/>
          </a:xfrm>
        </p:spPr>
        <p:txBody>
          <a:bodyPr/>
          <a:lstStyle/>
          <a:p>
            <a:r>
              <a:rPr lang="en-US" sz="3600"/>
              <a:t>Care of Patients with Urinary Problems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Stress Urinary Incontinence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Interventions include:</a:t>
            </a:r>
          </a:p>
          <a:p>
            <a:pPr lvl="1">
              <a:spcBef>
                <a:spcPct val="0"/>
              </a:spcBef>
            </a:pPr>
            <a:r>
              <a:rPr lang="en-US"/>
              <a:t>Keeping a diary, behavioral interventions, diet modification, and pelvic floor (Kegel) exercises</a:t>
            </a:r>
          </a:p>
          <a:p>
            <a:pPr lvl="1">
              <a:spcBef>
                <a:spcPct val="0"/>
              </a:spcBef>
            </a:pPr>
            <a:r>
              <a:rPr lang="en-US"/>
              <a:t>Diet therapy</a:t>
            </a:r>
          </a:p>
          <a:p>
            <a:pPr lvl="1">
              <a:spcBef>
                <a:spcPct val="0"/>
              </a:spcBef>
            </a:pPr>
            <a:r>
              <a:rPr lang="en-US"/>
              <a:t>Drug therapy</a:t>
            </a:r>
            <a:r>
              <a:rPr lang="en-US">
                <a:cs typeface="Arial" charset="0"/>
              </a:rPr>
              <a:t>—e</a:t>
            </a:r>
            <a:r>
              <a:rPr lang="en-US"/>
              <a:t>strogen </a:t>
            </a:r>
          </a:p>
          <a:p>
            <a:pPr lvl="1">
              <a:spcBef>
                <a:spcPct val="0"/>
              </a:spcBef>
            </a:pPr>
            <a:r>
              <a:rPr lang="en-US"/>
              <a:t>Surgery</a:t>
            </a:r>
          </a:p>
          <a:p>
            <a:pPr lvl="1">
              <a:spcBef>
                <a:spcPct val="0"/>
              </a:spcBef>
            </a:pPr>
            <a:r>
              <a:rPr lang="en-US"/>
              <a:t>Vaginal cone therapy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Surgical Management</a:t>
            </a:r>
            <a:r>
              <a:rPr lang="en-US" b="1"/>
              <a:t> 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Preoperative care</a:t>
            </a:r>
          </a:p>
          <a:p>
            <a:pPr>
              <a:spcBef>
                <a:spcPct val="0"/>
              </a:spcBef>
            </a:pPr>
            <a:r>
              <a:rPr lang="en-US"/>
              <a:t>Operative procedure</a:t>
            </a:r>
          </a:p>
          <a:p>
            <a:pPr>
              <a:spcBef>
                <a:spcPct val="0"/>
              </a:spcBef>
            </a:pPr>
            <a:r>
              <a:rPr lang="en-US"/>
              <a:t>Postoperative care:</a:t>
            </a:r>
          </a:p>
          <a:p>
            <a:pPr lvl="1">
              <a:spcBef>
                <a:spcPct val="0"/>
              </a:spcBef>
            </a:pPr>
            <a:r>
              <a:rPr lang="en-US"/>
              <a:t>Assess for and intervene to prevent or detect complications.</a:t>
            </a:r>
          </a:p>
          <a:p>
            <a:pPr lvl="1">
              <a:spcBef>
                <a:spcPct val="0"/>
              </a:spcBef>
            </a:pPr>
            <a:r>
              <a:rPr lang="en-US"/>
              <a:t>Secure urethral catheter.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Urge Urinary Incontinence</a:t>
            </a:r>
            <a:r>
              <a:rPr lang="en-US" sz="3600" b="1"/>
              <a:t> 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Interventions include:</a:t>
            </a:r>
          </a:p>
          <a:p>
            <a:pPr lvl="1">
              <a:spcBef>
                <a:spcPct val="0"/>
              </a:spcBef>
            </a:pPr>
            <a:r>
              <a:rPr lang="en-US"/>
              <a:t>Drugs</a:t>
            </a:r>
            <a:r>
              <a:rPr lang="en-US">
                <a:cs typeface="Arial" charset="0"/>
              </a:rPr>
              <a:t>—a</a:t>
            </a:r>
            <a:r>
              <a:rPr lang="en-US"/>
              <a:t>nticholinergics, possibly antihistamines, others</a:t>
            </a:r>
          </a:p>
          <a:p>
            <a:pPr lvl="1">
              <a:spcBef>
                <a:spcPct val="0"/>
              </a:spcBef>
            </a:pPr>
            <a:r>
              <a:rPr lang="en-US"/>
              <a:t>Diet therapy</a:t>
            </a:r>
            <a:r>
              <a:rPr lang="en-US">
                <a:cs typeface="Arial" charset="0"/>
              </a:rPr>
              <a:t>—a</a:t>
            </a:r>
            <a:r>
              <a:rPr lang="en-US"/>
              <a:t>void caffeine and alcohol</a:t>
            </a:r>
          </a:p>
          <a:p>
            <a:pPr lvl="1">
              <a:spcBef>
                <a:spcPct val="0"/>
              </a:spcBef>
            </a:pPr>
            <a:r>
              <a:rPr lang="en-US"/>
              <a:t>Behavioral interventions</a:t>
            </a:r>
            <a:r>
              <a:rPr lang="en-US">
                <a:cs typeface="Arial" charset="0"/>
              </a:rPr>
              <a:t>—e</a:t>
            </a:r>
            <a:r>
              <a:rPr lang="en-US"/>
              <a:t>xercises, bladder training, habit training, electrical stimulation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Reflux Urinary Incontinence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Interventions include:</a:t>
            </a:r>
          </a:p>
          <a:p>
            <a:pPr lvl="1">
              <a:spcBef>
                <a:spcPct val="0"/>
              </a:spcBef>
            </a:pPr>
            <a:r>
              <a:rPr lang="en-US"/>
              <a:t>Surgery to relieve the obstruction</a:t>
            </a:r>
          </a:p>
          <a:p>
            <a:pPr lvl="1">
              <a:spcBef>
                <a:spcPct val="0"/>
              </a:spcBef>
            </a:pPr>
            <a:r>
              <a:rPr lang="en-US"/>
              <a:t>Intermittent catheterization</a:t>
            </a:r>
          </a:p>
          <a:p>
            <a:pPr lvl="1">
              <a:spcBef>
                <a:spcPct val="0"/>
              </a:spcBef>
            </a:pPr>
            <a:r>
              <a:rPr lang="en-US"/>
              <a:t>Bladder compression and intermittent self-catheterization</a:t>
            </a:r>
          </a:p>
          <a:p>
            <a:pPr lvl="1">
              <a:spcBef>
                <a:spcPct val="0"/>
              </a:spcBef>
            </a:pPr>
            <a:r>
              <a:rPr lang="en-US"/>
              <a:t>Drug therapy</a:t>
            </a:r>
          </a:p>
          <a:p>
            <a:pPr lvl="1">
              <a:spcBef>
                <a:spcPct val="0"/>
              </a:spcBef>
            </a:pPr>
            <a:r>
              <a:rPr lang="en-US"/>
              <a:t>Behavioral interventions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Functional Urinary Incontinence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Interventions include:</a:t>
            </a:r>
          </a:p>
          <a:p>
            <a:pPr lvl="1">
              <a:spcBef>
                <a:spcPct val="0"/>
              </a:spcBef>
            </a:pPr>
            <a:r>
              <a:rPr lang="en-US"/>
              <a:t>Treatment of reversible causes</a:t>
            </a:r>
          </a:p>
          <a:p>
            <a:pPr lvl="1">
              <a:spcBef>
                <a:spcPct val="0"/>
              </a:spcBef>
            </a:pPr>
            <a:r>
              <a:rPr lang="en-US"/>
              <a:t>If incontinence is not reversible, urinary habit training</a:t>
            </a:r>
          </a:p>
          <a:p>
            <a:pPr lvl="1">
              <a:spcBef>
                <a:spcPct val="0"/>
              </a:spcBef>
            </a:pPr>
            <a:r>
              <a:rPr lang="en-US"/>
              <a:t>Final strategy—containment of urine and protection of the patient’s skin</a:t>
            </a:r>
          </a:p>
          <a:p>
            <a:pPr lvl="1">
              <a:spcBef>
                <a:spcPct val="0"/>
              </a:spcBef>
            </a:pPr>
            <a:r>
              <a:rPr lang="en-US"/>
              <a:t>Applied devices</a:t>
            </a:r>
          </a:p>
          <a:p>
            <a:pPr lvl="1">
              <a:spcBef>
                <a:spcPct val="0"/>
              </a:spcBef>
            </a:pPr>
            <a:r>
              <a:rPr lang="en-US"/>
              <a:t>Urinary catheterization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Community-Based Care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Home care management</a:t>
            </a:r>
          </a:p>
          <a:p>
            <a:pPr>
              <a:spcBef>
                <a:spcPct val="0"/>
              </a:spcBef>
            </a:pPr>
            <a:r>
              <a:rPr lang="en-US"/>
              <a:t>Health teaching</a:t>
            </a:r>
          </a:p>
          <a:p>
            <a:pPr>
              <a:spcBef>
                <a:spcPct val="0"/>
              </a:spcBef>
            </a:pPr>
            <a:r>
              <a:rPr lang="en-US"/>
              <a:t>Health care resources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Urolithiasis</a:t>
            </a:r>
            <a:r>
              <a:rPr lang="en-US" b="1"/>
              <a:t>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 sz="2400"/>
              <a:t>Presence of calculi (stones) in the urinary tract</a:t>
            </a:r>
          </a:p>
          <a:p>
            <a:pPr>
              <a:spcBef>
                <a:spcPct val="0"/>
              </a:spcBef>
            </a:pPr>
            <a:r>
              <a:rPr lang="en-US" sz="2400"/>
              <a:t>Assessment </a:t>
            </a:r>
          </a:p>
          <a:p>
            <a:pPr>
              <a:spcBef>
                <a:spcPct val="0"/>
              </a:spcBef>
            </a:pPr>
            <a:r>
              <a:rPr lang="en-US" sz="2400"/>
              <a:t>Pain-relief measures:</a:t>
            </a:r>
          </a:p>
          <a:p>
            <a:pPr lvl="1">
              <a:spcBef>
                <a:spcPct val="0"/>
              </a:spcBef>
            </a:pPr>
            <a:r>
              <a:rPr lang="en-US" sz="2000"/>
              <a:t>Drug therapy</a:t>
            </a:r>
          </a:p>
          <a:p>
            <a:pPr lvl="1">
              <a:spcBef>
                <a:spcPct val="0"/>
              </a:spcBef>
            </a:pPr>
            <a:r>
              <a:rPr lang="en-US" sz="2000"/>
              <a:t>Complementary and alternative therapy</a:t>
            </a:r>
          </a:p>
          <a:p>
            <a:pPr lvl="1">
              <a:spcBef>
                <a:spcPct val="0"/>
              </a:spcBef>
            </a:pPr>
            <a:r>
              <a:rPr lang="en-US" sz="2000"/>
              <a:t>Lithotripsy</a:t>
            </a:r>
          </a:p>
          <a:p>
            <a:pPr>
              <a:spcBef>
                <a:spcPct val="0"/>
              </a:spcBef>
            </a:pPr>
            <a:r>
              <a:rPr lang="en-US" sz="2400"/>
              <a:t>Surgical management</a:t>
            </a:r>
          </a:p>
          <a:p>
            <a:pPr>
              <a:spcBef>
                <a:spcPct val="0"/>
              </a:spcBef>
            </a:pPr>
            <a:r>
              <a:rPr lang="en-US" sz="2400"/>
              <a:t>Minimally invasive surgery</a:t>
            </a:r>
          </a:p>
          <a:p>
            <a:pPr>
              <a:spcBef>
                <a:spcPct val="0"/>
              </a:spcBef>
            </a:pPr>
            <a:r>
              <a:rPr lang="en-US" sz="2400"/>
              <a:t>Open surgical procedures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Lithotripsy</a:t>
            </a:r>
            <a:r>
              <a:rPr lang="en-US" b="1"/>
              <a:t> 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Extracorporeal shock wave lithotripsy uses  sound, laser, or dry shock wave energy to break the stone into small fragments.</a:t>
            </a:r>
          </a:p>
          <a:p>
            <a:pPr>
              <a:spcBef>
                <a:spcPct val="0"/>
              </a:spcBef>
            </a:pPr>
            <a:r>
              <a:rPr lang="en-US"/>
              <a:t>Patient undergoes conscious sedation.</a:t>
            </a:r>
          </a:p>
          <a:p>
            <a:pPr>
              <a:spcBef>
                <a:spcPct val="0"/>
              </a:spcBef>
            </a:pPr>
            <a:r>
              <a:rPr lang="en-US"/>
              <a:t>Topical anesthetic cream is applied to skin site of stone.</a:t>
            </a:r>
          </a:p>
          <a:p>
            <a:pPr>
              <a:spcBef>
                <a:spcPct val="0"/>
              </a:spcBef>
            </a:pPr>
            <a:r>
              <a:rPr lang="en-US"/>
              <a:t>Continuous monitoring is by electrocardiography.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Urothelial Cancer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Malignant tumors of the urothelium, the lining of the transitional cells in the kidney, renal pelvis, ureters, urinary bladder, and urethra</a:t>
            </a:r>
          </a:p>
          <a:p>
            <a:pPr>
              <a:spcBef>
                <a:spcPct val="0"/>
              </a:spcBef>
            </a:pPr>
            <a:r>
              <a:rPr lang="en-US"/>
              <a:t>Physical assessment</a:t>
            </a:r>
          </a:p>
          <a:p>
            <a:pPr>
              <a:spcBef>
                <a:spcPct val="0"/>
              </a:spcBef>
            </a:pPr>
            <a:r>
              <a:rPr lang="en-US"/>
              <a:t>Clinical manifestations</a:t>
            </a:r>
          </a:p>
          <a:p>
            <a:pPr>
              <a:spcBef>
                <a:spcPct val="0"/>
              </a:spcBef>
            </a:pPr>
            <a:r>
              <a:rPr lang="en-US"/>
              <a:t>Psychosocial assessment</a:t>
            </a:r>
          </a:p>
          <a:p>
            <a:pPr>
              <a:spcBef>
                <a:spcPct val="0"/>
              </a:spcBef>
            </a:pPr>
            <a:r>
              <a:rPr lang="en-US"/>
              <a:t>Diagnostic assessment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Surgical Management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Preoperative care</a:t>
            </a:r>
          </a:p>
          <a:p>
            <a:pPr>
              <a:spcBef>
                <a:spcPct val="0"/>
              </a:spcBef>
            </a:pPr>
            <a:r>
              <a:rPr lang="en-US"/>
              <a:t>Operative procedures</a:t>
            </a:r>
          </a:p>
          <a:p>
            <a:pPr>
              <a:spcBef>
                <a:spcPct val="0"/>
              </a:spcBef>
            </a:pPr>
            <a:r>
              <a:rPr lang="en-US"/>
              <a:t>Postoperative care includes:</a:t>
            </a:r>
          </a:p>
          <a:p>
            <a:pPr lvl="1">
              <a:spcBef>
                <a:spcPct val="0"/>
              </a:spcBef>
            </a:pPr>
            <a:r>
              <a:rPr lang="en-US"/>
              <a:t>Collaboration with enterostomal therapist</a:t>
            </a:r>
          </a:p>
          <a:p>
            <a:pPr lvl="1">
              <a:spcBef>
                <a:spcPct val="0"/>
              </a:spcBef>
            </a:pPr>
            <a:r>
              <a:rPr lang="en-US"/>
              <a:t>Kock’s pouch</a:t>
            </a:r>
          </a:p>
          <a:p>
            <a:pPr lvl="1">
              <a:spcBef>
                <a:spcPct val="0"/>
              </a:spcBef>
            </a:pPr>
            <a:r>
              <a:rPr lang="en-US"/>
              <a:t>Neobladder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Cystitis</a:t>
            </a:r>
            <a:r>
              <a:rPr lang="en-US" b="1"/>
              <a:t> </a:t>
            </a:r>
          </a:p>
        </p:txBody>
      </p:sp>
      <p:sp>
        <p:nvSpPr>
          <p:cNvPr id="3075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Inflammation of the bladder</a:t>
            </a:r>
          </a:p>
          <a:p>
            <a:pPr>
              <a:spcBef>
                <a:spcPct val="0"/>
              </a:spcBef>
            </a:pPr>
            <a:r>
              <a:rPr lang="en-US"/>
              <a:t>Most commonly caused by bacteria that move up the urinary tract from the external urethra to the bladder</a:t>
            </a:r>
          </a:p>
          <a:p>
            <a:pPr>
              <a:spcBef>
                <a:spcPct val="0"/>
              </a:spcBef>
            </a:pPr>
            <a:r>
              <a:rPr lang="en-US"/>
              <a:t>Catheters are the most common factor placing patients at risk for UTIs in the hospital setting</a:t>
            </a:r>
            <a:endParaRPr lang="en-US" b="1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Community-Based Care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Health teaching</a:t>
            </a:r>
          </a:p>
          <a:p>
            <a:pPr>
              <a:spcBef>
                <a:spcPct val="0"/>
              </a:spcBef>
            </a:pPr>
            <a:r>
              <a:rPr lang="en-US"/>
              <a:t>Health care resources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Bladder Trauma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Causes may be due to injury to the lower abdomen or stabbing or gunshot wounds.</a:t>
            </a:r>
          </a:p>
          <a:p>
            <a:pPr>
              <a:spcBef>
                <a:spcPct val="0"/>
              </a:spcBef>
            </a:pPr>
            <a:r>
              <a:rPr lang="en-US"/>
              <a:t>Surgical intervention is required.</a:t>
            </a:r>
          </a:p>
          <a:p>
            <a:pPr>
              <a:spcBef>
                <a:spcPct val="0"/>
              </a:spcBef>
            </a:pPr>
            <a:r>
              <a:rPr lang="en-US"/>
              <a:t>Fractures should be stabilized before bladder repair.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Cystitis (Cont’d)</a:t>
            </a:r>
          </a:p>
        </p:txBody>
      </p:sp>
      <p:sp>
        <p:nvSpPr>
          <p:cNvPr id="2765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Frequent urge to urinate</a:t>
            </a:r>
          </a:p>
          <a:p>
            <a:pPr>
              <a:spcBef>
                <a:spcPct val="0"/>
              </a:spcBef>
            </a:pPr>
            <a:r>
              <a:rPr lang="en-US"/>
              <a:t>Dysuria </a:t>
            </a:r>
          </a:p>
          <a:p>
            <a:pPr>
              <a:spcBef>
                <a:spcPct val="0"/>
              </a:spcBef>
            </a:pPr>
            <a:r>
              <a:rPr lang="en-US"/>
              <a:t>Urgency </a:t>
            </a:r>
          </a:p>
          <a:p>
            <a:pPr>
              <a:spcBef>
                <a:spcPct val="0"/>
              </a:spcBef>
            </a:pPr>
            <a:r>
              <a:rPr lang="en-US"/>
              <a:t>Urinalysis needed when testing for leukocyte esterase</a:t>
            </a:r>
          </a:p>
          <a:p>
            <a:pPr>
              <a:spcBef>
                <a:spcPct val="0"/>
              </a:spcBef>
            </a:pPr>
            <a:r>
              <a:rPr lang="en-US"/>
              <a:t>Type of organism confirmed by urine culture</a:t>
            </a:r>
          </a:p>
          <a:p>
            <a:pPr>
              <a:spcBef>
                <a:spcPct val="0"/>
              </a:spcBef>
            </a:pPr>
            <a:r>
              <a:rPr lang="en-US"/>
              <a:t>Other diagnostic assessments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Drug Therapy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Urinary antiseptics</a:t>
            </a:r>
          </a:p>
          <a:p>
            <a:pPr>
              <a:spcBef>
                <a:spcPct val="0"/>
              </a:spcBef>
            </a:pPr>
            <a:r>
              <a:rPr lang="en-US"/>
              <a:t>Antibiotics</a:t>
            </a:r>
          </a:p>
          <a:p>
            <a:pPr>
              <a:spcBef>
                <a:spcPct val="0"/>
              </a:spcBef>
            </a:pPr>
            <a:r>
              <a:rPr lang="en-US"/>
              <a:t>Analgesics</a:t>
            </a:r>
          </a:p>
          <a:p>
            <a:pPr>
              <a:spcBef>
                <a:spcPct val="0"/>
              </a:spcBef>
            </a:pPr>
            <a:r>
              <a:rPr lang="en-US"/>
              <a:t>Antispasmodics</a:t>
            </a:r>
          </a:p>
          <a:p>
            <a:pPr>
              <a:spcBef>
                <a:spcPct val="0"/>
              </a:spcBef>
            </a:pPr>
            <a:r>
              <a:rPr lang="en-US"/>
              <a:t>Antifungal agents</a:t>
            </a:r>
          </a:p>
          <a:p>
            <a:pPr>
              <a:spcBef>
                <a:spcPct val="0"/>
              </a:spcBef>
            </a:pPr>
            <a:r>
              <a:rPr lang="en-US"/>
              <a:t>Long-term antibiotic therapy for chronic, recurring infections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Nonsurgical Management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Urinary elimination</a:t>
            </a:r>
          </a:p>
          <a:p>
            <a:pPr>
              <a:spcBef>
                <a:spcPct val="0"/>
              </a:spcBef>
            </a:pPr>
            <a:r>
              <a:rPr lang="en-US"/>
              <a:t>Diet therapy includes all food groups, calorie increase because of increase in metabolism caused by the infection, fluids, possible intake of cranberry juice preventively</a:t>
            </a:r>
          </a:p>
          <a:p>
            <a:pPr>
              <a:spcBef>
                <a:spcPct val="0"/>
              </a:spcBef>
            </a:pPr>
            <a:r>
              <a:rPr lang="en-US"/>
              <a:t>Other pain-relief measures, such as warm sitz baths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Urethritis</a:t>
            </a:r>
            <a:r>
              <a:rPr lang="en-US" b="1"/>
              <a:t>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Inflammation of the urethra that causes symptoms similar to urinary tract infection</a:t>
            </a:r>
          </a:p>
          <a:p>
            <a:pPr>
              <a:spcBef>
                <a:spcPct val="0"/>
              </a:spcBef>
            </a:pPr>
            <a:r>
              <a:rPr lang="en-US"/>
              <a:t>Patient-centered collaborative care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Urethral Strictures</a:t>
            </a:r>
            <a:r>
              <a:rPr lang="en-US" b="1"/>
              <a:t>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Narrowed areas of the urethra</a:t>
            </a:r>
          </a:p>
          <a:p>
            <a:pPr>
              <a:spcBef>
                <a:spcPct val="0"/>
              </a:spcBef>
            </a:pPr>
            <a:r>
              <a:rPr lang="en-US"/>
              <a:t>Most common symptom—obstruction of urine flow</a:t>
            </a:r>
          </a:p>
          <a:p>
            <a:pPr>
              <a:spcBef>
                <a:spcPct val="0"/>
              </a:spcBef>
            </a:pPr>
            <a:r>
              <a:rPr lang="en-US"/>
              <a:t>Surgical treatment by urethroplasty—best chance of long-term cure</a:t>
            </a:r>
          </a:p>
          <a:p>
            <a:pPr>
              <a:spcBef>
                <a:spcPct val="0"/>
              </a:spcBef>
            </a:pPr>
            <a:r>
              <a:rPr lang="en-US"/>
              <a:t>Dilation of the urethra—a temporary measure</a:t>
            </a:r>
          </a:p>
          <a:p>
            <a:pPr>
              <a:spcBef>
                <a:spcPct val="0"/>
              </a:spcBef>
            </a:pPr>
            <a:r>
              <a:rPr lang="en-US"/>
              <a:t>Urethroplasty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Urinary Incontinence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Five types of incontinence are:</a:t>
            </a:r>
          </a:p>
          <a:p>
            <a:pPr lvl="1">
              <a:spcBef>
                <a:spcPct val="0"/>
              </a:spcBef>
            </a:pPr>
            <a:r>
              <a:rPr lang="en-US"/>
              <a:t>Stress incontinence</a:t>
            </a:r>
          </a:p>
          <a:p>
            <a:pPr lvl="1">
              <a:spcBef>
                <a:spcPct val="0"/>
              </a:spcBef>
            </a:pPr>
            <a:r>
              <a:rPr lang="en-US"/>
              <a:t>Urge incontinence</a:t>
            </a:r>
          </a:p>
          <a:p>
            <a:pPr lvl="1">
              <a:spcBef>
                <a:spcPct val="0"/>
              </a:spcBef>
            </a:pPr>
            <a:r>
              <a:rPr lang="en-US"/>
              <a:t>Mixed incontinence</a:t>
            </a:r>
          </a:p>
          <a:p>
            <a:pPr lvl="1">
              <a:spcBef>
                <a:spcPct val="0"/>
              </a:spcBef>
            </a:pPr>
            <a:r>
              <a:rPr lang="en-US"/>
              <a:t>Overflow incontinence</a:t>
            </a:r>
          </a:p>
          <a:p>
            <a:pPr lvl="1">
              <a:spcBef>
                <a:spcPct val="0"/>
              </a:spcBef>
            </a:pPr>
            <a:r>
              <a:rPr lang="en-US"/>
              <a:t>Functional incontinence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Collaborative Management</a:t>
            </a:r>
            <a:r>
              <a:rPr lang="en-US" b="1"/>
              <a:t> 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Patient history</a:t>
            </a:r>
          </a:p>
          <a:p>
            <a:pPr>
              <a:spcBef>
                <a:spcPct val="0"/>
              </a:spcBef>
            </a:pPr>
            <a:r>
              <a:rPr lang="en-US"/>
              <a:t>Physical assessment</a:t>
            </a:r>
          </a:p>
          <a:p>
            <a:pPr>
              <a:spcBef>
                <a:spcPct val="0"/>
              </a:spcBef>
            </a:pPr>
            <a:r>
              <a:rPr lang="en-US"/>
              <a:t>Laboratory assessment</a:t>
            </a:r>
          </a:p>
          <a:p>
            <a:pPr>
              <a:spcBef>
                <a:spcPct val="0"/>
              </a:spcBef>
            </a:pPr>
            <a:r>
              <a:rPr lang="en-US"/>
              <a:t>Imaging assessment</a:t>
            </a:r>
          </a:p>
          <a:p>
            <a:pPr>
              <a:spcBef>
                <a:spcPct val="0"/>
              </a:spcBef>
            </a:pPr>
            <a:r>
              <a:rPr lang="en-US"/>
              <a:t>Other diagnostic assessment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Ignatavicius_Workman template_FINAL">
  <a:themeElements>
    <a:clrScheme name="Ignatavicius_Workman template_FIN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Ignatavicius_Workman template_FIN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Ignatavicius_Workman template_FIN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natavicius_Workman template_FINA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natavicius_Workman template_FINA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natavicius_Workman template_FINA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natavicius_Workman template_FINA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natavicius_Workman template_FINA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ue BG Temp">
  <a:themeElements>
    <a:clrScheme name="1_Blue BG Temp 1">
      <a:dk1>
        <a:srgbClr val="000000"/>
      </a:dk1>
      <a:lt1>
        <a:srgbClr val="FFFFFF"/>
      </a:lt1>
      <a:dk2>
        <a:srgbClr val="0066FF"/>
      </a:dk2>
      <a:lt2>
        <a:srgbClr val="FFFF00"/>
      </a:lt2>
      <a:accent1>
        <a:srgbClr val="00CCCC"/>
      </a:accent1>
      <a:accent2>
        <a:srgbClr val="FF33CC"/>
      </a:accent2>
      <a:accent3>
        <a:srgbClr val="AAB8FF"/>
      </a:accent3>
      <a:accent4>
        <a:srgbClr val="DADADA"/>
      </a:accent4>
      <a:accent5>
        <a:srgbClr val="AAE2E2"/>
      </a:accent5>
      <a:accent6>
        <a:srgbClr val="E72DB9"/>
      </a:accent6>
      <a:hlink>
        <a:srgbClr val="FF4568"/>
      </a:hlink>
      <a:folHlink>
        <a:srgbClr val="CCECFF"/>
      </a:folHlink>
    </a:clrScheme>
    <a:fontScheme name="1_Blue BG Tem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Blue BG Temp 1">
        <a:dk1>
          <a:srgbClr val="000000"/>
        </a:dk1>
        <a:lt1>
          <a:srgbClr val="FFFFFF"/>
        </a:lt1>
        <a:dk2>
          <a:srgbClr val="0066FF"/>
        </a:dk2>
        <a:lt2>
          <a:srgbClr val="FFFF00"/>
        </a:lt2>
        <a:accent1>
          <a:srgbClr val="00CCCC"/>
        </a:accent1>
        <a:accent2>
          <a:srgbClr val="FF33CC"/>
        </a:accent2>
        <a:accent3>
          <a:srgbClr val="AAB8FF"/>
        </a:accent3>
        <a:accent4>
          <a:srgbClr val="DADADA"/>
        </a:accent4>
        <a:accent5>
          <a:srgbClr val="AAE2E2"/>
        </a:accent5>
        <a:accent6>
          <a:srgbClr val="E72DB9"/>
        </a:accent6>
        <a:hlink>
          <a:srgbClr val="FF4568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BG Temp 2">
        <a:dk1>
          <a:srgbClr val="000000"/>
        </a:dk1>
        <a:lt1>
          <a:srgbClr val="9999FF"/>
        </a:lt1>
        <a:dk2>
          <a:srgbClr val="6600FF"/>
        </a:dk2>
        <a:lt2>
          <a:srgbClr val="FFFFFF"/>
        </a:lt2>
        <a:accent1>
          <a:srgbClr val="CCCCFF"/>
        </a:accent1>
        <a:accent2>
          <a:srgbClr val="FF99FF"/>
        </a:accent2>
        <a:accent3>
          <a:srgbClr val="CACAFF"/>
        </a:accent3>
        <a:accent4>
          <a:srgbClr val="000000"/>
        </a:accent4>
        <a:accent5>
          <a:srgbClr val="E2E2FF"/>
        </a:accent5>
        <a:accent6>
          <a:srgbClr val="E78AE7"/>
        </a:accent6>
        <a:hlink>
          <a:srgbClr val="00CC66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BG Temp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A1A1A1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BG Temp 4">
        <a:dk1>
          <a:srgbClr val="000000"/>
        </a:dk1>
        <a:lt1>
          <a:srgbClr val="FFFFFF"/>
        </a:lt1>
        <a:dk2>
          <a:srgbClr val="990066"/>
        </a:dk2>
        <a:lt2>
          <a:srgbClr val="FFFF00"/>
        </a:lt2>
        <a:accent1>
          <a:srgbClr val="996633"/>
        </a:accent1>
        <a:accent2>
          <a:srgbClr val="CC6600"/>
        </a:accent2>
        <a:accent3>
          <a:srgbClr val="CAAAB8"/>
        </a:accent3>
        <a:accent4>
          <a:srgbClr val="DADADA"/>
        </a:accent4>
        <a:accent5>
          <a:srgbClr val="CAB8AD"/>
        </a:accent5>
        <a:accent6>
          <a:srgbClr val="B95C00"/>
        </a:accent6>
        <a:hlink>
          <a:srgbClr val="999933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G:\Elsevier-US\Ignatavicius\Source\Ignatavicius_Workman template_FINAL.ppt</Template>
  <TotalTime>1229</TotalTime>
  <Words>527</Words>
  <Application>Microsoft Office PowerPoint</Application>
  <PresentationFormat>On-screen Show (4:3)</PresentationFormat>
  <Paragraphs>125</Paragraphs>
  <Slides>21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Times New Roman</vt:lpstr>
      <vt:lpstr>Wingdings 2</vt:lpstr>
      <vt:lpstr>Wingdings</vt:lpstr>
      <vt:lpstr>Wingdings 3</vt:lpstr>
      <vt:lpstr>Ignatavicius_Workman template_FINAL</vt:lpstr>
      <vt:lpstr>1_Blue BG Temp</vt:lpstr>
      <vt:lpstr>Chapter 69</vt:lpstr>
      <vt:lpstr>Cystitis </vt:lpstr>
      <vt:lpstr>Cystitis (Cont’d)</vt:lpstr>
      <vt:lpstr>Drug Therapy</vt:lpstr>
      <vt:lpstr>Nonsurgical Management</vt:lpstr>
      <vt:lpstr>Urethritis </vt:lpstr>
      <vt:lpstr>Urethral Strictures </vt:lpstr>
      <vt:lpstr>Urinary Incontinence</vt:lpstr>
      <vt:lpstr>Collaborative Management </vt:lpstr>
      <vt:lpstr>Stress Urinary Incontinence</vt:lpstr>
      <vt:lpstr>Surgical Management </vt:lpstr>
      <vt:lpstr>Urge Urinary Incontinence </vt:lpstr>
      <vt:lpstr>Reflux Urinary Incontinence</vt:lpstr>
      <vt:lpstr>Functional Urinary Incontinence</vt:lpstr>
      <vt:lpstr>Community-Based Care</vt:lpstr>
      <vt:lpstr>Urolithiasis </vt:lpstr>
      <vt:lpstr>Lithotripsy </vt:lpstr>
      <vt:lpstr>Urothelial Cancer</vt:lpstr>
      <vt:lpstr>Surgical Management</vt:lpstr>
      <vt:lpstr>Community-Based Care</vt:lpstr>
      <vt:lpstr>Bladder Trauma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69</dc:title>
  <cp:lastModifiedBy>jforest</cp:lastModifiedBy>
  <cp:revision>54</cp:revision>
  <dcterms:created xsi:type="dcterms:W3CDTF">2004-09-24T18:13:30Z</dcterms:created>
  <dcterms:modified xsi:type="dcterms:W3CDTF">2010-02-17T21:59:28Z</dcterms:modified>
</cp:coreProperties>
</file>