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46"/>
  </p:notesMasterIdLst>
  <p:sldIdLst>
    <p:sldId id="256" r:id="rId3"/>
    <p:sldId id="257" r:id="rId4"/>
    <p:sldId id="288" r:id="rId5"/>
    <p:sldId id="284" r:id="rId6"/>
    <p:sldId id="289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85" r:id="rId15"/>
    <p:sldId id="290" r:id="rId16"/>
    <p:sldId id="286" r:id="rId17"/>
    <p:sldId id="267" r:id="rId18"/>
    <p:sldId id="291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65" r:id="rId28"/>
    <p:sldId id="292" r:id="rId29"/>
    <p:sldId id="294" r:id="rId30"/>
    <p:sldId id="276" r:id="rId31"/>
    <p:sldId id="301" r:id="rId32"/>
    <p:sldId id="302" r:id="rId33"/>
    <p:sldId id="303" r:id="rId34"/>
    <p:sldId id="279" r:id="rId35"/>
    <p:sldId id="304" r:id="rId36"/>
    <p:sldId id="306" r:id="rId37"/>
    <p:sldId id="307" r:id="rId38"/>
    <p:sldId id="280" r:id="rId39"/>
    <p:sldId id="281" r:id="rId40"/>
    <p:sldId id="282" r:id="rId41"/>
    <p:sldId id="310" r:id="rId42"/>
    <p:sldId id="283" r:id="rId43"/>
    <p:sldId id="287" r:id="rId44"/>
    <p:sldId id="311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dit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-72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AF5BCCF2-192E-41E4-BC60-FAC0AA586D7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ECABA0-6B4E-437D-8FBC-633516A746AD}" type="slidenum">
              <a:rPr lang="en-US"/>
              <a:pPr/>
              <a:t>7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 parallel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DBFA5-420B-43EC-8DE1-181CAAB890D0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270868-9E92-46BE-A0B7-69C2BCB4393A}" type="slidenum">
              <a:rPr lang="en-US"/>
              <a:pPr/>
              <a:t>12</a:t>
            </a:fld>
            <a:endParaRPr lang="en-US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3C572-8605-4F00-B441-23E016AD5877}" type="slidenum">
              <a:rPr lang="en-US"/>
              <a:pPr/>
              <a:t>22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3FA67F-95CA-44FB-985F-93AF4EEB9839}" type="slidenum">
              <a:rPr lang="en-US"/>
              <a:pPr/>
              <a:t>23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FFC947-221B-4133-B5A8-259F1C988639}" type="slidenum">
              <a:rPr lang="en-US"/>
              <a:pPr/>
              <a:t>24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564502-3C6D-41FD-9BC8-BB7F5103C874}" type="slidenum">
              <a:rPr lang="en-US"/>
              <a:pPr/>
              <a:t>26</a:t>
            </a:fld>
            <a:endParaRPr lang="en-US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2D194E-6890-4F85-AA36-7933C5EF4E30}" type="slidenum">
              <a:rPr lang="en-US"/>
              <a:pPr/>
              <a:t>41</a:t>
            </a:fld>
            <a:endParaRPr lang="en-US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3" name="Picture 3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0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66E7F22-6DA0-4542-8562-EC48015E5C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9D44B5-0C7D-42CA-A884-AD38551EE4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5ED0DB-EF1B-4F96-AAF6-53749A0111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220538-FAB6-4887-9DCC-A18952C325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192232-0FED-41A1-BC99-433BF190C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FC2A09-F215-4595-9D7E-2E3E4DDD80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A97B60-A7E5-4A62-90D1-0C97C66E8E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B887F2-F107-4425-AC82-02A118B31B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0E074E-936B-4D61-ABC3-5F672E0945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00B13D-F3F9-4EF9-9D7C-0A38A542F7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3C089F-2C2A-4A10-BD7D-1E12BC9FAB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E93BF8A0-66A1-4BD9-BDAE-A93F3409B1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D92D81D1-A168-4EA6-BA4D-686E08C5DD99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7315200" cy="1470025"/>
          </a:xfrm>
        </p:spPr>
        <p:txBody>
          <a:bodyPr/>
          <a:lstStyle/>
          <a:p>
            <a:r>
              <a:rPr lang="en-US"/>
              <a:t>Chapter 71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3600"/>
              <a:t>Care of Patients with Acute Renal Failure and Chronic Kidney Disease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Posthospital Care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If renal failure is resolving, follow-up care may be required.</a:t>
            </a:r>
          </a:p>
          <a:p>
            <a:pPr>
              <a:spcBef>
                <a:spcPct val="0"/>
              </a:spcBef>
            </a:pPr>
            <a:r>
              <a:rPr lang="en-US"/>
              <a:t>There may be permanent renal damage and the need for chronic dialysis or even transplantation.</a:t>
            </a:r>
          </a:p>
          <a:p>
            <a:pPr>
              <a:spcBef>
                <a:spcPct val="0"/>
              </a:spcBef>
            </a:pPr>
            <a:r>
              <a:rPr lang="en-US"/>
              <a:t>Temporary dialysis is appropriate for some patients.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Chronic Kidney Disease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Progressive, irreversible kidney injury;  kidney function does not recover</a:t>
            </a:r>
          </a:p>
          <a:p>
            <a:pPr>
              <a:spcBef>
                <a:spcPct val="0"/>
              </a:spcBef>
            </a:pPr>
            <a:r>
              <a:rPr lang="en-US"/>
              <a:t>End-stage renal disease (ESRD)</a:t>
            </a:r>
          </a:p>
          <a:p>
            <a:pPr>
              <a:spcBef>
                <a:spcPct val="0"/>
              </a:spcBef>
            </a:pPr>
            <a:r>
              <a:rPr lang="en-US"/>
              <a:t>Azotemia</a:t>
            </a:r>
          </a:p>
          <a:p>
            <a:pPr>
              <a:spcBef>
                <a:spcPct val="0"/>
              </a:spcBef>
            </a:pPr>
            <a:r>
              <a:rPr lang="en-US"/>
              <a:t>Uremia</a:t>
            </a:r>
          </a:p>
          <a:p>
            <a:pPr>
              <a:spcBef>
                <a:spcPct val="0"/>
              </a:spcBef>
            </a:pPr>
            <a:r>
              <a:rPr lang="en-US"/>
              <a:t>Uremic syndrome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Stages of Chronic Kidney Disease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Reduced renal reserve</a:t>
            </a:r>
          </a:p>
          <a:p>
            <a:pPr>
              <a:spcBef>
                <a:spcPct val="0"/>
              </a:spcBef>
            </a:pPr>
            <a:r>
              <a:rPr lang="en-US"/>
              <a:t>Renal insufficiency</a:t>
            </a:r>
          </a:p>
          <a:p>
            <a:pPr>
              <a:spcBef>
                <a:spcPct val="0"/>
              </a:spcBef>
            </a:pPr>
            <a:r>
              <a:rPr lang="en-US"/>
              <a:t>End-stage renal disease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Stages of Chronic Kidney Disease Changes</a:t>
            </a:r>
          </a:p>
        </p:txBody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Kidney changes</a:t>
            </a:r>
          </a:p>
          <a:p>
            <a:pPr>
              <a:spcBef>
                <a:spcPct val="0"/>
              </a:spcBef>
            </a:pPr>
            <a:r>
              <a:rPr lang="en-US"/>
              <a:t>Metabolic changes:</a:t>
            </a:r>
          </a:p>
          <a:p>
            <a:pPr lvl="1">
              <a:spcBef>
                <a:spcPct val="0"/>
              </a:spcBef>
            </a:pPr>
            <a:r>
              <a:rPr lang="en-US"/>
              <a:t> Urea and creatinine</a:t>
            </a:r>
          </a:p>
          <a:p>
            <a:pPr>
              <a:spcBef>
                <a:spcPct val="0"/>
              </a:spcBef>
            </a:pPr>
            <a:r>
              <a:rPr lang="en-US"/>
              <a:t>Electrolytes changes:</a:t>
            </a:r>
          </a:p>
          <a:p>
            <a:pPr lvl="1">
              <a:spcBef>
                <a:spcPct val="0"/>
              </a:spcBef>
            </a:pPr>
            <a:r>
              <a:rPr lang="en-US"/>
              <a:t> Sodium  	</a:t>
            </a:r>
          </a:p>
          <a:p>
            <a:pPr lvl="1">
              <a:spcBef>
                <a:spcPct val="0"/>
              </a:spcBef>
            </a:pPr>
            <a:r>
              <a:rPr lang="en-US"/>
              <a:t> Potassium</a:t>
            </a:r>
          </a:p>
          <a:p>
            <a:pPr lvl="1">
              <a:spcBef>
                <a:spcPct val="0"/>
              </a:spcBef>
            </a:pPr>
            <a:r>
              <a:rPr lang="en-US"/>
              <a:t>Acid-base balance changes</a:t>
            </a:r>
          </a:p>
          <a:p>
            <a:pPr lvl="1">
              <a:spcBef>
                <a:spcPct val="0"/>
              </a:spcBef>
            </a:pPr>
            <a:r>
              <a:rPr lang="en-US"/>
              <a:t>Calcium and phosphorus changes</a:t>
            </a:r>
          </a:p>
          <a:p>
            <a:pPr lvl="1" algn="r">
              <a:spcBef>
                <a:spcPct val="0"/>
              </a:spcBef>
              <a:buFont typeface="Wingdings" pitchFamily="2" charset="2"/>
              <a:buNone/>
            </a:pPr>
            <a:endParaRPr lang="en-US" sz="1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Calcium and Phosphate Balance</a:t>
            </a:r>
          </a:p>
        </p:txBody>
      </p:sp>
      <p:pic>
        <p:nvPicPr>
          <p:cNvPr id="57352" name="Picture 8" descr="071001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4195763"/>
            <a:ext cx="3175000" cy="2152650"/>
          </a:xfrm>
          <a:prstGeom prst="rect">
            <a:avLst/>
          </a:prstGeom>
          <a:noFill/>
        </p:spPr>
      </p:pic>
      <p:pic>
        <p:nvPicPr>
          <p:cNvPr id="57353" name="Picture 9" descr="071001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0213" y="1879600"/>
            <a:ext cx="3143250" cy="2120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Stages of Chronic Kidney Disease</a:t>
            </a:r>
            <a:br>
              <a:rPr lang="en-US" sz="3600"/>
            </a:br>
            <a:r>
              <a:rPr lang="en-US" sz="3600"/>
              <a:t>Changes (Cont’d)</a:t>
            </a:r>
          </a:p>
        </p:txBody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Cardiac changes:</a:t>
            </a:r>
          </a:p>
          <a:p>
            <a:pPr lvl="1">
              <a:spcBef>
                <a:spcPct val="0"/>
              </a:spcBef>
            </a:pPr>
            <a:r>
              <a:rPr lang="en-US"/>
              <a:t> Hypertension</a:t>
            </a:r>
          </a:p>
          <a:p>
            <a:pPr lvl="1">
              <a:spcBef>
                <a:spcPct val="0"/>
              </a:spcBef>
            </a:pPr>
            <a:r>
              <a:rPr lang="en-US"/>
              <a:t> Hyperlipidemia</a:t>
            </a:r>
          </a:p>
          <a:p>
            <a:pPr lvl="1">
              <a:spcBef>
                <a:spcPct val="0"/>
              </a:spcBef>
            </a:pPr>
            <a:r>
              <a:rPr lang="en-US"/>
              <a:t> Heart failure</a:t>
            </a:r>
          </a:p>
          <a:p>
            <a:pPr lvl="1">
              <a:spcBef>
                <a:spcPct val="0"/>
              </a:spcBef>
            </a:pPr>
            <a:r>
              <a:rPr lang="en-US"/>
              <a:t> Pericarditis</a:t>
            </a:r>
          </a:p>
          <a:p>
            <a:pPr>
              <a:spcBef>
                <a:spcPct val="0"/>
              </a:spcBef>
            </a:pPr>
            <a:r>
              <a:rPr lang="en-US"/>
              <a:t>Hematologic changes</a:t>
            </a:r>
          </a:p>
          <a:p>
            <a:pPr>
              <a:spcBef>
                <a:spcPct val="0"/>
              </a:spcBef>
            </a:pPr>
            <a:r>
              <a:rPr lang="en-US"/>
              <a:t>GI changes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Clinical Manifestations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Neurologic</a:t>
            </a:r>
          </a:p>
          <a:p>
            <a:pPr>
              <a:spcBef>
                <a:spcPct val="0"/>
              </a:spcBef>
            </a:pPr>
            <a:r>
              <a:rPr lang="en-US"/>
              <a:t>Cardiovascular</a:t>
            </a:r>
          </a:p>
          <a:p>
            <a:pPr>
              <a:spcBef>
                <a:spcPct val="0"/>
              </a:spcBef>
            </a:pPr>
            <a:r>
              <a:rPr lang="en-US"/>
              <a:t>Respiratory</a:t>
            </a:r>
          </a:p>
          <a:p>
            <a:pPr>
              <a:spcBef>
                <a:spcPct val="0"/>
              </a:spcBef>
            </a:pPr>
            <a:r>
              <a:rPr lang="en-US"/>
              <a:t>Hematologic </a:t>
            </a:r>
          </a:p>
          <a:p>
            <a:pPr>
              <a:spcBef>
                <a:spcPct val="0"/>
              </a:spcBef>
            </a:pPr>
            <a:r>
              <a:rPr lang="en-US"/>
              <a:t>Gastrointestinal</a:t>
            </a:r>
          </a:p>
          <a:p>
            <a:pPr>
              <a:spcBef>
                <a:spcPct val="0"/>
              </a:spcBef>
            </a:pPr>
            <a:r>
              <a:rPr lang="en-US"/>
              <a:t>Skeletal </a:t>
            </a:r>
          </a:p>
          <a:p>
            <a:pPr>
              <a:spcBef>
                <a:spcPct val="0"/>
              </a:spcBef>
            </a:pPr>
            <a:r>
              <a:rPr lang="en-US"/>
              <a:t>Urinary</a:t>
            </a:r>
          </a:p>
          <a:p>
            <a:pPr>
              <a:spcBef>
                <a:spcPct val="0"/>
              </a:spcBef>
            </a:pPr>
            <a:r>
              <a:rPr lang="en-US"/>
              <a:t>Skin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Assessments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  <a:p>
            <a:pPr>
              <a:spcBef>
                <a:spcPct val="0"/>
              </a:spcBef>
            </a:pPr>
            <a:r>
              <a:rPr lang="en-US"/>
              <a:t>Laboratory assessment</a:t>
            </a:r>
          </a:p>
          <a:p>
            <a:pPr>
              <a:spcBef>
                <a:spcPct val="0"/>
              </a:spcBef>
            </a:pPr>
            <a:r>
              <a:rPr lang="en-US"/>
              <a:t>Imaging assessment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Imbalanced Nutrition: Less Than Body Requirements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Dietary evaluation for:</a:t>
            </a:r>
          </a:p>
          <a:p>
            <a:pPr lvl="2">
              <a:spcBef>
                <a:spcPct val="0"/>
              </a:spcBef>
            </a:pPr>
            <a:r>
              <a:rPr lang="en-US"/>
              <a:t>Protein</a:t>
            </a:r>
          </a:p>
          <a:p>
            <a:pPr lvl="2">
              <a:spcBef>
                <a:spcPct val="0"/>
              </a:spcBef>
            </a:pPr>
            <a:r>
              <a:rPr lang="en-US"/>
              <a:t>Fluid</a:t>
            </a:r>
          </a:p>
          <a:p>
            <a:pPr lvl="2">
              <a:spcBef>
                <a:spcPct val="0"/>
              </a:spcBef>
            </a:pPr>
            <a:r>
              <a:rPr lang="en-US"/>
              <a:t>Potassium</a:t>
            </a:r>
          </a:p>
          <a:p>
            <a:pPr lvl="2">
              <a:spcBef>
                <a:spcPct val="0"/>
              </a:spcBef>
            </a:pPr>
            <a:r>
              <a:rPr lang="en-US"/>
              <a:t>Sodium</a:t>
            </a:r>
          </a:p>
          <a:p>
            <a:pPr lvl="2">
              <a:spcBef>
                <a:spcPct val="0"/>
              </a:spcBef>
            </a:pPr>
            <a:r>
              <a:rPr lang="en-US"/>
              <a:t>Phosphorus</a:t>
            </a:r>
          </a:p>
          <a:p>
            <a:pPr lvl="1">
              <a:spcBef>
                <a:spcPct val="0"/>
              </a:spcBef>
            </a:pPr>
            <a:r>
              <a:rPr lang="en-US"/>
              <a:t>Vitamin supplementation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Excess Fluid Volume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Interventions:</a:t>
            </a:r>
          </a:p>
          <a:p>
            <a:pPr lvl="1">
              <a:spcBef>
                <a:spcPct val="0"/>
              </a:spcBef>
            </a:pPr>
            <a:r>
              <a:rPr lang="en-US"/>
              <a:t>Monitor intake and output.</a:t>
            </a:r>
          </a:p>
          <a:p>
            <a:pPr lvl="1">
              <a:spcBef>
                <a:spcPct val="0"/>
              </a:spcBef>
            </a:pPr>
            <a:r>
              <a:rPr lang="en-US"/>
              <a:t>Promote fluid balance.</a:t>
            </a:r>
          </a:p>
          <a:p>
            <a:pPr lvl="1">
              <a:spcBef>
                <a:spcPct val="0"/>
              </a:spcBef>
            </a:pPr>
            <a:r>
              <a:rPr lang="en-US"/>
              <a:t>Assess for manifestations of volume excess:</a:t>
            </a:r>
          </a:p>
          <a:p>
            <a:pPr lvl="2">
              <a:spcBef>
                <a:spcPct val="0"/>
              </a:spcBef>
            </a:pPr>
            <a:r>
              <a:rPr lang="en-US"/>
              <a:t>Crackles in the bases of the lungs</a:t>
            </a:r>
          </a:p>
          <a:p>
            <a:pPr lvl="2">
              <a:spcBef>
                <a:spcPct val="0"/>
              </a:spcBef>
            </a:pPr>
            <a:r>
              <a:rPr lang="en-US"/>
              <a:t>Edema</a:t>
            </a:r>
          </a:p>
          <a:p>
            <a:pPr lvl="2">
              <a:spcBef>
                <a:spcPct val="0"/>
              </a:spcBef>
            </a:pPr>
            <a:r>
              <a:rPr lang="en-US"/>
              <a:t>Distended neck veins</a:t>
            </a:r>
          </a:p>
          <a:p>
            <a:pPr lvl="1">
              <a:spcBef>
                <a:spcPct val="0"/>
              </a:spcBef>
            </a:pPr>
            <a:r>
              <a:rPr lang="en-US"/>
              <a:t>Drug therapy includes diuretics.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Acute Renal Failure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Pathophysiology</a:t>
            </a:r>
          </a:p>
          <a:p>
            <a:pPr>
              <a:spcBef>
                <a:spcPct val="0"/>
              </a:spcBef>
            </a:pPr>
            <a:r>
              <a:rPr lang="en-US"/>
              <a:t>Types of acute renal failure include:</a:t>
            </a:r>
          </a:p>
          <a:p>
            <a:pPr lvl="1">
              <a:spcBef>
                <a:spcPct val="0"/>
              </a:spcBef>
            </a:pPr>
            <a:r>
              <a:rPr lang="en-US"/>
              <a:t>Prerenal </a:t>
            </a:r>
          </a:p>
          <a:p>
            <a:pPr lvl="1">
              <a:spcBef>
                <a:spcPct val="0"/>
              </a:spcBef>
            </a:pPr>
            <a:r>
              <a:rPr lang="en-US"/>
              <a:t>Intrarenal </a:t>
            </a:r>
          </a:p>
          <a:p>
            <a:pPr lvl="1">
              <a:spcBef>
                <a:spcPct val="0"/>
              </a:spcBef>
            </a:pPr>
            <a:r>
              <a:rPr lang="en-US"/>
              <a:t>Postrenal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Decreased Cardiac Output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Interventions:</a:t>
            </a:r>
          </a:p>
          <a:p>
            <a:pPr lvl="1">
              <a:spcBef>
                <a:spcPct val="0"/>
              </a:spcBef>
            </a:pPr>
            <a:r>
              <a:rPr lang="en-US"/>
              <a:t>Control hypertension with calcium channel blockers, ACE inhibitors, alpha- and beta-adrenergic blockers, and vasodilators.</a:t>
            </a:r>
          </a:p>
          <a:p>
            <a:pPr lvl="1">
              <a:spcBef>
                <a:spcPct val="0"/>
              </a:spcBef>
            </a:pPr>
            <a:r>
              <a:rPr lang="en-US"/>
              <a:t>Instruct patient and family to monitor blood pressure, patient’s weight, diet, and drug therapy.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Risk for Infection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Meticulous skin care</a:t>
            </a:r>
          </a:p>
          <a:p>
            <a:pPr lvl="1">
              <a:spcBef>
                <a:spcPct val="0"/>
              </a:spcBef>
            </a:pPr>
            <a:r>
              <a:rPr lang="en-US"/>
              <a:t>Preventive skin care</a:t>
            </a:r>
          </a:p>
          <a:p>
            <a:pPr lvl="1">
              <a:spcBef>
                <a:spcPct val="0"/>
              </a:spcBef>
            </a:pPr>
            <a:r>
              <a:rPr lang="en-US"/>
              <a:t>Inspection of vascular access site for dialysis</a:t>
            </a:r>
          </a:p>
          <a:p>
            <a:pPr lvl="1">
              <a:spcBef>
                <a:spcPct val="0"/>
              </a:spcBef>
            </a:pPr>
            <a:r>
              <a:rPr lang="en-US"/>
              <a:t>Monitoring of vital signs for manifestations of infection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Risk for Injury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Drug therapy</a:t>
            </a:r>
          </a:p>
          <a:p>
            <a:pPr lvl="1">
              <a:spcBef>
                <a:spcPct val="0"/>
              </a:spcBef>
            </a:pPr>
            <a:r>
              <a:rPr lang="en-US"/>
              <a:t>Education to prevent fall or injury, pathologic fractures, bleeding, and toxic effects of prescribed drugs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Fatigue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Interventions:</a:t>
            </a:r>
          </a:p>
          <a:p>
            <a:pPr lvl="1">
              <a:spcBef>
                <a:spcPct val="0"/>
              </a:spcBef>
            </a:pPr>
            <a:r>
              <a:rPr lang="en-US"/>
              <a:t>Assess for vitamin deficiency, anemia, and buildup of urea.</a:t>
            </a:r>
          </a:p>
          <a:p>
            <a:pPr lvl="1">
              <a:spcBef>
                <a:spcPct val="0"/>
              </a:spcBef>
            </a:pPr>
            <a:r>
              <a:rPr lang="en-US"/>
              <a:t>Administer vitamin and mineral supplements.</a:t>
            </a:r>
          </a:p>
          <a:p>
            <a:pPr lvl="1">
              <a:spcBef>
                <a:spcPct val="0"/>
              </a:spcBef>
            </a:pPr>
            <a:r>
              <a:rPr lang="en-US"/>
              <a:t>Administer erythropoietin therapy for bone marrow production.</a:t>
            </a:r>
          </a:p>
          <a:p>
            <a:pPr lvl="1">
              <a:spcBef>
                <a:spcPct val="0"/>
              </a:spcBef>
            </a:pPr>
            <a:r>
              <a:rPr lang="en-US"/>
              <a:t>Give iron supplements as needed.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Anxiety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Health care team involvement</a:t>
            </a:r>
          </a:p>
          <a:p>
            <a:pPr lvl="1">
              <a:spcBef>
                <a:spcPct val="0"/>
              </a:spcBef>
            </a:pPr>
            <a:r>
              <a:rPr lang="en-US"/>
              <a:t>Patient and family education</a:t>
            </a:r>
          </a:p>
          <a:p>
            <a:pPr lvl="1">
              <a:spcBef>
                <a:spcPct val="0"/>
              </a:spcBef>
            </a:pPr>
            <a:r>
              <a:rPr lang="en-US"/>
              <a:t>Continuity of care</a:t>
            </a:r>
          </a:p>
          <a:p>
            <a:pPr lvl="1">
              <a:spcBef>
                <a:spcPct val="0"/>
              </a:spcBef>
            </a:pPr>
            <a:r>
              <a:rPr lang="en-US"/>
              <a:t>Encouragement of patient to ask questions and discuss fears about the diagnosis of renal failure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Potential for Pulmonary Edema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Interventions:</a:t>
            </a:r>
          </a:p>
          <a:p>
            <a:pPr lvl="1">
              <a:spcBef>
                <a:spcPct val="0"/>
              </a:spcBef>
            </a:pPr>
            <a:r>
              <a:rPr lang="en-US"/>
              <a:t>Assess the patient for early signs of pulmonary edema.</a:t>
            </a:r>
          </a:p>
          <a:p>
            <a:pPr lvl="1">
              <a:spcBef>
                <a:spcPct val="0"/>
              </a:spcBef>
            </a:pPr>
            <a:r>
              <a:rPr lang="en-US"/>
              <a:t>Monitor serum electrolyte levels, vital signs, oxygen saturation levels, hypertension.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Hemodialysis</a:t>
            </a:r>
            <a:r>
              <a:rPr lang="en-US" b="1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 selection</a:t>
            </a:r>
          </a:p>
          <a:p>
            <a:pPr>
              <a:spcBef>
                <a:spcPct val="0"/>
              </a:spcBef>
            </a:pPr>
            <a:r>
              <a:rPr lang="en-US"/>
              <a:t>Dialysis settings</a:t>
            </a:r>
          </a:p>
          <a:p>
            <a:pPr>
              <a:spcBef>
                <a:spcPct val="0"/>
              </a:spcBef>
            </a:pPr>
            <a:r>
              <a:rPr lang="en-US"/>
              <a:t>Procedure</a:t>
            </a:r>
          </a:p>
          <a:p>
            <a:pPr>
              <a:spcBef>
                <a:spcPct val="0"/>
              </a:spcBef>
            </a:pPr>
            <a:r>
              <a:rPr lang="en-US"/>
              <a:t>Anticoagulation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Subclavian Dialysis Catheters</a:t>
            </a:r>
          </a:p>
        </p:txBody>
      </p:sp>
      <p:pic>
        <p:nvPicPr>
          <p:cNvPr id="60423" name="Picture 7" descr="071001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4195763"/>
            <a:ext cx="3175000" cy="2152650"/>
          </a:xfrm>
          <a:prstGeom prst="rect">
            <a:avLst/>
          </a:prstGeom>
          <a:noFill/>
        </p:spPr>
      </p:pic>
      <p:pic>
        <p:nvPicPr>
          <p:cNvPr id="60424" name="Picture 8" descr="071001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0213" y="1879600"/>
            <a:ext cx="3143250" cy="2120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Hemodialysis Circuit</a:t>
            </a:r>
          </a:p>
        </p:txBody>
      </p:sp>
      <p:pic>
        <p:nvPicPr>
          <p:cNvPr id="62470" name="Picture 6" descr="071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6400" y="1901825"/>
            <a:ext cx="3251200" cy="427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Vascular Access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Arteriovenous fistula or arteriovenous graft for long-term permanent access</a:t>
            </a:r>
          </a:p>
          <a:p>
            <a:pPr>
              <a:spcBef>
                <a:spcPct val="0"/>
              </a:spcBef>
            </a:pPr>
            <a:r>
              <a:rPr lang="en-US"/>
              <a:t>Hemodialysis catheter, dual or triple lumen, or arteriovenous shunt for temporary access</a:t>
            </a:r>
          </a:p>
          <a:p>
            <a:pPr>
              <a:spcBef>
                <a:spcPct val="0"/>
              </a:spcBef>
            </a:pPr>
            <a:r>
              <a:rPr lang="en-US"/>
              <a:t>Precautions</a:t>
            </a:r>
          </a:p>
          <a:p>
            <a:pPr>
              <a:spcBef>
                <a:spcPct val="0"/>
              </a:spcBef>
            </a:pPr>
            <a:r>
              <a:rPr lang="en-US"/>
              <a:t>Complications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Types of Acute Renal Failure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Prerenal azotemia</a:t>
            </a:r>
            <a:r>
              <a:rPr lang="en-US">
                <a:cs typeface="Arial" charset="0"/>
              </a:rPr>
              <a:t>—r</a:t>
            </a:r>
            <a:r>
              <a:rPr lang="en-US"/>
              <a:t>enal failure caused by poor blood flow to the kidneys</a:t>
            </a:r>
          </a:p>
          <a:p>
            <a:pPr>
              <a:spcBef>
                <a:spcPct val="0"/>
              </a:spcBef>
            </a:pPr>
            <a:r>
              <a:rPr lang="en-US"/>
              <a:t>Most commonly caused by hypovolemic shock and heart failure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315200" cy="990600"/>
          </a:xfrm>
        </p:spPr>
        <p:txBody>
          <a:bodyPr/>
          <a:lstStyle/>
          <a:p>
            <a:r>
              <a:rPr lang="en-US"/>
              <a:t>Complications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Thrombosis or stenosis</a:t>
            </a:r>
          </a:p>
          <a:p>
            <a:pPr>
              <a:spcBef>
                <a:spcPct val="0"/>
              </a:spcBef>
            </a:pPr>
            <a:r>
              <a:rPr lang="en-US"/>
              <a:t>Infection</a:t>
            </a:r>
          </a:p>
          <a:p>
            <a:pPr>
              <a:spcBef>
                <a:spcPct val="0"/>
              </a:spcBef>
            </a:pPr>
            <a:r>
              <a:rPr lang="en-US"/>
              <a:t>Aneurysm formation</a:t>
            </a:r>
          </a:p>
          <a:p>
            <a:pPr>
              <a:spcBef>
                <a:spcPct val="0"/>
              </a:spcBef>
            </a:pPr>
            <a:r>
              <a:rPr lang="en-US"/>
              <a:t>Ischemia</a:t>
            </a:r>
          </a:p>
          <a:p>
            <a:pPr>
              <a:spcBef>
                <a:spcPct val="0"/>
              </a:spcBef>
            </a:pPr>
            <a:r>
              <a:rPr lang="en-US"/>
              <a:t>Heart failure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Hemodialysis Nursing Care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Drugs</a:t>
            </a:r>
          </a:p>
          <a:p>
            <a:pPr>
              <a:spcBef>
                <a:spcPct val="0"/>
              </a:spcBef>
            </a:pPr>
            <a:r>
              <a:rPr lang="en-US"/>
              <a:t>Post-dialysis assess for hypotension, headache, nausea, malaise, vomiting, dizziness, and muscle cramps or bleeding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Complications of Hemodialysis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Dialysis disequilibrium syndrome</a:t>
            </a:r>
          </a:p>
          <a:p>
            <a:pPr>
              <a:spcBef>
                <a:spcPct val="0"/>
              </a:spcBef>
            </a:pPr>
            <a:r>
              <a:rPr lang="en-US"/>
              <a:t>Infectious disease</a:t>
            </a:r>
          </a:p>
          <a:p>
            <a:pPr>
              <a:spcBef>
                <a:spcPct val="0"/>
              </a:spcBef>
            </a:pPr>
            <a:r>
              <a:rPr lang="en-US"/>
              <a:t>Hepatitis B and Hepatitis C</a:t>
            </a:r>
          </a:p>
          <a:p>
            <a:pPr>
              <a:spcBef>
                <a:spcPct val="0"/>
              </a:spcBef>
            </a:pPr>
            <a:r>
              <a:rPr lang="en-US"/>
              <a:t>HIV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Peritoneal Dialysis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Procedure involves siliconized rubber catheter placed into the abdominal cavity for infusion of dialysate.</a:t>
            </a:r>
          </a:p>
          <a:p>
            <a:pPr>
              <a:spcBef>
                <a:spcPct val="0"/>
              </a:spcBef>
            </a:pPr>
            <a:r>
              <a:rPr lang="en-US"/>
              <a:t>Types of peritoneal dialysis:</a:t>
            </a:r>
          </a:p>
          <a:p>
            <a:pPr lvl="1">
              <a:spcBef>
                <a:spcPct val="0"/>
              </a:spcBef>
            </a:pPr>
            <a:r>
              <a:rPr lang="en-US"/>
              <a:t>Continuous ambulatory peritoneal dialysis (CAPD)</a:t>
            </a:r>
          </a:p>
          <a:p>
            <a:pPr lvl="1">
              <a:spcBef>
                <a:spcPct val="0"/>
              </a:spcBef>
            </a:pPr>
            <a:r>
              <a:rPr lang="en-US"/>
              <a:t>Automated peritoneal dialysis</a:t>
            </a:r>
          </a:p>
          <a:p>
            <a:pPr lvl="1">
              <a:spcBef>
                <a:spcPct val="0"/>
              </a:spcBef>
            </a:pPr>
            <a:r>
              <a:rPr lang="en-US"/>
              <a:t>Intermittent peritoneal dialysis</a:t>
            </a:r>
          </a:p>
          <a:p>
            <a:pPr lvl="1">
              <a:spcBef>
                <a:spcPct val="0"/>
              </a:spcBef>
            </a:pPr>
            <a:r>
              <a:rPr lang="en-US"/>
              <a:t>Continuous-cycle peritoneal dialysis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Peritoneal Dialysis Exchange</a:t>
            </a:r>
          </a:p>
        </p:txBody>
      </p:sp>
      <p:pic>
        <p:nvPicPr>
          <p:cNvPr id="74758" name="Picture 6" descr="071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2700" y="1844675"/>
            <a:ext cx="4038600" cy="433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Continuous Ambulatory Peritoneal Dialysis (CAPD)</a:t>
            </a:r>
          </a:p>
        </p:txBody>
      </p:sp>
      <p:pic>
        <p:nvPicPr>
          <p:cNvPr id="76806" name="Picture 6" descr="0710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2463" y="1851025"/>
            <a:ext cx="2759075" cy="4397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Automated Peritoneal Dialysis</a:t>
            </a:r>
          </a:p>
        </p:txBody>
      </p:sp>
      <p:pic>
        <p:nvPicPr>
          <p:cNvPr id="77830" name="Picture 6" descr="071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7213" y="2095500"/>
            <a:ext cx="5489575" cy="3924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Complications of Peritoneal Dialysis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Peritonitis</a:t>
            </a:r>
          </a:p>
          <a:p>
            <a:pPr>
              <a:spcBef>
                <a:spcPct val="0"/>
              </a:spcBef>
            </a:pPr>
            <a:r>
              <a:rPr lang="en-US"/>
              <a:t>Pain</a:t>
            </a:r>
          </a:p>
          <a:p>
            <a:pPr>
              <a:spcBef>
                <a:spcPct val="0"/>
              </a:spcBef>
            </a:pPr>
            <a:r>
              <a:rPr lang="en-US"/>
              <a:t>Exit site and tunnel infections</a:t>
            </a:r>
          </a:p>
          <a:p>
            <a:pPr>
              <a:spcBef>
                <a:spcPct val="0"/>
              </a:spcBef>
            </a:pPr>
            <a:r>
              <a:rPr lang="en-US"/>
              <a:t>Poor dialysate flow</a:t>
            </a:r>
          </a:p>
          <a:p>
            <a:pPr>
              <a:spcBef>
                <a:spcPct val="0"/>
              </a:spcBef>
            </a:pPr>
            <a:r>
              <a:rPr lang="en-US"/>
              <a:t>Dialysate leakage</a:t>
            </a:r>
          </a:p>
          <a:p>
            <a:pPr>
              <a:spcBef>
                <a:spcPct val="0"/>
              </a:spcBef>
            </a:pPr>
            <a:r>
              <a:rPr lang="en-US"/>
              <a:t>Other complications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Nursing Care During Peritoneal Dialysis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Before treating, evaluate baseline vital signs, weight, and laboratory tests.</a:t>
            </a:r>
          </a:p>
          <a:p>
            <a:pPr>
              <a:spcBef>
                <a:spcPct val="0"/>
              </a:spcBef>
            </a:pPr>
            <a:r>
              <a:rPr lang="en-US"/>
              <a:t>Continually monitor the patient for respiratory distress, pain, and discomfort.</a:t>
            </a:r>
          </a:p>
          <a:p>
            <a:pPr>
              <a:spcBef>
                <a:spcPct val="0"/>
              </a:spcBef>
            </a:pPr>
            <a:r>
              <a:rPr lang="en-US"/>
              <a:t>Monitor prescribed dwell time, and initiate outflow.</a:t>
            </a:r>
          </a:p>
          <a:p>
            <a:pPr>
              <a:spcBef>
                <a:spcPct val="0"/>
              </a:spcBef>
            </a:pPr>
            <a:r>
              <a:rPr lang="en-US"/>
              <a:t>Observe the outflow amount and pattern of fluid.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Renal Transplantation</a:t>
            </a:r>
            <a:r>
              <a:rPr lang="en-US" b="1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Candidate selection criteria</a:t>
            </a:r>
          </a:p>
          <a:p>
            <a:pPr>
              <a:spcBef>
                <a:spcPct val="0"/>
              </a:spcBef>
            </a:pPr>
            <a:r>
              <a:rPr lang="en-US"/>
              <a:t>Donors</a:t>
            </a:r>
          </a:p>
          <a:p>
            <a:pPr>
              <a:spcBef>
                <a:spcPct val="0"/>
              </a:spcBef>
            </a:pPr>
            <a:r>
              <a:rPr lang="en-US"/>
              <a:t>Preoperative care</a:t>
            </a:r>
          </a:p>
          <a:p>
            <a:pPr>
              <a:spcBef>
                <a:spcPct val="0"/>
              </a:spcBef>
            </a:pPr>
            <a:r>
              <a:rPr lang="en-US"/>
              <a:t>Immunologic studies</a:t>
            </a:r>
          </a:p>
          <a:p>
            <a:pPr>
              <a:spcBef>
                <a:spcPct val="0"/>
              </a:spcBef>
            </a:pPr>
            <a:r>
              <a:rPr lang="en-US"/>
              <a:t>Surgical team</a:t>
            </a:r>
          </a:p>
          <a:p>
            <a:pPr>
              <a:spcBef>
                <a:spcPct val="0"/>
              </a:spcBef>
            </a:pPr>
            <a:r>
              <a:rPr lang="en-US"/>
              <a:t>Operative procedure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Phases of Acute Renal Failure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Phases of rapid decrease in renal function lead to the collection of metabolic wastes in the body.</a:t>
            </a:r>
          </a:p>
          <a:p>
            <a:pPr>
              <a:spcBef>
                <a:spcPct val="0"/>
              </a:spcBef>
            </a:pPr>
            <a:r>
              <a:rPr lang="en-US"/>
              <a:t>Phases include:</a:t>
            </a:r>
          </a:p>
          <a:p>
            <a:pPr lvl="1">
              <a:spcBef>
                <a:spcPct val="0"/>
              </a:spcBef>
            </a:pPr>
            <a:r>
              <a:rPr lang="en-US"/>
              <a:t>Onset phase</a:t>
            </a:r>
          </a:p>
          <a:p>
            <a:pPr lvl="1">
              <a:spcBef>
                <a:spcPct val="0"/>
              </a:spcBef>
            </a:pPr>
            <a:r>
              <a:rPr lang="en-US"/>
              <a:t>Oliguric phase </a:t>
            </a:r>
          </a:p>
          <a:p>
            <a:pPr lvl="1">
              <a:spcBef>
                <a:spcPct val="0"/>
              </a:spcBef>
            </a:pPr>
            <a:r>
              <a:rPr lang="en-US"/>
              <a:t>Diuretic phase  </a:t>
            </a:r>
          </a:p>
          <a:p>
            <a:pPr lvl="1">
              <a:spcBef>
                <a:spcPct val="0"/>
              </a:spcBef>
            </a:pPr>
            <a:r>
              <a:rPr lang="en-US"/>
              <a:t>Recovery phase</a:t>
            </a:r>
          </a:p>
          <a:p>
            <a:pPr>
              <a:spcBef>
                <a:spcPct val="0"/>
              </a:spcBef>
            </a:pPr>
            <a:r>
              <a:rPr lang="en-US"/>
              <a:t>Acute syndrome may be reversible with prompt intervention.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Transplanted Kidney</a:t>
            </a:r>
          </a:p>
        </p:txBody>
      </p:sp>
      <p:pic>
        <p:nvPicPr>
          <p:cNvPr id="80903" name="Picture 7" descr="0710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3988" y="1911350"/>
            <a:ext cx="6296025" cy="410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Postoperative Care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Urologic management</a:t>
            </a:r>
          </a:p>
          <a:p>
            <a:pPr>
              <a:spcBef>
                <a:spcPct val="0"/>
              </a:spcBef>
            </a:pPr>
            <a:r>
              <a:rPr lang="en-US"/>
              <a:t>Assessment of urine output hourly for 48 hr</a:t>
            </a:r>
          </a:p>
          <a:p>
            <a:pPr>
              <a:spcBef>
                <a:spcPct val="0"/>
              </a:spcBef>
            </a:pPr>
            <a:r>
              <a:rPr lang="en-US"/>
              <a:t>Complications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Rejection</a:t>
            </a:r>
          </a:p>
          <a:p>
            <a:pPr lvl="1">
              <a:spcBef>
                <a:spcPct val="0"/>
              </a:spcBef>
            </a:pPr>
            <a:r>
              <a:rPr lang="en-US"/>
              <a:t>Acute tubular necrosis</a:t>
            </a:r>
          </a:p>
          <a:p>
            <a:pPr lvl="1" algn="r">
              <a:spcBef>
                <a:spcPct val="0"/>
              </a:spcBef>
              <a:buFont typeface="Wingdings" pitchFamily="2" charset="2"/>
              <a:buNone/>
            </a:pPr>
            <a:endParaRPr lang="en-US" sz="1800" b="1" i="1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Postoperative Care (Cont’d)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Thrombosis</a:t>
            </a:r>
          </a:p>
          <a:p>
            <a:pPr lvl="1">
              <a:spcBef>
                <a:spcPct val="0"/>
              </a:spcBef>
            </a:pPr>
            <a:r>
              <a:rPr lang="en-US"/>
              <a:t>Renal artery stenosis </a:t>
            </a:r>
          </a:p>
          <a:p>
            <a:pPr lvl="1">
              <a:spcBef>
                <a:spcPct val="0"/>
              </a:spcBef>
            </a:pPr>
            <a:r>
              <a:rPr lang="en-US"/>
              <a:t>Other complications</a:t>
            </a:r>
          </a:p>
          <a:p>
            <a:pPr lvl="1">
              <a:spcBef>
                <a:spcPct val="0"/>
              </a:spcBef>
            </a:pPr>
            <a:r>
              <a:rPr lang="en-US"/>
              <a:t>Immunosuppressive drug therapy</a:t>
            </a:r>
          </a:p>
          <a:p>
            <a:pPr lvl="1">
              <a:spcBef>
                <a:spcPct val="0"/>
              </a:spcBef>
            </a:pPr>
            <a:r>
              <a:rPr lang="en-US"/>
              <a:t>Psychosocial preparation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Psychosocial preparation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Health Promotion and Maintenance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Severe blood volume depletion can lead to renal failure even in people who have no known kidney problems</a:t>
            </a:r>
          </a:p>
          <a:p>
            <a:pPr>
              <a:spcBef>
                <a:spcPct val="0"/>
              </a:spcBef>
            </a:pPr>
            <a:r>
              <a:rPr lang="en-US"/>
              <a:t>Continual assessment of I&amp;O, blood volume depletion, laboratory values, use of nephrotoxic substances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Assessment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History </a:t>
            </a:r>
          </a:p>
          <a:p>
            <a:pPr>
              <a:spcBef>
                <a:spcPct val="0"/>
              </a:spcBef>
            </a:pPr>
            <a:r>
              <a:rPr lang="en-US"/>
              <a:t>Physical assessment/clinical manifestations</a:t>
            </a:r>
          </a:p>
          <a:p>
            <a:pPr>
              <a:spcBef>
                <a:spcPct val="0"/>
              </a:spcBef>
            </a:pPr>
            <a:r>
              <a:rPr lang="en-US"/>
              <a:t>Laboratory assessment</a:t>
            </a:r>
          </a:p>
          <a:p>
            <a:pPr>
              <a:spcBef>
                <a:spcPct val="0"/>
              </a:spcBef>
            </a:pPr>
            <a:r>
              <a:rPr lang="en-US"/>
              <a:t>Imaging assessment</a:t>
            </a:r>
          </a:p>
          <a:p>
            <a:pPr>
              <a:spcBef>
                <a:spcPct val="0"/>
              </a:spcBef>
            </a:pPr>
            <a:r>
              <a:rPr lang="en-US"/>
              <a:t>Other diagnostic tests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Drug Therapy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Cardioglycides</a:t>
            </a:r>
          </a:p>
          <a:p>
            <a:pPr>
              <a:spcBef>
                <a:spcPct val="0"/>
              </a:spcBef>
            </a:pPr>
            <a:r>
              <a:rPr lang="en-US"/>
              <a:t>Vitamins and minerals</a:t>
            </a:r>
          </a:p>
          <a:p>
            <a:pPr>
              <a:spcBef>
                <a:spcPct val="0"/>
              </a:spcBef>
            </a:pPr>
            <a:r>
              <a:rPr lang="en-US"/>
              <a:t>Synthetic erythropoietin</a:t>
            </a:r>
          </a:p>
          <a:p>
            <a:pPr>
              <a:spcBef>
                <a:spcPct val="0"/>
              </a:spcBef>
            </a:pPr>
            <a:r>
              <a:rPr lang="en-US"/>
              <a:t>Phosphate binders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Treatment</a:t>
            </a:r>
            <a:r>
              <a:rPr lang="en-US" b="1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Nutrition therapy</a:t>
            </a:r>
          </a:p>
          <a:p>
            <a:pPr>
              <a:spcBef>
                <a:spcPct val="0"/>
              </a:spcBef>
            </a:pPr>
            <a:r>
              <a:rPr lang="en-US"/>
              <a:t>Dialysis therapies:</a:t>
            </a:r>
          </a:p>
          <a:p>
            <a:pPr lvl="1">
              <a:spcBef>
                <a:spcPct val="0"/>
              </a:spcBef>
            </a:pPr>
            <a:r>
              <a:rPr lang="en-US"/>
              <a:t>Continuous renal replacement therapy</a:t>
            </a:r>
          </a:p>
          <a:p>
            <a:pPr lvl="1">
              <a:spcBef>
                <a:spcPct val="0"/>
              </a:spcBef>
            </a:pPr>
            <a:r>
              <a:rPr lang="en-US"/>
              <a:t>Continuous arteriovenous hemofiltration (CAVHD) </a:t>
            </a:r>
          </a:p>
          <a:p>
            <a:pPr lvl="1">
              <a:spcBef>
                <a:spcPct val="0"/>
              </a:spcBef>
            </a:pPr>
            <a:r>
              <a:rPr lang="en-US"/>
              <a:t>Continuous arteriovenous hemodialysis and filtration (CAVHD)</a:t>
            </a:r>
          </a:p>
          <a:p>
            <a:pPr lvl="1">
              <a:spcBef>
                <a:spcPct val="0"/>
              </a:spcBef>
            </a:pPr>
            <a:r>
              <a:rPr lang="en-US"/>
              <a:t>Hemodialysis</a:t>
            </a:r>
          </a:p>
          <a:p>
            <a:pPr lvl="1">
              <a:spcBef>
                <a:spcPct val="0"/>
              </a:spcBef>
            </a:pPr>
            <a:r>
              <a:rPr lang="en-US"/>
              <a:t>Peritoneal dialysis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Continuous Renal Replacement Therapy</a:t>
            </a:r>
            <a:r>
              <a:rPr lang="en-US" sz="3600" b="1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5775"/>
            <a:ext cx="7246938" cy="4645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Standard treatment </a:t>
            </a:r>
          </a:p>
          <a:p>
            <a:pPr>
              <a:spcBef>
                <a:spcPct val="0"/>
              </a:spcBef>
            </a:pPr>
            <a:r>
              <a:rPr lang="en-US"/>
              <a:t>Dialysate solution</a:t>
            </a:r>
          </a:p>
          <a:p>
            <a:pPr>
              <a:spcBef>
                <a:spcPct val="0"/>
              </a:spcBef>
            </a:pPr>
            <a:r>
              <a:rPr lang="en-US"/>
              <a:t>Vascular access</a:t>
            </a:r>
          </a:p>
          <a:p>
            <a:pPr>
              <a:spcBef>
                <a:spcPct val="0"/>
              </a:spcBef>
            </a:pPr>
            <a:r>
              <a:rPr lang="en-US"/>
              <a:t>Continuous arteriovenous hemofiltration </a:t>
            </a:r>
          </a:p>
          <a:p>
            <a:pPr>
              <a:spcBef>
                <a:spcPct val="0"/>
              </a:spcBef>
            </a:pPr>
            <a:r>
              <a:rPr lang="en-US"/>
              <a:t>Continuous venovenous hemofiltration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2743</TotalTime>
  <Words>861</Words>
  <Application>Microsoft Office PowerPoint</Application>
  <PresentationFormat>On-screen Show (4:3)</PresentationFormat>
  <Paragraphs>222</Paragraphs>
  <Slides>43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71</vt:lpstr>
      <vt:lpstr>Acute Renal Failure</vt:lpstr>
      <vt:lpstr>Types of Acute Renal Failure</vt:lpstr>
      <vt:lpstr>Phases of Acute Renal Failure</vt:lpstr>
      <vt:lpstr>Health Promotion and Maintenance</vt:lpstr>
      <vt:lpstr>Assessment </vt:lpstr>
      <vt:lpstr>Drug Therapy</vt:lpstr>
      <vt:lpstr>Treatment </vt:lpstr>
      <vt:lpstr>Continuous Renal Replacement Therapy </vt:lpstr>
      <vt:lpstr>Posthospital Care</vt:lpstr>
      <vt:lpstr>Chronic Kidney Disease</vt:lpstr>
      <vt:lpstr>Stages of Chronic Kidney Disease</vt:lpstr>
      <vt:lpstr>Stages of Chronic Kidney Disease Changes</vt:lpstr>
      <vt:lpstr>Calcium and Phosphate Balance</vt:lpstr>
      <vt:lpstr>Stages of Chronic Kidney Disease Changes (Cont’d)</vt:lpstr>
      <vt:lpstr>Clinical Manifestations</vt:lpstr>
      <vt:lpstr>Assessments </vt:lpstr>
      <vt:lpstr>Imbalanced Nutrition: Less Than Body Requirements</vt:lpstr>
      <vt:lpstr>Excess Fluid Volume</vt:lpstr>
      <vt:lpstr>Decreased Cardiac Output</vt:lpstr>
      <vt:lpstr>Risk for Infection</vt:lpstr>
      <vt:lpstr>Risk for Injury</vt:lpstr>
      <vt:lpstr>Fatigue</vt:lpstr>
      <vt:lpstr>Anxiety</vt:lpstr>
      <vt:lpstr>Potential for Pulmonary Edema</vt:lpstr>
      <vt:lpstr>Hemodialysis </vt:lpstr>
      <vt:lpstr>Subclavian Dialysis Catheters</vt:lpstr>
      <vt:lpstr>Hemodialysis Circuit</vt:lpstr>
      <vt:lpstr>Vascular Access</vt:lpstr>
      <vt:lpstr>Complications </vt:lpstr>
      <vt:lpstr>Hemodialysis Nursing Care</vt:lpstr>
      <vt:lpstr>Complications of Hemodialysis</vt:lpstr>
      <vt:lpstr>Peritoneal Dialysis</vt:lpstr>
      <vt:lpstr>Peritoneal Dialysis Exchange</vt:lpstr>
      <vt:lpstr>Continuous Ambulatory Peritoneal Dialysis (CAPD)</vt:lpstr>
      <vt:lpstr>Automated Peritoneal Dialysis</vt:lpstr>
      <vt:lpstr>Complications of Peritoneal Dialysis</vt:lpstr>
      <vt:lpstr>Nursing Care During Peritoneal Dialysis</vt:lpstr>
      <vt:lpstr>Renal Transplantation </vt:lpstr>
      <vt:lpstr>Transplanted Kidney</vt:lpstr>
      <vt:lpstr>Postoperative Care</vt:lpstr>
      <vt:lpstr>Postoperative Care (Cont’d)</vt:lpstr>
      <vt:lpstr>Community-Based Care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71</dc:title>
  <cp:lastModifiedBy>jforest</cp:lastModifiedBy>
  <cp:revision>134</cp:revision>
  <dcterms:created xsi:type="dcterms:W3CDTF">2004-09-24T21:36:35Z</dcterms:created>
  <dcterms:modified xsi:type="dcterms:W3CDTF">2010-02-17T22:00:35Z</dcterms:modified>
</cp:coreProperties>
</file>