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55"/>
  </p:notesMasterIdLst>
  <p:sldIdLst>
    <p:sldId id="256" r:id="rId3"/>
    <p:sldId id="257" r:id="rId4"/>
    <p:sldId id="296" r:id="rId5"/>
    <p:sldId id="258" r:id="rId6"/>
    <p:sldId id="259" r:id="rId7"/>
    <p:sldId id="295" r:id="rId8"/>
    <p:sldId id="260" r:id="rId9"/>
    <p:sldId id="297" r:id="rId10"/>
    <p:sldId id="298" r:id="rId11"/>
    <p:sldId id="299" r:id="rId12"/>
    <p:sldId id="300" r:id="rId13"/>
    <p:sldId id="301" r:id="rId14"/>
    <p:sldId id="262" r:id="rId15"/>
    <p:sldId id="263" r:id="rId16"/>
    <p:sldId id="264" r:id="rId17"/>
    <p:sldId id="265" r:id="rId18"/>
    <p:sldId id="302" r:id="rId19"/>
    <p:sldId id="266" r:id="rId20"/>
    <p:sldId id="291" r:id="rId21"/>
    <p:sldId id="267" r:id="rId22"/>
    <p:sldId id="268" r:id="rId23"/>
    <p:sldId id="269" r:id="rId24"/>
    <p:sldId id="305" r:id="rId25"/>
    <p:sldId id="306" r:id="rId26"/>
    <p:sldId id="294" r:id="rId27"/>
    <p:sldId id="270" r:id="rId28"/>
    <p:sldId id="271" r:id="rId29"/>
    <p:sldId id="307" r:id="rId30"/>
    <p:sldId id="272" r:id="rId31"/>
    <p:sldId id="273" r:id="rId32"/>
    <p:sldId id="308" r:id="rId33"/>
    <p:sldId id="309" r:id="rId34"/>
    <p:sldId id="275" r:id="rId35"/>
    <p:sldId id="276" r:id="rId36"/>
    <p:sldId id="277" r:id="rId37"/>
    <p:sldId id="278" r:id="rId38"/>
    <p:sldId id="279" r:id="rId39"/>
    <p:sldId id="310" r:id="rId40"/>
    <p:sldId id="292" r:id="rId41"/>
    <p:sldId id="280" r:id="rId42"/>
    <p:sldId id="311" r:id="rId43"/>
    <p:sldId id="281" r:id="rId44"/>
    <p:sldId id="282" r:id="rId45"/>
    <p:sldId id="312" r:id="rId46"/>
    <p:sldId id="283" r:id="rId47"/>
    <p:sldId id="284" r:id="rId48"/>
    <p:sldId id="285" r:id="rId49"/>
    <p:sldId id="286" r:id="rId50"/>
    <p:sldId id="287" r:id="rId51"/>
    <p:sldId id="288" r:id="rId52"/>
    <p:sldId id="293" r:id="rId53"/>
    <p:sldId id="315" r:id="rId5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ditor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787" autoAdjust="0"/>
    <p:restoredTop sz="94664" autoAdjust="0"/>
  </p:normalViewPr>
  <p:slideViewPr>
    <p:cSldViewPr>
      <p:cViewPr>
        <p:scale>
          <a:sx n="75" d="100"/>
          <a:sy n="75" d="100"/>
        </p:scale>
        <p:origin x="-426" y="-78"/>
      </p:cViewPr>
      <p:guideLst>
        <p:guide orient="horz" pos="4032"/>
        <p:guide orient="horz" pos="288"/>
        <p:guide orient="horz" pos="960"/>
        <p:guide orient="horz" pos="1056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commentAuthors" Target="commentAuthor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97218C5D-0CAA-497B-8BD9-08AA6486C9B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D21D9B-F84A-45C3-8EC8-CADD852C9935}" type="slidenum">
              <a:rPr lang="en-US"/>
              <a:pPr/>
              <a:t>2</a:t>
            </a:fld>
            <a:endParaRPr lang="en-US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FFBDC-DBB7-4100-8700-3CBBDA2F881E}" type="slidenum">
              <a:rPr lang="en-US"/>
              <a:pPr/>
              <a:t>50</a:t>
            </a:fld>
            <a:endParaRPr lang="en-US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61C2F9-20A0-4D82-9C21-D6E4136DF4B9}" type="slidenum">
              <a:rPr lang="en-US"/>
              <a:pPr/>
              <a:t>51</a:t>
            </a:fld>
            <a:endParaRPr lang="en-US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35C718-E956-441A-8C80-EDAED06B9F3F}" type="slidenum">
              <a:rPr lang="en-US"/>
              <a:pPr/>
              <a:t>4</a:t>
            </a:fld>
            <a:endParaRPr lang="en-US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74514A-E867-4E1F-B1D8-F3FE1530A779}" type="slidenum">
              <a:rPr lang="en-US"/>
              <a:pPr/>
              <a:t>5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F48E15-98C6-4DCA-982F-3E9692814330}" type="slidenum">
              <a:rPr lang="en-US"/>
              <a:pPr/>
              <a:t>18</a:t>
            </a:fld>
            <a:endParaRPr 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019670-5419-4916-80DC-3992F66C4C8C}" type="slidenum">
              <a:rPr lang="en-US"/>
              <a:pPr/>
              <a:t>29</a:t>
            </a:fld>
            <a:endParaRPr lang="en-US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0B7E5C-B862-43C0-AFDF-AEBF403E4674}" type="slidenum">
              <a:rPr lang="en-US"/>
              <a:pPr/>
              <a:t>30</a:t>
            </a:fld>
            <a:endParaRPr lang="en-US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9CFE78-BF50-49B7-AA9A-53D5D1682DA1}" type="slidenum">
              <a:rPr lang="en-US"/>
              <a:pPr/>
              <a:t>35</a:t>
            </a:fld>
            <a:endParaRPr lang="en-US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215F88-6157-4DD1-A17C-29304A1CBC97}" type="slidenum">
              <a:rPr lang="en-US"/>
              <a:pPr/>
              <a:t>36</a:t>
            </a:fld>
            <a:endParaRPr lang="en-US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F8F330-A2F6-4C96-8F61-3ACC50949798}" type="slidenum">
              <a:rPr lang="en-US"/>
              <a:pPr/>
              <a:t>45</a:t>
            </a:fld>
            <a:endParaRPr lang="en-US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10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323" name="Picture 1027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632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632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6326" name="Rectangle 10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B6536D2-8E4E-4785-B0D8-44CE6DF8DC7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6327" name="Rectangle 1031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EA86DC-7E89-49E8-94FD-112CC399FC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CA08B4-363E-4133-B3FE-D17EC800D4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A3E862-5FBF-4263-81A0-C0F35892D1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E3D123-32EB-4A82-B39E-623AD6FFAA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EDF9BC-AB59-417D-A33E-27312D3F0E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CC9F67-AAA4-45A5-BCF8-6F7559F69F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B8BCEA-6856-44EA-8EC7-2CB6521411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FC41F8-9551-4763-AAC6-163D00F3C8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30E7D8-4153-4B0B-8236-09C27EA136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3F5589E-DCD8-4B5F-8186-3ECBAA889C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102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299" name="Picture 1027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5300" name="Rectangle 102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5301" name="Rectangle 10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5303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7A2508A6-558E-4F58-98EE-5895428B2D9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5304" name="Line 1032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C3AAC1D5-EC0D-4DAC-9EBC-48392E59C1EA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38</a:t>
            </a:r>
            <a:r>
              <a:rPr lang="en-US" b="1"/>
              <a:t> 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/>
          <a:p>
            <a:r>
              <a:rPr lang="en-US" sz="3600"/>
              <a:t>Care of Patients with Vascular Problems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Essential Hypertension (Cont’d)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Reduced intake of K, Ca, or Mg</a:t>
            </a:r>
          </a:p>
          <a:p>
            <a:pPr>
              <a:spcBef>
                <a:spcPct val="0"/>
              </a:spcBef>
            </a:pPr>
            <a:r>
              <a:rPr lang="en-US"/>
              <a:t>Obesity</a:t>
            </a:r>
          </a:p>
          <a:p>
            <a:pPr>
              <a:spcBef>
                <a:spcPct val="0"/>
              </a:spcBef>
            </a:pPr>
            <a:r>
              <a:rPr lang="en-US"/>
              <a:t>Smoking</a:t>
            </a:r>
          </a:p>
          <a:p>
            <a:pPr>
              <a:spcBef>
                <a:spcPct val="0"/>
              </a:spcBef>
            </a:pPr>
            <a:r>
              <a:rPr lang="en-US"/>
              <a:t>Stress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Secondary Hypertension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Renal disease</a:t>
            </a:r>
          </a:p>
          <a:p>
            <a:pPr>
              <a:spcBef>
                <a:spcPct val="0"/>
              </a:spcBef>
            </a:pPr>
            <a:r>
              <a:rPr lang="en-US"/>
              <a:t>Primary aldosteronism</a:t>
            </a:r>
          </a:p>
          <a:p>
            <a:pPr>
              <a:spcBef>
                <a:spcPct val="0"/>
              </a:spcBef>
            </a:pPr>
            <a:r>
              <a:rPr lang="en-US"/>
              <a:t>Pheochromocytoma</a:t>
            </a:r>
          </a:p>
          <a:p>
            <a:pPr>
              <a:spcBef>
                <a:spcPct val="0"/>
              </a:spcBef>
            </a:pPr>
            <a:r>
              <a:rPr lang="en-US"/>
              <a:t>Cushing’s syndrome</a:t>
            </a:r>
          </a:p>
          <a:p>
            <a:pPr>
              <a:spcBef>
                <a:spcPct val="0"/>
              </a:spcBef>
            </a:pPr>
            <a:r>
              <a:rPr lang="en-US"/>
              <a:t>Medications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Assessment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Patient history</a:t>
            </a:r>
          </a:p>
          <a:p>
            <a:r>
              <a:rPr lang="en-US"/>
              <a:t>Physical assessment </a:t>
            </a:r>
          </a:p>
          <a:p>
            <a:r>
              <a:rPr lang="en-US"/>
              <a:t>Psychological assessment</a:t>
            </a:r>
          </a:p>
          <a:p>
            <a:r>
              <a:rPr lang="en-US"/>
              <a:t>Diagnostic assessment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Knowledge Deficit</a:t>
            </a:r>
            <a:r>
              <a:rPr lang="en-US" b="1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Sodium restriction</a:t>
            </a:r>
          </a:p>
          <a:p>
            <a:pPr lvl="1">
              <a:spcBef>
                <a:spcPct val="0"/>
              </a:spcBef>
            </a:pPr>
            <a:r>
              <a:rPr lang="en-US"/>
              <a:t>Weight reduction</a:t>
            </a:r>
          </a:p>
          <a:p>
            <a:pPr lvl="1">
              <a:spcBef>
                <a:spcPct val="0"/>
              </a:spcBef>
            </a:pPr>
            <a:r>
              <a:rPr lang="en-US"/>
              <a:t>Moderation of alcohol intake</a:t>
            </a:r>
          </a:p>
          <a:p>
            <a:pPr lvl="1">
              <a:spcBef>
                <a:spcPct val="0"/>
              </a:spcBef>
            </a:pPr>
            <a:r>
              <a:rPr lang="en-US"/>
              <a:t>Exercise</a:t>
            </a:r>
          </a:p>
          <a:p>
            <a:pPr lvl="1">
              <a:spcBef>
                <a:spcPct val="0"/>
              </a:spcBef>
            </a:pPr>
            <a:r>
              <a:rPr lang="en-US"/>
              <a:t>Relaxation techniques</a:t>
            </a:r>
          </a:p>
          <a:p>
            <a:pPr lvl="1">
              <a:spcBef>
                <a:spcPct val="0"/>
              </a:spcBef>
            </a:pPr>
            <a:r>
              <a:rPr lang="en-US"/>
              <a:t>Tobacco and caffeine avoidance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Therapy</a:t>
            </a:r>
            <a:r>
              <a:rPr lang="en-US" b="1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Diuretics</a:t>
            </a:r>
          </a:p>
          <a:p>
            <a:pPr>
              <a:spcBef>
                <a:spcPct val="0"/>
              </a:spcBef>
            </a:pPr>
            <a:r>
              <a:rPr lang="en-US"/>
              <a:t>Calcium channel blockers</a:t>
            </a:r>
          </a:p>
          <a:p>
            <a:pPr>
              <a:spcBef>
                <a:spcPct val="0"/>
              </a:spcBef>
            </a:pPr>
            <a:r>
              <a:rPr lang="en-US"/>
              <a:t>ACE inhibitors</a:t>
            </a:r>
          </a:p>
          <a:p>
            <a:pPr>
              <a:spcBef>
                <a:spcPct val="0"/>
              </a:spcBef>
            </a:pPr>
            <a:r>
              <a:rPr lang="en-US"/>
              <a:t>Angiotensin II receptor antagonists</a:t>
            </a:r>
          </a:p>
          <a:p>
            <a:pPr>
              <a:spcBef>
                <a:spcPct val="0"/>
              </a:spcBef>
            </a:pPr>
            <a:r>
              <a:rPr lang="en-US"/>
              <a:t>Aldosterone receptor antagonists</a:t>
            </a:r>
          </a:p>
          <a:p>
            <a:pPr>
              <a:spcBef>
                <a:spcPct val="0"/>
              </a:spcBef>
            </a:pPr>
            <a:r>
              <a:rPr lang="en-US"/>
              <a:t>Beta-adrenergic blockers</a:t>
            </a:r>
          </a:p>
          <a:p>
            <a:pPr>
              <a:spcBef>
                <a:spcPct val="0"/>
              </a:spcBef>
            </a:pPr>
            <a:r>
              <a:rPr lang="en-US"/>
              <a:t>Renin inhibitors</a:t>
            </a:r>
          </a:p>
          <a:p>
            <a:pPr>
              <a:spcBef>
                <a:spcPct val="0"/>
              </a:spcBef>
            </a:pPr>
            <a:r>
              <a:rPr lang="en-US"/>
              <a:t>Central alpha agonists</a:t>
            </a:r>
          </a:p>
          <a:p>
            <a:pPr>
              <a:spcBef>
                <a:spcPct val="0"/>
              </a:spcBef>
            </a:pPr>
            <a:r>
              <a:rPr lang="en-US"/>
              <a:t>Alpha-adrenergic agonists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Risk for Ineffective Therapeutic Regimen Management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Teach medication compliance, usually for the rest of life.</a:t>
            </a:r>
          </a:p>
          <a:p>
            <a:pPr lvl="1">
              <a:spcBef>
                <a:spcPct val="0"/>
              </a:spcBef>
            </a:pPr>
            <a:r>
              <a:rPr lang="en-US"/>
              <a:t>Discuss goals of therapy, potential side effects, and how to identify potential problems.</a:t>
            </a:r>
          </a:p>
          <a:p>
            <a:pPr lvl="1">
              <a:spcBef>
                <a:spcPct val="0"/>
              </a:spcBef>
            </a:pPr>
            <a:r>
              <a:rPr lang="en-US"/>
              <a:t>Assist patient to understand therapeutic regimen.</a:t>
            </a:r>
          </a:p>
          <a:p>
            <a:pPr lvl="1">
              <a:spcBef>
                <a:spcPct val="0"/>
              </a:spcBef>
            </a:pPr>
            <a:r>
              <a:rPr lang="en-US"/>
              <a:t>Discuss consequence of noncompliance.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Peripheral Arterial Disease</a:t>
            </a:r>
            <a:r>
              <a:rPr lang="en-US" b="1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Disorders that alter the natural flow of blood through the arteries and veins of the peripheral circulation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Lower Extremity Arterial Disease</a:t>
            </a:r>
            <a:r>
              <a:rPr lang="en-US"/>
              <a:t> </a:t>
            </a:r>
          </a:p>
        </p:txBody>
      </p:sp>
      <p:pic>
        <p:nvPicPr>
          <p:cNvPr id="64518" name="Picture 6" descr="038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4475" y="1682750"/>
            <a:ext cx="3575050" cy="4641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Physical Assessment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Intermittent claudication</a:t>
            </a:r>
          </a:p>
          <a:p>
            <a:pPr>
              <a:spcBef>
                <a:spcPct val="0"/>
              </a:spcBef>
            </a:pPr>
            <a:r>
              <a:rPr lang="en-US"/>
              <a:t>Pain that occurs even while at rest; numbness and burning</a:t>
            </a:r>
          </a:p>
          <a:p>
            <a:pPr>
              <a:spcBef>
                <a:spcPct val="0"/>
              </a:spcBef>
            </a:pPr>
            <a:r>
              <a:rPr lang="en-US"/>
              <a:t>Inflow disease discomfort in the lower back, buttocks, or thighs</a:t>
            </a:r>
          </a:p>
          <a:p>
            <a:pPr>
              <a:spcBef>
                <a:spcPct val="0"/>
              </a:spcBef>
            </a:pPr>
            <a:r>
              <a:rPr lang="en-US"/>
              <a:t>Outflow disease burning or cramping in the calves, ankles, feet, and toes</a:t>
            </a:r>
            <a:endParaRPr lang="en-US" sz="2000" b="1" i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Physical Assessment</a:t>
            </a:r>
            <a:r>
              <a:rPr lang="en-US" b="1" i="1"/>
              <a:t> </a:t>
            </a:r>
            <a:r>
              <a:rPr lang="en-US"/>
              <a:t>(Cont’d)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Hair loss and dry, scaly, pale or mottled skin and thickened toenails</a:t>
            </a:r>
          </a:p>
          <a:p>
            <a:pPr>
              <a:spcBef>
                <a:spcPct val="0"/>
              </a:spcBef>
            </a:pPr>
            <a:r>
              <a:rPr lang="en-US"/>
              <a:t>Severe arterial disease</a:t>
            </a:r>
            <a:r>
              <a:rPr lang="en-US">
                <a:cs typeface="Arial" charset="0"/>
              </a:rPr>
              <a:t>—</a:t>
            </a:r>
            <a:r>
              <a:rPr lang="en-US"/>
              <a:t>extremity is cold and gray-blue or darkened; pallor may occur with extremity elevation; dependent rubor; and/or muscle atrophy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Arteriosclerosis and Atherosclerosis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Arteriosclerosis</a:t>
            </a:r>
            <a:r>
              <a:rPr lang="en-US">
                <a:cs typeface="Arial" charset="0"/>
              </a:rPr>
              <a:t>—</a:t>
            </a:r>
            <a:r>
              <a:rPr lang="en-US"/>
              <a:t>thickening or hardening of the arterial wall often associated with aging.</a:t>
            </a:r>
          </a:p>
          <a:p>
            <a:pPr>
              <a:spcBef>
                <a:spcPct val="0"/>
              </a:spcBef>
            </a:pPr>
            <a:r>
              <a:rPr lang="en-US"/>
              <a:t>Atherosclerosis</a:t>
            </a:r>
            <a:r>
              <a:rPr lang="en-US">
                <a:cs typeface="Arial" charset="0"/>
              </a:rPr>
              <a:t>—</a:t>
            </a:r>
            <a:r>
              <a:rPr lang="en-US"/>
              <a:t>type of arteriosclerosis involving the formation of plaque within the arterial wall.</a:t>
            </a:r>
          </a:p>
          <a:p>
            <a:pPr>
              <a:spcBef>
                <a:spcPct val="0"/>
              </a:spcBef>
            </a:pPr>
            <a:r>
              <a:rPr lang="en-US"/>
              <a:t>Etiology and genetic predisposition:</a:t>
            </a:r>
          </a:p>
          <a:p>
            <a:pPr lvl="1">
              <a:spcBef>
                <a:spcPct val="0"/>
              </a:spcBef>
            </a:pPr>
            <a:r>
              <a:rPr lang="en-US"/>
              <a:t>Factors related to atherosclerosis include obesity, lack of exercise, smoking, and stress.</a:t>
            </a:r>
            <a:endParaRPr lang="en-US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Diagnostic Assessments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Imaging assessment</a:t>
            </a:r>
          </a:p>
          <a:p>
            <a:pPr>
              <a:spcBef>
                <a:spcPct val="0"/>
              </a:spcBef>
            </a:pPr>
            <a:r>
              <a:rPr lang="en-US"/>
              <a:t>Other diagnostic tests:</a:t>
            </a:r>
          </a:p>
          <a:p>
            <a:pPr lvl="1">
              <a:spcBef>
                <a:spcPct val="0"/>
              </a:spcBef>
            </a:pPr>
            <a:r>
              <a:rPr lang="en-US"/>
              <a:t>Ankle-brachial index (ABI)</a:t>
            </a:r>
          </a:p>
          <a:p>
            <a:pPr lvl="1">
              <a:spcBef>
                <a:spcPct val="0"/>
              </a:spcBef>
            </a:pPr>
            <a:r>
              <a:rPr lang="en-US"/>
              <a:t>Exercise tolerance testing</a:t>
            </a:r>
          </a:p>
          <a:p>
            <a:pPr lvl="1">
              <a:spcBef>
                <a:spcPct val="0"/>
              </a:spcBef>
            </a:pPr>
            <a:r>
              <a:rPr lang="en-US"/>
              <a:t>Plethysmography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Nonsurgical Management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Exercise</a:t>
            </a:r>
          </a:p>
          <a:p>
            <a:pPr>
              <a:spcBef>
                <a:spcPct val="0"/>
              </a:spcBef>
            </a:pPr>
            <a:r>
              <a:rPr lang="en-US"/>
              <a:t>Positioning</a:t>
            </a:r>
          </a:p>
          <a:p>
            <a:pPr>
              <a:spcBef>
                <a:spcPct val="0"/>
              </a:spcBef>
            </a:pPr>
            <a:r>
              <a:rPr lang="en-US"/>
              <a:t>Promoting vasodilation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</a:p>
          <a:p>
            <a:pPr>
              <a:spcBef>
                <a:spcPct val="0"/>
              </a:spcBef>
            </a:pPr>
            <a:r>
              <a:rPr lang="en-US"/>
              <a:t>Percutaneous transluminal angioplasty</a:t>
            </a:r>
          </a:p>
          <a:p>
            <a:pPr>
              <a:spcBef>
                <a:spcPct val="0"/>
              </a:spcBef>
            </a:pPr>
            <a:r>
              <a:rPr lang="en-US"/>
              <a:t>Laser-assisted angioplasty</a:t>
            </a:r>
          </a:p>
          <a:p>
            <a:pPr>
              <a:spcBef>
                <a:spcPct val="0"/>
              </a:spcBef>
            </a:pPr>
            <a:r>
              <a:rPr lang="en-US"/>
              <a:t>Atherectomy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Surgical Management</a:t>
            </a:r>
            <a:endParaRPr lang="en-US" sz="28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Aortoiliac and aortofemoral bypass surgery</a:t>
            </a:r>
          </a:p>
        </p:txBody>
      </p:sp>
      <p:pic>
        <p:nvPicPr>
          <p:cNvPr id="15365" name="Picture 5" descr="038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2763" y="2219325"/>
            <a:ext cx="3038475" cy="4181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Axillofemoral Bypass Graft</a:t>
            </a:r>
          </a:p>
        </p:txBody>
      </p:sp>
      <p:pic>
        <p:nvPicPr>
          <p:cNvPr id="67590" name="Picture 6" descr="038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7513" y="1866900"/>
            <a:ext cx="3228975" cy="4229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Surgical Management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Preoperative</a:t>
            </a:r>
          </a:p>
          <a:p>
            <a:pPr>
              <a:spcBef>
                <a:spcPct val="0"/>
              </a:spcBef>
            </a:pPr>
            <a:r>
              <a:rPr lang="en-US"/>
              <a:t>Intraoperative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Surgical Management (Cont’d)</a:t>
            </a:r>
            <a:endParaRPr lang="en-GB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Postoperative care:</a:t>
            </a:r>
          </a:p>
          <a:p>
            <a:pPr lvl="1">
              <a:spcBef>
                <a:spcPct val="0"/>
              </a:spcBef>
            </a:pPr>
            <a:r>
              <a:rPr lang="en-US"/>
              <a:t>Assessment for graft occlusion</a:t>
            </a:r>
          </a:p>
          <a:p>
            <a:pPr lvl="1">
              <a:spcBef>
                <a:spcPct val="0"/>
              </a:spcBef>
            </a:pPr>
            <a:r>
              <a:rPr lang="en-US"/>
              <a:t>Promotion of graft patency</a:t>
            </a:r>
          </a:p>
          <a:p>
            <a:pPr lvl="1">
              <a:spcBef>
                <a:spcPct val="0"/>
              </a:spcBef>
            </a:pPr>
            <a:r>
              <a:rPr lang="en-US"/>
              <a:t>Treatment of graft occlusion</a:t>
            </a:r>
          </a:p>
          <a:p>
            <a:pPr lvl="1">
              <a:spcBef>
                <a:spcPct val="0"/>
              </a:spcBef>
            </a:pPr>
            <a:r>
              <a:rPr lang="en-US"/>
              <a:t>Monitoring for compartment syndrome</a:t>
            </a:r>
          </a:p>
          <a:p>
            <a:pPr lvl="1">
              <a:spcBef>
                <a:spcPct val="0"/>
              </a:spcBef>
            </a:pPr>
            <a:r>
              <a:rPr lang="en-US"/>
              <a:t>Assessment for infection</a:t>
            </a:r>
          </a:p>
          <a:p>
            <a:pPr lvl="1" algn="r">
              <a:spcBef>
                <a:spcPct val="0"/>
              </a:spcBef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Acute Peripheral Arterial Occlusion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Embolus</a:t>
            </a:r>
            <a:r>
              <a:rPr lang="en-US">
                <a:cs typeface="Arial" charset="0"/>
              </a:rPr>
              <a:t>—</a:t>
            </a:r>
            <a:r>
              <a:rPr lang="en-US"/>
              <a:t>the most common cause of occlusions, although local thrombus may be the cause</a:t>
            </a:r>
          </a:p>
          <a:p>
            <a:pPr>
              <a:spcBef>
                <a:spcPct val="0"/>
              </a:spcBef>
            </a:pPr>
            <a:r>
              <a:rPr lang="en-US"/>
              <a:t>Assessment</a:t>
            </a:r>
            <a:r>
              <a:rPr lang="en-US">
                <a:cs typeface="Arial" charset="0"/>
              </a:rPr>
              <a:t>—</a:t>
            </a:r>
            <a:r>
              <a:rPr lang="en-US"/>
              <a:t>pain, pallor, pulselessness, paresthesia, paralysis, poikilothermia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</a:p>
          <a:p>
            <a:pPr>
              <a:spcBef>
                <a:spcPct val="0"/>
              </a:spcBef>
            </a:pPr>
            <a:r>
              <a:rPr lang="en-US"/>
              <a:t>Surgical therapy</a:t>
            </a:r>
          </a:p>
          <a:p>
            <a:pPr>
              <a:spcBef>
                <a:spcPct val="0"/>
              </a:spcBef>
            </a:pPr>
            <a:r>
              <a:rPr lang="en-US"/>
              <a:t>Nursing care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Aneurysms of Central Arteries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Aneurysm</a:t>
            </a:r>
            <a:r>
              <a:rPr lang="en-US">
                <a:cs typeface="Arial" charset="0"/>
              </a:rPr>
              <a:t>—</a:t>
            </a:r>
            <a:r>
              <a:rPr lang="en-US"/>
              <a:t>a permanent localized dilation of an artery, enlarging the artery to twice its normal diameter</a:t>
            </a:r>
          </a:p>
          <a:p>
            <a:pPr>
              <a:spcBef>
                <a:spcPct val="0"/>
              </a:spcBef>
            </a:pPr>
            <a:r>
              <a:rPr lang="en-US"/>
              <a:t>Fusiform aneurysm</a:t>
            </a:r>
          </a:p>
          <a:p>
            <a:pPr>
              <a:spcBef>
                <a:spcPct val="0"/>
              </a:spcBef>
            </a:pPr>
            <a:r>
              <a:rPr lang="en-US"/>
              <a:t>Saccular aneurysm</a:t>
            </a:r>
          </a:p>
          <a:p>
            <a:pPr>
              <a:spcBef>
                <a:spcPct val="0"/>
              </a:spcBef>
            </a:pPr>
            <a:r>
              <a:rPr lang="en-US"/>
              <a:t>Dissecting aneurysm (aortic dissection)</a:t>
            </a:r>
          </a:p>
          <a:p>
            <a:pPr>
              <a:spcBef>
                <a:spcPct val="0"/>
              </a:spcBef>
            </a:pPr>
            <a:r>
              <a:rPr lang="en-US"/>
              <a:t>Abdominal aortic aneurysm </a:t>
            </a:r>
          </a:p>
          <a:p>
            <a:pPr>
              <a:spcBef>
                <a:spcPct val="0"/>
              </a:spcBef>
            </a:pPr>
            <a:r>
              <a:rPr lang="en-US"/>
              <a:t>Thoracic aortic aneurysm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Arterial Aneurysms</a:t>
            </a:r>
          </a:p>
        </p:txBody>
      </p:sp>
      <p:pic>
        <p:nvPicPr>
          <p:cNvPr id="70662" name="Picture 6" descr="038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0150" y="1660525"/>
            <a:ext cx="1663700" cy="4664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Assessment of Abdominal Aortic Aneurysm (AAA)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Pain related to AAA is usually steady with a gnawing quality, is unaffected by movement, and may last for hours or days.</a:t>
            </a:r>
          </a:p>
          <a:p>
            <a:pPr>
              <a:spcBef>
                <a:spcPct val="0"/>
              </a:spcBef>
            </a:pPr>
            <a:r>
              <a:rPr lang="en-US"/>
              <a:t>Pain is in the abdomen, flank, or back.</a:t>
            </a:r>
          </a:p>
          <a:p>
            <a:pPr>
              <a:spcBef>
                <a:spcPct val="0"/>
              </a:spcBef>
            </a:pPr>
            <a:r>
              <a:rPr lang="en-US"/>
              <a:t>Abdominal mass is pulsatile.</a:t>
            </a:r>
          </a:p>
          <a:p>
            <a:pPr>
              <a:spcBef>
                <a:spcPct val="0"/>
              </a:spcBef>
            </a:pPr>
            <a:r>
              <a:rPr lang="en-US"/>
              <a:t>Rupture is the most frequent complication and is life threatening.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Atherosclerosis </a:t>
            </a:r>
          </a:p>
        </p:txBody>
      </p:sp>
      <p:pic>
        <p:nvPicPr>
          <p:cNvPr id="58374" name="Picture 6" descr="038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92438" y="1549400"/>
            <a:ext cx="3159125" cy="477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Assessment of Thoracic Aortic Aneurysm</a:t>
            </a:r>
            <a:r>
              <a:rPr lang="en-US" sz="3600" b="1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Assess for back pain and manifestation of compression of the aneurysm on adjacent structures.</a:t>
            </a:r>
          </a:p>
          <a:p>
            <a:pPr>
              <a:spcBef>
                <a:spcPct val="0"/>
              </a:spcBef>
            </a:pPr>
            <a:r>
              <a:rPr lang="en-US"/>
              <a:t>Assess for shortness of breath, hoarseness, and difficulty swallowing.</a:t>
            </a:r>
          </a:p>
          <a:p>
            <a:pPr>
              <a:spcBef>
                <a:spcPct val="0"/>
              </a:spcBef>
            </a:pPr>
            <a:r>
              <a:rPr lang="en-US"/>
              <a:t>Occasionally a mass may be visible above the suprasternal notch.</a:t>
            </a:r>
          </a:p>
          <a:p>
            <a:pPr>
              <a:spcBef>
                <a:spcPct val="0"/>
              </a:spcBef>
            </a:pPr>
            <a:r>
              <a:rPr lang="en-US"/>
              <a:t>Sudden excruciating back or chest pain is symptomatic of thoracic rupture.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Diagnostic Assessment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X-ray  “eggshell” appearance </a:t>
            </a:r>
          </a:p>
          <a:p>
            <a:pPr>
              <a:spcBef>
                <a:spcPct val="0"/>
              </a:spcBef>
            </a:pPr>
            <a:r>
              <a:rPr lang="en-US"/>
              <a:t>CT</a:t>
            </a:r>
          </a:p>
          <a:p>
            <a:pPr>
              <a:spcBef>
                <a:spcPct val="0"/>
              </a:spcBef>
            </a:pPr>
            <a:r>
              <a:rPr lang="en-US"/>
              <a:t>Aortic arteriography</a:t>
            </a:r>
          </a:p>
          <a:p>
            <a:pPr>
              <a:spcBef>
                <a:spcPct val="0"/>
              </a:spcBef>
            </a:pPr>
            <a:r>
              <a:rPr lang="en-US"/>
              <a:t>Ultrasonography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Nonsurgical Management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Monitor the growth of the aneurysm.</a:t>
            </a:r>
          </a:p>
          <a:p>
            <a:pPr>
              <a:spcBef>
                <a:spcPct val="0"/>
              </a:spcBef>
            </a:pPr>
            <a:r>
              <a:rPr lang="en-US"/>
              <a:t>Maintain BP at a normal level to decrease the risk of rupture.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Abdominal Aortic Aneurysm Resection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Preoperative care</a:t>
            </a:r>
          </a:p>
          <a:p>
            <a:pPr>
              <a:spcBef>
                <a:spcPct val="0"/>
              </a:spcBef>
            </a:pPr>
            <a:r>
              <a:rPr lang="en-US"/>
              <a:t>Operative procedure</a:t>
            </a:r>
          </a:p>
          <a:p>
            <a:pPr>
              <a:spcBef>
                <a:spcPct val="0"/>
              </a:spcBef>
            </a:pPr>
            <a:r>
              <a:rPr lang="en-US"/>
              <a:t>Postoperative care:</a:t>
            </a:r>
          </a:p>
          <a:p>
            <a:pPr lvl="1">
              <a:spcBef>
                <a:spcPct val="0"/>
              </a:spcBef>
            </a:pPr>
            <a:r>
              <a:rPr lang="en-US"/>
              <a:t>Monitor vital signs</a:t>
            </a:r>
          </a:p>
          <a:p>
            <a:pPr lvl="1">
              <a:spcBef>
                <a:spcPct val="0"/>
              </a:spcBef>
            </a:pPr>
            <a:r>
              <a:rPr lang="en-US"/>
              <a:t>Assess for complications</a:t>
            </a:r>
          </a:p>
          <a:p>
            <a:pPr lvl="1">
              <a:spcBef>
                <a:spcPct val="0"/>
              </a:spcBef>
            </a:pPr>
            <a:r>
              <a:rPr lang="en-US"/>
              <a:t>Assess for signs of graft occlusion or rupture</a:t>
            </a:r>
            <a:endParaRPr lang="en-US" b="1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Thoracic Aortic Aneurysm Repair</a:t>
            </a:r>
            <a:r>
              <a:rPr lang="en-US" sz="3600" b="1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Preoperative care</a:t>
            </a:r>
          </a:p>
          <a:p>
            <a:pPr>
              <a:spcBef>
                <a:spcPct val="0"/>
              </a:spcBef>
            </a:pPr>
            <a:r>
              <a:rPr lang="en-US"/>
              <a:t>Operative procedure</a:t>
            </a:r>
          </a:p>
          <a:p>
            <a:pPr>
              <a:spcBef>
                <a:spcPct val="0"/>
              </a:spcBef>
            </a:pPr>
            <a:r>
              <a:rPr lang="en-US"/>
              <a:t>Postoperative care assessments:</a:t>
            </a:r>
          </a:p>
          <a:p>
            <a:pPr lvl="1">
              <a:spcBef>
                <a:spcPct val="0"/>
              </a:spcBef>
            </a:pPr>
            <a:r>
              <a:rPr lang="en-US"/>
              <a:t>Vital signs</a:t>
            </a:r>
          </a:p>
          <a:p>
            <a:pPr lvl="1">
              <a:spcBef>
                <a:spcPct val="0"/>
              </a:spcBef>
            </a:pPr>
            <a:r>
              <a:rPr lang="en-US"/>
              <a:t>Complications</a:t>
            </a:r>
          </a:p>
          <a:p>
            <a:pPr lvl="1">
              <a:spcBef>
                <a:spcPct val="0"/>
              </a:spcBef>
            </a:pPr>
            <a:r>
              <a:rPr lang="en-US"/>
              <a:t>Sensation and motion in extremities</a:t>
            </a:r>
          </a:p>
          <a:p>
            <a:pPr lvl="1">
              <a:spcBef>
                <a:spcPct val="0"/>
              </a:spcBef>
            </a:pPr>
            <a:r>
              <a:rPr lang="en-US"/>
              <a:t>Respiratory distress</a:t>
            </a:r>
          </a:p>
          <a:p>
            <a:pPr lvl="1">
              <a:spcBef>
                <a:spcPct val="0"/>
              </a:spcBef>
            </a:pPr>
            <a:r>
              <a:rPr lang="en-US"/>
              <a:t>Cardiac dysrhythmias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Endovascular Repair of Abdominal Aortic Aneurysm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Patients selected for endovascular repair are generally at high risk for major abdominal surgery</a:t>
            </a:r>
          </a:p>
          <a:p>
            <a:pPr>
              <a:spcBef>
                <a:spcPct val="0"/>
              </a:spcBef>
            </a:pPr>
            <a:r>
              <a:rPr lang="en-US"/>
              <a:t>Various designs</a:t>
            </a:r>
          </a:p>
          <a:p>
            <a:pPr>
              <a:spcBef>
                <a:spcPct val="0"/>
              </a:spcBef>
            </a:pPr>
            <a:r>
              <a:rPr lang="en-US"/>
              <a:t>Benefits of endovascular repair</a:t>
            </a:r>
          </a:p>
          <a:p>
            <a:pPr>
              <a:spcBef>
                <a:spcPct val="0"/>
              </a:spcBef>
            </a:pPr>
            <a:r>
              <a:rPr lang="en-US"/>
              <a:t>Complications of endovascular repair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Aneurysms of the Peripheral Arteries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Femoral and popliteal aneurysms</a:t>
            </a:r>
          </a:p>
          <a:p>
            <a:pPr>
              <a:spcBef>
                <a:spcPct val="0"/>
              </a:spcBef>
            </a:pPr>
            <a:r>
              <a:rPr lang="en-US"/>
              <a:t>Symptoms</a:t>
            </a:r>
            <a:r>
              <a:rPr lang="en-US">
                <a:cs typeface="Arial" charset="0"/>
              </a:rPr>
              <a:t>—</a:t>
            </a:r>
            <a:r>
              <a:rPr lang="en-US"/>
              <a:t>limb ischemia, diminished or absent pulses, cool to cold skin, and pain</a:t>
            </a:r>
          </a:p>
          <a:p>
            <a:pPr>
              <a:spcBef>
                <a:spcPct val="0"/>
              </a:spcBef>
            </a:pPr>
            <a:r>
              <a:rPr lang="en-US"/>
              <a:t>Treatment</a:t>
            </a:r>
            <a:r>
              <a:rPr lang="en-US">
                <a:cs typeface="Arial" charset="0"/>
              </a:rPr>
              <a:t>—</a:t>
            </a:r>
            <a:r>
              <a:rPr lang="en-US"/>
              <a:t>surgery</a:t>
            </a:r>
          </a:p>
          <a:p>
            <a:pPr>
              <a:spcBef>
                <a:spcPct val="0"/>
              </a:spcBef>
            </a:pPr>
            <a:r>
              <a:rPr lang="en-US"/>
              <a:t>Postoperative care</a:t>
            </a:r>
            <a:r>
              <a:rPr lang="en-US">
                <a:cs typeface="Arial" charset="0"/>
              </a:rPr>
              <a:t>—</a:t>
            </a:r>
            <a:r>
              <a:rPr lang="en-US"/>
              <a:t>monitor for pain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Aortic Dissection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06400" indent="-406400">
              <a:spcBef>
                <a:spcPct val="0"/>
              </a:spcBef>
            </a:pPr>
            <a:r>
              <a:rPr lang="en-US"/>
              <a:t>May be caused by a sudden tear in the aortic intima, opening the way for blood to enter the aortic wall</a:t>
            </a:r>
          </a:p>
          <a:p>
            <a:pPr marL="406400" indent="-406400">
              <a:spcBef>
                <a:spcPct val="0"/>
              </a:spcBef>
            </a:pPr>
            <a:r>
              <a:rPr lang="en-US"/>
              <a:t>Pain described as tearing, ripping, and stabbing</a:t>
            </a:r>
          </a:p>
          <a:p>
            <a:pPr marL="1295400" lvl="1" indent="-609600" algn="r">
              <a:buFont typeface="Wingdings" pitchFamily="2" charset="2"/>
              <a:buNone/>
            </a:pPr>
            <a:endParaRPr lang="en-US" sz="1800" b="1" i="1"/>
          </a:p>
          <a:p>
            <a:pPr marL="1295400" lvl="1" indent="-609600"/>
            <a:endParaRPr lang="en-US" b="1"/>
          </a:p>
          <a:p>
            <a:pPr marL="406400" indent="-406400">
              <a:buFont typeface="Wingdings 2" pitchFamily="18" charset="2"/>
              <a:buNone/>
            </a:pPr>
            <a:endParaRPr lang="en-US" b="1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Aortic Dissection (Cont’d)</a:t>
            </a:r>
          </a:p>
        </p:txBody>
      </p:sp>
      <p:pic>
        <p:nvPicPr>
          <p:cNvPr id="73733" name="Picture 5" descr="38slide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909763"/>
            <a:ext cx="5334000" cy="4200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Aortic Dissection (Cont’d)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Emergency care goals include:</a:t>
            </a:r>
          </a:p>
          <a:p>
            <a:pPr lvl="1">
              <a:spcBef>
                <a:spcPct val="0"/>
              </a:spcBef>
            </a:pPr>
            <a:r>
              <a:rPr lang="en-US"/>
              <a:t>Elimination of pain</a:t>
            </a:r>
          </a:p>
          <a:p>
            <a:pPr lvl="1">
              <a:spcBef>
                <a:spcPct val="0"/>
              </a:spcBef>
            </a:pPr>
            <a:r>
              <a:rPr lang="en-US"/>
              <a:t>Reduction of blood pressure </a:t>
            </a:r>
          </a:p>
          <a:p>
            <a:pPr lvl="1">
              <a:spcBef>
                <a:spcPct val="0"/>
              </a:spcBef>
            </a:pPr>
            <a:r>
              <a:rPr lang="en-US"/>
              <a:t>Decrease in the velocity of left ventricular ejection</a:t>
            </a:r>
          </a:p>
          <a:p>
            <a:pPr>
              <a:spcBef>
                <a:spcPct val="0"/>
              </a:spcBef>
            </a:pPr>
            <a:r>
              <a:rPr lang="en-US"/>
              <a:t>Nonsurgical treatment</a:t>
            </a:r>
          </a:p>
          <a:p>
            <a:pPr>
              <a:spcBef>
                <a:spcPct val="0"/>
              </a:spcBef>
            </a:pPr>
            <a:r>
              <a:rPr lang="en-US"/>
              <a:t>Surgical treatment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Laboratory Assessment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Lipid level, including cholesterol and triglycerides, elevated</a:t>
            </a:r>
          </a:p>
          <a:p>
            <a:pPr>
              <a:spcBef>
                <a:spcPct val="0"/>
              </a:spcBef>
            </a:pPr>
            <a:r>
              <a:rPr lang="en-US"/>
              <a:t>HDL and LDL  </a:t>
            </a:r>
          </a:p>
          <a:p>
            <a:pPr>
              <a:spcBef>
                <a:spcPct val="0"/>
              </a:spcBef>
            </a:pPr>
            <a:r>
              <a:rPr lang="en-US"/>
              <a:t>High serum levels of homocysteine can allow cell walls to become vulnerable to plaque buildup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Buerger’s Disease</a:t>
            </a:r>
            <a:r>
              <a:rPr lang="en-US" b="1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Thromboangiitis obliterans</a:t>
            </a:r>
            <a:r>
              <a:rPr lang="en-US">
                <a:cs typeface="Arial" charset="0"/>
              </a:rPr>
              <a:t>—</a:t>
            </a:r>
            <a:r>
              <a:rPr lang="en-US"/>
              <a:t>relatively uncommon occlusive disease limited to the medium and small arteries and veins</a:t>
            </a:r>
          </a:p>
          <a:p>
            <a:pPr>
              <a:spcBef>
                <a:spcPct val="0"/>
              </a:spcBef>
            </a:pPr>
            <a:r>
              <a:rPr lang="en-US"/>
              <a:t>Often identified with tobacco smoking </a:t>
            </a:r>
          </a:p>
          <a:p>
            <a:pPr>
              <a:spcBef>
                <a:spcPct val="0"/>
              </a:spcBef>
            </a:pPr>
            <a:r>
              <a:rPr lang="en-US"/>
              <a:t>Nursing interventions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Buerger’s Disease (Cont’d)</a:t>
            </a:r>
          </a:p>
        </p:txBody>
      </p:sp>
      <p:pic>
        <p:nvPicPr>
          <p:cNvPr id="74758" name="Picture 6" descr="PP38-7-(Goldman-F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058988"/>
            <a:ext cx="6934200" cy="31988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Other Disorders</a:t>
            </a:r>
            <a:r>
              <a:rPr lang="en-US" b="1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Subclavian steal occurring from artery occlusion or stenosis</a:t>
            </a:r>
          </a:p>
          <a:p>
            <a:pPr>
              <a:spcBef>
                <a:spcPct val="0"/>
              </a:spcBef>
            </a:pPr>
            <a:r>
              <a:rPr lang="en-US"/>
              <a:t>Thoracic outlet syndrome resulting in arterial wall damage</a:t>
            </a:r>
          </a:p>
          <a:p>
            <a:pPr>
              <a:spcBef>
                <a:spcPct val="0"/>
              </a:spcBef>
            </a:pPr>
            <a:r>
              <a:rPr lang="en-US"/>
              <a:t>Popliteal entrapment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Raynaud’s Phenomenon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Caused by vasospasm of the arterioles and arteries of the upper and lower extremities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  <a:r>
              <a:rPr lang="en-US">
                <a:cs typeface="Arial" charset="0"/>
              </a:rPr>
              <a:t>—</a:t>
            </a:r>
            <a:r>
              <a:rPr lang="en-US"/>
              <a:t>Procardia, Cyclospasmol, and Dibenzyline</a:t>
            </a:r>
          </a:p>
          <a:p>
            <a:pPr>
              <a:spcBef>
                <a:spcPct val="0"/>
              </a:spcBef>
            </a:pPr>
            <a:r>
              <a:rPr lang="en-US"/>
              <a:t>Lumbar sympathectomy</a:t>
            </a:r>
          </a:p>
          <a:p>
            <a:pPr>
              <a:spcBef>
                <a:spcPct val="0"/>
              </a:spcBef>
            </a:pPr>
            <a:r>
              <a:rPr lang="en-US"/>
              <a:t>Reinforcement of patient education; restriction of cold exposure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Raynaud’s Phenomenon (Cont’d)</a:t>
            </a:r>
          </a:p>
        </p:txBody>
      </p:sp>
      <p:pic>
        <p:nvPicPr>
          <p:cNvPr id="75783" name="Picture 7" descr="038007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239963"/>
            <a:ext cx="3324225" cy="2441575"/>
          </a:xfrm>
          <a:prstGeom prst="rect">
            <a:avLst/>
          </a:prstGeom>
          <a:noFill/>
        </p:spPr>
      </p:pic>
      <p:pic>
        <p:nvPicPr>
          <p:cNvPr id="75784" name="Picture 8" descr="038007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1700" y="2270125"/>
            <a:ext cx="3273425" cy="2406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Venous Thromboembolism</a:t>
            </a:r>
            <a:r>
              <a:rPr lang="en-US" b="1"/>
              <a:t> 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Thrombus</a:t>
            </a:r>
            <a:r>
              <a:rPr lang="en-US">
                <a:cs typeface="Arial" charset="0"/>
              </a:rPr>
              <a:t>—</a:t>
            </a:r>
            <a:r>
              <a:rPr lang="en-US"/>
              <a:t>a blood clot</a:t>
            </a:r>
          </a:p>
          <a:p>
            <a:pPr>
              <a:spcBef>
                <a:spcPct val="0"/>
              </a:spcBef>
            </a:pPr>
            <a:r>
              <a:rPr lang="en-US"/>
              <a:t>Thrombophlebitis</a:t>
            </a:r>
          </a:p>
          <a:p>
            <a:pPr>
              <a:spcBef>
                <a:spcPct val="0"/>
              </a:spcBef>
            </a:pPr>
            <a:r>
              <a:rPr lang="en-US"/>
              <a:t>Deep vein thrombosis (DVT)</a:t>
            </a:r>
          </a:p>
          <a:p>
            <a:pPr>
              <a:spcBef>
                <a:spcPct val="0"/>
              </a:spcBef>
            </a:pPr>
            <a:r>
              <a:rPr lang="en-US"/>
              <a:t>Pulmonary embolism</a:t>
            </a:r>
            <a:endParaRPr lang="en-US">
              <a:cs typeface="Arial" charset="0"/>
            </a:endParaRPr>
          </a:p>
          <a:p>
            <a:pPr>
              <a:spcBef>
                <a:spcPct val="0"/>
              </a:spcBef>
            </a:pPr>
            <a:r>
              <a:rPr lang="en-US"/>
              <a:t>Virchow’s triad</a:t>
            </a:r>
          </a:p>
          <a:p>
            <a:pPr>
              <a:spcBef>
                <a:spcPct val="0"/>
              </a:spcBef>
            </a:pPr>
            <a:r>
              <a:rPr lang="en-US"/>
              <a:t>Phlebitis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Assessment</a:t>
            </a:r>
            <a:r>
              <a:rPr lang="en-US" b="1"/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Calf or groin tenderness or pain</a:t>
            </a:r>
          </a:p>
          <a:p>
            <a:pPr>
              <a:spcBef>
                <a:spcPct val="0"/>
              </a:spcBef>
            </a:pPr>
            <a:r>
              <a:rPr lang="en-US"/>
              <a:t>Sudden onset of unilateral swelling of the leg</a:t>
            </a:r>
          </a:p>
          <a:p>
            <a:pPr>
              <a:spcBef>
                <a:spcPct val="0"/>
              </a:spcBef>
            </a:pPr>
            <a:r>
              <a:rPr lang="en-US"/>
              <a:t>Checking Homans’ sign</a:t>
            </a:r>
            <a:r>
              <a:rPr lang="en-US">
                <a:cs typeface="Arial" charset="0"/>
              </a:rPr>
              <a:t>—</a:t>
            </a:r>
            <a:r>
              <a:rPr lang="en-US"/>
              <a:t>not advised</a:t>
            </a:r>
          </a:p>
          <a:p>
            <a:pPr>
              <a:spcBef>
                <a:spcPct val="0"/>
              </a:spcBef>
            </a:pPr>
            <a:r>
              <a:rPr lang="en-US"/>
              <a:t>Localized edema</a:t>
            </a:r>
          </a:p>
          <a:p>
            <a:pPr>
              <a:spcBef>
                <a:spcPct val="0"/>
              </a:spcBef>
            </a:pPr>
            <a:r>
              <a:rPr lang="en-US"/>
              <a:t>Venous flow studies</a:t>
            </a:r>
            <a:r>
              <a:rPr lang="en-US">
                <a:cs typeface="Arial" charset="0"/>
              </a:rPr>
              <a:t>—</a:t>
            </a:r>
            <a:r>
              <a:rPr lang="en-US"/>
              <a:t>venous duplex ultrasonography</a:t>
            </a:r>
          </a:p>
          <a:p>
            <a:pPr>
              <a:spcBef>
                <a:spcPct val="0"/>
              </a:spcBef>
            </a:pPr>
            <a:r>
              <a:rPr lang="en-US"/>
              <a:t>MRI</a:t>
            </a:r>
          </a:p>
          <a:p>
            <a:pPr>
              <a:spcBef>
                <a:spcPct val="0"/>
              </a:spcBef>
            </a:pPr>
            <a:r>
              <a:rPr lang="en-US"/>
              <a:t>D-dimer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Nonsurgical Management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Rest, drug therapy, preventive measures</a:t>
            </a:r>
          </a:p>
          <a:p>
            <a:pPr>
              <a:spcBef>
                <a:spcPct val="0"/>
              </a:spcBef>
            </a:pPr>
            <a:r>
              <a:rPr lang="en-US"/>
              <a:t>Drug therapy includes:</a:t>
            </a:r>
          </a:p>
          <a:p>
            <a:pPr lvl="1">
              <a:spcBef>
                <a:spcPct val="0"/>
              </a:spcBef>
            </a:pPr>
            <a:r>
              <a:rPr lang="en-US"/>
              <a:t>Unfractionated heparin therapy</a:t>
            </a:r>
          </a:p>
          <a:p>
            <a:pPr lvl="1">
              <a:spcBef>
                <a:spcPct val="0"/>
              </a:spcBef>
            </a:pPr>
            <a:r>
              <a:rPr lang="en-US"/>
              <a:t>Low–molecular weight heparin</a:t>
            </a:r>
          </a:p>
          <a:p>
            <a:pPr lvl="1">
              <a:spcBef>
                <a:spcPct val="0"/>
              </a:spcBef>
            </a:pPr>
            <a:r>
              <a:rPr lang="en-US"/>
              <a:t>Warfarin therapy</a:t>
            </a:r>
          </a:p>
          <a:p>
            <a:pPr lvl="1">
              <a:spcBef>
                <a:spcPct val="0"/>
              </a:spcBef>
            </a:pPr>
            <a:r>
              <a:rPr lang="en-US"/>
              <a:t>Thrombolytic therapy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</a:t>
            </a:r>
            <a:r>
              <a:rPr lang="en-US" b="1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Thrombectomy</a:t>
            </a:r>
          </a:p>
          <a:p>
            <a:pPr>
              <a:spcBef>
                <a:spcPct val="0"/>
              </a:spcBef>
            </a:pPr>
            <a:r>
              <a:rPr lang="en-US"/>
              <a:t>Inferior vena caval interruption</a:t>
            </a:r>
          </a:p>
          <a:p>
            <a:pPr>
              <a:spcBef>
                <a:spcPct val="0"/>
              </a:spcBef>
            </a:pPr>
            <a:r>
              <a:rPr lang="en-US"/>
              <a:t>Ligation or external clips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Venous Insufficiency</a:t>
            </a:r>
            <a:r>
              <a:rPr lang="en-US" b="1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Result of prolonged venous hypertension, stretching veins and damaging valves</a:t>
            </a:r>
          </a:p>
          <a:p>
            <a:pPr>
              <a:spcBef>
                <a:spcPct val="0"/>
              </a:spcBef>
            </a:pPr>
            <a:r>
              <a:rPr lang="en-US"/>
              <a:t>Stasis dermatitis, stasis ulcers</a:t>
            </a:r>
          </a:p>
          <a:p>
            <a:pPr>
              <a:spcBef>
                <a:spcPct val="0"/>
              </a:spcBef>
            </a:pPr>
            <a:r>
              <a:rPr lang="en-US"/>
              <a:t>Management of edema</a:t>
            </a:r>
          </a:p>
          <a:p>
            <a:pPr>
              <a:spcBef>
                <a:spcPct val="0"/>
              </a:spcBef>
            </a:pPr>
            <a:r>
              <a:rPr lang="en-US"/>
              <a:t>Management of venous stasis ulcers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</a:p>
          <a:p>
            <a:pPr>
              <a:spcBef>
                <a:spcPct val="0"/>
              </a:spcBef>
            </a:pPr>
            <a:r>
              <a:rPr lang="en-US"/>
              <a:t>Surgical management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Interventions</a:t>
            </a:r>
            <a:r>
              <a:rPr lang="en-US" b="1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Evaluation of total serum cholesterol levels and lifestyle changes</a:t>
            </a:r>
          </a:p>
          <a:p>
            <a:pPr>
              <a:spcBef>
                <a:spcPct val="0"/>
              </a:spcBef>
            </a:pPr>
            <a:r>
              <a:rPr lang="en-US"/>
              <a:t>Nutrition therapy</a:t>
            </a:r>
          </a:p>
          <a:p>
            <a:pPr>
              <a:spcBef>
                <a:spcPct val="0"/>
              </a:spcBef>
            </a:pPr>
            <a:r>
              <a:rPr lang="en-US"/>
              <a:t>Smoking cessation</a:t>
            </a:r>
          </a:p>
          <a:p>
            <a:pPr>
              <a:spcBef>
                <a:spcPct val="0"/>
              </a:spcBef>
            </a:pPr>
            <a:r>
              <a:rPr lang="en-US"/>
              <a:t>Exercise</a:t>
            </a:r>
          </a:p>
          <a:p>
            <a:pPr>
              <a:spcBef>
                <a:spcPct val="0"/>
              </a:spcBef>
            </a:pPr>
            <a:r>
              <a:rPr lang="en-US"/>
              <a:t>National Cholesterol Education Program (NCEP)</a:t>
            </a:r>
          </a:p>
          <a:p>
            <a:pPr>
              <a:spcBef>
                <a:spcPct val="0"/>
              </a:spcBef>
            </a:pPr>
            <a:r>
              <a:rPr lang="en-US"/>
              <a:t>Therapeutic Lifestyle Change (TLC) diet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Varicose Veins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Distended, protruding veins that appear darkened and tortuous</a:t>
            </a:r>
          </a:p>
          <a:p>
            <a:pPr>
              <a:spcBef>
                <a:spcPct val="0"/>
              </a:spcBef>
            </a:pPr>
            <a:r>
              <a:rPr lang="en-US"/>
              <a:t>Collaborative management includes:</a:t>
            </a:r>
          </a:p>
          <a:p>
            <a:pPr lvl="1">
              <a:spcBef>
                <a:spcPct val="0"/>
              </a:spcBef>
            </a:pPr>
            <a:r>
              <a:rPr lang="en-US"/>
              <a:t>Elastic stockings</a:t>
            </a:r>
          </a:p>
          <a:p>
            <a:pPr lvl="1">
              <a:spcBef>
                <a:spcPct val="0"/>
              </a:spcBef>
            </a:pPr>
            <a:r>
              <a:rPr lang="en-US"/>
              <a:t>Elevation of extremities</a:t>
            </a:r>
          </a:p>
          <a:p>
            <a:pPr lvl="1">
              <a:spcBef>
                <a:spcPct val="0"/>
              </a:spcBef>
            </a:pPr>
            <a:r>
              <a:rPr lang="en-US"/>
              <a:t>Sclerotherapy</a:t>
            </a:r>
          </a:p>
          <a:p>
            <a:pPr lvl="1">
              <a:spcBef>
                <a:spcPct val="0"/>
              </a:spcBef>
            </a:pPr>
            <a:r>
              <a:rPr lang="en-US"/>
              <a:t>Surgical removal of veins</a:t>
            </a:r>
          </a:p>
          <a:p>
            <a:pPr lvl="1">
              <a:spcBef>
                <a:spcPct val="0"/>
              </a:spcBef>
            </a:pPr>
            <a:r>
              <a:rPr lang="en-US"/>
              <a:t>Radio frequency energy to heat the veins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Phlebitis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Inflammation of the superficial veins</a:t>
            </a:r>
          </a:p>
          <a:p>
            <a:pPr>
              <a:spcBef>
                <a:spcPct val="0"/>
              </a:spcBef>
            </a:pPr>
            <a:r>
              <a:rPr lang="en-US"/>
              <a:t>Management</a:t>
            </a:r>
            <a:r>
              <a:rPr lang="en-US">
                <a:cs typeface="Arial" charset="0"/>
              </a:rPr>
              <a:t>—</a:t>
            </a:r>
            <a:r>
              <a:rPr lang="en-US"/>
              <a:t>warm, moist soaks and elastic stocking</a:t>
            </a:r>
          </a:p>
          <a:p>
            <a:pPr>
              <a:spcBef>
                <a:spcPct val="0"/>
              </a:spcBef>
            </a:pPr>
            <a:r>
              <a:rPr lang="en-US"/>
              <a:t>Complications</a:t>
            </a:r>
            <a:r>
              <a:rPr lang="en-US">
                <a:cs typeface="Arial" charset="0"/>
              </a:rPr>
              <a:t>—</a:t>
            </a:r>
            <a:r>
              <a:rPr lang="en-US"/>
              <a:t>tissue necrosis, infection, or pulmonary embolus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Vascular Trauma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Punctures</a:t>
            </a:r>
          </a:p>
          <a:p>
            <a:pPr>
              <a:spcBef>
                <a:spcPct val="0"/>
              </a:spcBef>
            </a:pPr>
            <a:r>
              <a:rPr lang="en-US"/>
              <a:t>Lacerations</a:t>
            </a:r>
          </a:p>
          <a:p>
            <a:pPr>
              <a:spcBef>
                <a:spcPct val="0"/>
              </a:spcBef>
            </a:pPr>
            <a:r>
              <a:rPr lang="en-US"/>
              <a:t>Transections</a:t>
            </a:r>
          </a:p>
          <a:p>
            <a:pPr>
              <a:spcBef>
                <a:spcPct val="0"/>
              </a:spcBef>
            </a:pPr>
            <a:r>
              <a:rPr lang="en-US"/>
              <a:t>Assess for circulatory, sensory, or motor impairment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Drug Therapy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HMG-CoA reductase inhibitors (statins)</a:t>
            </a:r>
          </a:p>
          <a:p>
            <a:pPr>
              <a:spcBef>
                <a:spcPct val="0"/>
              </a:spcBef>
            </a:pPr>
            <a:r>
              <a:rPr lang="en-US"/>
              <a:t>Fibrinic acids</a:t>
            </a:r>
          </a:p>
          <a:p>
            <a:pPr>
              <a:spcBef>
                <a:spcPct val="0"/>
              </a:spcBef>
            </a:pPr>
            <a:r>
              <a:rPr lang="en-US"/>
              <a:t>Zetia</a:t>
            </a:r>
          </a:p>
          <a:p>
            <a:pPr>
              <a:spcBef>
                <a:spcPct val="0"/>
              </a:spcBef>
            </a:pPr>
            <a:r>
              <a:rPr lang="en-US"/>
              <a:t>Omacar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Hypertension</a:t>
            </a:r>
            <a:r>
              <a:rPr lang="en-US" b="1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Hypertension</a:t>
            </a:r>
            <a:r>
              <a:rPr lang="en-US">
                <a:cs typeface="Arial" charset="0"/>
              </a:rPr>
              <a:t>—</a:t>
            </a:r>
            <a:r>
              <a:rPr lang="en-US"/>
              <a:t>systolic blood pressure 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r>
              <a:rPr lang="en-US">
                <a:cs typeface="Arial" charset="0"/>
              </a:rPr>
              <a:t>    ≥ </a:t>
            </a:r>
            <a:r>
              <a:rPr lang="en-US"/>
              <a:t>145 mm Hg and/or diastolic blood pressure </a:t>
            </a:r>
            <a:r>
              <a:rPr lang="en-US">
                <a:cs typeface="Arial" charset="0"/>
              </a:rPr>
              <a:t>≥ </a:t>
            </a:r>
            <a:r>
              <a:rPr lang="en-US"/>
              <a:t>90 mm Hg in people who do not have diabetes mellitus.</a:t>
            </a:r>
          </a:p>
          <a:p>
            <a:pPr>
              <a:spcBef>
                <a:spcPct val="0"/>
              </a:spcBef>
            </a:pPr>
            <a:r>
              <a:rPr lang="en-US"/>
              <a:t>Patients with DM should have a BP below 130/90.</a:t>
            </a:r>
          </a:p>
          <a:p>
            <a:pPr>
              <a:spcBef>
                <a:spcPct val="0"/>
              </a:spcBef>
            </a:pPr>
            <a:r>
              <a:rPr lang="en-US"/>
              <a:t>“Normal” adult systolic BP less than 120; diastolic less than 80.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Hypertension (Cont’d)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Prehypertensive systolic 120 to 139 and diastolic 80 to 89.</a:t>
            </a:r>
          </a:p>
          <a:p>
            <a:pPr>
              <a:spcBef>
                <a:spcPct val="0"/>
              </a:spcBef>
            </a:pPr>
            <a:r>
              <a:rPr lang="en-US"/>
              <a:t>Isolated systolic hypertension.</a:t>
            </a:r>
          </a:p>
          <a:p>
            <a:pPr>
              <a:spcBef>
                <a:spcPct val="0"/>
              </a:spcBef>
            </a:pPr>
            <a:r>
              <a:rPr lang="en-US"/>
              <a:t>Malignant hypertension is a severe type of elevated BP that rapidly progresses.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Essential Hypertension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Age greater than 60 years</a:t>
            </a:r>
          </a:p>
          <a:p>
            <a:pPr>
              <a:spcBef>
                <a:spcPct val="0"/>
              </a:spcBef>
            </a:pPr>
            <a:r>
              <a:rPr lang="en-US"/>
              <a:t>Family history of hypertension</a:t>
            </a:r>
          </a:p>
          <a:p>
            <a:pPr>
              <a:spcBef>
                <a:spcPct val="0"/>
              </a:spcBef>
            </a:pPr>
            <a:r>
              <a:rPr lang="en-US"/>
              <a:t>Excessive calorie consumption</a:t>
            </a:r>
          </a:p>
          <a:p>
            <a:pPr>
              <a:spcBef>
                <a:spcPct val="0"/>
              </a:spcBef>
            </a:pPr>
            <a:r>
              <a:rPr lang="en-US"/>
              <a:t>Physical inactivity</a:t>
            </a:r>
          </a:p>
          <a:p>
            <a:pPr>
              <a:spcBef>
                <a:spcPct val="0"/>
              </a:spcBef>
            </a:pPr>
            <a:r>
              <a:rPr lang="en-US"/>
              <a:t>Excessive alcohol intake</a:t>
            </a:r>
          </a:p>
          <a:p>
            <a:pPr>
              <a:spcBef>
                <a:spcPct val="0"/>
              </a:spcBef>
            </a:pPr>
            <a:r>
              <a:rPr lang="en-US"/>
              <a:t>Hyperlipidemia</a:t>
            </a:r>
          </a:p>
          <a:p>
            <a:pPr>
              <a:spcBef>
                <a:spcPct val="0"/>
              </a:spcBef>
            </a:pPr>
            <a:r>
              <a:rPr lang="en-US"/>
              <a:t>African-American ethnicity</a:t>
            </a:r>
          </a:p>
          <a:p>
            <a:pPr>
              <a:spcBef>
                <a:spcPct val="0"/>
              </a:spcBef>
            </a:pPr>
            <a:r>
              <a:rPr lang="en-US"/>
              <a:t>High intake of salt or caffeine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503</TotalTime>
  <Words>1218</Words>
  <Application>Microsoft PowerPoint</Application>
  <PresentationFormat>On-screen Show (4:3)</PresentationFormat>
  <Paragraphs>266</Paragraphs>
  <Slides>52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38  </vt:lpstr>
      <vt:lpstr>Arteriosclerosis and Atherosclerosis</vt:lpstr>
      <vt:lpstr>Atherosclerosis </vt:lpstr>
      <vt:lpstr>Laboratory Assessment</vt:lpstr>
      <vt:lpstr>Interventions </vt:lpstr>
      <vt:lpstr>Drug Therapy</vt:lpstr>
      <vt:lpstr>Hypertension </vt:lpstr>
      <vt:lpstr>Hypertension (Cont’d) </vt:lpstr>
      <vt:lpstr>Essential Hypertension</vt:lpstr>
      <vt:lpstr>Essential Hypertension (Cont’d)</vt:lpstr>
      <vt:lpstr>Secondary Hypertension</vt:lpstr>
      <vt:lpstr>Assessment </vt:lpstr>
      <vt:lpstr>Knowledge Deficit </vt:lpstr>
      <vt:lpstr>Drug Therapy </vt:lpstr>
      <vt:lpstr>Risk for Ineffective Therapeutic Regimen Management</vt:lpstr>
      <vt:lpstr>Peripheral Arterial Disease </vt:lpstr>
      <vt:lpstr>Lower Extremity Arterial Disease </vt:lpstr>
      <vt:lpstr>Physical Assessment</vt:lpstr>
      <vt:lpstr>Physical Assessment (Cont’d)</vt:lpstr>
      <vt:lpstr>Diagnostic Assessments</vt:lpstr>
      <vt:lpstr>Nonsurgical Management</vt:lpstr>
      <vt:lpstr>Surgical Management</vt:lpstr>
      <vt:lpstr>Axillofemoral Bypass Graft</vt:lpstr>
      <vt:lpstr>Surgical Management</vt:lpstr>
      <vt:lpstr>Surgical Management (Cont’d)</vt:lpstr>
      <vt:lpstr>Acute Peripheral Arterial Occlusion</vt:lpstr>
      <vt:lpstr>Aneurysms of Central Arteries</vt:lpstr>
      <vt:lpstr>Arterial Aneurysms</vt:lpstr>
      <vt:lpstr>Assessment of Abdominal Aortic Aneurysm (AAA)</vt:lpstr>
      <vt:lpstr>Assessment of Thoracic Aortic Aneurysm </vt:lpstr>
      <vt:lpstr>Diagnostic Assessment</vt:lpstr>
      <vt:lpstr>Nonsurgical Management</vt:lpstr>
      <vt:lpstr>Abdominal Aortic Aneurysm Resection</vt:lpstr>
      <vt:lpstr>Thoracic Aortic Aneurysm Repair </vt:lpstr>
      <vt:lpstr>Endovascular Repair of Abdominal Aortic Aneurysm</vt:lpstr>
      <vt:lpstr>Aneurysms of the Peripheral Arteries</vt:lpstr>
      <vt:lpstr>Aortic Dissection</vt:lpstr>
      <vt:lpstr>Aortic Dissection (Cont’d)</vt:lpstr>
      <vt:lpstr>Aortic Dissection (Cont’d)</vt:lpstr>
      <vt:lpstr>Buerger’s Disease </vt:lpstr>
      <vt:lpstr>Buerger’s Disease (Cont’d)</vt:lpstr>
      <vt:lpstr>Other Disorders </vt:lpstr>
      <vt:lpstr>Raynaud’s Phenomenon</vt:lpstr>
      <vt:lpstr>Raynaud’s Phenomenon (Cont’d)</vt:lpstr>
      <vt:lpstr>Venous Thromboembolism  </vt:lpstr>
      <vt:lpstr>Assessment </vt:lpstr>
      <vt:lpstr>Nonsurgical Management</vt:lpstr>
      <vt:lpstr>Surgical Management </vt:lpstr>
      <vt:lpstr>Venous Insufficiency </vt:lpstr>
      <vt:lpstr>Varicose Veins</vt:lpstr>
      <vt:lpstr>Phlebitis</vt:lpstr>
      <vt:lpstr>Vascular Trauma</vt:lpstr>
    </vt:vector>
  </TitlesOfParts>
  <Company>Gannon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38  </dc:title>
  <cp:lastModifiedBy>jforest</cp:lastModifiedBy>
  <cp:revision>190</cp:revision>
  <dcterms:created xsi:type="dcterms:W3CDTF">2004-09-13T16:50:39Z</dcterms:created>
  <dcterms:modified xsi:type="dcterms:W3CDTF">2010-07-16T20:28:05Z</dcterms:modified>
</cp:coreProperties>
</file>