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32"/>
  </p:notesMasterIdLst>
  <p:sldIdLst>
    <p:sldId id="256" r:id="rId3"/>
    <p:sldId id="271" r:id="rId4"/>
    <p:sldId id="272" r:id="rId5"/>
    <p:sldId id="273" r:id="rId6"/>
    <p:sldId id="258" r:id="rId7"/>
    <p:sldId id="274" r:id="rId8"/>
    <p:sldId id="260" r:id="rId9"/>
    <p:sldId id="261" r:id="rId10"/>
    <p:sldId id="262" r:id="rId11"/>
    <p:sldId id="270" r:id="rId12"/>
    <p:sldId id="263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64" r:id="rId21"/>
    <p:sldId id="282" r:id="rId22"/>
    <p:sldId id="283" r:id="rId23"/>
    <p:sldId id="266" r:id="rId24"/>
    <p:sldId id="284" r:id="rId25"/>
    <p:sldId id="285" r:id="rId26"/>
    <p:sldId id="286" r:id="rId27"/>
    <p:sldId id="287" r:id="rId28"/>
    <p:sldId id="288" r:id="rId29"/>
    <p:sldId id="289" r:id="rId30"/>
    <p:sldId id="290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21" autoAdjust="0"/>
    <p:restoredTop sz="94664" autoAdjust="0"/>
  </p:normalViewPr>
  <p:slideViewPr>
    <p:cSldViewPr>
      <p:cViewPr>
        <p:scale>
          <a:sx n="75" d="100"/>
          <a:sy n="75" d="100"/>
        </p:scale>
        <p:origin x="-372" y="-48"/>
      </p:cViewPr>
      <p:guideLst>
        <p:guide orient="horz" pos="1056"/>
        <p:guide orient="horz" pos="288"/>
        <p:guide orient="horz" pos="4032"/>
        <p:guide orient="horz" pos="960"/>
        <p:guide pos="5184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fld id="{B12B0BBD-C9CE-4635-B77E-09EFDB5E94D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A9060E-FEE0-4564-8AE3-6AF1BFC533E0}" type="slidenum">
              <a:rPr lang="en-US"/>
              <a:pPr/>
              <a:t>7</a:t>
            </a:fld>
            <a:endParaRPr lang="en-US"/>
          </a:p>
        </p:txBody>
      </p:sp>
      <p:sp>
        <p:nvSpPr>
          <p:cNvPr id="20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S&amp;P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FBAC5B-3A9A-433B-B783-DB5D7DD1BB12}" type="slidenum">
              <a:rPr lang="en-US"/>
              <a:pPr/>
              <a:t>11</a:t>
            </a:fld>
            <a:endParaRPr lang="en-US"/>
          </a:p>
        </p:txBody>
      </p:sp>
      <p:sp>
        <p:nvSpPr>
          <p:cNvPr id="18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05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3" name="Picture 2051" descr="tex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5604" name="Rectangle 2052"/>
          <p:cNvSpPr>
            <a:spLocks noGrp="1" noChangeArrowheads="1"/>
          </p:cNvSpPr>
          <p:nvPr>
            <p:ph type="ctrTitle"/>
          </p:nvPr>
        </p:nvSpPr>
        <p:spPr>
          <a:xfrm>
            <a:off x="728663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05" name="Rectangle 2053"/>
          <p:cNvSpPr>
            <a:spLocks noGrp="1" noChangeArrowheads="1"/>
          </p:cNvSpPr>
          <p:nvPr>
            <p:ph type="subTitle" idx="1"/>
          </p:nvPr>
        </p:nvSpPr>
        <p:spPr>
          <a:xfrm>
            <a:off x="1414463" y="3886200"/>
            <a:ext cx="6400800" cy="1752600"/>
          </a:xfrm>
          <a:effectLst/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5606" name="Rectangle 205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DBF8C8D-6C2B-4C42-9852-71C38147B04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5607" name="Rectangle 2055"/>
          <p:cNvSpPr>
            <a:spLocks noChangeArrowheads="1"/>
          </p:cNvSpPr>
          <p:nvPr/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15000"/>
              </a:lnSpc>
              <a:spcBef>
                <a:spcPct val="50000"/>
              </a:spcBef>
            </a:pPr>
            <a:r>
              <a:rPr lang="en-US" sz="800" baseline="0">
                <a:solidFill>
                  <a:schemeClr val="bg1"/>
                </a:solidFill>
              </a:rPr>
              <a:t>Elsevier items and derived items © 2006 by Elsevier Inc.</a:t>
            </a:r>
            <a:endParaRPr lang="en-US" sz="800" baseline="0">
              <a:solidFill>
                <a:srgbClr val="DED6B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605C51-90CD-432F-A335-E75E5C2384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057400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6019800" cy="5821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53C847-ADE1-421B-9634-04C53165CE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 2" pitchFamily="1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6673C05-8B45-4485-87CA-1A685D50BE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1828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7200"/>
            <a:ext cx="53340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3271946-7E3F-472F-95D2-1984EA0FFF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EB9F99F-A9EE-4931-9678-CFA5AF2B3D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8196480-C474-431A-A985-6B0044C3FF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44866F8-C1E5-4DC4-AA97-DDEAA799BB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A374A82-A398-404D-BE74-D0DBD44D0D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8036FC8-CA08-482B-8A7F-441E27B585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712174-F853-4086-8742-0FFF6C72D5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79" name="Picture 3" descr="text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15000"/>
              </a:lnSpc>
              <a:spcBef>
                <a:spcPct val="50000"/>
              </a:spcBef>
              <a:defRPr sz="8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fld id="{984DF96D-11CE-44AB-9F0A-72AF7610F47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>
            <a:off x="685800" y="1371600"/>
            <a:ext cx="8458200" cy="0"/>
          </a:xfrm>
          <a:prstGeom prst="line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Char char="•"/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Font typeface="Arial" charset="0"/>
        <a:buChar char="–"/>
        <a:defRPr sz="2800" b="1">
          <a:solidFill>
            <a:schemeClr val="bg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•"/>
        <a:defRPr sz="2800" b="1">
          <a:solidFill>
            <a:schemeClr val="bg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–"/>
        <a:defRPr sz="2800" b="1">
          <a:solidFill>
            <a:schemeClr val="bg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5pPr>
      <a:lvl6pPr marL="25146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457200"/>
            <a:ext cx="7315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76400"/>
            <a:ext cx="7315200" cy="4724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7696200" y="6461125"/>
            <a:ext cx="1143000" cy="244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fld id="{CE21F8A9-BFCC-470A-ABEE-11ECC9F734C5}" type="slidenum">
              <a:rPr lang="en-US" sz="1000" baseline="0"/>
              <a:pPr algn="r">
                <a:spcBef>
                  <a:spcPct val="50000"/>
                </a:spcBef>
              </a:pPr>
              <a:t>‹#›</a:t>
            </a:fld>
            <a:endParaRPr lang="en-US" sz="1000" baseline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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Ø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pitchFamily="18" charset="2"/>
        <a:buChar char="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Chapter 39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/>
          <a:p>
            <a:r>
              <a:rPr lang="en-US" sz="3600"/>
              <a:t>Care of Patients with Shock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Chemical-Induced Distributive Shock</a:t>
            </a:r>
            <a:endParaRPr lang="en-GB" sz="2400" i="1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Anaphylaxis</a:t>
            </a:r>
          </a:p>
          <a:p>
            <a:pPr>
              <a:spcBef>
                <a:spcPct val="0"/>
              </a:spcBef>
            </a:pPr>
            <a:r>
              <a:rPr lang="en-US"/>
              <a:t>Sepsis</a:t>
            </a:r>
          </a:p>
          <a:p>
            <a:pPr>
              <a:spcBef>
                <a:spcPct val="0"/>
              </a:spcBef>
            </a:pPr>
            <a:r>
              <a:rPr lang="en-US"/>
              <a:t>Capillary leak syndrome</a:t>
            </a:r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Obstructive Shock</a:t>
            </a:r>
            <a:r>
              <a:rPr lang="en-US" b="1"/>
              <a:t>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Caused by problems that impair the ability of the normal heart muscle to pump effectively</a:t>
            </a:r>
          </a:p>
          <a:p>
            <a:pPr>
              <a:spcBef>
                <a:spcPct val="0"/>
              </a:spcBef>
            </a:pPr>
            <a:r>
              <a:rPr lang="en-US"/>
              <a:t>Heart is normal, but conditions outside the heart prevent either adequate filling of the heart or adequate contraction of the healthy heart muscle</a:t>
            </a:r>
          </a:p>
          <a:p>
            <a:pPr>
              <a:spcBef>
                <a:spcPct val="0"/>
              </a:spcBef>
            </a:pPr>
            <a:r>
              <a:rPr lang="en-US"/>
              <a:t>Pericarditis</a:t>
            </a:r>
          </a:p>
          <a:p>
            <a:pPr>
              <a:spcBef>
                <a:spcPct val="0"/>
              </a:spcBef>
            </a:pPr>
            <a:r>
              <a:rPr lang="en-US"/>
              <a:t>Cardiac tamponade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Stages of Shock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Initial stage</a:t>
            </a:r>
          </a:p>
          <a:p>
            <a:pPr>
              <a:spcBef>
                <a:spcPct val="0"/>
              </a:spcBef>
            </a:pPr>
            <a:r>
              <a:rPr lang="en-US"/>
              <a:t>Nonprogressive stage</a:t>
            </a:r>
          </a:p>
          <a:p>
            <a:pPr>
              <a:spcBef>
                <a:spcPct val="0"/>
              </a:spcBef>
            </a:pPr>
            <a:r>
              <a:rPr lang="en-US"/>
              <a:t>Progressive stage</a:t>
            </a:r>
          </a:p>
          <a:p>
            <a:pPr>
              <a:spcBef>
                <a:spcPct val="0"/>
              </a:spcBef>
            </a:pPr>
            <a:r>
              <a:rPr lang="en-US"/>
              <a:t>Refractory stage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Initial Stage of Shock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Baseline MAP decreased by less than 10 mm Hg</a:t>
            </a:r>
          </a:p>
          <a:p>
            <a:pPr>
              <a:spcBef>
                <a:spcPct val="0"/>
              </a:spcBef>
            </a:pPr>
            <a:r>
              <a:rPr lang="en-US"/>
              <a:t>Heart and respiratory rate increased from the baseline or a slight increase in diastolic blood pressure</a:t>
            </a:r>
          </a:p>
          <a:p>
            <a:pPr>
              <a:spcBef>
                <a:spcPct val="0"/>
              </a:spcBef>
            </a:pPr>
            <a:r>
              <a:rPr lang="en-US"/>
              <a:t>Adaptive responses of vascular constriction and increased heart rate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Nonprogressive Stage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MAP decreases by 10 to 15 mm Hg.</a:t>
            </a:r>
          </a:p>
          <a:p>
            <a:pPr>
              <a:spcBef>
                <a:spcPct val="0"/>
              </a:spcBef>
            </a:pPr>
            <a:r>
              <a:rPr lang="en-US"/>
              <a:t>Kidney and hormonal adaptive mechanisms activated.</a:t>
            </a:r>
          </a:p>
          <a:p>
            <a:pPr>
              <a:spcBef>
                <a:spcPct val="0"/>
              </a:spcBef>
            </a:pPr>
            <a:r>
              <a:rPr lang="en-US"/>
              <a:t>Tissue hypoxia in nonvital organs.</a:t>
            </a:r>
          </a:p>
          <a:p>
            <a:pPr>
              <a:spcBef>
                <a:spcPct val="0"/>
              </a:spcBef>
            </a:pPr>
            <a:r>
              <a:rPr lang="en-US"/>
              <a:t>Acidosis and hyperkalemia.</a:t>
            </a:r>
          </a:p>
          <a:p>
            <a:pPr>
              <a:spcBef>
                <a:spcPct val="0"/>
              </a:spcBef>
            </a:pPr>
            <a:r>
              <a:rPr lang="en-US"/>
              <a:t>Stopping conditions that started shock and supportive interventions can prevent shock from progressing.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Progressive Stage of Shock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Sustained decrease in MAP of more than 20 mm Hg from baseline.</a:t>
            </a:r>
          </a:p>
          <a:p>
            <a:pPr>
              <a:spcBef>
                <a:spcPct val="0"/>
              </a:spcBef>
            </a:pPr>
            <a:r>
              <a:rPr lang="en-US"/>
              <a:t>Vital organs develop hypoxia.</a:t>
            </a:r>
          </a:p>
          <a:p>
            <a:pPr>
              <a:spcBef>
                <a:spcPct val="0"/>
              </a:spcBef>
            </a:pPr>
            <a:r>
              <a:rPr lang="en-US"/>
              <a:t>Life-threatening emergency.</a:t>
            </a:r>
          </a:p>
          <a:p>
            <a:pPr>
              <a:spcBef>
                <a:spcPct val="0"/>
              </a:spcBef>
            </a:pPr>
            <a:r>
              <a:rPr lang="en-US"/>
              <a:t>Immediate interventions are needed.</a:t>
            </a:r>
          </a:p>
          <a:p>
            <a:pPr>
              <a:spcBef>
                <a:spcPct val="0"/>
              </a:spcBef>
            </a:pPr>
            <a:r>
              <a:rPr lang="en-US"/>
              <a:t>Conditions causing shock need to be corrected within 1 hour of the onset of the progressive stage.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Refractory Stage of Shock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Too much cell death and tissue damage result from too little oxygen reaching the tissues.</a:t>
            </a:r>
          </a:p>
          <a:p>
            <a:pPr>
              <a:spcBef>
                <a:spcPct val="0"/>
              </a:spcBef>
            </a:pPr>
            <a:r>
              <a:rPr lang="en-US"/>
              <a:t>Body can no longer respond effectively to interventions, and shock continues.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Multiple Organ Dysfunction Syndrome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Sequence of cell damage caused by the massive release of toxic metabolites and enzymes. </a:t>
            </a:r>
          </a:p>
          <a:p>
            <a:pPr>
              <a:spcBef>
                <a:spcPct val="0"/>
              </a:spcBef>
            </a:pPr>
            <a:r>
              <a:rPr lang="en-US"/>
              <a:t>Metabolites released from dead cells.</a:t>
            </a:r>
          </a:p>
          <a:p>
            <a:pPr>
              <a:spcBef>
                <a:spcPct val="0"/>
              </a:spcBef>
            </a:pPr>
            <a:r>
              <a:rPr lang="en-US"/>
              <a:t>Microthrombi form.</a:t>
            </a:r>
          </a:p>
          <a:p>
            <a:pPr>
              <a:spcBef>
                <a:spcPct val="0"/>
              </a:spcBef>
            </a:pPr>
            <a:r>
              <a:rPr lang="en-US"/>
              <a:t>MODS occurs first in the liver, heart, brain, and kidney.</a:t>
            </a:r>
          </a:p>
          <a:p>
            <a:pPr>
              <a:spcBef>
                <a:spcPct val="0"/>
              </a:spcBef>
            </a:pPr>
            <a:r>
              <a:rPr lang="en-US"/>
              <a:t>Myocardial depressant factor from the ischemic pancreas.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Health Promotion and Maintenance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Primary prevention of hypovolemic shock</a:t>
            </a:r>
          </a:p>
          <a:p>
            <a:pPr>
              <a:spcBef>
                <a:spcPct val="0"/>
              </a:spcBef>
            </a:pPr>
            <a:r>
              <a:rPr lang="en-US"/>
              <a:t>Secondary prevention of hypovolemic shock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Physical Assessment/Clinical Manifestations</a:t>
            </a:r>
            <a:r>
              <a:rPr lang="en-US" sz="3600" b="1"/>
              <a:t>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Cardiovascular changes</a:t>
            </a:r>
          </a:p>
          <a:p>
            <a:pPr>
              <a:spcBef>
                <a:spcPct val="0"/>
              </a:spcBef>
            </a:pPr>
            <a:r>
              <a:rPr lang="en-US"/>
              <a:t>Pulse</a:t>
            </a:r>
          </a:p>
          <a:p>
            <a:pPr>
              <a:spcBef>
                <a:spcPct val="0"/>
              </a:spcBef>
            </a:pPr>
            <a:r>
              <a:rPr lang="en-US"/>
              <a:t>Blood pressure</a:t>
            </a:r>
          </a:p>
          <a:p>
            <a:pPr>
              <a:spcBef>
                <a:spcPct val="0"/>
              </a:spcBef>
            </a:pPr>
            <a:r>
              <a:rPr lang="en-US"/>
              <a:t>Oxygen saturation</a:t>
            </a:r>
          </a:p>
          <a:p>
            <a:pPr>
              <a:spcBef>
                <a:spcPct val="0"/>
              </a:spcBef>
            </a:pPr>
            <a:r>
              <a:rPr lang="en-US"/>
              <a:t>Skin changes</a:t>
            </a:r>
          </a:p>
          <a:p>
            <a:pPr>
              <a:spcBef>
                <a:spcPct val="0"/>
              </a:spcBef>
            </a:pPr>
            <a:r>
              <a:rPr lang="en-US"/>
              <a:t>Respiratory changes</a:t>
            </a:r>
          </a:p>
          <a:p>
            <a:pPr>
              <a:spcBef>
                <a:spcPct val="0"/>
              </a:spcBef>
            </a:pPr>
            <a:r>
              <a:rPr lang="en-US"/>
              <a:t>Renal and urinary changes</a:t>
            </a:r>
          </a:p>
          <a:p>
            <a:pPr>
              <a:spcBef>
                <a:spcPct val="0"/>
              </a:spcBef>
            </a:pPr>
            <a:r>
              <a:rPr lang="en-US"/>
              <a:t>Central nervous system changes</a:t>
            </a:r>
          </a:p>
          <a:p>
            <a:pPr>
              <a:spcBef>
                <a:spcPct val="0"/>
              </a:spcBef>
            </a:pPr>
            <a:r>
              <a:rPr lang="en-US"/>
              <a:t>Musculoskeletal changes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Shock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315200" cy="44958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2400"/>
              <a:t>Widespread abnormal cellular metabolism that occurs when the human need for oxygenation and tissue perfusion is not met to the level needed to maintain cell function.</a:t>
            </a:r>
          </a:p>
          <a:p>
            <a:pPr>
              <a:spcBef>
                <a:spcPct val="0"/>
              </a:spcBef>
            </a:pPr>
            <a:r>
              <a:rPr lang="en-US" sz="2400"/>
              <a:t>“Whole-body” response.</a:t>
            </a:r>
          </a:p>
          <a:p>
            <a:pPr>
              <a:spcBef>
                <a:spcPct val="0"/>
              </a:spcBef>
            </a:pPr>
            <a:r>
              <a:rPr lang="en-US" sz="2400"/>
              <a:t>Shock is a “syndrome.”</a:t>
            </a:r>
          </a:p>
          <a:p>
            <a:pPr>
              <a:spcBef>
                <a:spcPct val="0"/>
              </a:spcBef>
            </a:pPr>
            <a:r>
              <a:rPr lang="en-US" sz="2400"/>
              <a:t>Any problem that impairs oxygen delivery to tissues and organs can start the syndrome of shock and lead to a life-threatening emergency.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Assessment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Psychosocial assessment</a:t>
            </a:r>
          </a:p>
          <a:p>
            <a:pPr>
              <a:spcBef>
                <a:spcPct val="0"/>
              </a:spcBef>
            </a:pPr>
            <a:r>
              <a:rPr lang="en-US"/>
              <a:t>Laboratory tests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Nonsurgical Management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Goals of shock management are to maintain tissue oxygenation, increase vascular volume to normal range, and support compensatory mechanisms</a:t>
            </a:r>
          </a:p>
          <a:p>
            <a:pPr>
              <a:spcBef>
                <a:spcPct val="0"/>
              </a:spcBef>
            </a:pPr>
            <a:r>
              <a:rPr lang="en-US"/>
              <a:t>Oxygen therapy</a:t>
            </a:r>
          </a:p>
          <a:p>
            <a:pPr>
              <a:spcBef>
                <a:spcPct val="0"/>
              </a:spcBef>
            </a:pPr>
            <a:r>
              <a:rPr lang="en-US"/>
              <a:t>IV therapy</a:t>
            </a:r>
          </a:p>
          <a:p>
            <a:pPr>
              <a:spcBef>
                <a:spcPct val="0"/>
              </a:spcBef>
            </a:pPr>
            <a:r>
              <a:rPr lang="en-US"/>
              <a:t>Drug therapy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Drug Therapies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Vasoconstrictors, such as dopamine, epinephrine, norepinephrine, phenylephrine</a:t>
            </a:r>
          </a:p>
          <a:p>
            <a:pPr>
              <a:spcBef>
                <a:spcPct val="0"/>
              </a:spcBef>
            </a:pPr>
            <a:r>
              <a:rPr lang="en-US"/>
              <a:t>Agents that enhance contractility</a:t>
            </a:r>
          </a:p>
          <a:p>
            <a:pPr>
              <a:spcBef>
                <a:spcPct val="0"/>
              </a:spcBef>
            </a:pPr>
            <a:r>
              <a:rPr lang="en-US"/>
              <a:t>Agents that enhance myocardial perfusion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Sepsis and Septic Shock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Complex type of distributive shock</a:t>
            </a:r>
            <a:r>
              <a:rPr lang="en-US">
                <a:cs typeface="Arial" charset="0"/>
              </a:rPr>
              <a:t>—</a:t>
            </a:r>
            <a:r>
              <a:rPr lang="en-US"/>
              <a:t>usually begins as a bacterial or fungal infection and progresses to a dangerous condition over a period of days</a:t>
            </a:r>
          </a:p>
          <a:p>
            <a:pPr>
              <a:spcBef>
                <a:spcPct val="0"/>
              </a:spcBef>
            </a:pPr>
            <a:r>
              <a:rPr lang="en-US"/>
              <a:t>Sepsis</a:t>
            </a:r>
            <a:r>
              <a:rPr lang="en-US">
                <a:cs typeface="Arial" charset="0"/>
              </a:rPr>
              <a:t>—</a:t>
            </a:r>
            <a:r>
              <a:rPr lang="en-US"/>
              <a:t>widespread infection coupled with a more general inflammatory response, known as </a:t>
            </a:r>
            <a:r>
              <a:rPr lang="en-US" i="1"/>
              <a:t>systemic inflammatory response syndrome (SIRS),</a:t>
            </a:r>
            <a:r>
              <a:rPr lang="en-US"/>
              <a:t> that is triggered when an infection escapes local control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Severe Sepsis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Progression of sepsis with an amplified inflammatory response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Septic Shock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Stage of sepsis and SIRS when multiple organ failure is evident and uncontrolled bleeding occurs.</a:t>
            </a:r>
          </a:p>
          <a:p>
            <a:pPr>
              <a:spcBef>
                <a:spcPct val="0"/>
              </a:spcBef>
            </a:pPr>
            <a:r>
              <a:rPr lang="en-US"/>
              <a:t>Even with appropriate intervention, the death rate among patients in this stage of sepsis exceeds 60%.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Septic Shock (Cont’d)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Etiology and genetic risk</a:t>
            </a:r>
          </a:p>
          <a:p>
            <a:pPr>
              <a:spcBef>
                <a:spcPct val="0"/>
              </a:spcBef>
            </a:pPr>
            <a:r>
              <a:rPr lang="en-US"/>
              <a:t>Incidence/prevalence</a:t>
            </a:r>
          </a:p>
          <a:p>
            <a:pPr>
              <a:spcBef>
                <a:spcPct val="0"/>
              </a:spcBef>
            </a:pPr>
            <a:r>
              <a:rPr lang="en-US"/>
              <a:t>Health promotion and maintenance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Septic Shock: Clinical Manifestations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Cardiovascular changes</a:t>
            </a:r>
          </a:p>
          <a:p>
            <a:pPr>
              <a:spcBef>
                <a:spcPct val="0"/>
              </a:spcBef>
            </a:pPr>
            <a:r>
              <a:rPr lang="en-US"/>
              <a:t>Respiratory changes</a:t>
            </a:r>
          </a:p>
          <a:p>
            <a:pPr>
              <a:spcBef>
                <a:spcPct val="0"/>
              </a:spcBef>
            </a:pPr>
            <a:r>
              <a:rPr lang="en-US"/>
              <a:t>Skin changes</a:t>
            </a:r>
          </a:p>
          <a:p>
            <a:pPr>
              <a:spcBef>
                <a:spcPct val="0"/>
              </a:spcBef>
            </a:pPr>
            <a:r>
              <a:rPr lang="en-US"/>
              <a:t>Renal urinary changes</a:t>
            </a:r>
          </a:p>
          <a:p>
            <a:pPr>
              <a:spcBef>
                <a:spcPct val="0"/>
              </a:spcBef>
            </a:pPr>
            <a:r>
              <a:rPr lang="en-US"/>
              <a:t>Psychosocial assessment</a:t>
            </a:r>
          </a:p>
          <a:p>
            <a:pPr>
              <a:spcBef>
                <a:spcPct val="0"/>
              </a:spcBef>
            </a:pPr>
            <a:r>
              <a:rPr lang="en-US"/>
              <a:t>Laboratory tests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Septic Shock: Interventions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Oxygen therapy</a:t>
            </a:r>
          </a:p>
          <a:p>
            <a:pPr>
              <a:spcBef>
                <a:spcPct val="0"/>
              </a:spcBef>
            </a:pPr>
            <a:r>
              <a:rPr lang="en-US"/>
              <a:t>Drug therapy</a:t>
            </a:r>
          </a:p>
          <a:p>
            <a:pPr>
              <a:spcBef>
                <a:spcPct val="0"/>
              </a:spcBef>
            </a:pPr>
            <a:r>
              <a:rPr lang="en-US"/>
              <a:t>Blood replacement therapy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Community-Based Care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Home care management</a:t>
            </a:r>
          </a:p>
          <a:p>
            <a:pPr>
              <a:spcBef>
                <a:spcPct val="0"/>
              </a:spcBef>
            </a:pPr>
            <a:r>
              <a:rPr lang="en-US"/>
              <a:t>Health teaching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Classification of Shock by Functional Impairment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Hypovolemic shock</a:t>
            </a:r>
          </a:p>
          <a:p>
            <a:pPr>
              <a:spcBef>
                <a:spcPct val="0"/>
              </a:spcBef>
            </a:pPr>
            <a:r>
              <a:rPr lang="en-US"/>
              <a:t>Cardiogenic shock</a:t>
            </a:r>
          </a:p>
          <a:p>
            <a:pPr>
              <a:spcBef>
                <a:spcPct val="0"/>
              </a:spcBef>
            </a:pPr>
            <a:r>
              <a:rPr lang="en-US"/>
              <a:t>Distributive shock</a:t>
            </a:r>
          </a:p>
          <a:p>
            <a:pPr>
              <a:spcBef>
                <a:spcPct val="0"/>
              </a:spcBef>
            </a:pPr>
            <a:r>
              <a:rPr lang="en-US"/>
              <a:t>Obstructive shock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Classification of Shock by Origin of the Problem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Hypovolemic </a:t>
            </a:r>
          </a:p>
          <a:p>
            <a:pPr>
              <a:spcBef>
                <a:spcPct val="0"/>
              </a:spcBef>
            </a:pPr>
            <a:r>
              <a:rPr lang="en-US"/>
              <a:t>Cardiogenic</a:t>
            </a:r>
          </a:p>
          <a:p>
            <a:pPr>
              <a:spcBef>
                <a:spcPct val="0"/>
              </a:spcBef>
            </a:pPr>
            <a:r>
              <a:rPr lang="en-US"/>
              <a:t>Basogenic</a:t>
            </a:r>
          </a:p>
          <a:p>
            <a:pPr>
              <a:spcBef>
                <a:spcPct val="0"/>
              </a:spcBef>
            </a:pPr>
            <a:r>
              <a:rPr lang="en-US"/>
              <a:t>Septic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Processes of Shock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Initial stage (early shock)</a:t>
            </a:r>
          </a:p>
          <a:p>
            <a:pPr>
              <a:spcBef>
                <a:spcPct val="0"/>
              </a:spcBef>
            </a:pPr>
            <a:r>
              <a:rPr lang="en-US"/>
              <a:t>Nonprogressive stage (compensatory stage)</a:t>
            </a:r>
          </a:p>
          <a:p>
            <a:pPr>
              <a:spcBef>
                <a:spcPct val="0"/>
              </a:spcBef>
            </a:pPr>
            <a:r>
              <a:rPr lang="en-US"/>
              <a:t>Progressive stage (intermediate stage)</a:t>
            </a:r>
          </a:p>
          <a:p>
            <a:pPr>
              <a:spcBef>
                <a:spcPct val="0"/>
              </a:spcBef>
            </a:pPr>
            <a:r>
              <a:rPr lang="en-US"/>
              <a:t>Refractory stage (irreversible stage)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Review of Oxygenation and Tissue Perfusion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Total blood volume</a:t>
            </a:r>
          </a:p>
          <a:p>
            <a:pPr>
              <a:spcBef>
                <a:spcPct val="0"/>
              </a:spcBef>
            </a:pPr>
            <a:r>
              <a:rPr lang="en-US"/>
              <a:t>Cardiac output</a:t>
            </a:r>
          </a:p>
          <a:p>
            <a:pPr>
              <a:spcBef>
                <a:spcPct val="0"/>
              </a:spcBef>
            </a:pPr>
            <a:r>
              <a:rPr lang="en-US"/>
              <a:t>Size of the vascular bed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Hypovolemic Shock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Occurs when low circulating blood volume causes a mean arterial pressure decrease; the body’s oxygen need is not met</a:t>
            </a:r>
          </a:p>
          <a:p>
            <a:pPr>
              <a:spcBef>
                <a:spcPct val="0"/>
              </a:spcBef>
            </a:pPr>
            <a:r>
              <a:rPr lang="en-US"/>
              <a:t>Commonly caused by hemorrhage (external or internal) and dehydration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Cardiogenic Shock</a:t>
            </a:r>
            <a:r>
              <a:rPr lang="en-US" b="1"/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Actual heart muscle is unhealthy, and pumping is directly impaired.</a:t>
            </a:r>
          </a:p>
          <a:p>
            <a:pPr>
              <a:spcBef>
                <a:spcPct val="0"/>
              </a:spcBef>
            </a:pPr>
            <a:r>
              <a:rPr lang="en-US"/>
              <a:t>Myocardial infarction is the most common cause of direct pump failure.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Distributive Shock</a:t>
            </a:r>
            <a:r>
              <a:rPr lang="en-US" b="1"/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Blood volume is not lost but is distributed to the interstitial tissues where it cannot circulate and deliver oxygen</a:t>
            </a:r>
          </a:p>
          <a:p>
            <a:pPr>
              <a:spcBef>
                <a:spcPct val="0"/>
              </a:spcBef>
            </a:pPr>
            <a:r>
              <a:rPr lang="en-US"/>
              <a:t>Caused by loss of sympathetic tone, blood vessel dilation, pooling of blood in venous and capillary beds, capillary leak</a:t>
            </a:r>
          </a:p>
          <a:p>
            <a:pPr>
              <a:spcBef>
                <a:spcPct val="0"/>
              </a:spcBef>
            </a:pPr>
            <a:r>
              <a:rPr lang="en-US"/>
              <a:t>Neural-induced distributive shock</a:t>
            </a:r>
          </a:p>
          <a:p>
            <a:pPr>
              <a:spcBef>
                <a:spcPct val="0"/>
              </a:spcBef>
            </a:pPr>
            <a:r>
              <a:rPr lang="en-US"/>
              <a:t>Chemical-induced distributive shock</a:t>
            </a:r>
            <a:endParaRPr lang="en-US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gnatavicius_Workman template_FINAL">
  <a:themeElements>
    <a:clrScheme name="Ignatavicius_Workman template_FIN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gnatavicius_Workman template_FIN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gnatavicius_Workman template_FIN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ue BG Temp">
  <a:themeElements>
    <a:clrScheme name="1_Blue BG Temp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1_Blue BG Tem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Blue BG Temp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BG Temp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G:\Elsevier-US\Ignatavicius\Source\Ignatavicius_Workman template_FINAL.ppt</Template>
  <TotalTime>389</TotalTime>
  <Words>768</Words>
  <Application>Microsoft Office PowerPoint</Application>
  <PresentationFormat>On-screen Show (4:3)</PresentationFormat>
  <Paragraphs>130</Paragraphs>
  <Slides>29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Times New Roman</vt:lpstr>
      <vt:lpstr>Wingdings 2</vt:lpstr>
      <vt:lpstr>Wingdings</vt:lpstr>
      <vt:lpstr>Wingdings 3</vt:lpstr>
      <vt:lpstr>Ignatavicius_Workman template_FINAL</vt:lpstr>
      <vt:lpstr>1_Blue BG Temp</vt:lpstr>
      <vt:lpstr>Chapter 39</vt:lpstr>
      <vt:lpstr>Shock </vt:lpstr>
      <vt:lpstr>Classification of Shock by Functional Impairment </vt:lpstr>
      <vt:lpstr>Classification of Shock by Origin of the Problem</vt:lpstr>
      <vt:lpstr>Processes of Shock</vt:lpstr>
      <vt:lpstr>Review of Oxygenation and Tissue Perfusion</vt:lpstr>
      <vt:lpstr>Hypovolemic Shock</vt:lpstr>
      <vt:lpstr>Cardiogenic Shock </vt:lpstr>
      <vt:lpstr>Distributive Shock </vt:lpstr>
      <vt:lpstr>Chemical-Induced Distributive Shock</vt:lpstr>
      <vt:lpstr>Obstructive Shock </vt:lpstr>
      <vt:lpstr>Stages of Shock </vt:lpstr>
      <vt:lpstr>Initial Stage of Shock</vt:lpstr>
      <vt:lpstr>Nonprogressive Stage</vt:lpstr>
      <vt:lpstr>Progressive Stage of Shock</vt:lpstr>
      <vt:lpstr>Refractory Stage of Shock</vt:lpstr>
      <vt:lpstr>Multiple Organ Dysfunction Syndrome</vt:lpstr>
      <vt:lpstr>Health Promotion and Maintenance</vt:lpstr>
      <vt:lpstr>Physical Assessment/Clinical Manifestations </vt:lpstr>
      <vt:lpstr>Assessment </vt:lpstr>
      <vt:lpstr>Nonsurgical Management</vt:lpstr>
      <vt:lpstr>Drug Therapies</vt:lpstr>
      <vt:lpstr>Sepsis and Septic Shock </vt:lpstr>
      <vt:lpstr>Severe Sepsis</vt:lpstr>
      <vt:lpstr>Septic Shock</vt:lpstr>
      <vt:lpstr>Septic Shock (Cont’d)</vt:lpstr>
      <vt:lpstr>Septic Shock: Clinical Manifestations</vt:lpstr>
      <vt:lpstr>Septic Shock: Interventions</vt:lpstr>
      <vt:lpstr>Community-Based Care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39</dc:title>
  <cp:lastModifiedBy>jforest</cp:lastModifiedBy>
  <cp:revision>38</cp:revision>
  <dcterms:created xsi:type="dcterms:W3CDTF">2004-07-24T18:27:44Z</dcterms:created>
  <dcterms:modified xsi:type="dcterms:W3CDTF">2010-07-16T20:28:28Z</dcterms:modified>
</cp:coreProperties>
</file>