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1"/>
  </p:notesMasterIdLst>
  <p:sldIdLst>
    <p:sldId id="256" r:id="rId3"/>
    <p:sldId id="257" r:id="rId4"/>
    <p:sldId id="273" r:id="rId5"/>
    <p:sldId id="274" r:id="rId6"/>
    <p:sldId id="275" r:id="rId7"/>
    <p:sldId id="276" r:id="rId8"/>
    <p:sldId id="259" r:id="rId9"/>
    <p:sldId id="261" r:id="rId10"/>
    <p:sldId id="277" r:id="rId11"/>
    <p:sldId id="278" r:id="rId12"/>
    <p:sldId id="279" r:id="rId13"/>
    <p:sldId id="266" r:id="rId14"/>
    <p:sldId id="267" r:id="rId15"/>
    <p:sldId id="268" r:id="rId16"/>
    <p:sldId id="280" r:id="rId17"/>
    <p:sldId id="269" r:id="rId18"/>
    <p:sldId id="272" r:id="rId19"/>
    <p:sldId id="27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it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96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5369E5A7-382F-4C10-AFFA-E3342D6E9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32858C-03A2-4BD8-8580-F4846623520B}" type="slidenum">
              <a:rPr lang="en-US"/>
              <a:pPr/>
              <a:t>8</a:t>
            </a:fld>
            <a:endParaRPr lang="en-US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D6F6D7-018F-45D8-AB56-A5FB16DC1DB8}" type="slidenum">
              <a:rPr lang="en-US"/>
              <a:pPr/>
              <a:t>13</a:t>
            </a:fld>
            <a:endParaRPr 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1F36D4-0DEC-4190-BF99-F324172AF1D0}" type="slidenum">
              <a:rPr lang="en-US"/>
              <a:pPr/>
              <a:t>14</a:t>
            </a:fld>
            <a:endParaRPr 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6263CE-4FAE-4D1E-BCA7-7C2D13772370}" type="slidenum">
              <a:rPr lang="en-US"/>
              <a:pPr/>
              <a:t>16</a:t>
            </a:fld>
            <a:endParaRPr lang="en-US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9C573AA-6DBC-4B1D-BE46-D97F9335CD8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44B070-2968-43A3-BED3-E86E85FC10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BCF6CC-C3CD-43C6-BF10-CE38BFD1AC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F2ED70-61F7-42BE-A19B-ABF1FA5D77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36F40F-D116-41D1-8DBF-83E8D1AF83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AE41B4-EE05-467C-B080-C3BCDBCBCB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C35A8F-466F-47C0-833B-7DC4040731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F2F200-B57C-4FF7-BB3F-8C792163D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323ABF-389D-4B0C-86BC-347930F7C6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680A84-EFB4-4C3B-B748-8B15F972A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3F16F4-3856-4887-8EAE-CFC8DEDAE1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02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1027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52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3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27655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50F51665-8F59-4CDA-B3EF-D5CE2FB5CE2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656" name="Line 1032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10192E5E-5F45-42BD-955C-31F9C3936924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66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r>
              <a:rPr lang="en-US" sz="4000"/>
              <a:t>Care of Patients with Problems of the Thyroid and Parathyroid Glands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Hypothyroidism: Assessment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History</a:t>
            </a:r>
          </a:p>
          <a:p>
            <a:pPr>
              <a:spcBef>
                <a:spcPct val="0"/>
              </a:spcBef>
            </a:pPr>
            <a:r>
              <a:rPr lang="en-US"/>
              <a:t>Physical assessment</a:t>
            </a:r>
          </a:p>
          <a:p>
            <a:pPr>
              <a:spcBef>
                <a:spcPct val="0"/>
              </a:spcBef>
            </a:pPr>
            <a:r>
              <a:rPr lang="en-US"/>
              <a:t>Clinical manifestations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assessment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Hypothyroidism: Community-Based Care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Thyroiditis</a:t>
            </a:r>
            <a:r>
              <a:rPr lang="en-US" b="1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Inflammation of the thyroid gland</a:t>
            </a:r>
          </a:p>
          <a:p>
            <a:pPr>
              <a:spcBef>
                <a:spcPct val="0"/>
              </a:spcBef>
            </a:pPr>
            <a:r>
              <a:rPr lang="en-US"/>
              <a:t>Three types of thyroiditis</a:t>
            </a:r>
            <a:r>
              <a:rPr lang="en-US">
                <a:cs typeface="Arial" charset="0"/>
              </a:rPr>
              <a:t>—</a:t>
            </a:r>
            <a:r>
              <a:rPr lang="en-US"/>
              <a:t>acute; subacute (granulomatous); and chronic (Hashimoto’s disease), the most common type</a:t>
            </a:r>
          </a:p>
          <a:p>
            <a:pPr>
              <a:spcBef>
                <a:spcPct val="0"/>
              </a:spcBef>
            </a:pPr>
            <a:r>
              <a:rPr lang="en-US"/>
              <a:t>Nonsurgical management, drug therapy</a:t>
            </a:r>
          </a:p>
          <a:p>
            <a:pPr>
              <a:spcBef>
                <a:spcPct val="0"/>
              </a:spcBef>
            </a:pPr>
            <a:r>
              <a:rPr lang="en-US"/>
              <a:t>Surgical management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Thyroid Cancer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Papillary, follicular, medullary, and anaplastic</a:t>
            </a:r>
          </a:p>
          <a:p>
            <a:pPr>
              <a:spcBef>
                <a:spcPct val="0"/>
              </a:spcBef>
            </a:pPr>
            <a:r>
              <a:rPr lang="en-US"/>
              <a:t>Collaborative management</a:t>
            </a:r>
          </a:p>
          <a:p>
            <a:pPr>
              <a:spcBef>
                <a:spcPct val="0"/>
              </a:spcBef>
            </a:pPr>
            <a:r>
              <a:rPr lang="en-US"/>
              <a:t>Surgery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Hyperparathyroidism</a:t>
            </a:r>
            <a:r>
              <a:rPr lang="en-US" b="1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Parathyroid glands</a:t>
            </a:r>
            <a:r>
              <a:rPr lang="en-US">
                <a:cs typeface="Arial" charset="0"/>
              </a:rPr>
              <a:t>—</a:t>
            </a:r>
            <a:r>
              <a:rPr lang="en-US"/>
              <a:t>calcium and phosphate balance</a:t>
            </a:r>
          </a:p>
          <a:p>
            <a:pPr>
              <a:spcBef>
                <a:spcPct val="0"/>
              </a:spcBef>
            </a:pPr>
            <a:r>
              <a:rPr lang="en-US"/>
              <a:t>Hypercalcemia and hypophosphatemia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848600" cy="990600"/>
          </a:xfrm>
        </p:spPr>
        <p:txBody>
          <a:bodyPr/>
          <a:lstStyle/>
          <a:p>
            <a:r>
              <a:rPr lang="en-US" sz="3600"/>
              <a:t>Hyperparathyroidism: Nonsurgical Management</a:t>
            </a:r>
            <a:r>
              <a:rPr lang="en-US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Diuretic and hydration therapies</a:t>
            </a:r>
          </a:p>
          <a:p>
            <a:pPr>
              <a:spcBef>
                <a:spcPct val="0"/>
              </a:spcBef>
            </a:pPr>
            <a:r>
              <a:rPr lang="en-US"/>
              <a:t>Monitoring</a:t>
            </a:r>
          </a:p>
          <a:p>
            <a:pPr>
              <a:spcBef>
                <a:spcPct val="0"/>
              </a:spcBef>
            </a:pPr>
            <a:r>
              <a:rPr lang="en-US"/>
              <a:t>Preventing injury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r>
              <a:rPr lang="en-US" sz="3600"/>
              <a:t>Hyperparathyroidism: Surgical Management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Parathyroidectomy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924800" cy="990600"/>
          </a:xfrm>
        </p:spPr>
        <p:txBody>
          <a:bodyPr/>
          <a:lstStyle/>
          <a:p>
            <a:r>
              <a:rPr lang="en-US" sz="3600"/>
              <a:t>Hyperparathyroidism: Surgical Management (Cont’d)</a:t>
            </a:r>
            <a:endParaRPr lang="en-GB" sz="36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Postoperative care includes:</a:t>
            </a:r>
          </a:p>
          <a:p>
            <a:pPr lvl="1">
              <a:spcBef>
                <a:spcPct val="0"/>
              </a:spcBef>
            </a:pPr>
            <a:r>
              <a:rPr lang="en-US"/>
              <a:t>Observe for respiratory distress.</a:t>
            </a:r>
          </a:p>
          <a:p>
            <a:pPr lvl="1">
              <a:spcBef>
                <a:spcPct val="0"/>
              </a:spcBef>
            </a:pPr>
            <a:r>
              <a:rPr lang="en-US"/>
              <a:t>Keep emergency equipment at bedside.</a:t>
            </a:r>
          </a:p>
          <a:p>
            <a:pPr lvl="1">
              <a:spcBef>
                <a:spcPct val="0"/>
              </a:spcBef>
            </a:pPr>
            <a:r>
              <a:rPr lang="en-US"/>
              <a:t>Hypocalcemic crisis can occur.</a:t>
            </a:r>
          </a:p>
          <a:p>
            <a:pPr lvl="1">
              <a:spcBef>
                <a:spcPct val="0"/>
              </a:spcBef>
            </a:pPr>
            <a:r>
              <a:rPr lang="en-US"/>
              <a:t>Recurrent laryngeal nerve damage can occur.</a:t>
            </a:r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Hypoparathyroidism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Decreased function of the parathyroid gland</a:t>
            </a:r>
          </a:p>
          <a:p>
            <a:pPr>
              <a:spcBef>
                <a:spcPct val="0"/>
              </a:spcBef>
            </a:pPr>
            <a:r>
              <a:rPr lang="en-US"/>
              <a:t>Iatrogenic hypoparathyroidism</a:t>
            </a:r>
          </a:p>
          <a:p>
            <a:pPr>
              <a:spcBef>
                <a:spcPct val="0"/>
              </a:spcBef>
            </a:pPr>
            <a:r>
              <a:rPr lang="en-US"/>
              <a:t>Idiopathic hypoparathyroidism</a:t>
            </a:r>
          </a:p>
          <a:p>
            <a:pPr>
              <a:spcBef>
                <a:spcPct val="0"/>
              </a:spcBef>
            </a:pPr>
            <a:r>
              <a:rPr lang="en-US"/>
              <a:t>Hypomagnesemia</a:t>
            </a:r>
          </a:p>
          <a:p>
            <a:pPr>
              <a:spcBef>
                <a:spcPct val="0"/>
              </a:spcBef>
            </a:pPr>
            <a:r>
              <a:rPr lang="en-US"/>
              <a:t>Interventions</a:t>
            </a:r>
            <a:r>
              <a:rPr lang="en-US">
                <a:cs typeface="Arial" charset="0"/>
              </a:rPr>
              <a:t>—</a:t>
            </a:r>
            <a:r>
              <a:rPr lang="en-US"/>
              <a:t>correcting hypocalcemia, vitamin</a:t>
            </a:r>
            <a:r>
              <a:rPr lang="en-US" b="1"/>
              <a:t> </a:t>
            </a:r>
            <a:r>
              <a:rPr lang="en-US"/>
              <a:t>D</a:t>
            </a:r>
            <a:r>
              <a:rPr lang="en-US" b="1"/>
              <a:t> </a:t>
            </a:r>
            <a:r>
              <a:rPr lang="en-US"/>
              <a:t>deficiency, and hypomagnesemia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Hyperthyroidism</a:t>
            </a:r>
            <a:r>
              <a:rPr lang="en-US" b="1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Thyrotoxicosis </a:t>
            </a:r>
          </a:p>
          <a:p>
            <a:pPr>
              <a:spcBef>
                <a:spcPct val="0"/>
              </a:spcBef>
            </a:pPr>
            <a:r>
              <a:rPr lang="en-US"/>
              <a:t>Graves’ disease is the most frequent cause; usually has goiter, exophthalmos, pretibial myxedema</a:t>
            </a:r>
          </a:p>
          <a:p>
            <a:pPr>
              <a:spcBef>
                <a:spcPct val="0"/>
              </a:spcBef>
            </a:pPr>
            <a:r>
              <a:rPr lang="en-US"/>
              <a:t>Assessment</a:t>
            </a:r>
          </a:p>
          <a:p>
            <a:pPr>
              <a:spcBef>
                <a:spcPct val="0"/>
              </a:spcBef>
            </a:pPr>
            <a:r>
              <a:rPr lang="en-US"/>
              <a:t>History</a:t>
            </a:r>
          </a:p>
          <a:p>
            <a:pPr>
              <a:spcBef>
                <a:spcPct val="0"/>
              </a:spcBef>
            </a:pPr>
            <a:r>
              <a:rPr lang="en-US"/>
              <a:t>Physical assessment</a:t>
            </a:r>
          </a:p>
          <a:p>
            <a:pPr>
              <a:spcBef>
                <a:spcPct val="0"/>
              </a:spcBef>
            </a:pPr>
            <a:r>
              <a:rPr lang="en-US"/>
              <a:t>Clinical manifestations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Exophthalmos </a:t>
            </a:r>
          </a:p>
        </p:txBody>
      </p:sp>
      <p:pic>
        <p:nvPicPr>
          <p:cNvPr id="29702" name="Picture 6" descr="066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4825" y="1752600"/>
            <a:ext cx="305435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Goiter </a:t>
            </a:r>
          </a:p>
        </p:txBody>
      </p:sp>
      <p:pic>
        <p:nvPicPr>
          <p:cNvPr id="30726" name="Picture 6" descr="066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25" y="2057400"/>
            <a:ext cx="325755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Laboratory Tests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</a:t>
            </a:r>
            <a:r>
              <a:rPr lang="en-US" baseline="-25000"/>
              <a:t>3</a:t>
            </a:r>
            <a:r>
              <a:rPr lang="en-US"/>
              <a:t>, T</a:t>
            </a:r>
            <a:r>
              <a:rPr lang="en-US" baseline="-25000"/>
              <a:t>4</a:t>
            </a:r>
            <a:r>
              <a:rPr lang="en-US"/>
              <a:t>, T</a:t>
            </a:r>
            <a:r>
              <a:rPr lang="en-US" baseline="-25000"/>
              <a:t>3</a:t>
            </a:r>
            <a:r>
              <a:rPr lang="en-US"/>
              <a:t>RU, TSH, TSH-RAb</a:t>
            </a:r>
          </a:p>
          <a:p>
            <a:pPr>
              <a:spcBef>
                <a:spcPct val="0"/>
              </a:spcBef>
            </a:pPr>
            <a:r>
              <a:rPr lang="en-US"/>
              <a:t>Thyroid scan</a:t>
            </a:r>
          </a:p>
          <a:p>
            <a:pPr>
              <a:spcBef>
                <a:spcPct val="0"/>
              </a:spcBef>
            </a:pPr>
            <a:r>
              <a:rPr lang="en-US"/>
              <a:t>Ultrasonography</a:t>
            </a:r>
          </a:p>
          <a:p>
            <a:pPr>
              <a:spcBef>
                <a:spcPct val="0"/>
              </a:spcBef>
            </a:pPr>
            <a:r>
              <a:rPr lang="en-US"/>
              <a:t>ECG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Monitoring</a:t>
            </a:r>
          </a:p>
          <a:p>
            <a:pPr>
              <a:spcBef>
                <a:spcPct val="0"/>
              </a:spcBef>
            </a:pPr>
            <a:r>
              <a:rPr lang="en-US"/>
              <a:t>Reducing stimulation</a:t>
            </a:r>
          </a:p>
          <a:p>
            <a:pPr>
              <a:spcBef>
                <a:spcPct val="0"/>
              </a:spcBef>
            </a:pPr>
            <a:r>
              <a:rPr lang="en-US"/>
              <a:t>Promoting comfort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—a</a:t>
            </a:r>
            <a:r>
              <a:rPr lang="en-US"/>
              <a:t>ntithyroid drugs, iodine preparations, lithium, beta-adrenergic blocking drugs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Total thyroidectomy, subtotal thyroidectomy</a:t>
            </a:r>
          </a:p>
          <a:p>
            <a:pPr>
              <a:spcBef>
                <a:spcPct val="0"/>
              </a:spcBef>
            </a:pPr>
            <a:r>
              <a:rPr lang="en-US"/>
              <a:t>Postoperative complications:</a:t>
            </a:r>
          </a:p>
          <a:p>
            <a:pPr lvl="1">
              <a:spcBef>
                <a:spcPct val="0"/>
              </a:spcBef>
            </a:pPr>
            <a:r>
              <a:rPr lang="en-US"/>
              <a:t>Hemorrhage</a:t>
            </a:r>
          </a:p>
          <a:p>
            <a:pPr lvl="1">
              <a:spcBef>
                <a:spcPct val="0"/>
              </a:spcBef>
            </a:pPr>
            <a:r>
              <a:rPr lang="en-US"/>
              <a:t>Respiratory distress</a:t>
            </a:r>
          </a:p>
          <a:p>
            <a:pPr lvl="1">
              <a:spcBef>
                <a:spcPct val="0"/>
              </a:spcBef>
            </a:pPr>
            <a:r>
              <a:rPr lang="en-US"/>
              <a:t>Hypocalcemia and tetany</a:t>
            </a:r>
          </a:p>
          <a:p>
            <a:pPr lvl="1">
              <a:spcBef>
                <a:spcPct val="0"/>
              </a:spcBef>
            </a:pPr>
            <a:r>
              <a:rPr lang="en-US"/>
              <a:t>Laryngeal nerve damage</a:t>
            </a:r>
          </a:p>
          <a:p>
            <a:pPr lvl="1">
              <a:spcBef>
                <a:spcPct val="0"/>
              </a:spcBef>
            </a:pPr>
            <a:r>
              <a:rPr lang="en-US"/>
              <a:t>Thyroid storm or thyroid crisis</a:t>
            </a:r>
          </a:p>
          <a:p>
            <a:pPr lvl="1">
              <a:spcBef>
                <a:spcPct val="0"/>
              </a:spcBef>
            </a:pPr>
            <a:r>
              <a:rPr lang="en-US"/>
              <a:t>Eye and vision problems of Graves’ disease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Hypothyroidism</a:t>
            </a:r>
            <a:endParaRPr lang="en-US" b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Decreased metabolism from low levels of thyroid hormones</a:t>
            </a:r>
          </a:p>
          <a:p>
            <a:pPr>
              <a:spcBef>
                <a:spcPct val="0"/>
              </a:spcBef>
            </a:pPr>
            <a:r>
              <a:rPr lang="en-US"/>
              <a:t>Myxedema</a:t>
            </a:r>
          </a:p>
          <a:p>
            <a:pPr>
              <a:spcBef>
                <a:spcPct val="0"/>
              </a:spcBef>
            </a:pPr>
            <a:r>
              <a:rPr lang="en-US"/>
              <a:t>Myxedema coma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Myxedema </a:t>
            </a:r>
          </a:p>
        </p:txBody>
      </p:sp>
      <p:pic>
        <p:nvPicPr>
          <p:cNvPr id="33798" name="Picture 6" descr="066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1175" y="1962150"/>
            <a:ext cx="3041650" cy="4133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221</TotalTime>
  <Words>276</Words>
  <Application>Microsoft Office PowerPoint</Application>
  <PresentationFormat>On-screen Show (4:3)</PresentationFormat>
  <Paragraphs>81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66</vt:lpstr>
      <vt:lpstr>Hyperthyroidism </vt:lpstr>
      <vt:lpstr>Exophthalmos </vt:lpstr>
      <vt:lpstr>Goiter </vt:lpstr>
      <vt:lpstr>Laboratory Tests</vt:lpstr>
      <vt:lpstr>Nonsurgical Management</vt:lpstr>
      <vt:lpstr>Surgical Management</vt:lpstr>
      <vt:lpstr>Hypothyroidism</vt:lpstr>
      <vt:lpstr>Myxedema </vt:lpstr>
      <vt:lpstr>Hypothyroidism: Assessment</vt:lpstr>
      <vt:lpstr>Hypothyroidism: Community-Based Care</vt:lpstr>
      <vt:lpstr>Thyroiditis </vt:lpstr>
      <vt:lpstr>Thyroid Cancer</vt:lpstr>
      <vt:lpstr>Hyperparathyroidism </vt:lpstr>
      <vt:lpstr>Hyperparathyroidism: Nonsurgical Management </vt:lpstr>
      <vt:lpstr>Hyperparathyroidism: Surgical Management</vt:lpstr>
      <vt:lpstr>Hyperparathyroidism: Surgical Management (Cont’d)</vt:lpstr>
      <vt:lpstr>Hypoparathyroidism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66</dc:title>
  <cp:lastModifiedBy>jforest</cp:lastModifiedBy>
  <cp:revision>57</cp:revision>
  <dcterms:created xsi:type="dcterms:W3CDTF">2004-09-24T16:52:54Z</dcterms:created>
  <dcterms:modified xsi:type="dcterms:W3CDTF">2010-01-27T20:03:04Z</dcterms:modified>
</cp:coreProperties>
</file>