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69" r:id="rId2"/>
    <p:sldId id="256" r:id="rId3"/>
    <p:sldId id="270" r:id="rId4"/>
    <p:sldId id="257" r:id="rId5"/>
    <p:sldId id="266" r:id="rId6"/>
    <p:sldId id="267" r:id="rId7"/>
    <p:sldId id="274" r:id="rId8"/>
    <p:sldId id="273" r:id="rId9"/>
    <p:sldId id="275" r:id="rId10"/>
    <p:sldId id="258" r:id="rId11"/>
    <p:sldId id="259" r:id="rId12"/>
    <p:sldId id="260" r:id="rId13"/>
    <p:sldId id="261" r:id="rId14"/>
    <p:sldId id="262" r:id="rId15"/>
    <p:sldId id="263" r:id="rId16"/>
    <p:sldId id="272" r:id="rId17"/>
    <p:sldId id="264" r:id="rId18"/>
    <p:sldId id="265" r:id="rId19"/>
  </p:sldIdLst>
  <p:sldSz cx="9144000" cy="5143500" type="screen16x9"/>
  <p:notesSz cx="6858000" cy="9144000"/>
  <p:embeddedFontLst>
    <p:embeddedFont>
      <p:font typeface="Proxima Nova" panose="020B0604020202020204" charset="0"/>
      <p:regular r:id="rId21"/>
      <p:bold r:id="rId22"/>
      <p:italic r:id="rId23"/>
      <p:boldItalic r:id="rId24"/>
    </p:embeddedFont>
    <p:embeddedFont>
      <p:font typeface="Roboto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58836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53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747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3949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145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0227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5778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6383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5876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876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4337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8225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8106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greekgodsandgoddesses.net/roman/" TargetMode="External"/><Relationship Id="rId3" Type="http://schemas.openxmlformats.org/officeDocument/2006/relationships/hyperlink" Target="https://www.greek-gods.org/" TargetMode="External"/><Relationship Id="rId7" Type="http://schemas.openxmlformats.org/officeDocument/2006/relationships/hyperlink" Target="https://www.unrv.com/culture/mythology.php" TargetMode="External"/><Relationship Id="rId2" Type="http://schemas.openxmlformats.org/officeDocument/2006/relationships/hyperlink" Target="https://www.greekmythology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ncient.eu/Roman_Mythology/" TargetMode="External"/><Relationship Id="rId5" Type="http://schemas.openxmlformats.org/officeDocument/2006/relationships/hyperlink" Target="https://www.history.com/topics/ancient-history/greek-mythology" TargetMode="External"/><Relationship Id="rId4" Type="http://schemas.openxmlformats.org/officeDocument/2006/relationships/hyperlink" Target="https://pantheon.org/mythology/greek/" TargetMode="External"/><Relationship Id="rId9" Type="http://schemas.openxmlformats.org/officeDocument/2006/relationships/hyperlink" Target="http://www.ancient-mythology.com/roma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Etymology of a Mythical Word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English 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6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January</a:t>
            </a: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Mr. Boesch and </a:t>
            </a:r>
            <a:r>
              <a:rPr lang="en" dirty="0" smtClean="0"/>
              <a:t>Mrs. Armstrong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January</a:t>
            </a:r>
            <a:endParaRPr sz="4800"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Part of Speech: Noun</a:t>
            </a:r>
            <a:endParaRPr sz="300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Definition: The first month of the Gregorian calendar.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“January” in an Image</a:t>
            </a:r>
            <a:endParaRPr sz="360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26" name="Picture 2" descr="Image result for comic strip janu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2" y="1585015"/>
            <a:ext cx="9078736" cy="28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“January” in a Sentence</a:t>
            </a:r>
            <a:endParaRPr sz="3600"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6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 dirty="0"/>
              <a:t>January is a time for New Year’s </a:t>
            </a:r>
            <a:r>
              <a:rPr lang="en" sz="3600" b="1" dirty="0">
                <a:solidFill>
                  <a:schemeClr val="accent1">
                    <a:lumMod val="50000"/>
                  </a:schemeClr>
                </a:solidFill>
              </a:rPr>
              <a:t>resolutions</a:t>
            </a:r>
            <a:r>
              <a:rPr lang="en" sz="3600" dirty="0"/>
              <a:t>; it is a </a:t>
            </a:r>
            <a:r>
              <a:rPr lang="en" sz="3600" b="1" dirty="0">
                <a:solidFill>
                  <a:schemeClr val="accent1">
                    <a:lumMod val="50000"/>
                  </a:schemeClr>
                </a:solidFill>
              </a:rPr>
              <a:t>time to look at the past and take hold of the future. </a:t>
            </a:r>
            <a:endParaRPr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Janus, God of the Threshold 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1350" y="1017725"/>
            <a:ext cx="6641300" cy="384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Facts about Janus</a:t>
            </a: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429" y="1007800"/>
            <a:ext cx="4026190" cy="36185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>
            <a:spLocks noGrp="1"/>
          </p:cNvSpPr>
          <p:nvPr>
            <p:ph type="body" idx="2"/>
          </p:nvPr>
        </p:nvSpPr>
        <p:spPr>
          <a:xfrm>
            <a:off x="4025348" y="600075"/>
            <a:ext cx="5118652" cy="396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Two faced god in Roman mythology who guarded the gate of heaven.</a:t>
            </a:r>
            <a:endParaRPr sz="2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dirty="0"/>
              <a:t>Generally regarded as the god of </a:t>
            </a:r>
            <a:r>
              <a:rPr lang="en" sz="2400" dirty="0" smtClean="0"/>
              <a:t>opposites</a:t>
            </a:r>
            <a:r>
              <a:rPr lang="en" sz="2400" dirty="0"/>
              <a:t>.</a:t>
            </a:r>
            <a:endParaRPr sz="2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dirty="0"/>
              <a:t>Presided over the beginning and end of conflict, war and peace. The doors to his temple were open in times of war and closed in times of peace. </a:t>
            </a:r>
            <a:endParaRPr sz="24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Facts about Janus</a:t>
            </a: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429" y="1007800"/>
            <a:ext cx="4026190" cy="36185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>
            <a:spLocks noGrp="1"/>
          </p:cNvSpPr>
          <p:nvPr>
            <p:ph type="body" idx="2"/>
          </p:nvPr>
        </p:nvSpPr>
        <p:spPr>
          <a:xfrm>
            <a:off x="4025348" y="600075"/>
            <a:ext cx="5118652" cy="396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buNone/>
            </a:pPr>
            <a:r>
              <a:rPr lang="en-US" sz="2400" dirty="0"/>
              <a:t>Unlike most Roman gods, the Greeks did not have an equivalent </a:t>
            </a:r>
            <a:r>
              <a:rPr lang="en-US" sz="2400" dirty="0" smtClean="0"/>
              <a:t>deity.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US" sz="2400" dirty="0" smtClean="0"/>
              <a:t>He typically symbolized change or transitions.</a:t>
            </a:r>
            <a:endParaRPr lang="en-US" sz="2400" dirty="0"/>
          </a:p>
          <a:p>
            <a:pPr marL="0" lvl="0" indent="0">
              <a:spcBef>
                <a:spcPts val="1600"/>
              </a:spcBef>
              <a:buNone/>
            </a:pPr>
            <a:r>
              <a:rPr lang="en-US" sz="2400" dirty="0"/>
              <a:t>He joined the Titans in their fight against the Olympians in the Titan War. 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375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Questions?</a:t>
            </a: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Works Cited</a:t>
            </a: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Alchin, Linda. "Janus." Janus ***. Siteseen Ltd., 2017. Web. 16 Mar. 2017. &lt;</a:t>
            </a:r>
            <a:r>
              <a:rPr lang="en" sz="1400" u="sng" dirty="0">
                <a:solidFill>
                  <a:schemeClr val="hlink"/>
                </a:solidFill>
              </a:rPr>
              <a:t>http://</a:t>
            </a:r>
            <a:r>
              <a:rPr lang="en" sz="1400" u="sng" dirty="0" smtClean="0">
                <a:solidFill>
                  <a:schemeClr val="hlink"/>
                </a:solidFill>
              </a:rPr>
              <a:t>www.talesbeyondbelief.com/roman-gods/janus.html</a:t>
            </a:r>
            <a:r>
              <a:rPr lang="en" sz="1400" dirty="0" smtClean="0"/>
              <a:t>&gt;.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" sz="1400" dirty="0"/>
          </a:p>
          <a:p>
            <a:pPr marL="0" lvl="0" indent="0">
              <a:buNone/>
            </a:pPr>
            <a:r>
              <a:rPr lang="en-US" sz="1400" dirty="0" smtClean="0"/>
              <a:t>Bardot, Michael. “Janus: Past and Future.”</a:t>
            </a:r>
            <a:r>
              <a:rPr lang="en-US" sz="1400" dirty="0"/>
              <a:t> </a:t>
            </a:r>
            <a:r>
              <a:rPr lang="en-US" sz="1400" i="1" dirty="0" smtClean="0"/>
              <a:t>Myths of the World,</a:t>
            </a:r>
            <a:r>
              <a:rPr lang="en-US" sz="1400" dirty="0"/>
              <a:t> </a:t>
            </a:r>
            <a:r>
              <a:rPr lang="en-US" sz="1400" dirty="0" smtClean="0"/>
              <a:t>Mythology.com), Web. 18 Mar. 2018</a:t>
            </a:r>
            <a:r>
              <a:rPr lang="en-US" sz="1400" dirty="0"/>
              <a:t>, </a:t>
            </a:r>
            <a:r>
              <a:rPr lang="en-US" sz="1400" dirty="0" smtClean="0"/>
              <a:t>&lt;https</a:t>
            </a:r>
            <a:r>
              <a:rPr lang="en-US" sz="1400" dirty="0"/>
              <a:t>://www.greekmythology.com/Myths/Roman/Janus/janus.html</a:t>
            </a:r>
            <a:r>
              <a:rPr lang="en-US" sz="1400" dirty="0" smtClean="0"/>
              <a:t>.&gt;</a:t>
            </a:r>
            <a:endParaRPr sz="1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"January." Merriam-Webster. Merriam-Webster, n.d. Web. 16 Mar. 2017. &lt;https://www.merriam-webster.com/dictionary/January&gt;.</a:t>
            </a:r>
            <a:endParaRPr sz="1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Lemkin, Jason. "10 SaaS New Year Resolutions For You. A Pick List." SaaStr. N.p., 10 Jan. 2017. Web. 16 Mar. 2017. &lt;https://www.saastr.com/10-saas-new-year-resolutions-for-you/&gt;.</a:t>
            </a:r>
            <a:endParaRPr sz="14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Mostak, Todd. "The Janus Post: Looking Back on </a:t>
            </a:r>
            <a:r>
              <a:rPr lang="en" sz="1400" dirty="0" smtClean="0"/>
              <a:t>2017 </a:t>
            </a:r>
            <a:r>
              <a:rPr lang="en" sz="1400" dirty="0"/>
              <a:t>and Forward to </a:t>
            </a:r>
            <a:r>
              <a:rPr lang="en" sz="1400" dirty="0" smtClean="0"/>
              <a:t>2018." </a:t>
            </a:r>
            <a:r>
              <a:rPr lang="en" sz="1400" dirty="0"/>
              <a:t>MapD Blog. MapD Blog - Thoughts on GPU Databases, Data Visualization and Integrated Analytics, 24 Dec. 2016. Web. 16 Mar. </a:t>
            </a:r>
            <a:r>
              <a:rPr lang="en" sz="1400" dirty="0" smtClean="0"/>
              <a:t>2018. </a:t>
            </a:r>
            <a:r>
              <a:rPr lang="en" sz="1400" dirty="0"/>
              <a:t>&lt;https://www.mapd.com/blog/2016/12/23/the-janus-post/&gt;.</a:t>
            </a:r>
            <a:br>
              <a:rPr lang="en" sz="1400" dirty="0"/>
            </a:br>
            <a:endParaRPr sz="14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99391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2060"/>
                </a:solidFill>
              </a:rPr>
              <a:t>What should my presentation include?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99391" y="474436"/>
            <a:ext cx="8945218" cy="45845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1: Title </a:t>
            </a:r>
            <a:r>
              <a:rPr lang="en" sz="1400" dirty="0" smtClean="0">
                <a:solidFill>
                  <a:schemeClr val="tx1"/>
                </a:solidFill>
              </a:rPr>
              <a:t>Slide: Includes god’s/goddess’ name and the contemporary word (2 </a:t>
            </a:r>
            <a:r>
              <a:rPr lang="en" sz="1400" dirty="0" smtClean="0">
                <a:solidFill>
                  <a:schemeClr val="tx1"/>
                </a:solidFill>
              </a:rPr>
              <a:t>pts.)</a:t>
            </a:r>
            <a:endParaRPr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2: English Word, Part of Speech, </a:t>
            </a:r>
            <a:r>
              <a:rPr lang="en" sz="1400" dirty="0" smtClean="0">
                <a:solidFill>
                  <a:schemeClr val="tx1"/>
                </a:solidFill>
              </a:rPr>
              <a:t>Definition (3 pts.)</a:t>
            </a:r>
            <a:endParaRPr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3: Relevant </a:t>
            </a:r>
            <a:r>
              <a:rPr lang="en" sz="1400" dirty="0" smtClean="0">
                <a:solidFill>
                  <a:schemeClr val="tx1"/>
                </a:solidFill>
              </a:rPr>
              <a:t>image (photo, painting, </a:t>
            </a:r>
            <a:r>
              <a:rPr lang="en" sz="1400" dirty="0" smtClean="0">
                <a:solidFill>
                  <a:schemeClr val="tx1"/>
                </a:solidFill>
              </a:rPr>
              <a:t>chart</a:t>
            </a:r>
            <a:r>
              <a:rPr lang="en" sz="1400" dirty="0" smtClean="0">
                <a:solidFill>
                  <a:schemeClr val="tx1"/>
                </a:solidFill>
              </a:rPr>
              <a:t>, graph, etc.) </a:t>
            </a:r>
            <a:r>
              <a:rPr lang="en" sz="1400" dirty="0">
                <a:solidFill>
                  <a:schemeClr val="tx1"/>
                </a:solidFill>
              </a:rPr>
              <a:t>for the </a:t>
            </a:r>
            <a:r>
              <a:rPr lang="en" sz="1400" i="1" dirty="0">
                <a:solidFill>
                  <a:schemeClr val="tx1"/>
                </a:solidFill>
              </a:rPr>
              <a:t>English </a:t>
            </a:r>
            <a:r>
              <a:rPr lang="en" sz="1400" i="1" dirty="0" smtClean="0">
                <a:solidFill>
                  <a:schemeClr val="tx1"/>
                </a:solidFill>
              </a:rPr>
              <a:t>word </a:t>
            </a:r>
            <a:r>
              <a:rPr lang="en" sz="1400" dirty="0" smtClean="0">
                <a:solidFill>
                  <a:schemeClr val="tx1"/>
                </a:solidFill>
              </a:rPr>
              <a:t>(3 pts.)</a:t>
            </a:r>
            <a:endParaRPr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4: Use the English word in a sentence including </a:t>
            </a:r>
            <a:r>
              <a:rPr lang="en" sz="1400" dirty="0" smtClean="0">
                <a:solidFill>
                  <a:schemeClr val="tx1"/>
                </a:solidFill>
              </a:rPr>
              <a:t>underlined/highlighted context clue(s) (3 pts.)</a:t>
            </a:r>
            <a:endParaRPr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5: Introduce the </a:t>
            </a:r>
            <a:r>
              <a:rPr lang="en" sz="1400" dirty="0" smtClean="0">
                <a:solidFill>
                  <a:schemeClr val="tx1"/>
                </a:solidFill>
              </a:rPr>
              <a:t>Norse/Greek/Roman </a:t>
            </a:r>
            <a:r>
              <a:rPr lang="en" sz="1400" dirty="0">
                <a:solidFill>
                  <a:schemeClr val="tx1"/>
                </a:solidFill>
              </a:rPr>
              <a:t>deity who is the root of your English word (include an image of the deity</a:t>
            </a:r>
            <a:r>
              <a:rPr lang="en" sz="1400" dirty="0" smtClean="0">
                <a:solidFill>
                  <a:schemeClr val="tx1"/>
                </a:solidFill>
              </a:rPr>
              <a:t>) (3 pts.)</a:t>
            </a:r>
            <a:endParaRPr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6: 5 facts about the deity (Include another image</a:t>
            </a:r>
            <a:r>
              <a:rPr lang="en" sz="1400" dirty="0" smtClean="0">
                <a:solidFill>
                  <a:schemeClr val="tx1"/>
                </a:solidFill>
              </a:rPr>
              <a:t>) (3 pts</a:t>
            </a:r>
            <a:r>
              <a:rPr lang="en" sz="1400" dirty="0" smtClean="0">
                <a:solidFill>
                  <a:schemeClr val="tx1"/>
                </a:solidFill>
              </a:rPr>
              <a:t>.)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 smtClean="0">
                <a:solidFill>
                  <a:schemeClr val="tx1"/>
                </a:solidFill>
              </a:rPr>
              <a:t>Slide 7: 2-3 minute video clip (optional)</a:t>
            </a:r>
            <a:endParaRPr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Slide </a:t>
            </a:r>
            <a:r>
              <a:rPr lang="en" sz="1400" dirty="0" smtClean="0">
                <a:solidFill>
                  <a:schemeClr val="tx1"/>
                </a:solidFill>
              </a:rPr>
              <a:t>8: MLA formatted works </a:t>
            </a:r>
            <a:r>
              <a:rPr lang="en" sz="1400" dirty="0">
                <a:solidFill>
                  <a:schemeClr val="tx1"/>
                </a:solidFill>
              </a:rPr>
              <a:t>c</a:t>
            </a:r>
            <a:r>
              <a:rPr lang="en" sz="1400" dirty="0" smtClean="0">
                <a:solidFill>
                  <a:schemeClr val="tx1"/>
                </a:solidFill>
              </a:rPr>
              <a:t>ited </a:t>
            </a:r>
            <a:r>
              <a:rPr lang="en" sz="1400" dirty="0">
                <a:solidFill>
                  <a:schemeClr val="tx1"/>
                </a:solidFill>
              </a:rPr>
              <a:t>page including citations for websites referenced and images used (minimum 4 sources</a:t>
            </a:r>
            <a:r>
              <a:rPr lang="en" sz="1400" dirty="0" smtClean="0">
                <a:solidFill>
                  <a:schemeClr val="tx1"/>
                </a:solidFill>
              </a:rPr>
              <a:t>) (3 pts</a:t>
            </a:r>
            <a:r>
              <a:rPr lang="en" sz="1400" dirty="0" smtClean="0">
                <a:solidFill>
                  <a:schemeClr val="tx1"/>
                </a:solidFill>
              </a:rPr>
              <a:t>.)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dirty="0" smtClean="0">
                <a:solidFill>
                  <a:schemeClr val="tx1"/>
                </a:solidFill>
              </a:rPr>
              <a:t>Overall </a:t>
            </a:r>
            <a:r>
              <a:rPr lang="en" sz="1400" dirty="0">
                <a:solidFill>
                  <a:schemeClr val="tx1"/>
                </a:solidFill>
              </a:rPr>
              <a:t>Presentation: Eye contact and delivery (5 pts.)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lang="en" sz="1400"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lang="en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Value: </a:t>
            </a:r>
            <a:r>
              <a:rPr lang="en-US" b="1" dirty="0" smtClean="0"/>
              <a:t>25 for each student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can elect to work with a partner or go solo.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0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should I consider when presenting?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dirty="0">
                <a:solidFill>
                  <a:schemeClr val="tx1"/>
                </a:solidFill>
              </a:rPr>
              <a:t>I should be </a:t>
            </a:r>
            <a:r>
              <a:rPr lang="en" b="1" dirty="0">
                <a:solidFill>
                  <a:srgbClr val="002060"/>
                </a:solidFill>
              </a:rPr>
              <a:t>knowledgeable</a:t>
            </a:r>
            <a:r>
              <a:rPr lang="en" dirty="0">
                <a:solidFill>
                  <a:schemeClr val="tx1"/>
                </a:solidFill>
              </a:rPr>
              <a:t> about my </a:t>
            </a:r>
            <a:r>
              <a:rPr lang="en" dirty="0" smtClean="0">
                <a:solidFill>
                  <a:schemeClr val="tx1"/>
                </a:solidFill>
              </a:rPr>
              <a:t>Norse, Greek, </a:t>
            </a:r>
            <a:r>
              <a:rPr lang="en" dirty="0">
                <a:solidFill>
                  <a:schemeClr val="tx1"/>
                </a:solidFill>
              </a:rPr>
              <a:t>or Roman deity so that I don’t have to read </a:t>
            </a:r>
            <a:r>
              <a:rPr lang="en" dirty="0" smtClean="0">
                <a:solidFill>
                  <a:schemeClr val="tx1"/>
                </a:solidFill>
              </a:rPr>
              <a:t>constantly from the</a:t>
            </a:r>
            <a:r>
              <a:rPr lang="en" dirty="0" smtClean="0">
                <a:solidFill>
                  <a:schemeClr val="tx1"/>
                </a:solidFill>
              </a:rPr>
              <a:t> slides. </a:t>
            </a:r>
            <a:r>
              <a:rPr lang="en-US" dirty="0">
                <a:solidFill>
                  <a:schemeClr val="tx1"/>
                </a:solidFill>
              </a:rPr>
              <a:t>I am using my slides as a tool. My slides should not speak for me. </a:t>
            </a:r>
            <a:endParaRPr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 should be </a:t>
            </a:r>
            <a:r>
              <a:rPr lang="en" b="1" dirty="0">
                <a:solidFill>
                  <a:srgbClr val="002060"/>
                </a:solidFill>
              </a:rPr>
              <a:t>engaging</a:t>
            </a:r>
            <a:r>
              <a:rPr lang="en" dirty="0">
                <a:solidFill>
                  <a:schemeClr val="tx1"/>
                </a:solidFill>
              </a:rPr>
              <a:t> by showing interest in my topic.</a:t>
            </a:r>
            <a:endParaRPr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 should </a:t>
            </a:r>
            <a:r>
              <a:rPr lang="en" b="1" dirty="0">
                <a:solidFill>
                  <a:srgbClr val="002060"/>
                </a:solidFill>
              </a:rPr>
              <a:t>share</a:t>
            </a:r>
            <a:r>
              <a:rPr lang="en" dirty="0">
                <a:solidFill>
                  <a:schemeClr val="tx1"/>
                </a:solidFill>
              </a:rPr>
              <a:t> the presentation time and work equally with my partner (if applicable).</a:t>
            </a:r>
            <a:endParaRPr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 should </a:t>
            </a:r>
            <a:r>
              <a:rPr lang="en" b="1" dirty="0" smtClean="0">
                <a:solidFill>
                  <a:srgbClr val="002060"/>
                </a:solidFill>
              </a:rPr>
              <a:t>connect</a:t>
            </a:r>
            <a:r>
              <a:rPr lang="en" dirty="0" smtClean="0">
                <a:solidFill>
                  <a:schemeClr val="tx1"/>
                </a:solidFill>
              </a:rPr>
              <a:t> between </a:t>
            </a:r>
            <a:r>
              <a:rPr lang="en" dirty="0">
                <a:solidFill>
                  <a:schemeClr val="tx1"/>
                </a:solidFill>
              </a:rPr>
              <a:t>the English word and its </a:t>
            </a:r>
            <a:r>
              <a:rPr lang="en" dirty="0" smtClean="0">
                <a:solidFill>
                  <a:schemeClr val="tx1"/>
                </a:solidFill>
              </a:rPr>
              <a:t>Norse/Greek/Roman </a:t>
            </a:r>
            <a:r>
              <a:rPr lang="en" dirty="0">
                <a:solidFill>
                  <a:schemeClr val="tx1"/>
                </a:solidFill>
              </a:rPr>
              <a:t>history.</a:t>
            </a:r>
            <a:endParaRPr dirty="0">
              <a:solidFill>
                <a:schemeClr val="tx1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Words and their Roots: Choose a Word to Research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Atlas-Atlas</a:t>
            </a:r>
          </a:p>
          <a:p>
            <a:r>
              <a:rPr lang="en-US" sz="2000" dirty="0"/>
              <a:t>Hypnosis-Hypnos</a:t>
            </a:r>
          </a:p>
          <a:p>
            <a:r>
              <a:rPr lang="en-US" sz="2000" dirty="0"/>
              <a:t>Chaos-</a:t>
            </a:r>
            <a:r>
              <a:rPr lang="en-US" sz="2000" dirty="0" err="1"/>
              <a:t>Khaos</a:t>
            </a:r>
            <a:endParaRPr lang="en-US" sz="2000" dirty="0"/>
          </a:p>
          <a:p>
            <a:r>
              <a:rPr lang="en-US" sz="2000" dirty="0"/>
              <a:t>Narcissism-Narcissus </a:t>
            </a:r>
          </a:p>
          <a:p>
            <a:r>
              <a:rPr lang="en-US" sz="2000" dirty="0"/>
              <a:t>Typhoon- Typhon</a:t>
            </a:r>
          </a:p>
          <a:p>
            <a:r>
              <a:rPr lang="en-US" sz="2000" dirty="0"/>
              <a:t>Cereal- Ceres</a:t>
            </a:r>
          </a:p>
          <a:p>
            <a:r>
              <a:rPr lang="en-US" sz="2000" dirty="0"/>
              <a:t>Echo- Echo</a:t>
            </a:r>
          </a:p>
          <a:p>
            <a:r>
              <a:rPr lang="en-US" sz="2000" dirty="0" smtClean="0"/>
              <a:t>Hypnosis-Hypnos</a:t>
            </a:r>
          </a:p>
          <a:p>
            <a:r>
              <a:rPr lang="en-US" sz="2000" dirty="0" smtClean="0"/>
              <a:t>April-Aphrodite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4572000" y="1152475"/>
            <a:ext cx="3999900" cy="3416400"/>
          </a:xfrm>
        </p:spPr>
        <p:txBody>
          <a:bodyPr/>
          <a:lstStyle/>
          <a:p>
            <a:r>
              <a:rPr lang="en-US" sz="2000" dirty="0"/>
              <a:t>Music/museum- Muses</a:t>
            </a:r>
          </a:p>
          <a:p>
            <a:r>
              <a:rPr lang="en-US" sz="2000" dirty="0"/>
              <a:t>Panic- Pan</a:t>
            </a:r>
          </a:p>
          <a:p>
            <a:r>
              <a:rPr lang="en-US" sz="2000" dirty="0"/>
              <a:t>Titanic- Titans</a:t>
            </a:r>
          </a:p>
          <a:p>
            <a:r>
              <a:rPr lang="en-US" sz="2000" dirty="0"/>
              <a:t>Siren- Sirens</a:t>
            </a:r>
          </a:p>
          <a:p>
            <a:r>
              <a:rPr lang="en-US" sz="2000" dirty="0"/>
              <a:t>Iridescent- Iris</a:t>
            </a:r>
          </a:p>
          <a:p>
            <a:r>
              <a:rPr lang="en-US" sz="2000" dirty="0"/>
              <a:t>Psyche- </a:t>
            </a:r>
            <a:r>
              <a:rPr lang="en-US" sz="2000" dirty="0" err="1"/>
              <a:t>Psykhe</a:t>
            </a:r>
            <a:endParaRPr lang="en-US" sz="2000" dirty="0"/>
          </a:p>
          <a:p>
            <a:r>
              <a:rPr lang="en-US" sz="2000" dirty="0"/>
              <a:t>Lunatic- </a:t>
            </a:r>
            <a:r>
              <a:rPr lang="en-US" sz="2000" dirty="0" smtClean="0"/>
              <a:t>Luna</a:t>
            </a:r>
          </a:p>
          <a:p>
            <a:r>
              <a:rPr lang="en-US" sz="2000" dirty="0" smtClean="0"/>
              <a:t>Night-Nyx</a:t>
            </a:r>
          </a:p>
          <a:p>
            <a:r>
              <a:rPr lang="en-US" sz="2000" dirty="0" smtClean="0"/>
              <a:t>Ocean-</a:t>
            </a:r>
            <a:r>
              <a:rPr lang="en-US" sz="2000" dirty="0" err="1" smtClean="0"/>
              <a:t>Okeanos</a:t>
            </a:r>
            <a:endParaRPr lang="en-US" sz="2000" dirty="0" smtClean="0"/>
          </a:p>
          <a:p>
            <a:r>
              <a:rPr lang="en-US" sz="2000" dirty="0" smtClean="0"/>
              <a:t>Zephyr-Zephyrus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09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Words and their Roots: Choose a Word to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Marshal- (Roman) Mars</a:t>
            </a:r>
          </a:p>
          <a:p>
            <a:r>
              <a:rPr lang="en-US" sz="2000" dirty="0"/>
              <a:t>Tantalize- Tantalus </a:t>
            </a:r>
          </a:p>
          <a:p>
            <a:r>
              <a:rPr lang="en-US" sz="2000" dirty="0"/>
              <a:t>Nike- Nike</a:t>
            </a:r>
          </a:p>
          <a:p>
            <a:r>
              <a:rPr lang="en-US" sz="2000" dirty="0"/>
              <a:t>Odyssey- Odysseus</a:t>
            </a:r>
          </a:p>
          <a:p>
            <a:r>
              <a:rPr lang="en-US" sz="2000" dirty="0"/>
              <a:t>Nemesis- Nemesis</a:t>
            </a:r>
          </a:p>
          <a:p>
            <a:r>
              <a:rPr lang="en-US" sz="2000" dirty="0"/>
              <a:t>Wednesday-</a:t>
            </a:r>
            <a:r>
              <a:rPr lang="en-US" sz="2000" dirty="0" err="1"/>
              <a:t>Woden</a:t>
            </a:r>
            <a:endParaRPr lang="en-US" sz="2000" dirty="0"/>
          </a:p>
          <a:p>
            <a:r>
              <a:rPr lang="en-US" sz="2000" dirty="0"/>
              <a:t>Friday-Frigga</a:t>
            </a:r>
          </a:p>
          <a:p>
            <a:r>
              <a:rPr lang="en-US" sz="2000" dirty="0" smtClean="0"/>
              <a:t>March-Mars</a:t>
            </a:r>
          </a:p>
          <a:p>
            <a:r>
              <a:rPr lang="en-US" sz="2000" dirty="0" smtClean="0"/>
              <a:t>Nectarine-Nectar</a:t>
            </a:r>
          </a:p>
          <a:p>
            <a:pPr marL="13970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/>
              <a:t>Fury-The Furies (Erinyes)</a:t>
            </a:r>
          </a:p>
          <a:p>
            <a:r>
              <a:rPr lang="en-US" sz="2000" dirty="0"/>
              <a:t>Charity-Charis</a:t>
            </a:r>
          </a:p>
          <a:p>
            <a:r>
              <a:rPr lang="en-US" sz="2000" dirty="0"/>
              <a:t>Arachnid- Arachne</a:t>
            </a:r>
          </a:p>
          <a:p>
            <a:r>
              <a:rPr lang="en-US" sz="2000" dirty="0"/>
              <a:t>Pandora- Pandora</a:t>
            </a:r>
          </a:p>
          <a:p>
            <a:r>
              <a:rPr lang="en-US" sz="2000" dirty="0"/>
              <a:t>Fortune- Fortuna</a:t>
            </a:r>
          </a:p>
          <a:p>
            <a:r>
              <a:rPr lang="en-US" sz="2000" dirty="0"/>
              <a:t>Volcano- Vulcan</a:t>
            </a:r>
          </a:p>
          <a:p>
            <a:r>
              <a:rPr lang="en-US" sz="2000" dirty="0"/>
              <a:t>Thursday-Thor</a:t>
            </a:r>
          </a:p>
          <a:p>
            <a:r>
              <a:rPr lang="en-US" sz="2000" dirty="0" smtClean="0"/>
              <a:t>Herculean-Hercules</a:t>
            </a:r>
          </a:p>
          <a:p>
            <a:r>
              <a:rPr lang="en-US" sz="2000" dirty="0" smtClean="0"/>
              <a:t>Concord-Concordia </a:t>
            </a:r>
          </a:p>
          <a:p>
            <a:r>
              <a:rPr lang="en-US" sz="2000" dirty="0" smtClean="0"/>
              <a:t>Harmony-Harmonia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458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Words and their Roots: Choose a Word to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Flowers-Flora</a:t>
            </a:r>
            <a:endParaRPr lang="en-US" sz="2000" dirty="0"/>
          </a:p>
          <a:p>
            <a:r>
              <a:rPr lang="en-US" sz="2000" dirty="0" smtClean="0"/>
              <a:t>Peace-</a:t>
            </a:r>
            <a:r>
              <a:rPr lang="en-US" sz="2000" dirty="0" err="1" smtClean="0"/>
              <a:t>Pax</a:t>
            </a:r>
            <a:endParaRPr lang="en-US" sz="2000" dirty="0"/>
          </a:p>
          <a:p>
            <a:r>
              <a:rPr lang="en-US" sz="2000" dirty="0"/>
              <a:t>Nike- Nike</a:t>
            </a:r>
          </a:p>
          <a:p>
            <a:r>
              <a:rPr lang="en-US" sz="2000" dirty="0" smtClean="0"/>
              <a:t>Terminal-Terminus</a:t>
            </a:r>
            <a:endParaRPr lang="en-US" sz="2000" dirty="0"/>
          </a:p>
          <a:p>
            <a:r>
              <a:rPr lang="en-US" sz="2000" dirty="0" smtClean="0"/>
              <a:t>Neptune-Neptune</a:t>
            </a:r>
            <a:endParaRPr lang="en-US" sz="2000" dirty="0"/>
          </a:p>
          <a:p>
            <a:r>
              <a:rPr lang="en-US" sz="2000" dirty="0" smtClean="0"/>
              <a:t>Saturn-Saturnus</a:t>
            </a:r>
            <a:endParaRPr lang="en-US" sz="2000" dirty="0"/>
          </a:p>
          <a:p>
            <a:r>
              <a:rPr lang="en-US" sz="2000" dirty="0" smtClean="0"/>
              <a:t>Jupiter-Jupiter</a:t>
            </a:r>
            <a:endParaRPr lang="en-US" sz="2000" dirty="0"/>
          </a:p>
          <a:p>
            <a:r>
              <a:rPr lang="en-US" sz="2000" dirty="0" smtClean="0"/>
              <a:t>Amazon-Amazonians</a:t>
            </a:r>
          </a:p>
          <a:p>
            <a:r>
              <a:rPr lang="en-US" sz="2000" dirty="0" smtClean="0"/>
              <a:t>Aurora-Aurora Borealis </a:t>
            </a:r>
          </a:p>
          <a:p>
            <a:r>
              <a:rPr lang="en-US" sz="2000" dirty="0" smtClean="0"/>
              <a:t>Spartan-Spartans (Sparta)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>
              <a:buNone/>
            </a:pPr>
            <a:endParaRPr lang="en-US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</a:rPr>
              <a:t>Or, you can pick your own from outside of this list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5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are a few helpful websites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Gods &amp; Goddesses</a:t>
            </a:r>
            <a:endParaRPr lang="en-U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2"/>
            </a:endParaRPr>
          </a:p>
          <a:p>
            <a:pPr marL="139700" indent="0">
              <a:buNone/>
            </a:pPr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://www.greekmythology.com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https://www.greek-gods.org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https://pantheon.org/mythology/greek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www.history.com/topics/ancient-history/greek-mythology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 Gods &amp; Goddesses</a:t>
            </a:r>
          </a:p>
          <a:p>
            <a:pPr marL="1397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https://www.ancient.eu/Roman_Mythology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/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https://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www.unrv.com/culture/mythology.php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https://greekgodsandgoddesses.net/roman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/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http://www.ancient-mythology.com/roman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/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901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Sample Slideshow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55510"/>
      </p:ext>
    </p:extLst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658</Words>
  <Application>Microsoft Office PowerPoint</Application>
  <PresentationFormat>On-screen Show (16:9)</PresentationFormat>
  <Paragraphs>126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Proxima Nova</vt:lpstr>
      <vt:lpstr>Roboto</vt:lpstr>
      <vt:lpstr>Spearmint</vt:lpstr>
      <vt:lpstr>Etymology of a Mythical Word</vt:lpstr>
      <vt:lpstr>What should my presentation include?</vt:lpstr>
      <vt:lpstr>Point Value: 25 for each student</vt:lpstr>
      <vt:lpstr>What should I consider when presenting?</vt:lpstr>
      <vt:lpstr>Words and their Roots: Choose a Word to Research</vt:lpstr>
      <vt:lpstr>Words and their Roots: Choose a Word to Research</vt:lpstr>
      <vt:lpstr>Words and their Roots: Choose a Word to Research</vt:lpstr>
      <vt:lpstr>Here are a few helpful websites</vt:lpstr>
      <vt:lpstr>A Sample Slideshow </vt:lpstr>
      <vt:lpstr>January</vt:lpstr>
      <vt:lpstr>January</vt:lpstr>
      <vt:lpstr>“January” in an Image</vt:lpstr>
      <vt:lpstr>“January” in a Sentence</vt:lpstr>
      <vt:lpstr>Janus, God of the Threshold </vt:lpstr>
      <vt:lpstr>Facts about Janus</vt:lpstr>
      <vt:lpstr>Facts about Janus</vt:lpstr>
      <vt:lpstr>Any Questions?</vt:lpstr>
      <vt:lpstr>Works Cited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should my presentation include?</dc:title>
  <dc:creator>JEREMY MICHAEL-FRANCIS BOESCH</dc:creator>
  <cp:lastModifiedBy>localuser</cp:lastModifiedBy>
  <cp:revision>23</cp:revision>
  <dcterms:modified xsi:type="dcterms:W3CDTF">2019-04-01T13:54:27Z</dcterms:modified>
</cp:coreProperties>
</file>