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5" r:id="rId39"/>
    <p:sldId id="296" r:id="rId40"/>
    <p:sldId id="293" r:id="rId41"/>
    <p:sldId id="297" r:id="rId42"/>
    <p:sldId id="294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D9B4"/>
    <a:srgbClr val="FFEADD"/>
    <a:srgbClr val="A44920"/>
    <a:srgbClr val="080300"/>
    <a:srgbClr val="FF66FF"/>
    <a:srgbClr val="BF1609"/>
    <a:srgbClr val="F4332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C4B4B-80DE-447C-878C-688AA1DB36E4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C9A49-3855-4413-836F-D022672A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C9A49-3855-4413-836F-D022672ACA3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C5E564-C7D6-4062-AC13-8226FB9A4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930D-DB42-492F-BF5D-653188B0B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EA71E-E42E-45FF-97F6-5EAAA6FAC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F1ABB-41E1-4D34-A48D-70E5E0B8A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115F-3AAB-4071-90DF-E00D9C2FB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1802-DD3D-4A81-B590-2FA037DAB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BC652-01F7-4A49-8D3B-7E8EDFB81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4A27-802E-493B-A57F-2C5A8C28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0E9AD-0353-492D-AE23-18F96C3A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FFED-C082-4EB3-9D71-2E56A4318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A1386-7F63-423C-8FE5-F6FA82E1E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C7B8EEF-53B3-4AD6-BA04-B86A75A804C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jersey.uoregon.edu/vlab/elements/Elemen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ersey.uoregon.edu/vlab/elements/Element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olorado.edu/physics/2000/quantumzone/bohr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Electrons in 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343400" y="3581400"/>
            <a:ext cx="609600" cy="609600"/>
          </a:xfrm>
          <a:prstGeom prst="ellipse">
            <a:avLst/>
          </a:prstGeom>
          <a:solidFill>
            <a:srgbClr val="F433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572000" y="26670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95800" y="49530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54102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62400" y="54102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62400" y="54102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5562600"/>
            <a:ext cx="228600" cy="2286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0" y="3124200"/>
            <a:ext cx="3124200" cy="297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8 C 0.06892 2.77521E-8 0.125 0.0747 0.125 0.16651 C 0.125 0.25833 0.06892 0.33302 0 0.33302 C -0.06892 0.33302 -0.125 0.25833 -0.125 0.16651 C -0.125 0.0747 -0.06892 2.77521E-8 0 2.77521E-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9806E-6 C -0.06875 -0.00601 -0.12118 -0.0851 -0.11684 -0.17692 C -0.11232 -0.2685 -0.05295 -0.33834 0.01598 -0.33256 C 0.08473 -0.32655 0.13716 -0.24745 0.13282 -0.15564 C 0.1283 -0.06406 0.06893 0.00579 -3.88889E-6 -4.09806E-6 Z " pathEditMode="relative" rAng="11019945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5 0.02128 C -0.04739 0.01249 -0.12708 -0.10754 -0.12048 -0.24653 C -0.11354 -0.38552 -0.02343 -0.49144 0.08125 -0.48265 C 0.18542 -0.47387 0.26493 -0.35361 0.25834 -0.21462 C 0.25174 -0.07562 0.16146 0.03007 0.05695 0.02128 Z " pathEditMode="relative" rAng="11019945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-0.47826 C 0.20694 -0.45213 0.27465 -0.31961 0.25486 -0.18293 C 0.2349 -0.04625 0.13542 0.04371 0.03247 0.01735 C -0.06997 -0.00879 -0.1375 -0.14153 -0.11771 -0.27821 C -0.09809 -0.41489 0.00156 -0.50462 0.10434 -0.47826 Z " pathEditMode="relative" rAng="655648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2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3 -0.16929 C 0.22726 -0.03423 0.12431 0.0488 0.02292 0.01526 C -0.07847 -0.01873 -0.14045 -0.15587 -0.1151 -0.2914 C -0.0901 -0.42623 0.01285 -0.50902 0.11424 -0.47525 C 0.21563 -0.44195 0.27761 -0.30435 0.25243 -0.16929 Z " pathEditMode="relative" rAng="6238402" ptsTypes="f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-0.32238 C -0.10104 -0.45606 0.00417 -0.53376 0.10469 -0.49514 C 0.20486 -0.45606 0.26285 -0.31591 0.23368 -0.18177 C 0.20486 -0.04833 0.09965 0.02914 -0.00069 -0.00971 C -0.10104 -0.0481 -0.15903 -0.18871 -0.13003 -0.32238 Z " pathEditMode="relative" rAng="-4432467" ptsTypes="fffff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Emission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electromagnetic wavelengths or frequencies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emitted</a:t>
            </a:r>
            <a:r>
              <a:rPr lang="en-US" dirty="0" smtClean="0"/>
              <a:t> by the atoms of an element.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080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106" name="Picture 2" descr="http://3.bp.blogspot.com/_crPBWW0i46s/TTJE3dBVDFI/AAAAAAAABEw/UeTS-50RU2s/s1600/Wood+salts2.JPG"/>
          <p:cNvPicPr>
            <a:picLocks noChangeAspect="1" noChangeArrowheads="1"/>
          </p:cNvPicPr>
          <p:nvPr/>
        </p:nvPicPr>
        <p:blipFill>
          <a:blip r:embed="rId2" cstate="print"/>
          <a:srcRect l="41925" t="17725" r="41818"/>
          <a:stretch>
            <a:fillRect/>
          </a:stretch>
        </p:blipFill>
        <p:spPr bwMode="auto">
          <a:xfrm>
            <a:off x="436543" y="3762374"/>
            <a:ext cx="636824" cy="2333626"/>
          </a:xfrm>
          <a:prstGeom prst="rect">
            <a:avLst/>
          </a:prstGeom>
          <a:noFill/>
        </p:spPr>
      </p:pic>
      <p:sp>
        <p:nvSpPr>
          <p:cNvPr id="7" name="Isosceles Triangle 6"/>
          <p:cNvSpPr/>
          <p:nvPr/>
        </p:nvSpPr>
        <p:spPr bwMode="auto">
          <a:xfrm>
            <a:off x="2895600" y="3962400"/>
            <a:ext cx="1752600" cy="1524000"/>
          </a:xfrm>
          <a:prstGeom prst="triangle">
            <a:avLst/>
          </a:prstGeom>
          <a:solidFill>
            <a:srgbClr val="08030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108" name="Picture 4" descr="http://www.chemicool.com/elements/images/300-flame-emission-spectra-k-rb.gif"/>
          <p:cNvPicPr>
            <a:picLocks noChangeAspect="1" noChangeArrowheads="1"/>
          </p:cNvPicPr>
          <p:nvPr/>
        </p:nvPicPr>
        <p:blipFill>
          <a:blip r:embed="rId3" cstate="print"/>
          <a:srcRect b="59551"/>
          <a:stretch>
            <a:fillRect/>
          </a:stretch>
        </p:blipFill>
        <p:spPr bwMode="auto">
          <a:xfrm rot="16200000">
            <a:off x="6800850" y="5162550"/>
            <a:ext cx="2247900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1295400" y="4495800"/>
            <a:ext cx="152400" cy="1905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3505200"/>
            <a:ext cx="152400" cy="8382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524000" y="4495800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352800" y="4495800"/>
            <a:ext cx="434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F16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505200" y="4495800"/>
            <a:ext cx="43434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F16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429000" y="4495800"/>
            <a:ext cx="449580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458309" y="279009"/>
            <a:ext cx="2618934" cy="64945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96750" y="2234419"/>
            <a:ext cx="1418493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669" t="13542" r="22694" b="20833"/>
          <a:stretch>
            <a:fillRect/>
          </a:stretch>
        </p:blipFill>
        <p:spPr bwMode="auto">
          <a:xfrm>
            <a:off x="0" y="794084"/>
            <a:ext cx="9144000" cy="606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Absorption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electromagnetic wavelengths or frequencies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absorbed</a:t>
            </a:r>
            <a:r>
              <a:rPr lang="en-US" dirty="0" smtClean="0"/>
              <a:t> by the atoms of an element.</a:t>
            </a:r>
            <a:endParaRPr lang="en-US" dirty="0"/>
          </a:p>
        </p:txBody>
      </p:sp>
      <p:pic>
        <p:nvPicPr>
          <p:cNvPr id="51202" name="Picture 2" descr="http://www.green-planet-solar-energy.com/images/spectrum_ab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39611"/>
            <a:ext cx="7467600" cy="351839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 bwMode="auto">
          <a:xfrm>
            <a:off x="5410200" y="4343400"/>
            <a:ext cx="2743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86400" y="4419600"/>
            <a:ext cx="2590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486400" y="4419600"/>
            <a:ext cx="25908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86400" y="4419600"/>
            <a:ext cx="26670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86400" y="4419600"/>
            <a:ext cx="25908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486400" y="4419600"/>
            <a:ext cx="25908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486400" y="4419600"/>
            <a:ext cx="25908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562600" y="4495800"/>
            <a:ext cx="25146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62600" y="4572000"/>
            <a:ext cx="25908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500512" y="419686"/>
            <a:ext cx="3083168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08475" y="2206283"/>
            <a:ext cx="1744394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3542" r="22108" b="20833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3542" r="22108" b="20833"/>
          <a:stretch>
            <a:fillRect/>
          </a:stretch>
        </p:blipFill>
        <p:spPr bwMode="auto">
          <a:xfrm>
            <a:off x="0" y="0"/>
            <a:ext cx="8991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669" t="13542" r="22694" b="20833"/>
          <a:stretch>
            <a:fillRect/>
          </a:stretch>
        </p:blipFill>
        <p:spPr bwMode="auto">
          <a:xfrm>
            <a:off x="0" y="1143000"/>
            <a:ext cx="8915400" cy="606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Theory and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9" t="34375" r="60761" b="13542"/>
          <a:stretch>
            <a:fillRect/>
          </a:stretch>
        </p:blipFill>
        <p:spPr bwMode="auto">
          <a:xfrm>
            <a:off x="1371600" y="2438400"/>
            <a:ext cx="4648200" cy="438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tx1">
                    <a:lumMod val="75000"/>
                  </a:schemeClr>
                </a:solidFill>
              </a:rPr>
              <a:t>Niels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 Bohr </a:t>
            </a:r>
            <a:r>
              <a:rPr lang="en-US" dirty="0" smtClean="0"/>
              <a:t>explained the hydrogen emission spectrum.</a:t>
            </a:r>
          </a:p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Ground State </a:t>
            </a:r>
            <a:r>
              <a:rPr lang="en-US" dirty="0" smtClean="0"/>
              <a:t>is the lowest energy level possible for an atom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5" t="35417" r="61932" b="14583"/>
          <a:stretch>
            <a:fillRect/>
          </a:stretch>
        </p:blipFill>
        <p:spPr bwMode="auto">
          <a:xfrm>
            <a:off x="1600200" y="4114800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90" t="35417" r="61713" b="15625"/>
          <a:stretch>
            <a:fillRect/>
          </a:stretch>
        </p:blipFill>
        <p:spPr bwMode="auto">
          <a:xfrm>
            <a:off x="1676400" y="4114800"/>
            <a:ext cx="27804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971800" y="5715000"/>
            <a:ext cx="6172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0" y="6629400"/>
            <a:ext cx="2971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643576" y="1713914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69368" y="2766647"/>
            <a:ext cx="2565008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Electron’s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atomic orbital </a:t>
            </a:r>
            <a:r>
              <a:rPr lang="en-US" dirty="0" smtClean="0"/>
              <a:t>describes the probable location of an electron in an atom.</a:t>
            </a:r>
          </a:p>
          <a:p>
            <a:r>
              <a:rPr lang="en-US" dirty="0" smtClean="0"/>
              <a:t>Each orbital can hold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2 electrons </a:t>
            </a:r>
            <a:r>
              <a:rPr lang="en-US" dirty="0" smtClean="0"/>
              <a:t>spinning in the opposite direction.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7102" y="1699846"/>
            <a:ext cx="2546252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8462" y="3273083"/>
            <a:ext cx="2546252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Principle Quantum Number = Principle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Energy Level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xtimeline.com/__UserPic_Large/130802/evt11091320010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40585"/>
            <a:ext cx="5029200" cy="51424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133558" y="968327"/>
            <a:ext cx="3420793" cy="53691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162800" cy="4419600"/>
          </a:xfrm>
        </p:spPr>
        <p:txBody>
          <a:bodyPr/>
          <a:lstStyle/>
          <a:p>
            <a:r>
              <a:rPr lang="en-US" sz="2800" dirty="0" smtClean="0"/>
              <a:t>Is a form of </a:t>
            </a:r>
            <a:r>
              <a:rPr lang="en-US" sz="2800" u="sng" dirty="0" smtClean="0">
                <a:solidFill>
                  <a:schemeClr val="tx1">
                    <a:lumMod val="75000"/>
                  </a:schemeClr>
                </a:solidFill>
              </a:rPr>
              <a:t>electromagnetic radiation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In some ways it behaves as a </a:t>
            </a:r>
            <a:r>
              <a:rPr lang="en-US" sz="2800" u="sng" dirty="0" smtClean="0">
                <a:solidFill>
                  <a:schemeClr val="tx1">
                    <a:lumMod val="75000"/>
                  </a:schemeClr>
                </a:solidFill>
              </a:rPr>
              <a:t>wave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  <p:pic>
        <p:nvPicPr>
          <p:cNvPr id="27650" name="Picture 2" descr="http://solarwiki.ucdavis.edu/@api/deki/files/98/=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34106"/>
            <a:ext cx="6248400" cy="43238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3573194" y="1491175"/>
            <a:ext cx="4023360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68794" y="1995267"/>
            <a:ext cx="1310640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sublevels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Each energy level is made up of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sublevels</a:t>
            </a:r>
            <a:r>
              <a:rPr lang="en-US" dirty="0" smtClean="0"/>
              <a:t>. </a:t>
            </a:r>
            <a:endParaRPr lang="en-US" dirty="0"/>
          </a:p>
          <a:p>
            <a:pPr>
              <a:buNone/>
            </a:pPr>
            <a:r>
              <a:rPr lang="en-US" dirty="0" smtClean="0"/>
              <a:t>Sublevels are identified by the letters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s, p, d </a:t>
            </a:r>
            <a:r>
              <a:rPr lang="en-US" dirty="0" smtClean="0"/>
              <a:t>and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 f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Each increase in energy level adds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dirty="0" smtClean="0"/>
              <a:t> sublevel.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29508" y="2220351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81908" y="2372751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52955" y="3298874"/>
            <a:ext cx="1287193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91953" y="3324665"/>
            <a:ext cx="117465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11443" y="3913164"/>
            <a:ext cx="117465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sublevel (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spherical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8486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energy level starts with an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</a:t>
            </a:r>
            <a:r>
              <a:rPr lang="en-US" dirty="0" smtClean="0"/>
              <a:t> sublevel. </a:t>
            </a:r>
          </a:p>
          <a:p>
            <a:pPr>
              <a:buNone/>
            </a:pPr>
            <a:r>
              <a:rPr lang="en-US" dirty="0" smtClean="0"/>
              <a:t>The S sublevel only has one orbital and can hold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2 electrons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8372" name="Picture 4" descr="Illustraion showing S and P orbitals"/>
          <p:cNvPicPr>
            <a:picLocks noChangeAspect="1" noChangeArrowheads="1"/>
          </p:cNvPicPr>
          <p:nvPr/>
        </p:nvPicPr>
        <p:blipFill>
          <a:blip r:embed="rId2" cstate="print"/>
          <a:srcRect r="65714" b="49383"/>
          <a:stretch>
            <a:fillRect/>
          </a:stretch>
        </p:blipFill>
        <p:spPr bwMode="auto">
          <a:xfrm>
            <a:off x="2590800" y="3831431"/>
            <a:ext cx="2362200" cy="30265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654063" y="729175"/>
            <a:ext cx="2492325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69836" y="1458350"/>
            <a:ext cx="454854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71558" y="3062067"/>
            <a:ext cx="2492325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sublevel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8382000" cy="4419600"/>
          </a:xfrm>
        </p:spPr>
        <p:txBody>
          <a:bodyPr/>
          <a:lstStyle/>
          <a:p>
            <a:r>
              <a:rPr lang="en-US" dirty="0" smtClean="0"/>
              <a:t>P sublevels are made up of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3 dumbbell </a:t>
            </a:r>
            <a:r>
              <a:rPr lang="en-US" dirty="0" smtClean="0"/>
              <a:t>shaped </a:t>
            </a:r>
            <a:r>
              <a:rPr lang="en-US" dirty="0" err="1" smtClean="0"/>
              <a:t>orbitals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 sublevels can hold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6 total electrons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7348" name="Picture 4" descr="Illustraion showing S and P orbitals"/>
          <p:cNvPicPr>
            <a:picLocks noChangeAspect="1" noChangeArrowheads="1"/>
          </p:cNvPicPr>
          <p:nvPr/>
        </p:nvPicPr>
        <p:blipFill>
          <a:blip r:embed="rId2" cstate="print"/>
          <a:srcRect l="34286" b="47325"/>
          <a:stretch>
            <a:fillRect/>
          </a:stretch>
        </p:blipFill>
        <p:spPr bwMode="auto">
          <a:xfrm>
            <a:off x="0" y="3886200"/>
            <a:ext cx="3886200" cy="2703443"/>
          </a:xfrm>
          <a:prstGeom prst="rect">
            <a:avLst/>
          </a:prstGeom>
          <a:noFill/>
        </p:spPr>
      </p:pic>
      <p:pic>
        <p:nvPicPr>
          <p:cNvPr id="6" name="Picture 4" descr="Illustraion showing S and P orbitals"/>
          <p:cNvPicPr>
            <a:picLocks noChangeAspect="1" noChangeArrowheads="1"/>
          </p:cNvPicPr>
          <p:nvPr/>
        </p:nvPicPr>
        <p:blipFill>
          <a:blip r:embed="rId2" cstate="print"/>
          <a:srcRect l="12382" t="48996" r="6442" b="4978"/>
          <a:stretch>
            <a:fillRect/>
          </a:stretch>
        </p:blipFill>
        <p:spPr bwMode="auto">
          <a:xfrm>
            <a:off x="3886200" y="3886200"/>
            <a:ext cx="5420032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707945" y="1727981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37982" y="2794781"/>
            <a:ext cx="291670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sublevels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162800" cy="4419600"/>
          </a:xfrm>
        </p:spPr>
        <p:txBody>
          <a:bodyPr/>
          <a:lstStyle/>
          <a:p>
            <a:r>
              <a:rPr lang="en-US" dirty="0" smtClean="0"/>
              <a:t>D sublevels contain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5 </a:t>
            </a:r>
            <a:r>
              <a:rPr lang="en-US" u="sng" dirty="0" err="1" smtClean="0">
                <a:solidFill>
                  <a:schemeClr val="tx1">
                    <a:lumMod val="75000"/>
                  </a:schemeClr>
                </a:solidFill>
              </a:rPr>
              <a:t>orbitals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This allows them to hold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10 electrons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0418" name="Picture 2" descr="http://www.angelfire.com/falcon2/dirgni/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2819400"/>
            <a:ext cx="53848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5413718" y="1502898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86622" y="2035126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7162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432560"/>
                <a:gridCol w="1432560"/>
                <a:gridCol w="1432560"/>
                <a:gridCol w="1432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orbitals</a:t>
                      </a:r>
                      <a:r>
                        <a:rPr lang="en-US" dirty="0" smtClean="0"/>
                        <a:t> in</a:t>
                      </a:r>
                      <a:r>
                        <a:rPr lang="en-US" baseline="0" dirty="0" smtClean="0"/>
                        <a:t> each</a:t>
                      </a:r>
                      <a:r>
                        <a:rPr lang="en-US" dirty="0" smtClean="0"/>
                        <a:t> sublevel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orbitals</a:t>
                      </a:r>
                      <a:r>
                        <a:rPr lang="en-US" baseline="0" dirty="0" smtClean="0"/>
                        <a:t> in energy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p</a:t>
                      </a:r>
                    </a:p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p</a:t>
                      </a:r>
                    </a:p>
                    <a:p>
                      <a:pPr algn="ctr"/>
                      <a:r>
                        <a:rPr lang="en-US" dirty="0" smtClean="0"/>
                        <a:t>d</a:t>
                      </a:r>
                    </a:p>
                    <a:p>
                      <a:pPr algn="ctr"/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754924" y="2895600"/>
            <a:ext cx="1296571" cy="4501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9687" y="2921390"/>
            <a:ext cx="1296571" cy="4501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04450" y="2947180"/>
            <a:ext cx="1296571" cy="4501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37009" y="2930766"/>
            <a:ext cx="1296571" cy="4501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22918" y="3540369"/>
            <a:ext cx="1296571" cy="539262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7681" y="3566159"/>
            <a:ext cx="1296571" cy="539262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72444" y="3591949"/>
            <a:ext cx="1296571" cy="539262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05004" y="3575535"/>
            <a:ext cx="1235612" cy="539262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80715" y="4187483"/>
            <a:ext cx="1296571" cy="7784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55478" y="4213273"/>
            <a:ext cx="1296571" cy="7784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0241" y="4239063"/>
            <a:ext cx="1296571" cy="7784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800" y="4222649"/>
            <a:ext cx="1296571" cy="7784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06505" y="5113605"/>
            <a:ext cx="1296571" cy="1094937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81268" y="5139395"/>
            <a:ext cx="1296571" cy="1094937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56031" y="5165185"/>
            <a:ext cx="1296571" cy="1094937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88590" y="5148771"/>
            <a:ext cx="1195755" cy="1094937"/>
          </a:xfrm>
          <a:prstGeom prst="rect">
            <a:avLst/>
          </a:prstGeom>
          <a:solidFill>
            <a:srgbClr val="FFEA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Configuration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arrangement of electrons in an atom</a:t>
            </a:r>
          </a:p>
          <a:p>
            <a:pPr lvl="1"/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</a:p>
          <a:p>
            <a:pPr lvl="1"/>
            <a:r>
              <a:rPr lang="en-US" dirty="0" smtClean="0"/>
              <a:t>Pauli exclusion principle</a:t>
            </a:r>
          </a:p>
          <a:p>
            <a:pPr lvl="1"/>
            <a:r>
              <a:rPr lang="en-US" dirty="0" err="1" smtClean="0"/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52205" y="717453"/>
            <a:ext cx="3899093" cy="47595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tx1">
                    <a:lumMod val="75000"/>
                  </a:schemeClr>
                </a:solidFill>
              </a:rPr>
              <a:t>Aufbau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162800" cy="4724400"/>
          </a:xfrm>
        </p:spPr>
        <p:txBody>
          <a:bodyPr/>
          <a:lstStyle/>
          <a:p>
            <a:r>
              <a:rPr lang="en-US" dirty="0" smtClean="0"/>
              <a:t>Electrons will occupy the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lowest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energy</a:t>
            </a:r>
            <a:r>
              <a:rPr lang="en-US" dirty="0" smtClean="0"/>
              <a:t> orbital available.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51816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76865" y="4662269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84010" y="4649375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91155" y="4636481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959" y="4215624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53421" y="3625955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74634" y="3613062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95847" y="3600169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75718" y="3221516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66407" y="2955405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29822" y="295658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36967" y="29296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58178" y="295893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48732" y="2692819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98080" y="2679926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47428" y="2667033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61442" name="Picture 2" descr="http://www.grandinetti.org/resources/Teaching/Chem121/Lectures/MultiElectronAtoms/OrbitalEnergi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267200" cy="3894573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4923692" y="2560320"/>
            <a:ext cx="731520" cy="5627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921347" y="3120683"/>
            <a:ext cx="731520" cy="5627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4919002" y="3108960"/>
            <a:ext cx="1439595" cy="1134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944793" y="3376246"/>
            <a:ext cx="1863970" cy="1460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914313" y="3530991"/>
            <a:ext cx="2443090" cy="18686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926036" y="4079631"/>
            <a:ext cx="2443090" cy="18686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937759" y="4234375"/>
            <a:ext cx="3010487" cy="22625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613008" y="4710333"/>
            <a:ext cx="2443090" cy="18686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965895" y="2518117"/>
            <a:ext cx="4178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1s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2s  2p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3s  3p  3d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4s  4p  4d  4f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5s  5p  5d  5f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6s  6p  6d 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7s  7p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062" y="6147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1718" y="51604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0383" y="4651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73460" y="46353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66537" y="46188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544" y="4180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6939" y="3629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6274" y="35989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7473" y="35685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8856" y="3172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99531" y="2958951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2890" y="29706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27834" y="29402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91254" y="29097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91113" y="295776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00738" y="29097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67735" y="2682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1151" y="26518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66431" y="26213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348155" y="701039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058487" y="1331741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491175" y="1835833"/>
            <a:ext cx="1416147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0" grpId="0" animBg="1"/>
      <p:bldP spid="55" grpId="0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Pauli Exclusion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States that each orbital can hold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electrons</a:t>
            </a:r>
            <a:r>
              <a:rPr lang="en-US" dirty="0" smtClean="0"/>
              <a:t>, but only if the electrons have opposite spin.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926080" y="3756074"/>
            <a:ext cx="2743200" cy="2630658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3545059" y="3967090"/>
            <a:ext cx="618978" cy="218049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555588" y="4021016"/>
            <a:ext cx="618978" cy="218049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48155" y="701039"/>
            <a:ext cx="4335193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02658" y="1669365"/>
            <a:ext cx="450167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59988" y="2201592"/>
            <a:ext cx="1774873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265" y="1774874"/>
            <a:ext cx="7162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orbital in the same sublevel must have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one electron </a:t>
            </a:r>
            <a:r>
              <a:rPr lang="en-US" dirty="0" smtClean="0"/>
              <a:t>with the same spin before any electrons will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pair up </a:t>
            </a:r>
            <a:r>
              <a:rPr lang="en-US" dirty="0" smtClean="0"/>
              <a:t>in the same orbital.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55742" y="5050302"/>
            <a:ext cx="1589649" cy="1631852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0800000">
            <a:off x="3249637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810002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55588" y="5050302"/>
            <a:ext cx="1589649" cy="1631852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4865077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509848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55434" y="5050302"/>
            <a:ext cx="1589649" cy="1631852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0800000">
            <a:off x="6564923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209694" y="5219114"/>
            <a:ext cx="358690" cy="135260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483" y="5233182"/>
            <a:ext cx="1308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2p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348155" y="701039"/>
            <a:ext cx="202809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54106" y="2274276"/>
            <a:ext cx="2353992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44753" y="2794780"/>
            <a:ext cx="1369254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631852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215235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213594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211953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211718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212891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211250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211015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210781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210546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3137095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21945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4516" name="Picture 4" descr="PeriodicTableHydrogen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8694"/>
            <a:ext cx="1952375" cy="2169306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2237936" y="3945988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83877" y="4783014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1</a:t>
            </a:r>
            <a:endParaRPr lang="en-US" sz="6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Wavelength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162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distance from a point in one wave to the same point in the next wave.</a:t>
            </a:r>
            <a:endParaRPr lang="en-US" dirty="0"/>
          </a:p>
        </p:txBody>
      </p:sp>
      <p:pic>
        <p:nvPicPr>
          <p:cNvPr id="40962" name="Picture 2" descr="http://www.bom.gov.au/australia/radar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1223888" y="703384"/>
            <a:ext cx="4023360" cy="49237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3883" y="2715065"/>
            <a:ext cx="4867421" cy="50643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631852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215235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213594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211953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211718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212891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211250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211015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210781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210546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3137095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21945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237936" y="3945988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83877" y="4783014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/>
              <a:t>2</a:t>
            </a:r>
          </a:p>
        </p:txBody>
      </p:sp>
      <p:pic>
        <p:nvPicPr>
          <p:cNvPr id="67586" name="Picture 2" descr="http://www.balloonsgalorelansing.com/images/helium_symb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4197"/>
            <a:ext cx="1242707" cy="1413804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 bwMode="auto">
          <a:xfrm>
            <a:off x="757311" y="2206283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610" name="Picture 2" descr="http://t1.gstatic.com/images?q=tbn:ANd9GcTivGzh_-vrJdcs3qhzDRb9ND59faOQ0k9WEFD_NBsEOKWPGcNY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4825"/>
            <a:ext cx="1800225" cy="2543175"/>
          </a:xfrm>
          <a:prstGeom prst="rect">
            <a:avLst/>
          </a:prstGeom>
          <a:noFill/>
        </p:spPr>
      </p:pic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[He]2s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/>
              <a:t>4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[He]2s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/>
              <a:t>4</a:t>
            </a: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37542" y="18897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327010" y="18921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634" name="Picture 2" descr="http://t0.gstatic.com/images?q=tbn:ANd9GcRoSwo_oOdpY3CCEUX-3T-bw-w7loqfgfyAXq2yoGI6LQx5sj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4825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endParaRPr lang="en-US" sz="6000" baseline="30000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/>
              <a:t>H</a:t>
            </a:r>
            <a:r>
              <a:rPr lang="en-US" sz="6000" dirty="0" smtClean="0"/>
              <a:t>e] 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endParaRPr lang="en-US" sz="6000" baseline="30000" dirty="0"/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37542" y="18897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327010" y="18921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682" name="Picture 2" descr="http://upload.wikimedia.org/wikipedia/commons/7/76/Ne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6241"/>
            <a:ext cx="1997901" cy="2651760"/>
          </a:xfrm>
          <a:prstGeom prst="rect">
            <a:avLst/>
          </a:prstGeom>
          <a:noFill/>
        </p:spPr>
      </p:pic>
      <p:sp>
        <p:nvSpPr>
          <p:cNvPr id="32" name="Down Arrow 31"/>
          <p:cNvSpPr/>
          <p:nvPr/>
        </p:nvSpPr>
        <p:spPr bwMode="auto">
          <a:xfrm>
            <a:off x="3999915" y="190382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588414" y="19014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6105378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/>
              <a:t>2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[Ne]3s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37542" y="18897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327010" y="18921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999915" y="190382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588414" y="19014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2706" name="Picture 2" descr="http://upload.wikimedia.org/wikipedia/commons/4/4c/Sil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49"/>
            <a:ext cx="1894525" cy="2514551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 bwMode="auto">
          <a:xfrm rot="10800000">
            <a:off x="5545019" y="185928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5795891" y="187100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6710293" y="18710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7284724" y="185459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6105378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 smtClean="0"/>
              <a:t>5</a:t>
            </a:r>
            <a:endParaRPr lang="en-US" sz="6000" baseline="30000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[Ne]3s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/>
              <a:t>5</a:t>
            </a: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37542" y="18897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327010" y="18921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999915" y="190382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588414" y="19014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0800000">
            <a:off x="5545019" y="185928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5795891" y="187100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6710293" y="18710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7284724" y="185459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730" name="Picture 2" descr="http://pt.chemicalstore.com/images/thumbnails/chlor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8270"/>
            <a:ext cx="2229730" cy="2229730"/>
          </a:xfrm>
          <a:prstGeom prst="rect">
            <a:avLst/>
          </a:prstGeom>
          <a:noFill/>
        </p:spPr>
      </p:pic>
      <p:sp>
        <p:nvSpPr>
          <p:cNvPr id="38" name="Down Arrow 37"/>
          <p:cNvSpPr/>
          <p:nvPr/>
        </p:nvSpPr>
        <p:spPr bwMode="auto">
          <a:xfrm rot="10800000">
            <a:off x="7887290" y="186631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6947097" y="186865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7521528" y="188038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6100" y="18710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7983" y="1854591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9866" y="183817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0568" y="183583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270" y="18475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0612" y="1831147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9954" y="1828803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42521" y="1826459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45088" y="1824115"/>
            <a:ext cx="618977" cy="731519"/>
          </a:xfrm>
          <a:prstGeom prst="rect">
            <a:avLst/>
          </a:prstGeom>
          <a:solidFill>
            <a:srgbClr val="FFFFFF"/>
          </a:solidFill>
          <a:ln w="38100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" y="2855741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300"/>
                </a:solidFill>
              </a:rPr>
              <a:t>1s          2s                 2p              3s              3p  </a:t>
            </a:r>
            <a:endParaRPr lang="en-US" sz="2800" dirty="0">
              <a:solidFill>
                <a:srgbClr val="0803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548641" y="191320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3539" y="4220307"/>
            <a:ext cx="6105378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/>
              <a:t>6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757311" y="1924929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1798321" y="189679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06991" y="1908516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3090205" y="18803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720908" y="187803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smtClean="0"/>
              <a:t>Ne] </a:t>
            </a:r>
            <a:r>
              <a:rPr lang="en-US" sz="6000" dirty="0" smtClean="0"/>
              <a:t>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 smtClean="0"/>
              <a:t>6</a:t>
            </a:r>
            <a:endParaRPr lang="en-US" sz="6000" baseline="30000" dirty="0"/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37542" y="188976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3327010" y="18921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999915" y="1903827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588414" y="190148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0800000">
            <a:off x="5545019" y="185928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5795891" y="1871002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6710293" y="187100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7284724" y="185459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0800000">
            <a:off x="7887290" y="1866314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6947097" y="1868658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7521528" y="188038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4" name="Picture 2" descr="http://www.faswd.com/uploads/argon%20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5077"/>
            <a:ext cx="2082921" cy="2082923"/>
          </a:xfrm>
          <a:prstGeom prst="rect">
            <a:avLst/>
          </a:prstGeom>
          <a:noFill/>
        </p:spPr>
      </p:pic>
      <p:sp>
        <p:nvSpPr>
          <p:cNvPr id="41" name="Down Arrow 40"/>
          <p:cNvSpPr/>
          <p:nvPr/>
        </p:nvSpPr>
        <p:spPr bwMode="auto">
          <a:xfrm>
            <a:off x="8110027" y="1906171"/>
            <a:ext cx="211015" cy="6471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7274" y="4220307"/>
            <a:ext cx="6991643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1s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2p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3s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3p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4s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2</a:t>
            </a:r>
            <a:endParaRPr lang="en-US" sz="6000" baseline="300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7" name="Picture 5" descr="http://t1.gstatic.com/images?q=tbn:ANd9GcRiuJ_Hphbd8qlio5cjpxqISiXb2KEsA2APg9AcNL7r2tdFDuKY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4825"/>
            <a:ext cx="1800225" cy="2543175"/>
          </a:xfrm>
          <a:prstGeom prst="rect">
            <a:avLst/>
          </a:prstGeom>
          <a:noFill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582" y="4220307"/>
            <a:ext cx="7568418" cy="923330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1s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3s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3d</a:t>
            </a:r>
            <a:r>
              <a:rPr lang="en-US" sz="5400" baseline="30000" dirty="0" smtClean="0"/>
              <a:t>6</a:t>
            </a:r>
            <a:endParaRPr lang="en-US" sz="5400" baseline="30000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3d</a:t>
            </a:r>
            <a:r>
              <a:rPr lang="en-US" sz="6000" baseline="30000" dirty="0" smtClean="0"/>
              <a:t>6</a:t>
            </a:r>
            <a:endParaRPr lang="en-US" sz="6000" baseline="300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02" name="Picture 2" descr="http://t2.gstatic.com/images?q=tbn:ANd9GcRTVQZYqoQbDOY0WHQW5FjnpVYg0KvsyjKvo9AjQvoQZBVp_2L-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7596"/>
            <a:ext cx="1401674" cy="1860404"/>
          </a:xfrm>
          <a:prstGeom prst="rect">
            <a:avLst/>
          </a:prstGeom>
          <a:noFill/>
        </p:spPr>
      </p:pic>
      <p:sp>
        <p:nvSpPr>
          <p:cNvPr id="25" name="Down Arrow 24"/>
          <p:cNvSpPr/>
          <p:nvPr/>
        </p:nvSpPr>
        <p:spPr bwMode="auto">
          <a:xfrm rot="10800000">
            <a:off x="5767757" y="208201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6088970" y="2093742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6424249" y="207732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759530" y="2074984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7094811" y="207263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5892021" y="2093740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Sublevels are more stable when they are full or half full. </a:t>
            </a:r>
          </a:p>
          <a:p>
            <a:r>
              <a:rPr lang="en-US" dirty="0" smtClean="0"/>
              <a:t>Some elements will move an electron up in energy to half fill or fill a d sublevel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Frequency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162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number of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waves</a:t>
            </a:r>
            <a:r>
              <a:rPr lang="en-US" dirty="0" smtClean="0"/>
              <a:t> that pass a point in a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second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Measured in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Hertz</a:t>
            </a:r>
            <a:r>
              <a:rPr lang="en-US" dirty="0" smtClean="0"/>
              <a:t> (Hz)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/>
          <p:nvPr/>
        </p:nvCxnSpPr>
        <p:spPr bwMode="auto">
          <a:xfrm>
            <a:off x="0" y="5867400"/>
            <a:ext cx="914400" cy="914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-7924800" y="4419600"/>
            <a:ext cx="20593050" cy="1371600"/>
            <a:chOff x="-7924800" y="3886200"/>
            <a:chExt cx="20593050" cy="1371600"/>
          </a:xfrm>
        </p:grpSpPr>
        <p:pic>
          <p:nvPicPr>
            <p:cNvPr id="41986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3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19812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4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39624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5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59436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6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79248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7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99060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8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19812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19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39624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20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59436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21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7924800" y="3886200"/>
              <a:ext cx="2762250" cy="137160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-2590800" y="5486400"/>
            <a:ext cx="22250400" cy="1371600"/>
            <a:chOff x="-2438400" y="5181600"/>
            <a:chExt cx="22250400" cy="1371600"/>
          </a:xfrm>
        </p:grpSpPr>
        <p:grpSp>
          <p:nvGrpSpPr>
            <p:cNvPr id="23" name="Group 22"/>
            <p:cNvGrpSpPr/>
            <p:nvPr/>
          </p:nvGrpSpPr>
          <p:grpSpPr>
            <a:xfrm>
              <a:off x="-1447800" y="5181600"/>
              <a:ext cx="10820400" cy="1371600"/>
              <a:chOff x="-7924800" y="3886200"/>
              <a:chExt cx="20593050" cy="1371600"/>
            </a:xfrm>
          </p:grpSpPr>
          <p:pic>
            <p:nvPicPr>
              <p:cNvPr id="24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19812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39624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59436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79248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99060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19812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39624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59436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7924800" y="3886200"/>
                <a:ext cx="2762250" cy="1371600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-2438400" y="5181600"/>
              <a:ext cx="22250400" cy="1371600"/>
              <a:chOff x="-29678023" y="3886200"/>
              <a:chExt cx="42346273" cy="1371600"/>
            </a:xfrm>
          </p:grpSpPr>
          <p:pic>
            <p:nvPicPr>
              <p:cNvPr id="35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19812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7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39624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59436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79248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99060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19812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39624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59436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7924800" y="3886200"/>
                <a:ext cx="2762250" cy="1371600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www.m-audio.com/images/Image/Conectiv/tech%20article/Con%20Vel%20Cut%201%2075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5135"/>
              <a:stretch>
                <a:fillRect/>
              </a:stretch>
            </p:blipFill>
            <p:spPr bwMode="auto">
              <a:xfrm>
                <a:off x="-29678023" y="3886200"/>
                <a:ext cx="2762250" cy="13716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-17068800" y="3276600"/>
            <a:ext cx="40614600" cy="1371600"/>
            <a:chOff x="-7924800" y="3886200"/>
            <a:chExt cx="20593050" cy="1371600"/>
          </a:xfrm>
        </p:grpSpPr>
        <p:pic>
          <p:nvPicPr>
            <p:cNvPr id="49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0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19812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1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39624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2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59436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3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79248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4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99060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5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19812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6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39624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7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5943600" y="3886200"/>
              <a:ext cx="2762250" cy="1371600"/>
            </a:xfrm>
            <a:prstGeom prst="rect">
              <a:avLst/>
            </a:prstGeom>
            <a:noFill/>
          </p:spPr>
        </p:pic>
        <p:pic>
          <p:nvPicPr>
            <p:cNvPr id="58" name="Picture 2" descr="http://www.m-audio.com/images/Image/Conectiv/tech%20article/Con%20Vel%20Cut%201%2075p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135"/>
            <a:stretch>
              <a:fillRect/>
            </a:stretch>
          </p:blipFill>
          <p:spPr bwMode="auto">
            <a:xfrm>
              <a:off x="-7924800" y="3886200"/>
              <a:ext cx="2762250" cy="1371600"/>
            </a:xfrm>
            <a:prstGeom prst="rect">
              <a:avLst/>
            </a:prstGeom>
            <a:noFill/>
          </p:spPr>
        </p:pic>
      </p:grpSp>
      <p:sp>
        <p:nvSpPr>
          <p:cNvPr id="59" name="Oval 58"/>
          <p:cNvSpPr/>
          <p:nvPr/>
        </p:nvSpPr>
        <p:spPr bwMode="auto">
          <a:xfrm>
            <a:off x="5029200" y="3962400"/>
            <a:ext cx="533400" cy="533400"/>
          </a:xfrm>
          <a:prstGeom prst="ellipse">
            <a:avLst/>
          </a:prstGeom>
          <a:solidFill>
            <a:srgbClr val="F433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029200" y="6324600"/>
            <a:ext cx="533400" cy="533400"/>
          </a:xfrm>
          <a:prstGeom prst="ellipse">
            <a:avLst/>
          </a:prstGeom>
          <a:solidFill>
            <a:srgbClr val="F433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105400" y="5029200"/>
            <a:ext cx="533400" cy="533400"/>
          </a:xfrm>
          <a:prstGeom prst="ellipse">
            <a:avLst/>
          </a:prstGeom>
          <a:solidFill>
            <a:srgbClr val="F433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209821" y="731520"/>
            <a:ext cx="4023360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164037" y="1505243"/>
            <a:ext cx="1266092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500511" y="1981200"/>
            <a:ext cx="1395046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70142" y="2527495"/>
            <a:ext cx="1052732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38 -9.39303E-7 L 0.74063 0.0110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38 3.33333E-6 L 0.74063 0.0111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33 2.07708E-7 L 0.25 2.07708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9871E-6 L 0.00416 -0.11631 " pathEditMode="relative" rAng="0" ptsTypes="AA">
                                      <p:cBhvr>
                                        <p:cTn id="34" dur="29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9871E-6 L 0.00416 -0.11631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9871E-6 L 0.00416 -0.11631 " pathEditMode="relative" rAng="0" ptsTypes="AA">
                                      <p:cBhvr>
                                        <p:cTn id="38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990600"/>
          </a:xfrm>
        </p:spPr>
        <p:txBody>
          <a:bodyPr/>
          <a:lstStyle/>
          <a:p>
            <a:r>
              <a:rPr lang="en-US" dirty="0" smtClean="0"/>
              <a:t>Predicted 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Predicted 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582" y="4220307"/>
            <a:ext cx="7568418" cy="923330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1s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3s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3d</a:t>
            </a:r>
            <a:r>
              <a:rPr lang="en-US" sz="5400" baseline="30000" dirty="0"/>
              <a:t>4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3d</a:t>
            </a:r>
            <a:r>
              <a:rPr lang="en-US" sz="6000" baseline="30000" dirty="0"/>
              <a:t>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5767757" y="208201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6088970" y="2093742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6424249" y="207732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759530" y="2074984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04" name="Picture 4" descr="http://t3.gstatic.com/images?q=tbn:ANd9GcQ7OfHAOScfdHCv3Xk94Jxs2qc2d-glsAUCmut8Bd2QKSvYwZm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0154"/>
            <a:ext cx="1350498" cy="190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25" grpId="0" animBg="1"/>
      <p:bldP spid="26" grpId="0" animBg="1"/>
      <p:bldP spid="27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990600"/>
          </a:xfrm>
        </p:spPr>
        <p:txBody>
          <a:bodyPr/>
          <a:lstStyle/>
          <a:p>
            <a:r>
              <a:rPr lang="en-US" dirty="0" smtClean="0"/>
              <a:t>Predicted 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Actual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582" y="4220307"/>
            <a:ext cx="7568418" cy="923330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1s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3s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1</a:t>
            </a:r>
            <a:r>
              <a:rPr lang="en-US" sz="5400" dirty="0" smtClean="0"/>
              <a:t>3d</a:t>
            </a:r>
            <a:r>
              <a:rPr lang="en-US" sz="5400" baseline="30000" dirty="0"/>
              <a:t>5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3d</a:t>
            </a:r>
            <a:r>
              <a:rPr lang="en-US" sz="6000" baseline="30000" dirty="0"/>
              <a:t>5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5767757" y="208201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6088970" y="2093742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6424249" y="207732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759530" y="2074984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04" name="Picture 4" descr="http://t3.gstatic.com/images?q=tbn:ANd9GcQ7OfHAOScfdHCv3Xk94Jxs2qc2d-glsAUCmut8Bd2QKSvYwZm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0154"/>
            <a:ext cx="1350498" cy="1907846"/>
          </a:xfrm>
          <a:prstGeom prst="rect">
            <a:avLst/>
          </a:prstGeom>
          <a:noFill/>
        </p:spPr>
      </p:pic>
      <p:sp>
        <p:nvSpPr>
          <p:cNvPr id="31" name="Down Arrow 30"/>
          <p:cNvSpPr/>
          <p:nvPr/>
        </p:nvSpPr>
        <p:spPr bwMode="auto">
          <a:xfrm rot="10800000">
            <a:off x="7137013" y="2086707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990600"/>
          </a:xfrm>
        </p:spPr>
        <p:txBody>
          <a:bodyPr/>
          <a:lstStyle/>
          <a:p>
            <a:r>
              <a:rPr lang="en-US" dirty="0" smtClean="0"/>
              <a:t>Predicted 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Predicted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582" y="4220307"/>
            <a:ext cx="7568418" cy="923330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1s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3s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3d</a:t>
            </a:r>
            <a:r>
              <a:rPr lang="en-US" sz="5400" baseline="30000" dirty="0"/>
              <a:t>9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3d</a:t>
            </a:r>
            <a:r>
              <a:rPr lang="en-US" sz="6000" baseline="30000" dirty="0"/>
              <a:t>9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5767757" y="208201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6088970" y="2093742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6424249" y="207732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759530" y="2074984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7094811" y="207263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826" name="Picture 2" descr="http://upload.wikimedia.org/wikipedia/commons/4/47/Copp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1239"/>
            <a:ext cx="1300984" cy="1726761"/>
          </a:xfrm>
          <a:prstGeom prst="rect">
            <a:avLst/>
          </a:prstGeom>
          <a:noFill/>
        </p:spPr>
      </p:pic>
      <p:sp>
        <p:nvSpPr>
          <p:cNvPr id="32" name="Down Arrow 31"/>
          <p:cNvSpPr/>
          <p:nvPr/>
        </p:nvSpPr>
        <p:spPr bwMode="auto">
          <a:xfrm>
            <a:off x="5906089" y="205153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243714" y="2079672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553202" y="2093740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6890827" y="2065605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350498"/>
            <a:ext cx="9144000" cy="21523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990600"/>
          </a:xfrm>
        </p:spPr>
        <p:txBody>
          <a:bodyPr/>
          <a:lstStyle/>
          <a:p>
            <a:r>
              <a:rPr lang="en-US" dirty="0" smtClean="0"/>
              <a:t>Actual Orbital Diagrams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67598" y="338328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582" y="4220307"/>
            <a:ext cx="7568418" cy="923330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1s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3s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3p</a:t>
            </a:r>
            <a:r>
              <a:rPr lang="en-US" sz="5400" baseline="30000" dirty="0" smtClean="0"/>
              <a:t>6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1</a:t>
            </a:r>
            <a:r>
              <a:rPr lang="en-US" sz="5400" dirty="0" smtClean="0"/>
              <a:t>3d</a:t>
            </a:r>
            <a:r>
              <a:rPr lang="en-US" sz="5400" baseline="30000" dirty="0" smtClean="0"/>
              <a:t>10</a:t>
            </a:r>
            <a:endParaRPr lang="en-US" sz="5400" baseline="30000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77795" y="5005311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Nobel Gas Notation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3736" y="5842337"/>
            <a:ext cx="4965895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80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[</a:t>
            </a:r>
            <a:r>
              <a:rPr lang="en-US" sz="6000" dirty="0" err="1" smtClean="0"/>
              <a:t>Ar</a:t>
            </a:r>
            <a:r>
              <a:rPr lang="en-US" sz="6000" dirty="0" smtClean="0"/>
              <a:t>]4s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3d</a:t>
            </a:r>
            <a:r>
              <a:rPr lang="en-US" sz="6000" baseline="30000" dirty="0" smtClean="0"/>
              <a:t>10</a:t>
            </a:r>
            <a:endParaRPr lang="en-US" sz="6000" baseline="300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190980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9114" y="2672862"/>
            <a:ext cx="416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0300"/>
                </a:solidFill>
              </a:rPr>
              <a:t>4s                      3d                            4p</a:t>
            </a:r>
            <a:endParaRPr lang="en-US" sz="1400" dirty="0">
              <a:solidFill>
                <a:srgbClr val="0803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5134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8662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42190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75718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092463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24691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974039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23387" y="2077328"/>
            <a:ext cx="351691" cy="422029"/>
          </a:xfrm>
          <a:prstGeom prst="rect">
            <a:avLst/>
          </a:prstGeom>
          <a:solidFill>
            <a:srgbClr val="FFFFFF"/>
          </a:solidFill>
          <a:ln w="28575">
            <a:solidFill>
              <a:srgbClr val="080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 l="14812" t="25577" r="17937" b="49615"/>
          <a:stretch>
            <a:fillRect/>
          </a:stretch>
        </p:blipFill>
        <p:spPr bwMode="auto">
          <a:xfrm>
            <a:off x="0" y="2025748"/>
            <a:ext cx="5008097" cy="10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Down Arrow 51"/>
          <p:cNvSpPr/>
          <p:nvPr/>
        </p:nvSpPr>
        <p:spPr bwMode="auto">
          <a:xfrm rot="10800000">
            <a:off x="5207394" y="2070296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5767757" y="208201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6088970" y="2093742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6424249" y="207732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759530" y="2074984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7094811" y="2072639"/>
            <a:ext cx="166464" cy="40561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826" name="Picture 2" descr="http://upload.wikimedia.org/wikipedia/commons/4/47/Copp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1239"/>
            <a:ext cx="1300984" cy="1726761"/>
          </a:xfrm>
          <a:prstGeom prst="rect">
            <a:avLst/>
          </a:prstGeom>
          <a:noFill/>
        </p:spPr>
      </p:pic>
      <p:sp>
        <p:nvSpPr>
          <p:cNvPr id="32" name="Down Arrow 31"/>
          <p:cNvSpPr/>
          <p:nvPr/>
        </p:nvSpPr>
        <p:spPr bwMode="auto">
          <a:xfrm>
            <a:off x="5906089" y="205153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243714" y="2079672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553202" y="2093740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6890827" y="2065605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5331658" y="2082017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7240175" y="2077328"/>
            <a:ext cx="168810" cy="4501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that are located in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outermost</a:t>
            </a:r>
            <a:r>
              <a:rPr lang="en-US" dirty="0" smtClean="0"/>
              <a:t> energy level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5005" y="2222697"/>
            <a:ext cx="1932257" cy="520504"/>
          </a:xfrm>
          <a:prstGeom prst="rect">
            <a:avLst/>
          </a:prstGeom>
          <a:solidFill>
            <a:srgbClr val="D13C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Lewis dot diagrams)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Lewis Dot Diagrams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1158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Symbols that show an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element</a:t>
            </a:r>
            <a:r>
              <a:rPr lang="en-US" b="1" dirty="0" smtClean="0"/>
              <a:t> and it’s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valence</a:t>
            </a:r>
            <a:r>
              <a:rPr lang="en-US" b="1" dirty="0" smtClean="0"/>
              <a:t> electrons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948333" y="5595718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hlink"/>
              </a:solidFill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907845" y="4770706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00350" y="3009900"/>
            <a:ext cx="3600450" cy="3105150"/>
            <a:chOff x="1764" y="1896"/>
            <a:chExt cx="2268" cy="1956"/>
          </a:xfrm>
        </p:grpSpPr>
        <p:sp>
          <p:nvSpPr>
            <p:cNvPr id="5428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01" y="2448"/>
              <a:ext cx="1122" cy="8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 Black"/>
                </a:rPr>
                <a:t>Ca</a:t>
              </a:r>
            </a:p>
          </p:txBody>
        </p:sp>
        <p:sp>
          <p:nvSpPr>
            <p:cNvPr id="54282" name="Rectangle 7"/>
            <p:cNvSpPr>
              <a:spLocks noChangeArrowheads="1"/>
            </p:cNvSpPr>
            <p:nvPr/>
          </p:nvSpPr>
          <p:spPr bwMode="auto">
            <a:xfrm>
              <a:off x="2376" y="3480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4283" name="Rectangle 8"/>
            <p:cNvSpPr>
              <a:spLocks noChangeArrowheads="1"/>
            </p:cNvSpPr>
            <p:nvPr/>
          </p:nvSpPr>
          <p:spPr bwMode="auto">
            <a:xfrm>
              <a:off x="2388" y="1896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4284" name="Rectangle 9"/>
            <p:cNvSpPr>
              <a:spLocks noChangeArrowheads="1"/>
            </p:cNvSpPr>
            <p:nvPr/>
          </p:nvSpPr>
          <p:spPr bwMode="auto">
            <a:xfrm rot="5403831">
              <a:off x="3312" y="2664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4285" name="Rectangle 10"/>
            <p:cNvSpPr>
              <a:spLocks noChangeArrowheads="1"/>
            </p:cNvSpPr>
            <p:nvPr/>
          </p:nvSpPr>
          <p:spPr bwMode="auto">
            <a:xfrm rot="5403831">
              <a:off x="1416" y="2652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86400" y="1638300"/>
            <a:ext cx="1695450" cy="514350"/>
          </a:xfrm>
          <a:prstGeom prst="rect">
            <a:avLst/>
          </a:prstGeom>
          <a:solidFill>
            <a:srgbClr val="D13C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81615" y="2166426"/>
            <a:ext cx="1524293" cy="520504"/>
          </a:xfrm>
          <a:prstGeom prst="rect">
            <a:avLst/>
          </a:prstGeom>
          <a:solidFill>
            <a:srgbClr val="D13C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 autoUpdateAnimBg="0"/>
      <p:bldP spid="67590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4000500" y="48387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hlink"/>
              </a:solidFill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4876800" y="485775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00350" y="2209800"/>
            <a:ext cx="3600450" cy="3105150"/>
            <a:chOff x="1764" y="1392"/>
            <a:chExt cx="2268" cy="1956"/>
          </a:xfrm>
        </p:grpSpPr>
        <p:sp>
          <p:nvSpPr>
            <p:cNvPr id="5530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301" y="1944"/>
              <a:ext cx="1122" cy="8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 Black"/>
                </a:rPr>
                <a:t>N</a:t>
              </a:r>
            </a:p>
          </p:txBody>
        </p:sp>
        <p:sp>
          <p:nvSpPr>
            <p:cNvPr id="55305" name="Rectangle 8"/>
            <p:cNvSpPr>
              <a:spLocks noChangeArrowheads="1"/>
            </p:cNvSpPr>
            <p:nvPr/>
          </p:nvSpPr>
          <p:spPr bwMode="auto">
            <a:xfrm>
              <a:off x="2376" y="2976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5306" name="Rectangle 9"/>
            <p:cNvSpPr>
              <a:spLocks noChangeArrowheads="1"/>
            </p:cNvSpPr>
            <p:nvPr/>
          </p:nvSpPr>
          <p:spPr bwMode="auto">
            <a:xfrm>
              <a:off x="2388" y="1392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5307" name="Rectangle 10"/>
            <p:cNvSpPr>
              <a:spLocks noChangeArrowheads="1"/>
            </p:cNvSpPr>
            <p:nvPr/>
          </p:nvSpPr>
          <p:spPr bwMode="auto">
            <a:xfrm rot="5403831">
              <a:off x="3312" y="2160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5308" name="Rectangle 11"/>
            <p:cNvSpPr>
              <a:spLocks noChangeArrowheads="1"/>
            </p:cNvSpPr>
            <p:nvPr/>
          </p:nvSpPr>
          <p:spPr bwMode="auto">
            <a:xfrm rot="5403831">
              <a:off x="1416" y="2148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886450" y="40005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4933950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2895600" y="29718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 autoUpdateAnimBg="0"/>
      <p:bldP spid="68613" grpId="0" animBg="1"/>
      <p:bldP spid="68620" grpId="0" animBg="1"/>
      <p:bldP spid="68621" grpId="0" animBg="1"/>
      <p:bldP spid="686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4000500" y="48387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hlink"/>
              </a:solidFill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876800" y="485775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00350" y="2209800"/>
            <a:ext cx="3600450" cy="3105150"/>
            <a:chOff x="1764" y="1392"/>
            <a:chExt cx="2268" cy="1956"/>
          </a:xfrm>
        </p:grpSpPr>
        <p:sp>
          <p:nvSpPr>
            <p:cNvPr id="5633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85" y="1944"/>
              <a:ext cx="1038" cy="8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2376" y="2976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6332" name="Rectangle 7"/>
            <p:cNvSpPr>
              <a:spLocks noChangeArrowheads="1"/>
            </p:cNvSpPr>
            <p:nvPr/>
          </p:nvSpPr>
          <p:spPr bwMode="auto">
            <a:xfrm>
              <a:off x="2388" y="1392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6333" name="Rectangle 8"/>
            <p:cNvSpPr>
              <a:spLocks noChangeArrowheads="1"/>
            </p:cNvSpPr>
            <p:nvPr/>
          </p:nvSpPr>
          <p:spPr bwMode="auto">
            <a:xfrm rot="5403831">
              <a:off x="3312" y="2160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6334" name="Rectangle 9"/>
            <p:cNvSpPr>
              <a:spLocks noChangeArrowheads="1"/>
            </p:cNvSpPr>
            <p:nvPr/>
          </p:nvSpPr>
          <p:spPr bwMode="auto">
            <a:xfrm rot="5403831">
              <a:off x="1416" y="2148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886450" y="40005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933950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2895600" y="29718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000500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905500" y="314325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autoUpdateAnimBg="0"/>
      <p:bldP spid="69635" grpId="0" animBg="1"/>
      <p:bldP spid="69642" grpId="0" animBg="1"/>
      <p:bldP spid="69643" grpId="0" animBg="1"/>
      <p:bldP spid="69644" grpId="0" animBg="1"/>
      <p:bldP spid="69645" grpId="0" animBg="1"/>
      <p:bldP spid="696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4000500" y="48387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hlink"/>
              </a:solidFill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851053" y="3000815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00350" y="2209800"/>
            <a:ext cx="3600450" cy="3105150"/>
            <a:chOff x="1764" y="1392"/>
            <a:chExt cx="2268" cy="1956"/>
          </a:xfrm>
        </p:grpSpPr>
        <p:sp>
          <p:nvSpPr>
            <p:cNvPr id="5735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85" y="1944"/>
              <a:ext cx="1038" cy="8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 Black"/>
                </a:rPr>
                <a:t>C</a:t>
              </a:r>
            </a:p>
          </p:txBody>
        </p:sp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2376" y="2976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2388" y="1392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 rot="5403831">
              <a:off x="3312" y="2160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5" name="Rectangle 9"/>
            <p:cNvSpPr>
              <a:spLocks noChangeArrowheads="1"/>
            </p:cNvSpPr>
            <p:nvPr/>
          </p:nvSpPr>
          <p:spPr bwMode="auto">
            <a:xfrm rot="5403831">
              <a:off x="1416" y="2148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886450" y="40005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4877679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  <p:bldP spid="70659" grpId="0" animBg="1"/>
      <p:bldP spid="70666" grpId="0" animBg="1"/>
      <p:bldP spid="706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Amplitude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162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height</a:t>
            </a:r>
            <a:r>
              <a:rPr lang="en-US" dirty="0" smtClean="0"/>
              <a:t> of a wave from the origin to the crest or the origin to the trough.</a:t>
            </a:r>
            <a:endParaRPr lang="en-US" dirty="0"/>
          </a:p>
        </p:txBody>
      </p:sp>
      <p:sp>
        <p:nvSpPr>
          <p:cNvPr id="43010" name="AutoShape 2" descr="data:image/jpeg;base64,/9j/4AAQSkZJRgABAQAAAQABAAD/2wCEAAkGBhAPDxIUEBAPFRAQFRYQFRYVFRccFREUFBcWGxQbEhgYGygeFxojJRUUHy8jLycqLC4sGB4xNTAqQSYrLCkBCQoKBQUFDQUFDSkYEhgpKSkpKSkpKSkpKSkpKSkpKSkpKSkpKSkpKSkpKSkpKSkpKSkpKSkpKSkpKSkpKSkpKf/AABEIAG0B0AMBIgACEQEDEQH/xAAbAAEAAwEBAQEAAAAAAAAAAAAABAUGAQMCB//EAEEQAAICAgAEAwYDBAgDCQAAAAECAAMEEQUSITEGE0EUIjJRYXEHI4EzNXJzJEJSgpGhsbIVFkNVYmOTlKLT1OH/xAAUAQEAAAAAAAAAAAAAAAAAAAAA/8QAFBEBAAAAAAAAAAAAAAAAAAAAAP/aAAwDAQACEQMRAD8A/cYiICIiAiIgIiICIiAiIgIiICJUeLPEdfDsO3Js6ioDS71zsTpVB+Z3LLFyVtrR0IKWKHUjsVYbBH+MD1iIgIiICInCYHYmer4vlZTbw1oGMp6XWlm9o0SGFSrrS/J9kH5esmcH40bWeq+sVZVfVq+bmDIT7r1Nocyn7bB2D6EhaxEQEREBERAREQESoz+MWG3yMWsPaoBsZtiukH4eYjqWPoo/ylBdmcZqvWu2/hypaeWqwY1pRn18L/njkY9dd969IG2iVXEqM9lr9nvxUcD802Uu4dtDqgW1eUfF0JPcTnCaM9Wb2q/EsTl90VUOhDb7kta2x36agW0TOHD4x6ZnDv8A0lv/ANiTuIUZ5rqFF+KlgH5pspdlc6H7NRapQb33J7iBaxKnhNGerk5V+JZXy9BVQ6MG2OpLWsCO/TUhNh8Y2dZfDtb6bxLd69N/0iBo4lVnUZ5qqFN+KtoH5rPS7I50P2ai0FBvfcmfPCsfiC2bysjEsr0dCqh0bm6aPM1rDXfpqBbxM7ZicX2eXL4cF2dA4tpIHps+0dTJuZRnmmsU34q3j9qz0uyP0/6aC0FevzYwLWJT8Lx+IrZvJyMN6tH3aqLEbm9DzNcw136akHiC8VqWyz2zhy1IGf3sW0lUXZ94jIGyAPlA00Sk8Gcd9vwKMglC1q7bkBC8wJB0pJK9u2zLuAiIgIiICIiAiIgIiICIiAiIgIiICIiAiIgIiICIiBl/xMxkfhGZzqG5aXYbG9H0P3E0eNQtaBUAVVGgB2UfID0EofxG/dGd/IeaJe0DsREBERASh8R3+c9eGhO8jbWkHqmOvxk9djm+AEerS+lF4dPn2ZGSR0sfyquxHk1dAyEejnbagXVNKoqqihVUBVUDQUDoAAOwlP4mw25UyKt+diE2ADvZVr82s9NkEdQP7SrLuIHli5K21q6/C6hh9iN9frPWUPhlfIe/F0QtDeZV0IXybdlQpPxFSGB+4l9AREQEREBIPGuJezUPZoFhpUX+3Y5C1r07bJAk6UWUwyM9KtgphqMiwf8AiWbWkMPUaFjfdRAmcB4V7NTyk81rk22t/btfq5+ny18hPfifDkyaXrsHuuO47qfQqfQg6MlRAqvDme1tJW0/n0MaLfqy9m/vKVb9TLWUWV/R+IVv7orzF8h++zdXtqdDt1XzQT9Fl7AREQEREBERAREQE88ihbF5XAKnWwex0QevzHSekGBlvwyx1ThWNyqBzKzHXYsXfZ+81MzX4cfunF/gP+958eMfEduG1Jr5PKrdLMrm7rju3JzJ9j3gaiJX5/HKqLKkfzOa7fJyozBio2RsDW9ddTwx/FGPZycpc+YxrB5G15i820J10b3T0gW8Sjp8V41yqAb0FrGpXat0HP1HKGYaDb6D6yLwziDirDQ3Pz2OwLOhc2rXzbVn7Kx6dfpA00TP4fi+tqLbrEuWuq01Emp/7XKD269e/wAtiTL/ABJj1tYruVNXl72pAY3HVYrOvfLHoAPXpAtImXw+NKuXltZbctNdVdjLbsLWTv4Aw6A9P1l5w7i1WRz+WTzVNyOpBD1sQGAdT1GwQfsYEyIiAiJ535KVgF3VQToFiBsnsBv1gekREBE4TPmq5XUMrBlPYg7BgfcREBEjDiVRuNPN+aqiwro/CTre9aP+M9qr1cAqysp7EEEHXfRED7iJFz+J1Y4U2tyh2FYOifebsOg6QJUREDOfiN+6M7+Q80S9pnfxG/dGd/IeaJe0DsREBERAq/E2W1eLZ5ZIts1TWR3D2kIp/Qtv7CTOH4a01V1qAFrUKNfQSszT52fRX15cdWyWIPZz7lYYeuw1h/uy7gIiIFHxn8nKxsjelJOLYT25bSPL6fPnCD9TLyQeOYHtGNbWCAzKeQ/2XHVD+hAP6TvBeIDIxqrQCPMQNo9wfUH6wJsREBERA+XcKCSdADZPyA7yn8LIzVPc/NzZVjXaPdE+GtR9NLv+9PrxTeRj+WpHPkuuMu/Xn+P/ANoeWlFIrRVX4UAUfQAaH+kD0iIgVfiTCNuLYF35iaur1356zzKAfTeuX7MZM4fli6pLBrTqG6emx1H6dRJEo/DWqjkY3T+j2bQD+rVbtqx9/jgXkREBERAREQEREBBifNjhRskAbA6/MnQ/1gZz8OP3Ti/wN/vefOV4UfJXM9qGHY94NdJ8pvyq+XShuZiT197prrH4a2A8KxdEHSsDr0PO/Q/WaeBlaPD2cBgc9+M5wwVsY12btHIFBHv9G6bPeeWP4Yy666AbsX8jJbKY+XZooeb3R7/Rve7/AE7TXxAwnAuHniGGg82s01ZBuACOG56rOasMW103onQ6iWmDwDMQYge3FPs9jvZy12DnDb5RXtzynr67mniBnF8LP5OTSbh5dzF69L1Qs/Oefr166HTXSRszwfdfabHvrB/IZeVD7tmO3Mu9t1VuoI7/ACImsiBleIeErclsnzragmTWiDkQ8yPWdqfeJDD6ES54PwzyQ5K0K9hDN5VfKGIAALdyx6a6mWMQEREBM14ywVdN7LWvVbjVUkjy3e4DTvvtycu+bfQb+YmllZxjw1iZvL7Vj03eXvl51B5ebW9fLehA7wHHavDoTzRYyVLWbO4ZlXRI33GxKXgvEsx8o4919W8cs7MKdDLrY6Tyvf8AcKdm79Zp0xUWsVqqisLyBQOgXWta+Ug1eGcNPJ5cakHG35OlH5XN1bk+W4HPEeSyY7BFLWWkVIo175buNkgDpzddzN+D3fFozcNQ1bYRaygWEOwx7Qz1ltHR94WDv6CazM4PRdZVZbVW9lB5q2YbNbfNfkZ43eG8R7XtbHpNtq+W7lRzOmtcrH1ECj4fxrMsbFVrKQcmhrmIr/ZshX4Rze9vfrrU5gcZy8hsYLdVWLqGsb8rm99G5dr746HvqXNPhTCQ1lMWgGlTXXpR+WjdwvyBlb/yciZVPlU4a4VVboa+VucM52SmvdA//YETg3GLMp/MYBLFpyKt62rGm10DqPVW5d6+s5j5Fgt4dqyuqo1WO6rWOQsCu+Ub93fMftv1mhs8NYbPznGpL+WaOblG/KPdP4fpPSrgOKiVItFQroPNUoUarI9U+UCgv8QZKV3kvXunMSge58VbMo5fi+L3u/8AlIefxe7LxDaWrSv2vyPL5dsBVcU95t9GPLsjXTtNXl8CxrixsoqYtrm5lB3y9t/afOT4dxLd+Zj0tshjtR1I7H7wKXH8RZVuU4rqQ0VZXslm2QFECcxs2W3zbK6TXUEHc1ci/wDC6fMFnlJ5gGubQ5tDt1kqBnPxG/dGd/If/Sdq8SZhIB4RmgEgEm3F0B8zq7c5+I37ozv5DzRL2gUmfx7KrtZU4ZlWop0LEsxgr9B2D2hh8uo9J7rxa84xt9hyBaDoUc9HmEbA2G8zk16/FvpLWIFNwvjWTdYFt4dk0LonzHsxyoI7DVdrN1+08MjxFlq7BeE5jqpIDC3FAcA9CAbgQD36jc0EQMxiXZVS25DYNz35NgHko9PmVUop5PMZrAhO+bsx+IfWWXCeL33MwtwcigKNg2PQwc/IeXYxB+/SWsQM2fE2Z/2Pm/8Am4n/AM8n8R4tfUtZrwci4uNsqPSDUdDo5ewAnqR0J7GWsQKrA4tfZXaz4ORU1Y2qO9Ba46J0hSwqOwHUjvM5wTjuVTZdSOFZmjYbwDbi7Rbjs/8AW7A82tb6TcSh4svk52LeAgWzeJYx+LT+9SF/v/6wJHFuL5FLhasDIyFK7LVvQoU7PQiyxTv17a6ztXFrzjtYcHIW1ToUF6fMcdOoYWcgHU92HY/SWsQKDF8Q5b2KrcKy0ViAXazFKoD3JC3EkD6AmevEuN5NVpWvh2Vcg1qxLMcK2x10LLQ3Tt2l1OMdDZ7DrAyGZxe+3IpYYOSz49fmvjhqeZXuZlRi5s8slRW50GJ1YJa8O45k22qtnDcqlDvdj2Y5VdA62EtLde3b1nPCqs6XXsGDZVz2AE75UTVdfL8lIQPr/vmXkChzPEGUljKnC8uxVJAdbMYK4+ahrgwH3AknP4tfXXUyYORa1g2yI9Aak6B05ewKe5HQntLWIFRwnjGRc5W3AyKFAJ57HoZSdjpquxjvr8tdJn8vj+VVnVv/AMLzNXK2PrzMbVjKeZG/a9OisOuvi13m3lP4rxWsxHNYY20lcitQdFnpYOq7+R5dH6GB98W4vfSyirByLww2TW9ChD8j5likn7dI4Zxa+0WGzByKSg2od6T5p69F8uxtHoO+u8n4mSLa0dSCrqGBHbqJ7QM/j+IstnUNwnMRWIBY24pCAnqSBcSQO/QbnvxTjWTTYVq4dk3poHzEsxwpJ7jVlqt0+0uYgUD+J7VqDPgZS3O4rrp56C9vTZYFbCgUdd7In3gceyrLVV+GZVSMetj2YxVOh7hLSx+XQesD87iROgUw6tA76i274gf7gQ/rLyBRZvH8quxlThmXaqnQdbMYK4+YD2hh+oEkf8Wv9m832HI83evI56PM1vW+bzOTXr8W5axAp+F8ZyLrOW3h+TQuieex6Cux2Gq7GbZ+3pK7i3Gcl67q24Tmmtg6Fxbija9RzLu7Y+Y9RNTI3EMIX1PWxPJYORtdyp+IfTY2P1gZ/wDDHDrq4RiirfKULknW2ZmOy3KSN/YzUzJ/hbiCrhOMFLFSrMATvl27dB9O01kBERAREQEREBERAREQEREBERAREQEREBERAREQEREDOfiN+6M7+Q80S9pnfxG/dGd/IeaJe0DsREBERAREQEREBK7xBgm7GsVTpwOdG1sq69VI+vSWMQIvDM4X0V2gECxFfR7rsbIP1HaSpRcAAovycbsFb2mvqT+XeSW6n5P5g16DUvYCVHinMNeMVUgW3suPXvei9p0AdfTct5Q2t7RxFVBPJhIXfRHKbbRpFcehCjnH8UC4xMVaq0rQaStVRR8lUAD/AEntEQEREBOETsQKHwnqpbsX3f6HYa1CggLS/vUDr3PKQD9pfSjzz5GdTb15MhfZX69FcHmqP1J6rLyAnzbYFUk9lBJ+wn1KTxVZz1pjqfezH8n1BFet3EH0IUNqB3wmhbH85vjy2bIOxohX/ZK31VeVf0l1PlECgAdgND9J9QEREBBiDAzX4b/unF/gb/e8l+IPE6YVmMrozDJtWksPhq5uitZ8gT0kT8OP3Ti/wN/veV/HODW8QTO568yrSeRSoNI84J74Zep17/qSvSBsbMhFOmdQT10SAdD7zgykOtOmyNj3h1HzH+BmPsTIyG4ZZkcPt81Obz/2JFTFADs8/VSd6A39pE4dw29Exv6BeHTMd3/Y7WlucA78z4PeHuj/AAgbf25GBFdlRfRI94HqPmAdkSv4dxm16cdmrRrLWKvytyhQu+Z1DbLAaHT6zLYHCHsxqRj4xqsqyvONyqg3XXYWdV0dnnG10enXrJ3D6ryMAvg3qyWW85byd0K2+rEOeh36bgabD4zTarMticqOayeYa5gdfP57Eleem2HMu16t1Huj6/KY5fDlpxMuj2atSbDajaTVv5nOvLr5Dp111M8OKcGyr77GTHdUb2R22yDzhRZu1G5W3vXYHoex0IGlweLO+XfUTSakRLEKb5hzb2HOyPT6S1rtVhtSCPmDsf5TD8S4LkXNmjHx3p8+moI20RWKH3lJQkqSOm9S/wDDfDBT5zBL089w5W1k90hFX3FrHKg90fc7MC7iIgIiICIiAiIgIiICIiAiIgIiIGc/Eb90Z38h5ol7TNfiLwa7L4ZkV45IuZNKB/XBI5l6/MbEvuH4xqqRGYsyqAzHu7a94n7nZgSIiICIiAiIgIiICIiBR+IwaWqyl/6B5bR196h9Bug7lTykf3pdo4IBBBB6gjsQflOWVhgQwBVgQQexB7gzPY11nD/ynrusxtnyXQF2rB6iuxR10OoDdtaEC74hnJRU9lh0lalj+nyHqZB8NYT1089o1fkMb7PmrP2XfqFGlH0EiKlufcjWVvXiUMHC2Lp8ixfhLKfhRT1HqSB6TQwEREBERAREQIHHOG+0Y71g6cjmRh3R16oQfQ7jgnE/aaFcjlfqli/2LEOnH22Do+o0ZPmfzsazEvbIorNlV3XJqQbcsqgLZUP6zaUKV9QB8oGgmf4UTk5l2Qd+TQDi0jrpiDu59EfMBQw7jcoeJ/ibh3bopyfJLaFttoZDSp3zisMPet6cuv6pO/SaJOO8Pw8ShvPqrxXAWpifdca2NH19TAvIlVwvxVhZfP7PkVWeUOZ+U/CvXqf8DIdP4g8LdlVc2gs5CqATsknQA6fWBoYlPxTxfg4lnl5GVVXZoNyseuj2Pb6GfX/NWH7N7T7RV7Nvk8zfu829a39+kC2gyiwvHPDr7FrqzKXssPKqg9WPyHSQuL+OOHNXbWM+iu4bVSSfy7VPukjXXTAdPpA9fw3/AHTi/wAB/wB7zSzLfhlgmnhWMGs8xmUuWB2vvMx0m/6vXpNTATjKCCD2PSdiBC4TwajEr8vHrWussX5V3rmbuepk2IgIiICIiAiIgIiICIiAiIgIiICIiAiIgIiICIiAiIgIiICIiAiIgIiICIiAiIgIiICIiAiIgIiIDUREBGoiAiIgNRqIgIiICIiAiIgIiICIiAiIgf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AAAQABAAD/2wCEAAkGBhAPDxIUEBAPFRAQFRYQFRYVFRccFREUFBcWGxQbEhgYGygeFxojJRUUHy8jLycqLC4sGB4xNTAqQSYrLCkBCQoKBQUFDQUFDSkYEhgpKSkpKSkpKSkpKSkpKSkpKSkpKSkpKSkpKSkpKSkpKSkpKSkpKSkpKSkpKSkpKSkpKf/AABEIAG0B0AMBIgACEQEDEQH/xAAbAAEAAwEBAQEAAAAAAAAAAAAABAUGAQMCB//EAEEQAAICAgAEAwYDBAgDCQAAAAECAAMEEQUSITEGE0EUIjJRYXEHI4EzNXJzJEJSgpGhsbIVFkNVYmOTlKLT1OH/xAAUAQEAAAAAAAAAAAAAAAAAAAAA/8QAFBEBAAAAAAAAAAAAAAAAAAAAAP/aAAwDAQACEQMRAD8A/cYiICIiAiIgIiICIiAiIgIiICJUeLPEdfDsO3Js6ioDS71zsTpVB+Z3LLFyVtrR0IKWKHUjsVYbBH+MD1iIgIiICInCYHYmer4vlZTbw1oGMp6XWlm9o0SGFSrrS/J9kH5esmcH40bWeq+sVZVfVq+bmDIT7r1Nocyn7bB2D6EhaxEQEREBERAREQESoz+MWG3yMWsPaoBsZtiukH4eYjqWPoo/ylBdmcZqvWu2/hypaeWqwY1pRn18L/njkY9dd969IG2iVXEqM9lr9nvxUcD802Uu4dtDqgW1eUfF0JPcTnCaM9Wb2q/EsTl90VUOhDb7kta2x36agW0TOHD4x6ZnDv8A0lv/ANiTuIUZ5rqFF+KlgH5pspdlc6H7NRapQb33J7iBaxKnhNGerk5V+JZXy9BVQ6MG2OpLWsCO/TUhNh8Y2dZfDtb6bxLd69N/0iBo4lVnUZ5qqFN+KtoH5rPS7I50P2ai0FBvfcmfPCsfiC2bysjEsr0dCqh0bm6aPM1rDXfpqBbxM7ZicX2eXL4cF2dA4tpIHps+0dTJuZRnmmsU34q3j9qz0uyP0/6aC0FevzYwLWJT8Lx+IrZvJyMN6tH3aqLEbm9DzNcw136akHiC8VqWyz2zhy1IGf3sW0lUXZ94jIGyAPlA00Sk8Gcd9vwKMglC1q7bkBC8wJB0pJK9u2zLuAiIgIiICIiAiIgIiICIiAiIgIiICIiAiIgIiICIiBl/xMxkfhGZzqG5aXYbG9H0P3E0eNQtaBUAVVGgB2UfID0EofxG/dGd/IeaJe0DsREBERASh8R3+c9eGhO8jbWkHqmOvxk9djm+AEerS+lF4dPn2ZGSR0sfyquxHk1dAyEejnbagXVNKoqqihVUBVUDQUDoAAOwlP4mw25UyKt+diE2ADvZVr82s9NkEdQP7SrLuIHli5K21q6/C6hh9iN9frPWUPhlfIe/F0QtDeZV0IXybdlQpPxFSGB+4l9AREQEREBIPGuJezUPZoFhpUX+3Y5C1r07bJAk6UWUwyM9KtgphqMiwf8AiWbWkMPUaFjfdRAmcB4V7NTyk81rk22t/btfq5+ny18hPfifDkyaXrsHuuO47qfQqfQg6MlRAqvDme1tJW0/n0MaLfqy9m/vKVb9TLWUWV/R+IVv7orzF8h++zdXtqdDt1XzQT9Fl7AREQEREBERAREQE88ihbF5XAKnWwex0QevzHSekGBlvwyx1ThWNyqBzKzHXYsXfZ+81MzX4cfunF/gP+958eMfEduG1Jr5PKrdLMrm7rju3JzJ9j3gaiJX5/HKqLKkfzOa7fJyozBio2RsDW9ddTwx/FGPZycpc+YxrB5G15i820J10b3T0gW8Sjp8V41yqAb0FrGpXat0HP1HKGYaDb6D6yLwziDirDQ3Pz2OwLOhc2rXzbVn7Kx6dfpA00TP4fi+tqLbrEuWuq01Emp/7XKD269e/wAtiTL/ABJj1tYruVNXl72pAY3HVYrOvfLHoAPXpAtImXw+NKuXltZbctNdVdjLbsLWTv4Aw6A9P1l5w7i1WRz+WTzVNyOpBD1sQGAdT1GwQfsYEyIiAiJ535KVgF3VQToFiBsnsBv1gekREBE4TPmq5XUMrBlPYg7BgfcREBEjDiVRuNPN+aqiwro/CTre9aP+M9qr1cAqysp7EEEHXfRED7iJFz+J1Y4U2tyh2FYOifebsOg6QJUREDOfiN+6M7+Q80S9pnfxG/dGd/IeaJe0DsREBERAq/E2W1eLZ5ZIts1TWR3D2kIp/Qtv7CTOH4a01V1qAFrUKNfQSszT52fRX15cdWyWIPZz7lYYeuw1h/uy7gIiIFHxn8nKxsjelJOLYT25bSPL6fPnCD9TLyQeOYHtGNbWCAzKeQ/2XHVD+hAP6TvBeIDIxqrQCPMQNo9wfUH6wJsREBERA+XcKCSdADZPyA7yn8LIzVPc/NzZVjXaPdE+GtR9NLv+9PrxTeRj+WpHPkuuMu/Xn+P/ANoeWlFIrRVX4UAUfQAaH+kD0iIgVfiTCNuLYF35iaur1356zzKAfTeuX7MZM4fli6pLBrTqG6emx1H6dRJEo/DWqjkY3T+j2bQD+rVbtqx9/jgXkREBERAREQEREBBifNjhRskAbA6/MnQ/1gZz8OP3Ti/wN/vefOV4UfJXM9qGHY94NdJ8pvyq+XShuZiT197prrH4a2A8KxdEHSsDr0PO/Q/WaeBlaPD2cBgc9+M5wwVsY12btHIFBHv9G6bPeeWP4Yy666AbsX8jJbKY+XZooeb3R7/Rve7/AE7TXxAwnAuHniGGg82s01ZBuACOG56rOasMW103onQ6iWmDwDMQYge3FPs9jvZy12DnDb5RXtzynr67mniBnF8LP5OTSbh5dzF69L1Qs/Oefr166HTXSRszwfdfabHvrB/IZeVD7tmO3Mu9t1VuoI7/ACImsiBleIeErclsnzragmTWiDkQ8yPWdqfeJDD6ES54PwzyQ5K0K9hDN5VfKGIAALdyx6a6mWMQEREBM14ywVdN7LWvVbjVUkjy3e4DTvvtycu+bfQb+YmllZxjw1iZvL7Vj03eXvl51B5ebW9fLehA7wHHavDoTzRYyVLWbO4ZlXRI33GxKXgvEsx8o4919W8cs7MKdDLrY6Tyvf8AcKdm79Zp0xUWsVqqisLyBQOgXWta+Ug1eGcNPJ5cakHG35OlH5XN1bk+W4HPEeSyY7BFLWWkVIo175buNkgDpzddzN+D3fFozcNQ1bYRaygWEOwx7Qz1ltHR94WDv6CazM4PRdZVZbVW9lB5q2YbNbfNfkZ43eG8R7XtbHpNtq+W7lRzOmtcrH1ECj4fxrMsbFVrKQcmhrmIr/ZshX4Rze9vfrrU5gcZy8hsYLdVWLqGsb8rm99G5dr746HvqXNPhTCQ1lMWgGlTXXpR+WjdwvyBlb/yciZVPlU4a4VVboa+VucM52SmvdA//YETg3GLMp/MYBLFpyKt62rGm10DqPVW5d6+s5j5Fgt4dqyuqo1WO6rWOQsCu+Ub93fMftv1mhs8NYbPznGpL+WaOblG/KPdP4fpPSrgOKiVItFQroPNUoUarI9U+UCgv8QZKV3kvXunMSge58VbMo5fi+L3u/8AlIefxe7LxDaWrSv2vyPL5dsBVcU95t9GPLsjXTtNXl8CxrixsoqYtrm5lB3y9t/afOT4dxLd+Zj0tshjtR1I7H7wKXH8RZVuU4rqQ0VZXslm2QFECcxs2W3zbK6TXUEHc1ci/wDC6fMFnlJ5gGubQ5tDt1kqBnPxG/dGd/If/Sdq8SZhIB4RmgEgEm3F0B8zq7c5+I37ozv5DzRL2gUmfx7KrtZU4ZlWop0LEsxgr9B2D2hh8uo9J7rxa84xt9hyBaDoUc9HmEbA2G8zk16/FvpLWIFNwvjWTdYFt4dk0LonzHsxyoI7DVdrN1+08MjxFlq7BeE5jqpIDC3FAcA9CAbgQD36jc0EQMxiXZVS25DYNz35NgHko9PmVUop5PMZrAhO+bsx+IfWWXCeL33MwtwcigKNg2PQwc/IeXYxB+/SWsQM2fE2Z/2Pm/8Am4n/AM8n8R4tfUtZrwci4uNsqPSDUdDo5ewAnqR0J7GWsQKrA4tfZXaz4ORU1Y2qO9Ba46J0hSwqOwHUjvM5wTjuVTZdSOFZmjYbwDbi7Rbjs/8AW7A82tb6TcSh4svk52LeAgWzeJYx+LT+9SF/v/6wJHFuL5FLhasDIyFK7LVvQoU7PQiyxTv17a6ztXFrzjtYcHIW1ToUF6fMcdOoYWcgHU92HY/SWsQKDF8Q5b2KrcKy0ViAXazFKoD3JC3EkD6AmevEuN5NVpWvh2Vcg1qxLMcK2x10LLQ3Tt2l1OMdDZ7DrAyGZxe+3IpYYOSz49fmvjhqeZXuZlRi5s8slRW50GJ1YJa8O45k22qtnDcqlDvdj2Y5VdA62EtLde3b1nPCqs6XXsGDZVz2AE75UTVdfL8lIQPr/vmXkChzPEGUljKnC8uxVJAdbMYK4+ahrgwH3AknP4tfXXUyYORa1g2yI9Aak6B05ewKe5HQntLWIFRwnjGRc5W3AyKFAJ57HoZSdjpquxjvr8tdJn8vj+VVnVv/AMLzNXK2PrzMbVjKeZG/a9OisOuvi13m3lP4rxWsxHNYY20lcitQdFnpYOq7+R5dH6GB98W4vfSyirByLww2TW9ChD8j5likn7dI4Zxa+0WGzByKSg2od6T5p69F8uxtHoO+u8n4mSLa0dSCrqGBHbqJ7QM/j+IstnUNwnMRWIBY24pCAnqSBcSQO/QbnvxTjWTTYVq4dk3poHzEsxwpJ7jVlqt0+0uYgUD+J7VqDPgZS3O4rrp56C9vTZYFbCgUdd7In3gceyrLVV+GZVSMetj2YxVOh7hLSx+XQesD87iROgUw6tA76i274gf7gQ/rLyBRZvH8quxlThmXaqnQdbMYK4+YD2hh+oEkf8Wv9m832HI83evI56PM1vW+bzOTXr8W5axAp+F8ZyLrOW3h+TQuieex6Cux2Gq7GbZ+3pK7i3Gcl67q24Tmmtg6Fxbija9RzLu7Y+Y9RNTI3EMIX1PWxPJYORtdyp+IfTY2P1gZ/wDDHDrq4RiirfKULknW2ZmOy3KSN/YzUzJ/hbiCrhOMFLFSrMATvl27dB9O01kBERAREQEREBERAREQEREBERAREQEREBERAREQEREDOfiN+6M7+Q80S9pnfxG/dGd/IeaJe0DsREBERAREQEREBK7xBgm7GsVTpwOdG1sq69VI+vSWMQIvDM4X0V2gECxFfR7rsbIP1HaSpRcAAovycbsFb2mvqT+XeSW6n5P5g16DUvYCVHinMNeMVUgW3suPXvei9p0AdfTct5Q2t7RxFVBPJhIXfRHKbbRpFcehCjnH8UC4xMVaq0rQaStVRR8lUAD/AEntEQEREBOETsQKHwnqpbsX3f6HYa1CggLS/vUDr3PKQD9pfSjzz5GdTb15MhfZX69FcHmqP1J6rLyAnzbYFUk9lBJ+wn1KTxVZz1pjqfezH8n1BFet3EH0IUNqB3wmhbH85vjy2bIOxohX/ZK31VeVf0l1PlECgAdgND9J9QEREBBiDAzX4b/unF/gb/e8l+IPE6YVmMrozDJtWksPhq5uitZ8gT0kT8OP3Ti/wN/veV/HODW8QTO568yrSeRSoNI84J74Zep17/qSvSBsbMhFOmdQT10SAdD7zgykOtOmyNj3h1HzH+BmPsTIyG4ZZkcPt81Obz/2JFTFADs8/VSd6A39pE4dw29Exv6BeHTMd3/Y7WlucA78z4PeHuj/AAgbf25GBFdlRfRI94HqPmAdkSv4dxm16cdmrRrLWKvytyhQu+Z1DbLAaHT6zLYHCHsxqRj4xqsqyvONyqg3XXYWdV0dnnG10enXrJ3D6ryMAvg3qyWW85byd0K2+rEOeh36bgabD4zTarMticqOayeYa5gdfP57Eleem2HMu16t1Huj6/KY5fDlpxMuj2atSbDajaTVv5nOvLr5Dp111M8OKcGyr77GTHdUb2R22yDzhRZu1G5W3vXYHoex0IGlweLO+XfUTSakRLEKb5hzb2HOyPT6S1rtVhtSCPmDsf5TD8S4LkXNmjHx3p8+moI20RWKH3lJQkqSOm9S/wDDfDBT5zBL089w5W1k90hFX3FrHKg90fc7MC7iIgIiICIiAiIgIiICIiAiIgIiIGc/Eb90Z38h5ol7TNfiLwa7L4ZkV45IuZNKB/XBI5l6/MbEvuH4xqqRGYsyqAzHu7a94n7nZgSIiICIiAiIgIiICIiBR+IwaWqyl/6B5bR196h9Bug7lTykf3pdo4IBBBB6gjsQflOWVhgQwBVgQQexB7gzPY11nD/ynrusxtnyXQF2rB6iuxR10OoDdtaEC74hnJRU9lh0lalj+nyHqZB8NYT1089o1fkMb7PmrP2XfqFGlH0EiKlufcjWVvXiUMHC2Lp8ixfhLKfhRT1HqSB6TQwEREBERAREQIHHOG+0Y71g6cjmRh3R16oQfQ7jgnE/aaFcjlfqli/2LEOnH22Do+o0ZPmfzsazEvbIorNlV3XJqQbcsqgLZUP6zaUKV9QB8oGgmf4UTk5l2Qd+TQDi0jrpiDu59EfMBQw7jcoeJ/ibh3bopyfJLaFttoZDSp3zisMPet6cuv6pO/SaJOO8Pw8ShvPqrxXAWpifdca2NH19TAvIlVwvxVhZfP7PkVWeUOZ+U/CvXqf8DIdP4g8LdlVc2gs5CqATsknQA6fWBoYlPxTxfg4lnl5GVVXZoNyseuj2Pb6GfX/NWH7N7T7RV7Nvk8zfu829a39+kC2gyiwvHPDr7FrqzKXssPKqg9WPyHSQuL+OOHNXbWM+iu4bVSSfy7VPukjXXTAdPpA9fw3/AHTi/wAB/wB7zSzLfhlgmnhWMGs8xmUuWB2vvMx0m/6vXpNTATjKCCD2PSdiBC4TwajEr8vHrWussX5V3rmbuepk2IgIiICIiAiIgIiICIiAiIgIiICIiAiIgIiICIiAiIgIiICIiAiIgIiICIiAiIgIiICIiAiIgIiIDUREBGoiAiIgNRqIgIiICIiAiIgIiICIiAiIgf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http://www.dosits.org/images/dosits/compositb-intensit1.gif"/>
          <p:cNvPicPr>
            <a:picLocks noChangeAspect="1" noChangeArrowheads="1"/>
          </p:cNvPicPr>
          <p:nvPr/>
        </p:nvPicPr>
        <p:blipFill>
          <a:blip r:embed="rId2" cstate="print"/>
          <a:srcRect b="43568"/>
          <a:stretch>
            <a:fillRect/>
          </a:stretch>
        </p:blipFill>
        <p:spPr bwMode="auto">
          <a:xfrm>
            <a:off x="0" y="3048000"/>
            <a:ext cx="9144000" cy="3388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322363" y="731519"/>
            <a:ext cx="4023360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35944" y="1404424"/>
            <a:ext cx="1155896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99274" y="3179298"/>
            <a:ext cx="2644726" cy="14771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4000500" y="48387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hlink"/>
              </a:solidFill>
            </a:endParaRP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4876800" y="485775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00350" y="2209800"/>
            <a:ext cx="3600450" cy="3105150"/>
            <a:chOff x="1764" y="1392"/>
            <a:chExt cx="2268" cy="1956"/>
          </a:xfrm>
        </p:grpSpPr>
        <p:sp>
          <p:nvSpPr>
            <p:cNvPr id="583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85" y="1932"/>
              <a:ext cx="1038" cy="8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 Black"/>
                </a:rPr>
                <a:t>Ne</a:t>
              </a:r>
            </a:p>
          </p:txBody>
        </p:sp>
        <p:sp>
          <p:nvSpPr>
            <p:cNvPr id="58380" name="Rectangle 6"/>
            <p:cNvSpPr>
              <a:spLocks noChangeArrowheads="1"/>
            </p:cNvSpPr>
            <p:nvPr/>
          </p:nvSpPr>
          <p:spPr bwMode="auto">
            <a:xfrm>
              <a:off x="2376" y="2976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8381" name="Rectangle 7"/>
            <p:cNvSpPr>
              <a:spLocks noChangeArrowheads="1"/>
            </p:cNvSpPr>
            <p:nvPr/>
          </p:nvSpPr>
          <p:spPr bwMode="auto">
            <a:xfrm>
              <a:off x="2388" y="1392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8382" name="Rectangle 8"/>
            <p:cNvSpPr>
              <a:spLocks noChangeArrowheads="1"/>
            </p:cNvSpPr>
            <p:nvPr/>
          </p:nvSpPr>
          <p:spPr bwMode="auto">
            <a:xfrm rot="5403831">
              <a:off x="3312" y="2160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8383" name="Rectangle 9"/>
            <p:cNvSpPr>
              <a:spLocks noChangeArrowheads="1"/>
            </p:cNvSpPr>
            <p:nvPr/>
          </p:nvSpPr>
          <p:spPr bwMode="auto">
            <a:xfrm rot="5403831">
              <a:off x="1416" y="2148"/>
              <a:ext cx="1068" cy="37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5886450" y="318135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4933950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2895600" y="30099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2895600" y="39243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4038600" y="22860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5886450" y="3886200"/>
            <a:ext cx="419100" cy="4191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  <p:bldP spid="71683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Draw Lewis Dot Diagrams for the following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1628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4400" b="1" dirty="0" err="1" smtClean="0"/>
              <a:t>Cl</a:t>
            </a:r>
            <a:endParaRPr lang="en-US" sz="44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4400" b="1" dirty="0" smtClean="0"/>
              <a:t>O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4400" b="1" dirty="0" smtClean="0"/>
              <a:t>Al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4400" b="1" dirty="0" err="1" smtClean="0"/>
              <a:t>Sr</a:t>
            </a:r>
            <a:endParaRPr lang="en-US" sz="44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4400" b="1" dirty="0" err="1" smtClean="0"/>
              <a:t>Pb</a:t>
            </a:r>
            <a:endParaRPr lang="en-US" sz="4400" b="1" dirty="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62050" y="2457450"/>
            <a:ext cx="876300" cy="800100"/>
            <a:chOff x="732" y="1548"/>
            <a:chExt cx="552" cy="504"/>
          </a:xfrm>
          <a:solidFill>
            <a:schemeClr val="tx1">
              <a:lumMod val="75000"/>
            </a:schemeClr>
          </a:solidFill>
        </p:grpSpPr>
        <p:sp>
          <p:nvSpPr>
            <p:cNvPr id="73732" name="Oval 4"/>
            <p:cNvSpPr>
              <a:spLocks noChangeArrowheads="1"/>
            </p:cNvSpPr>
            <p:nvPr/>
          </p:nvSpPr>
          <p:spPr bwMode="auto">
            <a:xfrm>
              <a:off x="1080" y="1992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33" name="Oval 5"/>
            <p:cNvSpPr>
              <a:spLocks noChangeArrowheads="1"/>
            </p:cNvSpPr>
            <p:nvPr/>
          </p:nvSpPr>
          <p:spPr bwMode="auto">
            <a:xfrm>
              <a:off x="912" y="1992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34" name="Oval 6"/>
            <p:cNvSpPr>
              <a:spLocks noChangeArrowheads="1"/>
            </p:cNvSpPr>
            <p:nvPr/>
          </p:nvSpPr>
          <p:spPr bwMode="auto">
            <a:xfrm>
              <a:off x="1068" y="1548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35" name="Oval 7"/>
            <p:cNvSpPr>
              <a:spLocks noChangeArrowheads="1"/>
            </p:cNvSpPr>
            <p:nvPr/>
          </p:nvSpPr>
          <p:spPr bwMode="auto">
            <a:xfrm>
              <a:off x="732" y="1680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36" name="Oval 8"/>
            <p:cNvSpPr>
              <a:spLocks noChangeArrowheads="1"/>
            </p:cNvSpPr>
            <p:nvPr/>
          </p:nvSpPr>
          <p:spPr bwMode="auto">
            <a:xfrm>
              <a:off x="1224" y="1692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37" name="Oval 9"/>
            <p:cNvSpPr>
              <a:spLocks noChangeArrowheads="1"/>
            </p:cNvSpPr>
            <p:nvPr/>
          </p:nvSpPr>
          <p:spPr bwMode="auto">
            <a:xfrm>
              <a:off x="1224" y="1848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81100" y="1657350"/>
            <a:ext cx="876300" cy="800100"/>
            <a:chOff x="768" y="1044"/>
            <a:chExt cx="552" cy="504"/>
          </a:xfrm>
          <a:solidFill>
            <a:schemeClr val="tx1">
              <a:lumMod val="75000"/>
            </a:schemeClr>
          </a:solidFill>
        </p:grpSpPr>
        <p:sp>
          <p:nvSpPr>
            <p:cNvPr id="73741" name="Oval 13"/>
            <p:cNvSpPr>
              <a:spLocks noChangeArrowheads="1"/>
            </p:cNvSpPr>
            <p:nvPr/>
          </p:nvSpPr>
          <p:spPr bwMode="auto">
            <a:xfrm>
              <a:off x="1116" y="1488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2" name="Oval 14"/>
            <p:cNvSpPr>
              <a:spLocks noChangeArrowheads="1"/>
            </p:cNvSpPr>
            <p:nvPr/>
          </p:nvSpPr>
          <p:spPr bwMode="auto">
            <a:xfrm>
              <a:off x="948" y="1488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3" name="Oval 15"/>
            <p:cNvSpPr>
              <a:spLocks noChangeArrowheads="1"/>
            </p:cNvSpPr>
            <p:nvPr/>
          </p:nvSpPr>
          <p:spPr bwMode="auto">
            <a:xfrm>
              <a:off x="1104" y="1044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4" name="Oval 16"/>
            <p:cNvSpPr>
              <a:spLocks noChangeArrowheads="1"/>
            </p:cNvSpPr>
            <p:nvPr/>
          </p:nvSpPr>
          <p:spPr bwMode="auto">
            <a:xfrm>
              <a:off x="768" y="1176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auto">
            <a:xfrm>
              <a:off x="1260" y="1188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6" name="Oval 18"/>
            <p:cNvSpPr>
              <a:spLocks noChangeArrowheads="1"/>
            </p:cNvSpPr>
            <p:nvPr/>
          </p:nvSpPr>
          <p:spPr bwMode="auto">
            <a:xfrm>
              <a:off x="1260" y="1344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47" name="Oval 19"/>
            <p:cNvSpPr>
              <a:spLocks noChangeArrowheads="1"/>
            </p:cNvSpPr>
            <p:nvPr/>
          </p:nvSpPr>
          <p:spPr bwMode="auto">
            <a:xfrm>
              <a:off x="912" y="1044"/>
              <a:ext cx="60" cy="60"/>
            </a:xfrm>
            <a:prstGeom prst="ellipse">
              <a:avLst/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75935" y="4471181"/>
            <a:ext cx="601101" cy="320333"/>
            <a:chOff x="2165252" y="4499317"/>
            <a:chExt cx="601101" cy="320333"/>
          </a:xfrm>
        </p:grpSpPr>
        <p:sp>
          <p:nvSpPr>
            <p:cNvPr id="73750" name="Oval 22"/>
            <p:cNvSpPr>
              <a:spLocks noChangeArrowheads="1"/>
            </p:cNvSpPr>
            <p:nvPr/>
          </p:nvSpPr>
          <p:spPr bwMode="auto">
            <a:xfrm>
              <a:off x="2671103" y="449931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auto">
            <a:xfrm>
              <a:off x="2165252" y="4724400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71832" y="3254033"/>
            <a:ext cx="590550" cy="770499"/>
            <a:chOff x="2189285" y="3282168"/>
            <a:chExt cx="590550" cy="770499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auto">
            <a:xfrm>
              <a:off x="2427849" y="3282168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auto">
            <a:xfrm>
              <a:off x="2189285" y="395741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64" name="Oval 36"/>
            <p:cNvSpPr>
              <a:spLocks noChangeArrowheads="1"/>
            </p:cNvSpPr>
            <p:nvPr/>
          </p:nvSpPr>
          <p:spPr bwMode="auto">
            <a:xfrm>
              <a:off x="2684585" y="372881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04838" y="4820529"/>
            <a:ext cx="1060061" cy="975360"/>
            <a:chOff x="2259915" y="4890867"/>
            <a:chExt cx="844355" cy="800100"/>
          </a:xfrm>
        </p:grpSpPr>
        <p:sp>
          <p:nvSpPr>
            <p:cNvPr id="73767" name="Oval 39"/>
            <p:cNvSpPr>
              <a:spLocks noChangeArrowheads="1"/>
            </p:cNvSpPr>
            <p:nvPr/>
          </p:nvSpPr>
          <p:spPr bwMode="auto">
            <a:xfrm>
              <a:off x="2259915" y="5131483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68" name="Oval 40"/>
            <p:cNvSpPr>
              <a:spLocks noChangeArrowheads="1"/>
            </p:cNvSpPr>
            <p:nvPr/>
          </p:nvSpPr>
          <p:spPr bwMode="auto">
            <a:xfrm>
              <a:off x="2513720" y="559571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69" name="Oval 41"/>
            <p:cNvSpPr>
              <a:spLocks noChangeArrowheads="1"/>
            </p:cNvSpPr>
            <p:nvPr/>
          </p:nvSpPr>
          <p:spPr bwMode="auto">
            <a:xfrm>
              <a:off x="2761370" y="489086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auto">
            <a:xfrm>
              <a:off x="3009020" y="5367117"/>
              <a:ext cx="95250" cy="9525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c=</a:t>
            </a:r>
            <a:r>
              <a:rPr lang="en-US" sz="7200" dirty="0" err="1" smtClean="0">
                <a:latin typeface="Symbol" pitchFamily="18" charset="2"/>
              </a:rPr>
              <a:t>lu</a:t>
            </a:r>
            <a:endParaRPr lang="en-US" sz="7200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6000" dirty="0" smtClean="0"/>
              <a:t>C- </a:t>
            </a:r>
            <a:r>
              <a:rPr lang="en-US" sz="6000" u="sng" dirty="0" smtClean="0">
                <a:solidFill>
                  <a:schemeClr val="tx1">
                    <a:lumMod val="75000"/>
                  </a:schemeClr>
                </a:solidFill>
              </a:rPr>
              <a:t>speed</a:t>
            </a:r>
          </a:p>
          <a:p>
            <a:pPr>
              <a:buNone/>
            </a:pPr>
            <a:r>
              <a:rPr lang="en-US" sz="6000" dirty="0" smtClean="0">
                <a:latin typeface="Symbol" pitchFamily="18" charset="2"/>
              </a:rPr>
              <a:t>l -</a:t>
            </a:r>
            <a:r>
              <a:rPr lang="en-US" sz="6000" dirty="0" smtClean="0"/>
              <a:t> </a:t>
            </a:r>
            <a:r>
              <a:rPr lang="en-US" sz="6000" u="sng" dirty="0" smtClean="0">
                <a:solidFill>
                  <a:schemeClr val="tx1">
                    <a:lumMod val="75000"/>
                  </a:schemeClr>
                </a:solidFill>
              </a:rPr>
              <a:t>wavelength</a:t>
            </a:r>
            <a:endParaRPr lang="en-US" sz="6000" u="sng" dirty="0" smtClean="0">
              <a:solidFill>
                <a:schemeClr val="tx1">
                  <a:lumMod val="75000"/>
                </a:schemeClr>
              </a:solidFill>
              <a:latin typeface="Symbol" pitchFamily="18" charset="2"/>
            </a:endParaRPr>
          </a:p>
          <a:p>
            <a:pPr>
              <a:buNone/>
            </a:pPr>
            <a:r>
              <a:rPr lang="en-US" sz="6000" dirty="0" smtClean="0">
                <a:latin typeface="Symbol" pitchFamily="18" charset="2"/>
              </a:rPr>
              <a:t>u - </a:t>
            </a:r>
            <a:r>
              <a:rPr lang="en-US" sz="6000" u="sng" dirty="0" smtClean="0">
                <a:solidFill>
                  <a:schemeClr val="tx1">
                    <a:lumMod val="75000"/>
                  </a:schemeClr>
                </a:solidFill>
              </a:rPr>
              <a:t>frequency</a:t>
            </a:r>
            <a:endParaRPr lang="en-US" sz="6000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77440" y="2982351"/>
            <a:ext cx="4023360" cy="85812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772" y="4091354"/>
            <a:ext cx="4023360" cy="85812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55630" y="5144086"/>
            <a:ext cx="4023360" cy="85812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s://lh5.googleusercontent.com/-U0FyU7A4wE4/UCxv9Ri_bAI/AAAAAAABa6s/cw1MZlxU9po/The%2BPhysics%2Bof%2BWa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Spectrum</a:t>
            </a:r>
            <a:endParaRPr lang="en-US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different types of electromagnetic radiation. The only difference is the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wavelength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frequency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6082" name="Picture 2" descr="http://www.yorku.ca/eye/spectrum.gif"/>
          <p:cNvPicPr>
            <a:picLocks noChangeAspect="1" noChangeArrowheads="1"/>
          </p:cNvPicPr>
          <p:nvPr/>
        </p:nvPicPr>
        <p:blipFill>
          <a:blip r:embed="rId2" cstate="print"/>
          <a:srcRect b="16754"/>
          <a:stretch>
            <a:fillRect/>
          </a:stretch>
        </p:blipFill>
        <p:spPr bwMode="auto">
          <a:xfrm>
            <a:off x="1600200" y="3829049"/>
            <a:ext cx="6391275" cy="30289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167618" y="1041008"/>
            <a:ext cx="4023360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56406" y="2698651"/>
            <a:ext cx="215001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92702" y="3244946"/>
            <a:ext cx="2150011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as a dual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has wave properties, but in some ways it acts just like a </a:t>
            </a:r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particle</a:t>
            </a:r>
            <a:r>
              <a:rPr lang="en-US" dirty="0" smtClean="0"/>
              <a:t>. </a:t>
            </a:r>
          </a:p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Quantum</a:t>
            </a:r>
            <a:r>
              <a:rPr lang="en-US" dirty="0" smtClean="0"/>
              <a:t> – the minimum amount of energy an atom can lose.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780628" y="2250831"/>
            <a:ext cx="1744394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1712" y="2797126"/>
            <a:ext cx="1744394" cy="45016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Office Them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27715</TotalTime>
  <Words>768</Words>
  <Application>Microsoft Office PowerPoint</Application>
  <PresentationFormat>On-screen Show (4:3)</PresentationFormat>
  <Paragraphs>223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Glowing test tubes design template</vt:lpstr>
      <vt:lpstr>Chemistry Chapter 5</vt:lpstr>
      <vt:lpstr>Light</vt:lpstr>
      <vt:lpstr>Wavelength</vt:lpstr>
      <vt:lpstr>Frequency</vt:lpstr>
      <vt:lpstr>Amplitude</vt:lpstr>
      <vt:lpstr>Electromagnetic Wave Relationship</vt:lpstr>
      <vt:lpstr>Slide 7</vt:lpstr>
      <vt:lpstr>Electromagnetic Spectrum</vt:lpstr>
      <vt:lpstr>Light as a dual nature</vt:lpstr>
      <vt:lpstr>Photoelectric effect</vt:lpstr>
      <vt:lpstr>Atomic Emission Spectrum</vt:lpstr>
      <vt:lpstr>Slide 12</vt:lpstr>
      <vt:lpstr>Atomic Absorption Spectrum</vt:lpstr>
      <vt:lpstr>Slide 14</vt:lpstr>
      <vt:lpstr>Slide 15</vt:lpstr>
      <vt:lpstr>Quantum Theory and the Atom</vt:lpstr>
      <vt:lpstr>Bohr’s Model of the Atom</vt:lpstr>
      <vt:lpstr>Electron’s Location</vt:lpstr>
      <vt:lpstr>Principle Quantum Number = Principle Energy Level</vt:lpstr>
      <vt:lpstr>Energy sublevels</vt:lpstr>
      <vt:lpstr>S sublevel (spherical)</vt:lpstr>
      <vt:lpstr>P sublevel </vt:lpstr>
      <vt:lpstr>D sublevels</vt:lpstr>
      <vt:lpstr>Slide 24</vt:lpstr>
      <vt:lpstr>Electron Configuration</vt:lpstr>
      <vt:lpstr>Aufbau principle</vt:lpstr>
      <vt:lpstr>Pauli Exclusion Principle</vt:lpstr>
      <vt:lpstr>Hund’s Rule</vt:lpstr>
      <vt:lpstr>Orbital Diagrams</vt:lpstr>
      <vt:lpstr>Orbital Diagrams</vt:lpstr>
      <vt:lpstr>Orbital Diagrams</vt:lpstr>
      <vt:lpstr>Orbital Diagrams</vt:lpstr>
      <vt:lpstr>Orbital Diagrams</vt:lpstr>
      <vt:lpstr>Orbital Diagrams</vt:lpstr>
      <vt:lpstr>Orbital Diagrams</vt:lpstr>
      <vt:lpstr>Orbital Diagrams</vt:lpstr>
      <vt:lpstr>Orbital Diagrams</vt:lpstr>
      <vt:lpstr>Orbital Diagrams</vt:lpstr>
      <vt:lpstr>Exceptions</vt:lpstr>
      <vt:lpstr>Predicted Orbital Diagrams</vt:lpstr>
      <vt:lpstr>Predicted Orbital Diagrams</vt:lpstr>
      <vt:lpstr>Predicted Orbital Diagrams</vt:lpstr>
      <vt:lpstr>Actual Orbital Diagrams</vt:lpstr>
      <vt:lpstr>Valence Electrons</vt:lpstr>
      <vt:lpstr>Electron dot structures</vt:lpstr>
      <vt:lpstr>Lewis Dot Diagrams</vt:lpstr>
      <vt:lpstr>Slide 47</vt:lpstr>
      <vt:lpstr>Slide 48</vt:lpstr>
      <vt:lpstr>Slide 49</vt:lpstr>
      <vt:lpstr>Slide 50</vt:lpstr>
      <vt:lpstr>Draw Lewis Dot Diagrams for the following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Chapter 5</dc:title>
  <dc:creator>jburk</dc:creator>
  <cp:lastModifiedBy>jburk</cp:lastModifiedBy>
  <cp:revision>629</cp:revision>
  <cp:lastPrinted>1601-01-01T00:00:00Z</cp:lastPrinted>
  <dcterms:created xsi:type="dcterms:W3CDTF">2012-11-21T16:20:51Z</dcterms:created>
  <dcterms:modified xsi:type="dcterms:W3CDTF">2014-01-11T20:00:21Z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</Properties>
</file>