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2" r:id="rId47"/>
    <p:sldId id="301" r:id="rId48"/>
    <p:sldId id="303" r:id="rId49"/>
    <p:sldId id="304" r:id="rId50"/>
    <p:sldId id="305" r:id="rId51"/>
    <p:sldId id="314" r:id="rId52"/>
    <p:sldId id="306" r:id="rId53"/>
    <p:sldId id="315" r:id="rId54"/>
    <p:sldId id="307" r:id="rId55"/>
    <p:sldId id="316" r:id="rId56"/>
    <p:sldId id="308" r:id="rId57"/>
    <p:sldId id="317" r:id="rId58"/>
    <p:sldId id="309" r:id="rId59"/>
    <p:sldId id="318" r:id="rId60"/>
    <p:sldId id="310" r:id="rId61"/>
    <p:sldId id="319" r:id="rId62"/>
    <p:sldId id="311" r:id="rId63"/>
    <p:sldId id="320" r:id="rId64"/>
    <p:sldId id="312" r:id="rId65"/>
    <p:sldId id="321" r:id="rId66"/>
    <p:sldId id="313" r:id="rId67"/>
    <p:sldId id="325" r:id="rId68"/>
    <p:sldId id="322" r:id="rId69"/>
    <p:sldId id="326" r:id="rId70"/>
    <p:sldId id="323" r:id="rId71"/>
    <p:sldId id="327" r:id="rId72"/>
    <p:sldId id="324" r:id="rId73"/>
    <p:sldId id="331" r:id="rId74"/>
    <p:sldId id="328" r:id="rId75"/>
    <p:sldId id="332" r:id="rId76"/>
    <p:sldId id="329" r:id="rId77"/>
    <p:sldId id="335" r:id="rId78"/>
    <p:sldId id="334" r:id="rId79"/>
    <p:sldId id="336" r:id="rId80"/>
    <p:sldId id="333" r:id="rId81"/>
    <p:sldId id="339" r:id="rId82"/>
    <p:sldId id="337" r:id="rId83"/>
    <p:sldId id="340" r:id="rId84"/>
    <p:sldId id="338" r:id="rId85"/>
    <p:sldId id="341" r:id="rId86"/>
    <p:sldId id="330" r:id="rId87"/>
    <p:sldId id="343" r:id="rId88"/>
    <p:sldId id="342" r:id="rId89"/>
    <p:sldId id="347" r:id="rId90"/>
    <p:sldId id="344" r:id="rId91"/>
    <p:sldId id="349" r:id="rId92"/>
    <p:sldId id="348" r:id="rId93"/>
    <p:sldId id="350" r:id="rId94"/>
    <p:sldId id="345" r:id="rId95"/>
    <p:sldId id="351" r:id="rId96"/>
    <p:sldId id="346" r:id="rId97"/>
    <p:sldId id="353" r:id="rId98"/>
    <p:sldId id="352" r:id="rId99"/>
    <p:sldId id="355" r:id="rId100"/>
    <p:sldId id="354" r:id="rId1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374"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3DFE0-6793-485E-AA74-0D83BB106F16}" type="datetimeFigureOut">
              <a:rPr lang="en-US" smtClean="0"/>
              <a:t>4/27/2014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A95DCE-007B-4C18-852E-F3831CD446B9}" type="slidenum">
              <a:rPr lang="en-US" smtClean="0"/>
              <a:t>‹#›</a:t>
            </a:fld>
            <a:endParaRPr lang="en-US"/>
          </a:p>
        </p:txBody>
      </p:sp>
    </p:spTree>
    <p:extLst>
      <p:ext uri="{BB962C8B-B14F-4D97-AF65-F5344CB8AC3E}">
        <p14:creationId xmlns:p14="http://schemas.microsoft.com/office/powerpoint/2010/main" val="3103927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406127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1248033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2840667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C9F3F-CC6A-4C4D-8E3B-8237C1FFCAE0}" type="datetimeFigureOut">
              <a:rPr lang="en-US" smtClean="0"/>
              <a:t>4/27/2014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636402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2C9F3F-CC6A-4C4D-8E3B-8237C1FFCAE0}" type="datetimeFigureOut">
              <a:rPr lang="en-US" smtClean="0"/>
              <a:t>4/27/2014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511544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2C9F3F-CC6A-4C4D-8E3B-8237C1FFCAE0}" type="datetimeFigureOut">
              <a:rPr lang="en-US" smtClean="0"/>
              <a:t>4/27/2014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1835987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2C9F3F-CC6A-4C4D-8E3B-8237C1FFCAE0}" type="datetimeFigureOut">
              <a:rPr lang="en-US" smtClean="0"/>
              <a:t>4/27/2014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90552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2C9F3F-CC6A-4C4D-8E3B-8237C1FFCAE0}" type="datetimeFigureOut">
              <a:rPr lang="en-US" smtClean="0"/>
              <a:t>4/27/2014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42236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C9F3F-CC6A-4C4D-8E3B-8237C1FFCAE0}" type="datetimeFigureOut">
              <a:rPr lang="en-US" smtClean="0"/>
              <a:t>4/27/2014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664300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C9F3F-CC6A-4C4D-8E3B-8237C1FFCAE0}" type="datetimeFigureOut">
              <a:rPr lang="en-US" smtClean="0"/>
              <a:t>4/27/2014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162779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C9F3F-CC6A-4C4D-8E3B-8237C1FFCAE0}" type="datetimeFigureOut">
              <a:rPr lang="en-US" smtClean="0"/>
              <a:t>4/27/2014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5041-421E-4168-96EA-198CCE17FA95}" type="slidenum">
              <a:rPr lang="en-US" smtClean="0"/>
              <a:t>‹#›</a:t>
            </a:fld>
            <a:endParaRPr lang="en-US"/>
          </a:p>
        </p:txBody>
      </p:sp>
    </p:spTree>
    <p:extLst>
      <p:ext uri="{BB962C8B-B14F-4D97-AF65-F5344CB8AC3E}">
        <p14:creationId xmlns:p14="http://schemas.microsoft.com/office/powerpoint/2010/main" val="39981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2C9F3F-CC6A-4C4D-8E3B-8237C1FFCAE0}" type="datetimeFigureOut">
              <a:rPr lang="en-US" smtClean="0"/>
              <a:t>4/27/2014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B5041-421E-4168-96EA-198CCE17FA95}" type="slidenum">
              <a:rPr lang="en-US" smtClean="0"/>
              <a:t>‹#›</a:t>
            </a:fld>
            <a:endParaRPr lang="en-US"/>
          </a:p>
        </p:txBody>
      </p:sp>
    </p:spTree>
    <p:extLst>
      <p:ext uri="{BB962C8B-B14F-4D97-AF65-F5344CB8AC3E}">
        <p14:creationId xmlns:p14="http://schemas.microsoft.com/office/powerpoint/2010/main" val="962240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hyperlink" Target="http://www.youtube.com/watch?v=tMmbgk4HeS8" TargetMode="External"/><Relationship Id="rId7" Type="http://schemas.openxmlformats.org/officeDocument/2006/relationships/hyperlink" Target="http://www.youtube.com/watch?v=B5NiTN0chj0&amp;list=PLSyjk6A5xvG6m5bBz0vJTF9pPGqZDzLcJ" TargetMode="External"/><Relationship Id="rId2" Type="http://schemas.openxmlformats.org/officeDocument/2006/relationships/hyperlink" Target="http://www.youtube.com/user/APESinaBOX" TargetMode="External"/><Relationship Id="rId1" Type="http://schemas.openxmlformats.org/officeDocument/2006/relationships/slideLayout" Target="../slideLayouts/slideLayout2.xml"/><Relationship Id="rId6" Type="http://schemas.openxmlformats.org/officeDocument/2006/relationships/hyperlink" Target="http://www.youtube.com/watch?v=82L0h3j_MLo" TargetMode="External"/><Relationship Id="rId5" Type="http://schemas.openxmlformats.org/officeDocument/2006/relationships/hyperlink" Target="http://www.youtube.com/watch?v=AI4QZbL7U_Q&amp;list=PL48DE756A5800ED5F" TargetMode="External"/><Relationship Id="rId4" Type="http://schemas.openxmlformats.org/officeDocument/2006/relationships/hyperlink" Target="http://www.youtube.com/watch?v=8TjITqnjS6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jZKIHe2LDP8" TargetMode="External"/><Relationship Id="rId2" Type="http://schemas.openxmlformats.org/officeDocument/2006/relationships/hyperlink" Target="http://www.youtube.com/watch?v=V49IovRSJD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xRfdDE6scWA" TargetMode="External"/><Relationship Id="rId2" Type="http://schemas.openxmlformats.org/officeDocument/2006/relationships/hyperlink" Target="http://www.youtube.com/watch?v=SnHLIRbeCN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youtube.com/watch?v=HbwSM2Nktv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youtube.com/watch?v=2Ravt4AqdZI&amp;list=PLzbKhbfRbPx5RCLhgCVVLg0nAvW9JSPqO"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youtube.com/watch?v=ZLjsELOD6v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youtube.com/watch?v=O8-LZdIyUQ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youtube.com/watch?v=O8-LZdIyUQ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youtube.com/watch?v=GxE1SSqbSn4"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youtube.com/watch?v=JePixuWr2n0" TargetMode="External"/><Relationship Id="rId2" Type="http://schemas.openxmlformats.org/officeDocument/2006/relationships/hyperlink" Target="http://www.youtube.com/watch?v=zuwTRM45qWc" TargetMode="External"/><Relationship Id="rId1" Type="http://schemas.openxmlformats.org/officeDocument/2006/relationships/slideLayout" Target="../slideLayouts/slideLayout2.xml"/><Relationship Id="rId4" Type="http://schemas.openxmlformats.org/officeDocument/2006/relationships/hyperlink" Target="http://www.youtube.com/watch?v=l_uWxFi595I"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youtube.com/watch?v=JptytfaO_3s"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youtube.com/watch?v=0xnpxCJ0zdQ" TargetMode="External"/><Relationship Id="rId2" Type="http://schemas.openxmlformats.org/officeDocument/2006/relationships/hyperlink" Target="http://www.youtube.com/watch?v=RBOsqmBQBQk"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youtube.com/watch?v=Bu6ouKt9zh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youtube.com/watch?v=3XQgwJdZ4z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www.youtube.com/watch?v=bswS-Ooe4iQ"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youtube.com/watch?v=A4MS8wNqQVU"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youtube.com/watch?v=ncL1cJPqPFg"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youtube.com/watch?v=FlUes_NPa6M" TargetMode="External"/><Relationship Id="rId2" Type="http://schemas.openxmlformats.org/officeDocument/2006/relationships/hyperlink" Target="http://www.youtube.com/watch?v=3lYN_lXU9PA"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youtube.com/watch?v=GigpxLNbgeg&amp;list=PLE3A48576631EFCE7"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www.youtube.com/watch?v=DojGPBV4U0w"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www.youtube.com/watch?v=LdczkBtS08I"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www.youtube.com/watch?v=dEXOFsuv5tY&amp;list=PLLNBHSLmi4JmzBjzYxoGK_RNgT5p5jLOH"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www.youtube.com/watch?v=B5NiTN0chj0&amp;list=PLSyjk6A5xvG6m5bBz0vJTF9pPGqZDzLcJ"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STG0ppzgrHU" TargetMode="External"/><Relationship Id="rId2" Type="http://schemas.openxmlformats.org/officeDocument/2006/relationships/hyperlink" Target="http://www.youtube.com/watch?v=X26ocQkhNH4" TargetMode="External"/><Relationship Id="rId1" Type="http://schemas.openxmlformats.org/officeDocument/2006/relationships/slideLayout" Target="../slideLayouts/slideLayout2.xml"/><Relationship Id="rId4" Type="http://schemas.openxmlformats.org/officeDocument/2006/relationships/hyperlink" Target="http://www.youtube.com/watch?v=uSFSNTI67wc"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www.youtube.com/watch?v=tHAOkAljDGY" TargetMode="External"/><Relationship Id="rId2" Type="http://schemas.openxmlformats.org/officeDocument/2006/relationships/hyperlink" Target="http://www.youtube.com/watch?v=GbVK02P9xCo"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www.youtube.com/watch?v=DnC93Y4_0ok"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www.youtube.com/watch?v=6mgp8wz0ZSI"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www.youtube.com/watch?v=YlonX0T_fAQ"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www.youtube.com/watch?v=edDJdPtbC9o"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hyperlink" Target="http://www.youtube.com/watch?v=i03kZG6XR0I" TargetMode="Externa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hyperlink" Target="http://www.youtube.com/watch?v=xem3gTb-jp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youtube.com/watch?v=6q-6AyDqymg"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hyperlink" Target="http://www.youtube.com/watch?v=2EvF7lEKQhs"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hyperlink" Target="http://www.youtube.com/watch?v=COOd9vFfhs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2014 APES REVIEW B</a:t>
            </a:r>
            <a:endParaRPr lang="en-US" dirty="0"/>
          </a:p>
        </p:txBody>
      </p:sp>
      <p:sp>
        <p:nvSpPr>
          <p:cNvPr id="3" name="Subtitle 2"/>
          <p:cNvSpPr>
            <a:spLocks noGrp="1"/>
          </p:cNvSpPr>
          <p:nvPr>
            <p:ph type="subTitle" idx="1"/>
          </p:nvPr>
        </p:nvSpPr>
        <p:spPr/>
        <p:txBody>
          <a:bodyPr/>
          <a:lstStyle/>
          <a:p>
            <a:r>
              <a:rPr lang="en-US" dirty="0" smtClean="0"/>
              <a:t>“</a:t>
            </a:r>
            <a:r>
              <a:rPr lang="en-US" dirty="0"/>
              <a:t>It is not that I'm so smart. But I stay with the questions much longer.” </a:t>
            </a:r>
          </a:p>
          <a:p>
            <a:r>
              <a:rPr lang="en-US" dirty="0"/>
              <a:t>― Albert Einstein</a:t>
            </a:r>
          </a:p>
        </p:txBody>
      </p:sp>
    </p:spTree>
    <p:extLst>
      <p:ext uri="{BB962C8B-B14F-4D97-AF65-F5344CB8AC3E}">
        <p14:creationId xmlns:p14="http://schemas.microsoft.com/office/powerpoint/2010/main" val="396417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gradual change in a species composition of a given area is called:</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Species distribution</a:t>
            </a:r>
          </a:p>
          <a:p>
            <a:pPr marL="514350" indent="-514350">
              <a:buAutoNum type="alphaLcPeriod"/>
            </a:pPr>
            <a:r>
              <a:rPr lang="en-US" dirty="0" smtClean="0"/>
              <a:t>Ecological succession</a:t>
            </a:r>
          </a:p>
          <a:p>
            <a:pPr marL="514350" indent="-514350">
              <a:buAutoNum type="alphaLcPeriod"/>
            </a:pPr>
            <a:r>
              <a:rPr lang="en-US" dirty="0" smtClean="0"/>
              <a:t>Mutualistic dynamism</a:t>
            </a:r>
          </a:p>
          <a:p>
            <a:pPr marL="514350" indent="-514350">
              <a:buAutoNum type="alphaLcPeriod"/>
            </a:pPr>
            <a:r>
              <a:rPr lang="en-US" dirty="0" smtClean="0"/>
              <a:t>Background extinction</a:t>
            </a:r>
          </a:p>
          <a:p>
            <a:pPr marL="514350" indent="-514350">
              <a:buAutoNum type="alphaLcPeriod"/>
            </a:pPr>
            <a:r>
              <a:rPr lang="en-US" dirty="0" smtClean="0"/>
              <a:t>Genetic drift</a:t>
            </a:r>
            <a:endParaRPr lang="en-US" dirty="0"/>
          </a:p>
        </p:txBody>
      </p:sp>
    </p:spTree>
    <p:extLst>
      <p:ext uri="{BB962C8B-B14F-4D97-AF65-F5344CB8AC3E}">
        <p14:creationId xmlns:p14="http://schemas.microsoft.com/office/powerpoint/2010/main" val="223831180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838200"/>
          </a:xfrm>
        </p:spPr>
        <p:txBody>
          <a:bodyPr>
            <a:normAutofit/>
          </a:bodyPr>
          <a:lstStyle/>
          <a:p>
            <a:r>
              <a:rPr lang="en-US" sz="2800" dirty="0" smtClean="0"/>
              <a:t>Tutorials and other APES video reviews</a:t>
            </a:r>
            <a:endParaRPr lang="en-US" sz="2800" dirty="0"/>
          </a:p>
        </p:txBody>
      </p:sp>
      <p:sp>
        <p:nvSpPr>
          <p:cNvPr id="3" name="Content Placeholder 2"/>
          <p:cNvSpPr>
            <a:spLocks noGrp="1"/>
          </p:cNvSpPr>
          <p:nvPr>
            <p:ph idx="1"/>
          </p:nvPr>
        </p:nvSpPr>
        <p:spPr>
          <a:xfrm>
            <a:off x="152400" y="1066800"/>
            <a:ext cx="8915400" cy="5592763"/>
          </a:xfrm>
        </p:spPr>
        <p:txBody>
          <a:bodyPr>
            <a:normAutofit/>
          </a:bodyPr>
          <a:lstStyle/>
          <a:p>
            <a:pPr marL="0" indent="0">
              <a:buNone/>
            </a:pPr>
            <a:r>
              <a:rPr lang="en-US" sz="2400" dirty="0">
                <a:hlinkClick r:id="rId2"/>
              </a:rPr>
              <a:t>http://</a:t>
            </a:r>
            <a:r>
              <a:rPr lang="en-US" sz="2400" dirty="0" smtClean="0">
                <a:hlinkClick r:id="rId2"/>
              </a:rPr>
              <a:t>www.youtube.com/user/APESinaBOX</a:t>
            </a:r>
            <a:r>
              <a:rPr lang="en-US" sz="2400" dirty="0" smtClean="0"/>
              <a:t>   </a:t>
            </a:r>
            <a:r>
              <a:rPr lang="en-US" sz="2400" u="sng" dirty="0" smtClean="0">
                <a:hlinkClick r:id="rId3"/>
              </a:rPr>
              <a:t>(APES in a Box)</a:t>
            </a:r>
          </a:p>
          <a:p>
            <a:pPr marL="0" indent="0">
              <a:buNone/>
            </a:pPr>
            <a:r>
              <a:rPr lang="en-US" sz="2400" dirty="0">
                <a:hlinkClick r:id="rId4"/>
              </a:rPr>
              <a:t>http://</a:t>
            </a:r>
            <a:r>
              <a:rPr lang="en-US" sz="2400" dirty="0" smtClean="0">
                <a:hlinkClick r:id="rId4"/>
              </a:rPr>
              <a:t>www.youtube.com/watch?v=8TjITqnjS6E</a:t>
            </a:r>
            <a:r>
              <a:rPr lang="en-US" sz="2400" dirty="0" smtClean="0"/>
              <a:t> (</a:t>
            </a:r>
            <a:r>
              <a:rPr lang="en-US" sz="2400" dirty="0" err="1" smtClean="0"/>
              <a:t>JediMaster</a:t>
            </a:r>
            <a:r>
              <a:rPr lang="en-US" sz="2400" dirty="0" smtClean="0"/>
              <a:t>)</a:t>
            </a:r>
            <a:endParaRPr lang="en-US" sz="2400" u="sng" dirty="0" smtClean="0">
              <a:hlinkClick r:id="rId3"/>
            </a:endParaRPr>
          </a:p>
          <a:p>
            <a:pPr marL="0" indent="0">
              <a:buNone/>
            </a:pPr>
            <a:r>
              <a:rPr lang="en-US" sz="2400" dirty="0" smtClean="0">
                <a:hlinkClick r:id="rId3"/>
              </a:rPr>
              <a:t>http</a:t>
            </a:r>
            <a:r>
              <a:rPr lang="en-US" sz="2400" dirty="0">
                <a:hlinkClick r:id="rId3"/>
              </a:rPr>
              <a:t>://</a:t>
            </a:r>
            <a:r>
              <a:rPr lang="en-US" sz="2400" dirty="0" smtClean="0">
                <a:hlinkClick r:id="rId3"/>
              </a:rPr>
              <a:t>www.youtube.com/watch?v=tMmbgk4HeS8</a:t>
            </a:r>
            <a:r>
              <a:rPr lang="en-US" sz="2400" dirty="0" smtClean="0"/>
              <a:t> (Jordan </a:t>
            </a:r>
            <a:r>
              <a:rPr lang="en-US" sz="2400" dirty="0" err="1" smtClean="0"/>
              <a:t>Randles</a:t>
            </a:r>
            <a:r>
              <a:rPr lang="en-US" sz="2400" dirty="0" smtClean="0"/>
              <a:t>)</a:t>
            </a:r>
          </a:p>
          <a:p>
            <a:pPr marL="0" indent="0">
              <a:buNone/>
            </a:pPr>
            <a:r>
              <a:rPr lang="en-US" sz="2400" dirty="0">
                <a:hlinkClick r:id="rId5"/>
              </a:rPr>
              <a:t>http://</a:t>
            </a:r>
            <a:r>
              <a:rPr lang="en-US" sz="2400" dirty="0" smtClean="0">
                <a:hlinkClick r:id="rId5"/>
              </a:rPr>
              <a:t>www.youtube.com/watch?v=AI4QZbL7U_Q&amp;list=PL48DE756A5800ED5F</a:t>
            </a:r>
            <a:r>
              <a:rPr lang="en-US" sz="2400" dirty="0" smtClean="0"/>
              <a:t> (Lecture series from Berkley)</a:t>
            </a:r>
          </a:p>
          <a:p>
            <a:pPr marL="0" indent="0">
              <a:buNone/>
            </a:pPr>
            <a:r>
              <a:rPr lang="en-US" sz="2400" dirty="0">
                <a:hlinkClick r:id="rId6"/>
              </a:rPr>
              <a:t>http://</a:t>
            </a:r>
            <a:r>
              <a:rPr lang="en-US" sz="2400" dirty="0" smtClean="0">
                <a:hlinkClick r:id="rId6"/>
              </a:rPr>
              <a:t>www.youtube.com/watch?v=82L0h3j_MLo</a:t>
            </a:r>
            <a:r>
              <a:rPr lang="en-US" sz="2400" dirty="0" smtClean="0"/>
              <a:t> (</a:t>
            </a:r>
            <a:r>
              <a:rPr lang="en-US" sz="2400" dirty="0" err="1" smtClean="0"/>
              <a:t>Physeggs</a:t>
            </a:r>
            <a:r>
              <a:rPr lang="en-US" sz="2400" dirty="0" smtClean="0"/>
              <a:t>-A)</a:t>
            </a:r>
          </a:p>
          <a:p>
            <a:pPr marL="0" indent="0">
              <a:buNone/>
            </a:pPr>
            <a:r>
              <a:rPr lang="en-US" sz="2400">
                <a:hlinkClick r:id="rId7"/>
              </a:rPr>
              <a:t>http</a:t>
            </a:r>
            <a:r>
              <a:rPr lang="en-US" sz="2400">
                <a:hlinkClick r:id="rId7"/>
              </a:rPr>
              <a:t>://</a:t>
            </a:r>
            <a:r>
              <a:rPr lang="en-US" sz="2400" smtClean="0">
                <a:hlinkClick r:id="rId7"/>
              </a:rPr>
              <a:t>www.youtube.com/watch?v=B5NiTN0chj0&amp;list=PLSyjk6A5xvG6m5bBz0vJTF9pPGqZDzLcJ</a:t>
            </a:r>
            <a:r>
              <a:rPr lang="en-US" sz="2400" smtClean="0"/>
              <a:t> (18 videos)</a:t>
            </a:r>
          </a:p>
          <a:p>
            <a:pPr marL="0" indent="0">
              <a:buNone/>
            </a:pPr>
            <a:endParaRPr lang="en-US" sz="2400" dirty="0"/>
          </a:p>
        </p:txBody>
      </p:sp>
    </p:spTree>
    <p:extLst>
      <p:ext uri="{BB962C8B-B14F-4D97-AF65-F5344CB8AC3E}">
        <p14:creationId xmlns:p14="http://schemas.microsoft.com/office/powerpoint/2010/main" val="862342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gradual change in a species composition of a given area is called:</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AutoNum type="alphaLcPeriod"/>
            </a:pPr>
            <a:r>
              <a:rPr lang="en-US" dirty="0" smtClean="0"/>
              <a:t>Species distribution</a:t>
            </a:r>
          </a:p>
          <a:p>
            <a:pPr marL="514350" indent="-514350">
              <a:buAutoNum type="alphaLcPeriod"/>
            </a:pPr>
            <a:r>
              <a:rPr lang="en-US" b="1" dirty="0" smtClean="0">
                <a:solidFill>
                  <a:srgbClr val="FF0000"/>
                </a:solidFill>
              </a:rPr>
              <a:t>Ecological succession</a:t>
            </a:r>
          </a:p>
          <a:p>
            <a:pPr marL="514350" indent="-514350">
              <a:buAutoNum type="alphaLcPeriod"/>
            </a:pPr>
            <a:r>
              <a:rPr lang="en-US" dirty="0" smtClean="0"/>
              <a:t>Mutualistic dynamism</a:t>
            </a:r>
          </a:p>
          <a:p>
            <a:pPr marL="514350" indent="-514350">
              <a:buAutoNum type="alphaLcPeriod"/>
            </a:pPr>
            <a:r>
              <a:rPr lang="en-US" dirty="0" smtClean="0"/>
              <a:t>Background extinction</a:t>
            </a:r>
          </a:p>
          <a:p>
            <a:pPr marL="514350" indent="-514350">
              <a:buAutoNum type="alphaLcPeriod"/>
            </a:pPr>
            <a:r>
              <a:rPr lang="en-US" dirty="0" smtClean="0"/>
              <a:t>Genetic drift</a:t>
            </a:r>
          </a:p>
          <a:p>
            <a:pPr marL="0" indent="0">
              <a:buNone/>
            </a:pPr>
            <a:r>
              <a:rPr lang="en-US" dirty="0">
                <a:hlinkClick r:id="rId2"/>
              </a:rPr>
              <a:t>http://</a:t>
            </a:r>
            <a:r>
              <a:rPr lang="en-US" dirty="0" smtClean="0">
                <a:hlinkClick r:id="rId2"/>
              </a:rPr>
              <a:t>www.youtube.com/watch?v=V49IovRSJDs</a:t>
            </a:r>
            <a:r>
              <a:rPr lang="en-US" dirty="0" smtClean="0"/>
              <a:t> (</a:t>
            </a:r>
            <a:r>
              <a:rPr lang="en-US" dirty="0" err="1" smtClean="0"/>
              <a:t>bozeman</a:t>
            </a:r>
            <a:r>
              <a:rPr lang="en-US" dirty="0" smtClean="0"/>
              <a:t>)</a:t>
            </a:r>
          </a:p>
          <a:p>
            <a:pPr marL="0" indent="0">
              <a:buNone/>
            </a:pPr>
            <a:r>
              <a:rPr lang="en-US" dirty="0">
                <a:hlinkClick r:id="rId3"/>
              </a:rPr>
              <a:t>http://</a:t>
            </a:r>
            <a:r>
              <a:rPr lang="en-US" dirty="0" smtClean="0">
                <a:hlinkClick r:id="rId3"/>
              </a:rPr>
              <a:t>www.youtube.com/watch?v=jZKIHe2LDP8</a:t>
            </a:r>
            <a:r>
              <a:rPr lang="en-US" dirty="0" smtClean="0"/>
              <a:t> (crash course)</a:t>
            </a:r>
          </a:p>
        </p:txBody>
      </p:sp>
    </p:spTree>
    <p:extLst>
      <p:ext uri="{BB962C8B-B14F-4D97-AF65-F5344CB8AC3E}">
        <p14:creationId xmlns:p14="http://schemas.microsoft.com/office/powerpoint/2010/main" val="3625482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normAutofit fontScale="90000"/>
          </a:bodyPr>
          <a:lstStyle/>
          <a:p>
            <a:r>
              <a:rPr lang="en-US" dirty="0" smtClean="0"/>
              <a:t>A species which serves as an early warning sign that a community or ecosystem is being altered or degraded is termed:</a:t>
            </a:r>
            <a:endParaRPr lang="en-US" dirty="0"/>
          </a:p>
        </p:txBody>
      </p:sp>
      <p:sp>
        <p:nvSpPr>
          <p:cNvPr id="3" name="Content Placeholder 2"/>
          <p:cNvSpPr>
            <a:spLocks noGrp="1"/>
          </p:cNvSpPr>
          <p:nvPr>
            <p:ph idx="1"/>
          </p:nvPr>
        </p:nvSpPr>
        <p:spPr>
          <a:xfrm>
            <a:off x="228600" y="2819400"/>
            <a:ext cx="8534400" cy="4144963"/>
          </a:xfrm>
        </p:spPr>
        <p:txBody>
          <a:bodyPr/>
          <a:lstStyle/>
          <a:p>
            <a:pPr marL="514350" indent="-514350">
              <a:buAutoNum type="alphaLcPeriod"/>
            </a:pPr>
            <a:r>
              <a:rPr lang="en-US" dirty="0" smtClean="0"/>
              <a:t>A keystone species 	</a:t>
            </a:r>
          </a:p>
          <a:p>
            <a:pPr marL="0" indent="0">
              <a:buNone/>
            </a:pPr>
            <a:r>
              <a:rPr lang="en-US" dirty="0" smtClean="0"/>
              <a:t>b.  A native species</a:t>
            </a:r>
          </a:p>
          <a:p>
            <a:pPr marL="514350" indent="-514350">
              <a:buAutoNum type="alphaLcPeriod" startAt="3"/>
            </a:pPr>
            <a:r>
              <a:rPr lang="en-US" dirty="0" smtClean="0"/>
              <a:t>An indicator species 	</a:t>
            </a:r>
          </a:p>
          <a:p>
            <a:pPr marL="0" indent="0">
              <a:buNone/>
            </a:pPr>
            <a:r>
              <a:rPr lang="en-US" dirty="0" smtClean="0"/>
              <a:t>d.  An introduced species</a:t>
            </a:r>
          </a:p>
          <a:p>
            <a:pPr marL="0" indent="0">
              <a:buNone/>
            </a:pPr>
            <a:r>
              <a:rPr lang="en-US" dirty="0" smtClean="0"/>
              <a:t>e.  An alarm species</a:t>
            </a:r>
            <a:endParaRPr lang="en-US" dirty="0"/>
          </a:p>
        </p:txBody>
      </p:sp>
    </p:spTree>
    <p:extLst>
      <p:ext uri="{BB962C8B-B14F-4D97-AF65-F5344CB8AC3E}">
        <p14:creationId xmlns:p14="http://schemas.microsoft.com/office/powerpoint/2010/main" val="26970413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normAutofit fontScale="90000"/>
          </a:bodyPr>
          <a:lstStyle/>
          <a:p>
            <a:r>
              <a:rPr lang="en-US" dirty="0" smtClean="0"/>
              <a:t>A species which serves as an early warning sign that a community or ecosystem is being altered or degraded is termed:</a:t>
            </a:r>
            <a:endParaRPr lang="en-US" dirty="0"/>
          </a:p>
        </p:txBody>
      </p:sp>
      <p:sp>
        <p:nvSpPr>
          <p:cNvPr id="3" name="Content Placeholder 2"/>
          <p:cNvSpPr>
            <a:spLocks noGrp="1"/>
          </p:cNvSpPr>
          <p:nvPr>
            <p:ph idx="1"/>
          </p:nvPr>
        </p:nvSpPr>
        <p:spPr>
          <a:xfrm>
            <a:off x="228600" y="2819400"/>
            <a:ext cx="8534400" cy="4144963"/>
          </a:xfrm>
        </p:spPr>
        <p:txBody>
          <a:bodyPr>
            <a:normAutofit fontScale="92500" lnSpcReduction="20000"/>
          </a:bodyPr>
          <a:lstStyle/>
          <a:p>
            <a:pPr marL="514350" indent="-514350">
              <a:buAutoNum type="alphaLcPeriod"/>
            </a:pPr>
            <a:r>
              <a:rPr lang="en-US" dirty="0" smtClean="0"/>
              <a:t>A keystone species 	</a:t>
            </a:r>
          </a:p>
          <a:p>
            <a:pPr marL="0" indent="0">
              <a:buNone/>
            </a:pPr>
            <a:r>
              <a:rPr lang="en-US" dirty="0" smtClean="0"/>
              <a:t>b.  A native species</a:t>
            </a:r>
          </a:p>
          <a:p>
            <a:pPr marL="514350" indent="-514350">
              <a:buAutoNum type="alphaLcPeriod" startAt="3"/>
            </a:pPr>
            <a:r>
              <a:rPr lang="en-US" b="1" dirty="0" smtClean="0">
                <a:solidFill>
                  <a:srgbClr val="FF0000"/>
                </a:solidFill>
              </a:rPr>
              <a:t>An indicator species 	</a:t>
            </a:r>
          </a:p>
          <a:p>
            <a:pPr marL="0" indent="0">
              <a:buNone/>
            </a:pPr>
            <a:r>
              <a:rPr lang="en-US" dirty="0" smtClean="0"/>
              <a:t>d.  An introduced species</a:t>
            </a:r>
          </a:p>
          <a:p>
            <a:pPr marL="514350" indent="-514350">
              <a:buAutoNum type="alphaLcPeriod" startAt="5"/>
            </a:pPr>
            <a:r>
              <a:rPr lang="en-US" dirty="0" smtClean="0"/>
              <a:t>An alarm species</a:t>
            </a:r>
          </a:p>
          <a:p>
            <a:pPr marL="0" indent="0">
              <a:buNone/>
            </a:pPr>
            <a:r>
              <a:rPr lang="en-US" dirty="0">
                <a:hlinkClick r:id="rId2"/>
              </a:rPr>
              <a:t>http://</a:t>
            </a:r>
            <a:r>
              <a:rPr lang="en-US" dirty="0" smtClean="0">
                <a:hlinkClick r:id="rId2"/>
              </a:rPr>
              <a:t>www.youtube.com/watch?v=SnHLIRbeCNg</a:t>
            </a:r>
            <a:r>
              <a:rPr lang="en-US" dirty="0" smtClean="0"/>
              <a:t> (120 seconds)</a:t>
            </a:r>
          </a:p>
          <a:p>
            <a:pPr marL="0" indent="0">
              <a:buNone/>
            </a:pPr>
            <a:r>
              <a:rPr lang="en-US" dirty="0">
                <a:hlinkClick r:id="rId3"/>
              </a:rPr>
              <a:t>http://</a:t>
            </a:r>
            <a:r>
              <a:rPr lang="en-US" dirty="0" smtClean="0">
                <a:hlinkClick r:id="rId3"/>
              </a:rPr>
              <a:t>www.youtube.com/watch?v=xRfdDE6scWA</a:t>
            </a:r>
            <a:r>
              <a:rPr lang="en-US" dirty="0" smtClean="0"/>
              <a:t> (keystone vs. indicator species)</a:t>
            </a:r>
            <a:endParaRPr lang="en-US" dirty="0"/>
          </a:p>
        </p:txBody>
      </p:sp>
    </p:spTree>
    <p:extLst>
      <p:ext uri="{BB962C8B-B14F-4D97-AF65-F5344CB8AC3E}">
        <p14:creationId xmlns:p14="http://schemas.microsoft.com/office/powerpoint/2010/main" val="21421853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534400" cy="1143000"/>
          </a:xfrm>
        </p:spPr>
        <p:txBody>
          <a:bodyPr>
            <a:normAutofit fontScale="90000"/>
          </a:bodyPr>
          <a:lstStyle/>
          <a:p>
            <a:r>
              <a:rPr lang="en-US" dirty="0" smtClean="0"/>
              <a:t>According to the latitudinal species diversity gradient, terrestrial species diversity</a:t>
            </a:r>
            <a:endParaRPr lang="en-US" dirty="0"/>
          </a:p>
        </p:txBody>
      </p:sp>
      <p:sp>
        <p:nvSpPr>
          <p:cNvPr id="3" name="Content Placeholder 2"/>
          <p:cNvSpPr>
            <a:spLocks noGrp="1"/>
          </p:cNvSpPr>
          <p:nvPr>
            <p:ph idx="1"/>
          </p:nvPr>
        </p:nvSpPr>
        <p:spPr>
          <a:xfrm>
            <a:off x="152400" y="2209800"/>
            <a:ext cx="8991600" cy="4525963"/>
          </a:xfrm>
        </p:spPr>
        <p:txBody>
          <a:bodyPr>
            <a:normAutofit fontScale="92500" lnSpcReduction="20000"/>
          </a:bodyPr>
          <a:lstStyle/>
          <a:p>
            <a:pPr marL="514350" indent="-514350">
              <a:buAutoNum type="alphaLcPeriod"/>
            </a:pPr>
            <a:r>
              <a:rPr lang="en-US" dirty="0" smtClean="0"/>
              <a:t>Steadily increases as you move away from the equator towards the poles</a:t>
            </a:r>
          </a:p>
          <a:p>
            <a:pPr marL="514350" indent="-514350">
              <a:buAutoNum type="alphaLcPeriod"/>
            </a:pPr>
            <a:r>
              <a:rPr lang="en-US" dirty="0" smtClean="0"/>
              <a:t>Steadily decreases as you move from the south pole to the north pole</a:t>
            </a:r>
          </a:p>
          <a:p>
            <a:pPr marL="514350" indent="-514350">
              <a:buAutoNum type="alphaLcPeriod"/>
            </a:pPr>
            <a:r>
              <a:rPr lang="en-US" dirty="0" smtClean="0"/>
              <a:t>Steadily decreases as annual sunlight reception decreases</a:t>
            </a:r>
          </a:p>
          <a:p>
            <a:pPr marL="514350" indent="-514350">
              <a:buAutoNum type="alphaLcPeriod"/>
            </a:pPr>
            <a:r>
              <a:rPr lang="en-US" dirty="0" smtClean="0"/>
              <a:t>Steadily decreases as you move away from 0 degrees latitude toward the poles</a:t>
            </a:r>
          </a:p>
          <a:p>
            <a:pPr marL="514350" indent="-514350">
              <a:buAutoNum type="alphaLcPeriod"/>
            </a:pPr>
            <a:r>
              <a:rPr lang="en-US" dirty="0" smtClean="0"/>
              <a:t>Steadily increases as you move up the side of a mountainous region</a:t>
            </a:r>
            <a:endParaRPr lang="en-US" dirty="0"/>
          </a:p>
        </p:txBody>
      </p:sp>
    </p:spTree>
    <p:extLst>
      <p:ext uri="{BB962C8B-B14F-4D97-AF65-F5344CB8AC3E}">
        <p14:creationId xmlns:p14="http://schemas.microsoft.com/office/powerpoint/2010/main" val="3422152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534400" cy="1143000"/>
          </a:xfrm>
        </p:spPr>
        <p:txBody>
          <a:bodyPr>
            <a:normAutofit fontScale="90000"/>
          </a:bodyPr>
          <a:lstStyle/>
          <a:p>
            <a:r>
              <a:rPr lang="en-US" dirty="0" smtClean="0"/>
              <a:t>According to the latitudinal species diversity gradient, terrestrial species diversity</a:t>
            </a:r>
            <a:endParaRPr lang="en-US" dirty="0"/>
          </a:p>
        </p:txBody>
      </p:sp>
      <p:sp>
        <p:nvSpPr>
          <p:cNvPr id="3" name="Content Placeholder 2"/>
          <p:cNvSpPr>
            <a:spLocks noGrp="1"/>
          </p:cNvSpPr>
          <p:nvPr>
            <p:ph idx="1"/>
          </p:nvPr>
        </p:nvSpPr>
        <p:spPr>
          <a:xfrm>
            <a:off x="152400" y="2209800"/>
            <a:ext cx="8991600" cy="4525963"/>
          </a:xfrm>
        </p:spPr>
        <p:txBody>
          <a:bodyPr>
            <a:normAutofit fontScale="85000" lnSpcReduction="10000"/>
          </a:bodyPr>
          <a:lstStyle/>
          <a:p>
            <a:pPr marL="514350" indent="-514350">
              <a:buAutoNum type="alphaLcPeriod"/>
            </a:pPr>
            <a:r>
              <a:rPr lang="en-US" dirty="0" smtClean="0"/>
              <a:t>Steadily increases as you move away from the equator towards the poles</a:t>
            </a:r>
          </a:p>
          <a:p>
            <a:pPr marL="514350" indent="-514350">
              <a:buAutoNum type="alphaLcPeriod"/>
            </a:pPr>
            <a:r>
              <a:rPr lang="en-US" dirty="0" smtClean="0"/>
              <a:t>Steadily decreases as you move from the south pole to the north pole</a:t>
            </a:r>
          </a:p>
          <a:p>
            <a:pPr marL="514350" indent="-514350">
              <a:buAutoNum type="alphaLcPeriod"/>
            </a:pPr>
            <a:r>
              <a:rPr lang="en-US" dirty="0" smtClean="0"/>
              <a:t>Steadily decreases as annual sunlight reception decreases</a:t>
            </a:r>
          </a:p>
          <a:p>
            <a:pPr marL="514350" indent="-514350">
              <a:buAutoNum type="alphaLcPeriod"/>
            </a:pPr>
            <a:r>
              <a:rPr lang="en-US" b="1" dirty="0" smtClean="0">
                <a:solidFill>
                  <a:srgbClr val="FF0000"/>
                </a:solidFill>
              </a:rPr>
              <a:t>Steadily decreases as you move away from 0 degrees latitude toward the poles</a:t>
            </a:r>
          </a:p>
          <a:p>
            <a:pPr marL="514350" indent="-514350">
              <a:buAutoNum type="alphaLcPeriod"/>
            </a:pPr>
            <a:r>
              <a:rPr lang="en-US" dirty="0" smtClean="0"/>
              <a:t>Steadily increases as you move up the side of a mountainous region</a:t>
            </a:r>
          </a:p>
          <a:p>
            <a:pPr marL="0" indent="0">
              <a:buNone/>
            </a:pPr>
            <a:r>
              <a:rPr lang="en-US" dirty="0">
                <a:hlinkClick r:id="rId2"/>
              </a:rPr>
              <a:t>http://www.youtube.com/watch?v=HbwSM2NktvM</a:t>
            </a:r>
            <a:endParaRPr lang="en-US" dirty="0"/>
          </a:p>
        </p:txBody>
      </p:sp>
    </p:spTree>
    <p:extLst>
      <p:ext uri="{BB962C8B-B14F-4D97-AF65-F5344CB8AC3E}">
        <p14:creationId xmlns:p14="http://schemas.microsoft.com/office/powerpoint/2010/main" val="1293154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19200"/>
            <a:ext cx="8229600" cy="1143000"/>
          </a:xfrm>
        </p:spPr>
        <p:txBody>
          <a:bodyPr>
            <a:normAutofit fontScale="90000"/>
          </a:bodyPr>
          <a:lstStyle/>
          <a:p>
            <a:pPr algn="l"/>
            <a:r>
              <a:rPr lang="en-US" sz="3200" dirty="0" smtClean="0"/>
              <a:t>Island “H” is 100 miles (62 kilometers) from the mainland (source population) and island “I” is 100 miles from the mainland.  Island “H” is seven times the size of island “I”.  Given this information, which of the following statements is most likely false? </a:t>
            </a:r>
            <a:endParaRPr lang="en-US" sz="3200" dirty="0"/>
          </a:p>
        </p:txBody>
      </p:sp>
      <p:sp>
        <p:nvSpPr>
          <p:cNvPr id="3" name="Content Placeholder 2"/>
          <p:cNvSpPr>
            <a:spLocks noGrp="1"/>
          </p:cNvSpPr>
          <p:nvPr>
            <p:ph idx="1"/>
          </p:nvPr>
        </p:nvSpPr>
        <p:spPr>
          <a:xfrm>
            <a:off x="152400" y="3200400"/>
            <a:ext cx="8839200" cy="3581400"/>
          </a:xfrm>
        </p:spPr>
        <p:txBody>
          <a:bodyPr>
            <a:normAutofit fontScale="92500" lnSpcReduction="10000"/>
          </a:bodyPr>
          <a:lstStyle/>
          <a:p>
            <a:pPr marL="514350" indent="-514350">
              <a:buAutoNum type="alphaLcPeriod"/>
            </a:pPr>
            <a:r>
              <a:rPr lang="en-US" dirty="0" smtClean="0"/>
              <a:t>Island “I” can support larger populations because there will be less competition due to a smaller habitat area, as compared to “H”</a:t>
            </a:r>
          </a:p>
          <a:p>
            <a:pPr marL="514350" indent="-514350">
              <a:buAutoNum type="alphaLcPeriod"/>
            </a:pPr>
            <a:r>
              <a:rPr lang="en-US" dirty="0" smtClean="0"/>
              <a:t>“H” populations will be less prone to extinction</a:t>
            </a:r>
          </a:p>
          <a:p>
            <a:pPr marL="514350" indent="-514350">
              <a:buAutoNum type="alphaLcPeriod"/>
            </a:pPr>
            <a:r>
              <a:rPr lang="en-US" dirty="0" smtClean="0"/>
              <a:t>“I” should have fewer species</a:t>
            </a:r>
          </a:p>
          <a:p>
            <a:pPr marL="514350" indent="-514350">
              <a:buAutoNum type="alphaLcPeriod"/>
            </a:pPr>
            <a:r>
              <a:rPr lang="en-US" dirty="0" smtClean="0"/>
              <a:t>“H” is more likely to have greater habitat variation</a:t>
            </a:r>
          </a:p>
          <a:p>
            <a:pPr marL="514350" indent="-514350">
              <a:buAutoNum type="alphaLcPeriod"/>
            </a:pPr>
            <a:r>
              <a:rPr lang="en-US" dirty="0" smtClean="0"/>
              <a:t>“I” populations will be more prone to extinction</a:t>
            </a:r>
          </a:p>
          <a:p>
            <a:pPr marL="514350" indent="-514350">
              <a:buAutoNum type="alphaLcPeriod"/>
            </a:pPr>
            <a:endParaRPr lang="en-US" dirty="0"/>
          </a:p>
        </p:txBody>
      </p:sp>
    </p:spTree>
    <p:extLst>
      <p:ext uri="{BB962C8B-B14F-4D97-AF65-F5344CB8AC3E}">
        <p14:creationId xmlns:p14="http://schemas.microsoft.com/office/powerpoint/2010/main" val="3303197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normAutofit fontScale="90000"/>
          </a:bodyPr>
          <a:lstStyle/>
          <a:p>
            <a:pPr algn="l"/>
            <a:r>
              <a:rPr lang="en-US" sz="3200" dirty="0" smtClean="0"/>
              <a:t>Island “H” is 100 miles (62 kilometers) from the mainland (source population) and island “I” is 100 miles from the mainland.  Island “H” is seven times the size of island “I”.  Given this information, which of the following statements is most likely false? </a:t>
            </a:r>
            <a:endParaRPr lang="en-US" sz="3200" dirty="0"/>
          </a:p>
        </p:txBody>
      </p:sp>
      <p:sp>
        <p:nvSpPr>
          <p:cNvPr id="3" name="Content Placeholder 2"/>
          <p:cNvSpPr>
            <a:spLocks noGrp="1"/>
          </p:cNvSpPr>
          <p:nvPr>
            <p:ph idx="1"/>
          </p:nvPr>
        </p:nvSpPr>
        <p:spPr>
          <a:xfrm>
            <a:off x="152400" y="2438400"/>
            <a:ext cx="8839200" cy="4343400"/>
          </a:xfrm>
        </p:spPr>
        <p:txBody>
          <a:bodyPr>
            <a:normAutofit fontScale="92500" lnSpcReduction="10000"/>
          </a:bodyPr>
          <a:lstStyle/>
          <a:p>
            <a:pPr marL="514350" indent="-514350">
              <a:buAutoNum type="alphaLcPeriod"/>
            </a:pPr>
            <a:r>
              <a:rPr lang="en-US" b="1" dirty="0" smtClean="0">
                <a:solidFill>
                  <a:srgbClr val="FF0000"/>
                </a:solidFill>
              </a:rPr>
              <a:t>Island “I” can support larger populations because there will be less competition due to a smaller habitat area, as compared to “H”</a:t>
            </a:r>
          </a:p>
          <a:p>
            <a:pPr marL="514350" indent="-514350">
              <a:buAutoNum type="alphaLcPeriod"/>
            </a:pPr>
            <a:r>
              <a:rPr lang="en-US" dirty="0" smtClean="0"/>
              <a:t>“H” populations will be less prone to extinction</a:t>
            </a:r>
          </a:p>
          <a:p>
            <a:pPr marL="514350" indent="-514350">
              <a:buAutoNum type="alphaLcPeriod"/>
            </a:pPr>
            <a:r>
              <a:rPr lang="en-US" dirty="0" smtClean="0"/>
              <a:t>“I” should have fewer species</a:t>
            </a:r>
          </a:p>
          <a:p>
            <a:pPr marL="514350" indent="-514350">
              <a:buAutoNum type="alphaLcPeriod"/>
            </a:pPr>
            <a:r>
              <a:rPr lang="en-US" dirty="0" smtClean="0"/>
              <a:t>“H” is more likely to have greater habitat variation</a:t>
            </a:r>
          </a:p>
          <a:p>
            <a:pPr marL="514350" indent="-514350">
              <a:buAutoNum type="alphaLcPeriod"/>
            </a:pPr>
            <a:r>
              <a:rPr lang="en-US" dirty="0" smtClean="0"/>
              <a:t>“I” populations will be more prone to extinction</a:t>
            </a:r>
          </a:p>
          <a:p>
            <a:pPr marL="0" indent="0">
              <a:buNone/>
            </a:pPr>
            <a:r>
              <a:rPr lang="en-US" dirty="0">
                <a:hlinkClick r:id="rId2"/>
              </a:rPr>
              <a:t>http://</a:t>
            </a:r>
            <a:r>
              <a:rPr lang="en-US" dirty="0" smtClean="0">
                <a:hlinkClick r:id="rId2"/>
              </a:rPr>
              <a:t>www.youtube.com/watch?v=2Ravt4AqdZI&amp;list=PLzbKhbfRbPx5RCLhgCVVLg0nAvW9JSPqO</a:t>
            </a:r>
            <a:r>
              <a:rPr lang="en-US" dirty="0" smtClean="0"/>
              <a:t> (80 videos)</a:t>
            </a:r>
            <a:endParaRPr lang="en-US" dirty="0"/>
          </a:p>
        </p:txBody>
      </p:sp>
    </p:spTree>
    <p:extLst>
      <p:ext uri="{BB962C8B-B14F-4D97-AF65-F5344CB8AC3E}">
        <p14:creationId xmlns:p14="http://schemas.microsoft.com/office/powerpoint/2010/main" val="38327686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ability of a living system to bounce back after an external disturbance is: </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Inertia</a:t>
            </a:r>
          </a:p>
          <a:p>
            <a:pPr marL="514350" indent="-514350">
              <a:buAutoNum type="alphaLcPeriod"/>
            </a:pPr>
            <a:r>
              <a:rPr lang="en-US" dirty="0" smtClean="0"/>
              <a:t>Resilience</a:t>
            </a:r>
          </a:p>
          <a:p>
            <a:pPr marL="514350" indent="-514350">
              <a:buAutoNum type="alphaLcPeriod"/>
            </a:pPr>
            <a:r>
              <a:rPr lang="en-US" dirty="0" smtClean="0"/>
              <a:t>Constancy</a:t>
            </a:r>
          </a:p>
          <a:p>
            <a:pPr marL="514350" indent="-514350">
              <a:buAutoNum type="alphaLcPeriod"/>
            </a:pPr>
            <a:r>
              <a:rPr lang="en-US" dirty="0" smtClean="0"/>
              <a:t>Persistence</a:t>
            </a:r>
          </a:p>
          <a:p>
            <a:pPr marL="514350" indent="-514350">
              <a:buAutoNum type="alphaLcPeriod"/>
            </a:pPr>
            <a:r>
              <a:rPr lang="en-US" dirty="0" smtClean="0"/>
              <a:t>A and D</a:t>
            </a:r>
          </a:p>
          <a:p>
            <a:pPr marL="514350" indent="-514350">
              <a:buAutoNum type="alphaLcPeriod"/>
            </a:pPr>
            <a:endParaRPr lang="en-US" dirty="0"/>
          </a:p>
          <a:p>
            <a:pPr marL="0" indent="0">
              <a:buNone/>
            </a:pPr>
            <a:endParaRPr lang="en-US" dirty="0"/>
          </a:p>
        </p:txBody>
      </p:sp>
    </p:spTree>
    <p:extLst>
      <p:ext uri="{BB962C8B-B14F-4D97-AF65-F5344CB8AC3E}">
        <p14:creationId xmlns:p14="http://schemas.microsoft.com/office/powerpoint/2010/main" val="2615706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ability of a living system to bounce back after an external disturbance is: </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Inertia</a:t>
            </a:r>
          </a:p>
          <a:p>
            <a:pPr marL="514350" indent="-514350">
              <a:buAutoNum type="alphaLcPeriod"/>
            </a:pPr>
            <a:r>
              <a:rPr lang="en-US" b="1" dirty="0" smtClean="0">
                <a:solidFill>
                  <a:srgbClr val="FF0000"/>
                </a:solidFill>
              </a:rPr>
              <a:t>Resilience</a:t>
            </a:r>
          </a:p>
          <a:p>
            <a:pPr marL="514350" indent="-514350">
              <a:buAutoNum type="alphaLcPeriod"/>
            </a:pPr>
            <a:r>
              <a:rPr lang="en-US" dirty="0" smtClean="0"/>
              <a:t>Constancy</a:t>
            </a:r>
          </a:p>
          <a:p>
            <a:pPr marL="514350" indent="-514350">
              <a:buAutoNum type="alphaLcPeriod"/>
            </a:pPr>
            <a:r>
              <a:rPr lang="en-US" dirty="0" smtClean="0"/>
              <a:t>Persistence</a:t>
            </a:r>
          </a:p>
          <a:p>
            <a:pPr marL="514350" indent="-514350">
              <a:buAutoNum type="alphaLcPeriod"/>
            </a:pPr>
            <a:r>
              <a:rPr lang="en-US" dirty="0" smtClean="0"/>
              <a:t>A and D</a:t>
            </a:r>
          </a:p>
          <a:p>
            <a:pPr marL="514350" indent="-514350">
              <a:buAutoNum type="alphaLcPeriod"/>
            </a:pPr>
            <a:endParaRPr lang="en-US" dirty="0"/>
          </a:p>
          <a:p>
            <a:pPr marL="0" indent="0">
              <a:buNone/>
            </a:pPr>
            <a:r>
              <a:rPr lang="en-US" dirty="0">
                <a:hlinkClick r:id="rId2"/>
              </a:rPr>
              <a:t>http://www.youtube.com/watch?v=ZLjsELOD6vs</a:t>
            </a:r>
            <a:endParaRPr lang="en-US" dirty="0"/>
          </a:p>
        </p:txBody>
      </p:sp>
    </p:spTree>
    <p:extLst>
      <p:ext uri="{BB962C8B-B14F-4D97-AF65-F5344CB8AC3E}">
        <p14:creationId xmlns:p14="http://schemas.microsoft.com/office/powerpoint/2010/main" val="2172668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Inland Wetlands are ecologically and/or economically valuable for:</a:t>
            </a:r>
            <a:endParaRPr lang="en-US" dirty="0"/>
          </a:p>
        </p:txBody>
      </p:sp>
      <p:sp>
        <p:nvSpPr>
          <p:cNvPr id="3" name="Content Placeholder 2"/>
          <p:cNvSpPr>
            <a:spLocks noGrp="1"/>
          </p:cNvSpPr>
          <p:nvPr>
            <p:ph idx="1"/>
          </p:nvPr>
        </p:nvSpPr>
        <p:spPr/>
        <p:txBody>
          <a:bodyPr/>
          <a:lstStyle/>
          <a:p>
            <a:pPr marL="571500" indent="-571500">
              <a:buAutoNum type="romanUcPeriod"/>
            </a:pPr>
            <a:r>
              <a:rPr lang="en-US" dirty="0" smtClean="0"/>
              <a:t>Recharging groundwater supplies</a:t>
            </a:r>
          </a:p>
          <a:p>
            <a:pPr marL="571500" indent="-571500">
              <a:buAutoNum type="romanUcPeriod"/>
            </a:pPr>
            <a:r>
              <a:rPr lang="en-US" dirty="0" smtClean="0"/>
              <a:t>Biogeochemical cycling of carbon, nitrogen, and sulfur</a:t>
            </a:r>
          </a:p>
          <a:p>
            <a:pPr marL="571500" indent="-571500">
              <a:buAutoNum type="romanUcPeriod"/>
            </a:pPr>
            <a:r>
              <a:rPr lang="en-US" dirty="0" smtClean="0"/>
              <a:t>Growing several food crops for people</a:t>
            </a:r>
          </a:p>
          <a:p>
            <a:pPr marL="514350" indent="-514350">
              <a:buAutoNum type="alphaLcPeriod"/>
            </a:pPr>
            <a:r>
              <a:rPr lang="en-US" dirty="0" smtClean="0"/>
              <a:t>I only       b.  II only    c.  III only</a:t>
            </a:r>
          </a:p>
          <a:p>
            <a:pPr marL="0" indent="0">
              <a:buNone/>
            </a:pPr>
            <a:r>
              <a:rPr lang="en-US" dirty="0" smtClean="0"/>
              <a:t>d.  I and II only        e. I, II, and III</a:t>
            </a:r>
            <a:endParaRPr lang="en-US" dirty="0"/>
          </a:p>
        </p:txBody>
      </p:sp>
    </p:spTree>
    <p:extLst>
      <p:ext uri="{BB962C8B-B14F-4D97-AF65-F5344CB8AC3E}">
        <p14:creationId xmlns:p14="http://schemas.microsoft.com/office/powerpoint/2010/main" val="24003465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001000" cy="2163762"/>
          </a:xfrm>
        </p:spPr>
        <p:txBody>
          <a:bodyPr>
            <a:noAutofit/>
          </a:bodyPr>
          <a:lstStyle/>
          <a:p>
            <a:pPr algn="l"/>
            <a:r>
              <a:rPr lang="en-US" sz="2800" dirty="0" smtClean="0"/>
              <a:t>A. Mutualism  </a:t>
            </a:r>
            <a:br>
              <a:rPr lang="en-US" sz="2800" dirty="0" smtClean="0"/>
            </a:br>
            <a:r>
              <a:rPr lang="en-US" sz="2800" dirty="0" smtClean="0"/>
              <a:t>B.  Commensalism  </a:t>
            </a:r>
            <a:br>
              <a:rPr lang="en-US" sz="2800" dirty="0" smtClean="0"/>
            </a:br>
            <a:r>
              <a:rPr lang="en-US" sz="2800" dirty="0" smtClean="0"/>
              <a:t>C.  Parasitism   </a:t>
            </a:r>
            <a:br>
              <a:rPr lang="en-US" sz="2800" dirty="0" smtClean="0"/>
            </a:br>
            <a:r>
              <a:rPr lang="en-US" sz="2800" dirty="0" smtClean="0"/>
              <a:t>D.  Exploitation competition</a:t>
            </a:r>
            <a:br>
              <a:rPr lang="en-US" sz="2800" dirty="0" smtClean="0"/>
            </a:br>
            <a:r>
              <a:rPr lang="en-US" sz="2800" dirty="0" err="1" smtClean="0"/>
              <a:t>E.Interference</a:t>
            </a:r>
            <a:r>
              <a:rPr lang="en-US" sz="2800" dirty="0" smtClean="0"/>
              <a:t> competition</a:t>
            </a:r>
            <a:endParaRPr lang="en-US" sz="2800" dirty="0"/>
          </a:p>
        </p:txBody>
      </p:sp>
      <p:sp>
        <p:nvSpPr>
          <p:cNvPr id="3" name="Content Placeholder 2"/>
          <p:cNvSpPr>
            <a:spLocks noGrp="1"/>
          </p:cNvSpPr>
          <p:nvPr>
            <p:ph idx="1"/>
          </p:nvPr>
        </p:nvSpPr>
        <p:spPr>
          <a:xfrm>
            <a:off x="152400" y="2255837"/>
            <a:ext cx="8915400" cy="4602163"/>
          </a:xfrm>
        </p:spPr>
        <p:txBody>
          <a:bodyPr>
            <a:normAutofit fontScale="92500" lnSpcReduction="20000"/>
          </a:bodyPr>
          <a:lstStyle/>
          <a:p>
            <a:pPr marL="0" indent="0">
              <a:buNone/>
            </a:pPr>
            <a:r>
              <a:rPr lang="en-US" dirty="0" smtClean="0"/>
              <a:t>Q1:  a relationship in which both species clearly benefit</a:t>
            </a:r>
          </a:p>
          <a:p>
            <a:pPr marL="0" indent="0">
              <a:buNone/>
            </a:pPr>
            <a:r>
              <a:rPr lang="en-US" dirty="0" smtClean="0"/>
              <a:t>Q2:  competing species have roughly equal access to a specific resource but differ in how fast or efficiently they utilize it</a:t>
            </a:r>
          </a:p>
          <a:p>
            <a:pPr marL="0" indent="0">
              <a:buNone/>
            </a:pPr>
            <a:r>
              <a:rPr lang="en-US" dirty="0" smtClean="0"/>
              <a:t>Q3:  A relationship in which one species benefits and the other species is harmed</a:t>
            </a:r>
          </a:p>
          <a:p>
            <a:pPr marL="0" indent="0">
              <a:buNone/>
            </a:pPr>
            <a:r>
              <a:rPr lang="en-US" dirty="0" smtClean="0"/>
              <a:t>Q4:  Contending species end up not having equal access to some resource; e.g., one species chases another species away</a:t>
            </a:r>
          </a:p>
          <a:p>
            <a:pPr marL="0" indent="0">
              <a:buNone/>
            </a:pPr>
            <a:r>
              <a:rPr lang="en-US" dirty="0" smtClean="0"/>
              <a:t>Q5:  a relationship in which one species benefits and the other species is neither helped nor harmed</a:t>
            </a:r>
            <a:endParaRPr lang="en-US" dirty="0"/>
          </a:p>
        </p:txBody>
      </p:sp>
    </p:spTree>
    <p:extLst>
      <p:ext uri="{BB962C8B-B14F-4D97-AF65-F5344CB8AC3E}">
        <p14:creationId xmlns:p14="http://schemas.microsoft.com/office/powerpoint/2010/main" val="3493507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001000" cy="2163762"/>
          </a:xfrm>
        </p:spPr>
        <p:txBody>
          <a:bodyPr>
            <a:noAutofit/>
          </a:bodyPr>
          <a:lstStyle/>
          <a:p>
            <a:pPr algn="l"/>
            <a:r>
              <a:rPr lang="en-US" sz="2800" dirty="0" smtClean="0"/>
              <a:t>A. Mutualism  </a:t>
            </a:r>
            <a:br>
              <a:rPr lang="en-US" sz="2800" dirty="0" smtClean="0"/>
            </a:br>
            <a:r>
              <a:rPr lang="en-US" sz="2800" dirty="0" smtClean="0"/>
              <a:t>B.  Commensalism  </a:t>
            </a:r>
            <a:br>
              <a:rPr lang="en-US" sz="2800" dirty="0" smtClean="0"/>
            </a:br>
            <a:r>
              <a:rPr lang="en-US" sz="2800" dirty="0" smtClean="0"/>
              <a:t>C.  Parasitism   </a:t>
            </a:r>
            <a:br>
              <a:rPr lang="en-US" sz="2800" dirty="0" smtClean="0"/>
            </a:br>
            <a:r>
              <a:rPr lang="en-US" sz="2800" dirty="0" smtClean="0"/>
              <a:t>D.  Exploitation competition</a:t>
            </a:r>
            <a:br>
              <a:rPr lang="en-US" sz="2800" dirty="0" smtClean="0"/>
            </a:br>
            <a:r>
              <a:rPr lang="en-US" sz="2800" dirty="0" err="1" smtClean="0"/>
              <a:t>E.Interference</a:t>
            </a:r>
            <a:r>
              <a:rPr lang="en-US" sz="2800" dirty="0" smtClean="0"/>
              <a:t> competition</a:t>
            </a:r>
            <a:endParaRPr lang="en-US" sz="2800" dirty="0"/>
          </a:p>
        </p:txBody>
      </p:sp>
      <p:sp>
        <p:nvSpPr>
          <p:cNvPr id="3" name="Content Placeholder 2"/>
          <p:cNvSpPr>
            <a:spLocks noGrp="1"/>
          </p:cNvSpPr>
          <p:nvPr>
            <p:ph idx="1"/>
          </p:nvPr>
        </p:nvSpPr>
        <p:spPr>
          <a:xfrm>
            <a:off x="152400" y="2255837"/>
            <a:ext cx="8915400" cy="4602163"/>
          </a:xfrm>
        </p:spPr>
        <p:txBody>
          <a:bodyPr>
            <a:normAutofit fontScale="85000" lnSpcReduction="10000"/>
          </a:bodyPr>
          <a:lstStyle/>
          <a:p>
            <a:pPr marL="0" indent="0">
              <a:buNone/>
            </a:pPr>
            <a:r>
              <a:rPr lang="en-US" dirty="0" smtClean="0"/>
              <a:t>Q1:  </a:t>
            </a:r>
            <a:r>
              <a:rPr lang="en-US" b="1" dirty="0" smtClean="0">
                <a:solidFill>
                  <a:srgbClr val="FF0000"/>
                </a:solidFill>
              </a:rPr>
              <a:t>A</a:t>
            </a:r>
            <a:r>
              <a:rPr lang="en-US" dirty="0" smtClean="0"/>
              <a:t>  </a:t>
            </a:r>
            <a:r>
              <a:rPr lang="en-US" dirty="0" err="1" smtClean="0"/>
              <a:t>a</a:t>
            </a:r>
            <a:r>
              <a:rPr lang="en-US" dirty="0" smtClean="0"/>
              <a:t> relationship in which both species clearly benefit</a:t>
            </a:r>
          </a:p>
          <a:p>
            <a:pPr marL="0" indent="0">
              <a:buNone/>
            </a:pPr>
            <a:r>
              <a:rPr lang="en-US" dirty="0" smtClean="0"/>
              <a:t>Q2: </a:t>
            </a:r>
            <a:r>
              <a:rPr lang="en-US" b="1" dirty="0" smtClean="0">
                <a:solidFill>
                  <a:srgbClr val="FF0000"/>
                </a:solidFill>
              </a:rPr>
              <a:t> D </a:t>
            </a:r>
            <a:r>
              <a:rPr lang="en-US" dirty="0" smtClean="0"/>
              <a:t>competing species have roughly equal access to a specific resource but differ in how fast or efficiently they utilize it</a:t>
            </a:r>
          </a:p>
          <a:p>
            <a:pPr marL="0" indent="0">
              <a:buNone/>
            </a:pPr>
            <a:r>
              <a:rPr lang="en-US" dirty="0" smtClean="0"/>
              <a:t>Q3: </a:t>
            </a:r>
            <a:r>
              <a:rPr lang="en-US" b="1" dirty="0" smtClean="0">
                <a:solidFill>
                  <a:srgbClr val="FF0000"/>
                </a:solidFill>
              </a:rPr>
              <a:t>C</a:t>
            </a:r>
            <a:r>
              <a:rPr lang="en-US" dirty="0" smtClean="0"/>
              <a:t>  A relationship in which one species benefits and the other species is harmed</a:t>
            </a:r>
          </a:p>
          <a:p>
            <a:pPr marL="0" indent="0">
              <a:buNone/>
            </a:pPr>
            <a:r>
              <a:rPr lang="en-US" dirty="0" smtClean="0"/>
              <a:t>Q4:</a:t>
            </a:r>
            <a:r>
              <a:rPr lang="en-US" b="1" dirty="0" smtClean="0">
                <a:solidFill>
                  <a:srgbClr val="FF0000"/>
                </a:solidFill>
              </a:rPr>
              <a:t> E   </a:t>
            </a:r>
            <a:r>
              <a:rPr lang="en-US" dirty="0" smtClean="0"/>
              <a:t>Contending species end up not having equal access to some resource; e.g., one species chases another species away</a:t>
            </a:r>
          </a:p>
          <a:p>
            <a:pPr marL="0" indent="0">
              <a:buNone/>
            </a:pPr>
            <a:r>
              <a:rPr lang="en-US" dirty="0" smtClean="0"/>
              <a:t>Q5:</a:t>
            </a:r>
            <a:r>
              <a:rPr lang="en-US" b="1" dirty="0" smtClean="0">
                <a:solidFill>
                  <a:srgbClr val="FF0000"/>
                </a:solidFill>
              </a:rPr>
              <a:t> B  </a:t>
            </a:r>
            <a:r>
              <a:rPr lang="en-US" dirty="0" smtClean="0"/>
              <a:t>a relationship in which one species benefits and the other species is neither helped nor harmed</a:t>
            </a:r>
            <a:endParaRPr lang="en-US" dirty="0"/>
          </a:p>
        </p:txBody>
      </p:sp>
    </p:spTree>
    <p:extLst>
      <p:ext uri="{BB962C8B-B14F-4D97-AF65-F5344CB8AC3E}">
        <p14:creationId xmlns:p14="http://schemas.microsoft.com/office/powerpoint/2010/main" val="2158110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Primary succession must occur prior to secondary succession in order to:</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Change soil to rock</a:t>
            </a:r>
          </a:p>
          <a:p>
            <a:pPr marL="514350" indent="-514350">
              <a:buAutoNum type="alphaLcPeriod"/>
            </a:pPr>
            <a:r>
              <a:rPr lang="en-US" dirty="0" smtClean="0"/>
              <a:t>Change ice to water</a:t>
            </a:r>
          </a:p>
          <a:p>
            <a:pPr marL="514350" indent="-514350">
              <a:buAutoNum type="alphaLcPeriod"/>
            </a:pPr>
            <a:r>
              <a:rPr lang="en-US" dirty="0" smtClean="0"/>
              <a:t>Change rock to soil</a:t>
            </a:r>
          </a:p>
          <a:p>
            <a:pPr marL="514350" indent="-514350">
              <a:buAutoNum type="alphaLcPeriod"/>
            </a:pPr>
            <a:r>
              <a:rPr lang="en-US" dirty="0" smtClean="0"/>
              <a:t>Change soil to lichen</a:t>
            </a:r>
          </a:p>
          <a:p>
            <a:pPr marL="514350" indent="-514350">
              <a:buAutoNum type="alphaLcPeriod"/>
            </a:pPr>
            <a:r>
              <a:rPr lang="en-US" dirty="0" smtClean="0"/>
              <a:t>Change lichen to algae</a:t>
            </a:r>
          </a:p>
          <a:p>
            <a:pPr marL="0" indent="0">
              <a:buNone/>
            </a:pPr>
            <a:r>
              <a:rPr lang="en-US" sz="2400" dirty="0">
                <a:hlinkClick r:id="rId2"/>
              </a:rPr>
              <a:t>http://www.youtube.com/watch?v=O8-LZdIyUQg</a:t>
            </a:r>
            <a:endParaRPr lang="en-US" sz="2400" dirty="0"/>
          </a:p>
        </p:txBody>
      </p:sp>
    </p:spTree>
    <p:extLst>
      <p:ext uri="{BB962C8B-B14F-4D97-AF65-F5344CB8AC3E}">
        <p14:creationId xmlns:p14="http://schemas.microsoft.com/office/powerpoint/2010/main" val="8790525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Primary succession must occur prior to secondary succession in order to:</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Change soil to rock</a:t>
            </a:r>
          </a:p>
          <a:p>
            <a:pPr marL="514350" indent="-514350">
              <a:buAutoNum type="alphaLcPeriod"/>
            </a:pPr>
            <a:r>
              <a:rPr lang="en-US" dirty="0" smtClean="0"/>
              <a:t>Change ice to water</a:t>
            </a:r>
          </a:p>
          <a:p>
            <a:pPr marL="514350" indent="-514350">
              <a:buAutoNum type="alphaLcPeriod"/>
            </a:pPr>
            <a:r>
              <a:rPr lang="en-US" b="1" dirty="0" smtClean="0">
                <a:solidFill>
                  <a:srgbClr val="FF0000"/>
                </a:solidFill>
              </a:rPr>
              <a:t>Change rock to soil</a:t>
            </a:r>
          </a:p>
          <a:p>
            <a:pPr marL="514350" indent="-514350">
              <a:buAutoNum type="alphaLcPeriod"/>
            </a:pPr>
            <a:r>
              <a:rPr lang="en-US" dirty="0" smtClean="0"/>
              <a:t>Change soil to lichen</a:t>
            </a:r>
          </a:p>
          <a:p>
            <a:pPr marL="514350" indent="-514350">
              <a:buAutoNum type="alphaLcPeriod"/>
            </a:pPr>
            <a:r>
              <a:rPr lang="en-US" dirty="0" smtClean="0"/>
              <a:t>Change lichen to algae</a:t>
            </a:r>
          </a:p>
          <a:p>
            <a:pPr marL="0" indent="0">
              <a:buNone/>
            </a:pPr>
            <a:r>
              <a:rPr lang="en-US" sz="2400" dirty="0">
                <a:hlinkClick r:id="rId2"/>
              </a:rPr>
              <a:t>http://www.youtube.com/watch?v=O8-LZdIyUQg</a:t>
            </a:r>
            <a:endParaRPr lang="en-US" sz="2400" dirty="0"/>
          </a:p>
        </p:txBody>
      </p:sp>
    </p:spTree>
    <p:extLst>
      <p:ext uri="{BB962C8B-B14F-4D97-AF65-F5344CB8AC3E}">
        <p14:creationId xmlns:p14="http://schemas.microsoft.com/office/powerpoint/2010/main" val="16440974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pPr algn="l"/>
            <a:r>
              <a:rPr lang="en-US" sz="3600" dirty="0" smtClean="0"/>
              <a:t>The dividing up of limited assets, materials, and other desired items so that species with similar needs use them at different times, in different ways, or in different places is known as: </a:t>
            </a:r>
            <a:endParaRPr lang="en-US" sz="3600" dirty="0"/>
          </a:p>
        </p:txBody>
      </p:sp>
      <p:sp>
        <p:nvSpPr>
          <p:cNvPr id="3" name="Content Placeholder 2"/>
          <p:cNvSpPr>
            <a:spLocks noGrp="1"/>
          </p:cNvSpPr>
          <p:nvPr>
            <p:ph idx="1"/>
          </p:nvPr>
        </p:nvSpPr>
        <p:spPr>
          <a:xfrm>
            <a:off x="381000" y="3200400"/>
            <a:ext cx="8382000" cy="4144963"/>
          </a:xfrm>
        </p:spPr>
        <p:txBody>
          <a:bodyPr/>
          <a:lstStyle/>
          <a:p>
            <a:pPr marL="514350" indent="-514350">
              <a:buAutoNum type="alphaLcPeriod"/>
            </a:pPr>
            <a:r>
              <a:rPr lang="en-US" dirty="0" smtClean="0"/>
              <a:t>Exploitation competition</a:t>
            </a:r>
          </a:p>
          <a:p>
            <a:pPr marL="514350" indent="-514350">
              <a:buAutoNum type="alphaLcPeriod"/>
            </a:pPr>
            <a:r>
              <a:rPr lang="en-US" dirty="0" smtClean="0"/>
              <a:t>Resource partitioning</a:t>
            </a:r>
          </a:p>
          <a:p>
            <a:pPr marL="514350" indent="-514350">
              <a:buAutoNum type="alphaLcPeriod"/>
            </a:pPr>
            <a:r>
              <a:rPr lang="en-US" dirty="0" smtClean="0"/>
              <a:t>Predator-prey relationships</a:t>
            </a:r>
          </a:p>
          <a:p>
            <a:pPr marL="514350" indent="-514350">
              <a:buAutoNum type="alphaLcPeriod"/>
            </a:pPr>
            <a:r>
              <a:rPr lang="en-US" dirty="0" smtClean="0"/>
              <a:t>Resource equilibrium</a:t>
            </a:r>
          </a:p>
          <a:p>
            <a:pPr marL="514350" indent="-514350">
              <a:buAutoNum type="alphaLcPeriod"/>
            </a:pPr>
            <a:r>
              <a:rPr lang="en-US" dirty="0" smtClean="0"/>
              <a:t>Precautionary allocation</a:t>
            </a:r>
            <a:endParaRPr lang="en-US" dirty="0"/>
          </a:p>
        </p:txBody>
      </p:sp>
    </p:spTree>
    <p:extLst>
      <p:ext uri="{BB962C8B-B14F-4D97-AF65-F5344CB8AC3E}">
        <p14:creationId xmlns:p14="http://schemas.microsoft.com/office/powerpoint/2010/main" val="34655897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pPr algn="l"/>
            <a:r>
              <a:rPr lang="en-US" sz="3600" dirty="0" smtClean="0"/>
              <a:t>The dividing up of limited assets, materials, and other desired items so that species with similar needs use them at different times, in different ways, or in different places is known as: </a:t>
            </a:r>
            <a:endParaRPr lang="en-US" sz="3600" dirty="0"/>
          </a:p>
        </p:txBody>
      </p:sp>
      <p:sp>
        <p:nvSpPr>
          <p:cNvPr id="3" name="Content Placeholder 2"/>
          <p:cNvSpPr>
            <a:spLocks noGrp="1"/>
          </p:cNvSpPr>
          <p:nvPr>
            <p:ph idx="1"/>
          </p:nvPr>
        </p:nvSpPr>
        <p:spPr>
          <a:xfrm>
            <a:off x="381000" y="3200400"/>
            <a:ext cx="8382000" cy="4144963"/>
          </a:xfrm>
        </p:spPr>
        <p:txBody>
          <a:bodyPr/>
          <a:lstStyle/>
          <a:p>
            <a:pPr marL="514350" indent="-514350">
              <a:buAutoNum type="alphaLcPeriod"/>
            </a:pPr>
            <a:r>
              <a:rPr lang="en-US" dirty="0" smtClean="0"/>
              <a:t>Exploitation competition</a:t>
            </a:r>
          </a:p>
          <a:p>
            <a:pPr marL="514350" indent="-514350">
              <a:buAutoNum type="alphaLcPeriod"/>
            </a:pPr>
            <a:r>
              <a:rPr lang="en-US" b="1" dirty="0" smtClean="0">
                <a:solidFill>
                  <a:srgbClr val="FF0000"/>
                </a:solidFill>
              </a:rPr>
              <a:t>Resource partitioning</a:t>
            </a:r>
          </a:p>
          <a:p>
            <a:pPr marL="514350" indent="-514350">
              <a:buAutoNum type="alphaLcPeriod"/>
            </a:pPr>
            <a:r>
              <a:rPr lang="en-US" dirty="0" smtClean="0"/>
              <a:t>Predator-prey relationships</a:t>
            </a:r>
          </a:p>
          <a:p>
            <a:pPr marL="514350" indent="-514350">
              <a:buAutoNum type="alphaLcPeriod"/>
            </a:pPr>
            <a:r>
              <a:rPr lang="en-US" dirty="0" smtClean="0"/>
              <a:t>Resource equilibrium</a:t>
            </a:r>
          </a:p>
          <a:p>
            <a:pPr marL="514350" indent="-514350">
              <a:buAutoNum type="alphaLcPeriod"/>
            </a:pPr>
            <a:r>
              <a:rPr lang="en-US" dirty="0" smtClean="0"/>
              <a:t>Precautionary allocation</a:t>
            </a:r>
          </a:p>
          <a:p>
            <a:pPr marL="0" indent="0">
              <a:buNone/>
            </a:pPr>
            <a:r>
              <a:rPr lang="en-US" sz="2800" dirty="0">
                <a:hlinkClick r:id="rId2"/>
              </a:rPr>
              <a:t>http://www.youtube.com/watch?v=GxE1SSqbSn4</a:t>
            </a:r>
            <a:endParaRPr lang="en-US" sz="2800" dirty="0"/>
          </a:p>
        </p:txBody>
      </p:sp>
    </p:spTree>
    <p:extLst>
      <p:ext uri="{BB962C8B-B14F-4D97-AF65-F5344CB8AC3E}">
        <p14:creationId xmlns:p14="http://schemas.microsoft.com/office/powerpoint/2010/main" val="14427729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normAutofit fontScale="90000"/>
          </a:bodyPr>
          <a:lstStyle/>
          <a:p>
            <a:pPr algn="l"/>
            <a:r>
              <a:rPr lang="en-US" sz="3200" dirty="0" smtClean="0"/>
              <a:t>Next 4 questions refer to the relative amounts or degrees of these characteristics  </a:t>
            </a:r>
            <a:br>
              <a:rPr lang="en-US" sz="3200" dirty="0" smtClean="0"/>
            </a:br>
            <a:r>
              <a:rPr lang="en-US" sz="3200" dirty="0" smtClean="0"/>
              <a:t>(a) mature ecosystems     (b) immature ecosystems</a:t>
            </a:r>
            <a:endParaRPr lang="en-US" sz="3200" dirty="0"/>
          </a:p>
        </p:txBody>
      </p:sp>
      <p:sp>
        <p:nvSpPr>
          <p:cNvPr id="3" name="Content Placeholder 2"/>
          <p:cNvSpPr>
            <a:spLocks noGrp="1"/>
          </p:cNvSpPr>
          <p:nvPr>
            <p:ph idx="1"/>
          </p:nvPr>
        </p:nvSpPr>
        <p:spPr>
          <a:xfrm>
            <a:off x="76200" y="2133600"/>
            <a:ext cx="8229600" cy="4525963"/>
          </a:xfrm>
        </p:spPr>
        <p:txBody>
          <a:bodyPr/>
          <a:lstStyle/>
          <a:p>
            <a:pPr marL="0" indent="0">
              <a:buNone/>
            </a:pPr>
            <a:r>
              <a:rPr lang="en-US" dirty="0" smtClean="0"/>
              <a:t>Q1:  biomass is high</a:t>
            </a:r>
          </a:p>
          <a:p>
            <a:pPr marL="0" indent="0">
              <a:buNone/>
            </a:pPr>
            <a:r>
              <a:rPr lang="en-US" dirty="0" smtClean="0"/>
              <a:t>Q2:  species diversity is low</a:t>
            </a:r>
          </a:p>
          <a:p>
            <a:pPr marL="0" indent="0">
              <a:buNone/>
            </a:pPr>
            <a:r>
              <a:rPr lang="en-US" dirty="0" smtClean="0"/>
              <a:t>Q3: </a:t>
            </a:r>
            <a:r>
              <a:rPr lang="en-US" b="1" dirty="0" smtClean="0">
                <a:solidFill>
                  <a:srgbClr val="FF0000"/>
                </a:solidFill>
              </a:rPr>
              <a:t> </a:t>
            </a:r>
            <a:r>
              <a:rPr lang="en-US" dirty="0" smtClean="0"/>
              <a:t>trophic structure is comprised mainly of producers and a few decomposers</a:t>
            </a:r>
          </a:p>
          <a:p>
            <a:pPr marL="0" indent="0">
              <a:buNone/>
            </a:pPr>
            <a:r>
              <a:rPr lang="en-US" dirty="0" smtClean="0"/>
              <a:t>Q4:  efficiency of nutrient cycling is high</a:t>
            </a:r>
            <a:endParaRPr lang="en-US" dirty="0"/>
          </a:p>
        </p:txBody>
      </p:sp>
    </p:spTree>
    <p:extLst>
      <p:ext uri="{BB962C8B-B14F-4D97-AF65-F5344CB8AC3E}">
        <p14:creationId xmlns:p14="http://schemas.microsoft.com/office/powerpoint/2010/main" val="15206995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normAutofit fontScale="90000"/>
          </a:bodyPr>
          <a:lstStyle/>
          <a:p>
            <a:pPr algn="l"/>
            <a:r>
              <a:rPr lang="en-US" sz="3200" dirty="0" smtClean="0"/>
              <a:t>Next 4 questions refer to the relative amounts or degrees of these characteristics  </a:t>
            </a:r>
            <a:br>
              <a:rPr lang="en-US" sz="3200" dirty="0" smtClean="0"/>
            </a:br>
            <a:r>
              <a:rPr lang="en-US" sz="3200" dirty="0" smtClean="0"/>
              <a:t>(a) mature ecosystems     (b) immature ecosystems</a:t>
            </a:r>
            <a:endParaRPr lang="en-US" sz="3200" dirty="0"/>
          </a:p>
        </p:txBody>
      </p:sp>
      <p:sp>
        <p:nvSpPr>
          <p:cNvPr id="3" name="Content Placeholder 2"/>
          <p:cNvSpPr>
            <a:spLocks noGrp="1"/>
          </p:cNvSpPr>
          <p:nvPr>
            <p:ph idx="1"/>
          </p:nvPr>
        </p:nvSpPr>
        <p:spPr>
          <a:xfrm>
            <a:off x="76200" y="2133600"/>
            <a:ext cx="8229600" cy="4525963"/>
          </a:xfrm>
        </p:spPr>
        <p:txBody>
          <a:bodyPr/>
          <a:lstStyle/>
          <a:p>
            <a:pPr marL="0" indent="0">
              <a:buNone/>
            </a:pPr>
            <a:r>
              <a:rPr lang="en-US" dirty="0" smtClean="0"/>
              <a:t>Q1:  </a:t>
            </a:r>
            <a:r>
              <a:rPr lang="en-US" b="1" dirty="0" smtClean="0">
                <a:solidFill>
                  <a:srgbClr val="FF0000"/>
                </a:solidFill>
              </a:rPr>
              <a:t>a</a:t>
            </a:r>
            <a:r>
              <a:rPr lang="en-US" dirty="0" smtClean="0"/>
              <a:t>	biomass is high</a:t>
            </a:r>
          </a:p>
          <a:p>
            <a:pPr marL="0" indent="0">
              <a:buNone/>
            </a:pPr>
            <a:r>
              <a:rPr lang="en-US" dirty="0" smtClean="0"/>
              <a:t>Q2:  </a:t>
            </a:r>
            <a:r>
              <a:rPr lang="en-US" b="1" dirty="0" smtClean="0">
                <a:solidFill>
                  <a:srgbClr val="FF0000"/>
                </a:solidFill>
              </a:rPr>
              <a:t>b</a:t>
            </a:r>
            <a:r>
              <a:rPr lang="en-US" dirty="0" smtClean="0"/>
              <a:t>	species diversity is low</a:t>
            </a:r>
          </a:p>
          <a:p>
            <a:pPr marL="0" indent="0">
              <a:buNone/>
            </a:pPr>
            <a:r>
              <a:rPr lang="en-US" dirty="0" smtClean="0"/>
              <a:t>Q3: </a:t>
            </a:r>
            <a:r>
              <a:rPr lang="en-US" b="1" dirty="0" smtClean="0">
                <a:solidFill>
                  <a:srgbClr val="FF0000"/>
                </a:solidFill>
              </a:rPr>
              <a:t> b</a:t>
            </a:r>
            <a:r>
              <a:rPr lang="en-US" dirty="0" smtClean="0"/>
              <a:t>	trophic structure is comprised mainly of producers and a few decomposers</a:t>
            </a:r>
          </a:p>
          <a:p>
            <a:pPr marL="0" indent="0">
              <a:buNone/>
            </a:pPr>
            <a:r>
              <a:rPr lang="en-US" dirty="0" smtClean="0"/>
              <a:t>Q4:  </a:t>
            </a:r>
            <a:r>
              <a:rPr lang="en-US" b="1" dirty="0" smtClean="0">
                <a:solidFill>
                  <a:srgbClr val="FF0000"/>
                </a:solidFill>
              </a:rPr>
              <a:t>a</a:t>
            </a:r>
            <a:r>
              <a:rPr lang="en-US" dirty="0" smtClean="0"/>
              <a:t>	efficiency of nutrient cycling is high</a:t>
            </a:r>
            <a:endParaRPr lang="en-US" dirty="0"/>
          </a:p>
        </p:txBody>
      </p:sp>
    </p:spTree>
    <p:extLst>
      <p:ext uri="{BB962C8B-B14F-4D97-AF65-F5344CB8AC3E}">
        <p14:creationId xmlns:p14="http://schemas.microsoft.com/office/powerpoint/2010/main" val="7345233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if FALSE regarding ecological disturbances?</a:t>
            </a:r>
            <a:endParaRPr lang="en-US" dirty="0"/>
          </a:p>
        </p:txBody>
      </p:sp>
      <p:sp>
        <p:nvSpPr>
          <p:cNvPr id="3" name="Content Placeholder 2"/>
          <p:cNvSpPr>
            <a:spLocks noGrp="1"/>
          </p:cNvSpPr>
          <p:nvPr>
            <p:ph idx="1"/>
          </p:nvPr>
        </p:nvSpPr>
        <p:spPr>
          <a:xfrm>
            <a:off x="228600" y="1828800"/>
            <a:ext cx="8763000" cy="4525963"/>
          </a:xfrm>
        </p:spPr>
        <p:txBody>
          <a:bodyPr>
            <a:normAutofit fontScale="92500" lnSpcReduction="10000"/>
          </a:bodyPr>
          <a:lstStyle/>
          <a:p>
            <a:pPr marL="571500" indent="-571500">
              <a:buAutoNum type="romanUcPeriod"/>
            </a:pPr>
            <a:r>
              <a:rPr lang="en-US" dirty="0" smtClean="0"/>
              <a:t>Communities that experience moderate disturbances often exhibit greater species diversity than other communities</a:t>
            </a:r>
          </a:p>
          <a:p>
            <a:pPr marL="571500" indent="-571500">
              <a:buAutoNum type="romanUcPeriod"/>
            </a:pPr>
            <a:r>
              <a:rPr lang="en-US" dirty="0" smtClean="0"/>
              <a:t>Moderate disturbances create openings/opportunities for colonizing species</a:t>
            </a:r>
          </a:p>
          <a:p>
            <a:pPr marL="571500" indent="-571500">
              <a:buAutoNum type="romanUcPeriod"/>
            </a:pPr>
            <a:r>
              <a:rPr lang="en-US" dirty="0" smtClean="0"/>
              <a:t>Major disturbances generally allow the vast majority of species to survive in disturbed areas leaving these areas quite open to large numbers of colonizing species</a:t>
            </a:r>
          </a:p>
          <a:p>
            <a:pPr marL="0" indent="0">
              <a:buNone/>
            </a:pPr>
            <a:r>
              <a:rPr lang="en-US" dirty="0" smtClean="0"/>
              <a:t>a.  I only    b.  II only  c.  III only   d.  I and II   e.  I, II, III</a:t>
            </a:r>
            <a:endParaRPr lang="en-US" dirty="0"/>
          </a:p>
        </p:txBody>
      </p:sp>
    </p:spTree>
    <p:extLst>
      <p:ext uri="{BB962C8B-B14F-4D97-AF65-F5344CB8AC3E}">
        <p14:creationId xmlns:p14="http://schemas.microsoft.com/office/powerpoint/2010/main" val="38782006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if FALSE regarding ecological disturbances?</a:t>
            </a:r>
            <a:endParaRPr lang="en-US" dirty="0"/>
          </a:p>
        </p:txBody>
      </p:sp>
      <p:sp>
        <p:nvSpPr>
          <p:cNvPr id="3" name="Content Placeholder 2"/>
          <p:cNvSpPr>
            <a:spLocks noGrp="1"/>
          </p:cNvSpPr>
          <p:nvPr>
            <p:ph idx="1"/>
          </p:nvPr>
        </p:nvSpPr>
        <p:spPr>
          <a:xfrm>
            <a:off x="228600" y="1828800"/>
            <a:ext cx="8763000" cy="4525963"/>
          </a:xfrm>
        </p:spPr>
        <p:txBody>
          <a:bodyPr>
            <a:normAutofit fontScale="92500" lnSpcReduction="10000"/>
          </a:bodyPr>
          <a:lstStyle/>
          <a:p>
            <a:pPr marL="571500" indent="-571500">
              <a:buAutoNum type="romanUcPeriod"/>
            </a:pPr>
            <a:r>
              <a:rPr lang="en-US" dirty="0" smtClean="0"/>
              <a:t>Communities that experience moderate disturbances often exhibit greater species diversity than other communities</a:t>
            </a:r>
          </a:p>
          <a:p>
            <a:pPr marL="571500" indent="-571500">
              <a:buAutoNum type="romanUcPeriod"/>
            </a:pPr>
            <a:r>
              <a:rPr lang="en-US" dirty="0" smtClean="0"/>
              <a:t>Moderate disturbances create openings/opportunities for colonizing species</a:t>
            </a:r>
          </a:p>
          <a:p>
            <a:pPr marL="571500" indent="-571500">
              <a:buAutoNum type="romanUcPeriod"/>
            </a:pPr>
            <a:r>
              <a:rPr lang="en-US" dirty="0" smtClean="0"/>
              <a:t>Major disturbances generally allow the vast majority of species to survive in disturbed areas leaving these areas quite open to large numbers of colonizing species</a:t>
            </a:r>
          </a:p>
          <a:p>
            <a:pPr marL="0" indent="0">
              <a:buNone/>
            </a:pPr>
            <a:r>
              <a:rPr lang="en-US" dirty="0" smtClean="0"/>
              <a:t>a.  I only    b.  II only  c.  III only   </a:t>
            </a:r>
            <a:r>
              <a:rPr lang="en-US" b="1" dirty="0" smtClean="0">
                <a:solidFill>
                  <a:srgbClr val="FF0000"/>
                </a:solidFill>
              </a:rPr>
              <a:t>d.  I and II   </a:t>
            </a:r>
            <a:r>
              <a:rPr lang="en-US" dirty="0" smtClean="0"/>
              <a:t>e.  I, II, III</a:t>
            </a:r>
            <a:endParaRPr lang="en-US" dirty="0"/>
          </a:p>
        </p:txBody>
      </p:sp>
    </p:spTree>
    <p:extLst>
      <p:ext uri="{BB962C8B-B14F-4D97-AF65-F5344CB8AC3E}">
        <p14:creationId xmlns:p14="http://schemas.microsoft.com/office/powerpoint/2010/main" val="1464967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Inland Wetlands are ecologically and/or economically valuable for:</a:t>
            </a:r>
            <a:endParaRPr lang="en-US" dirty="0"/>
          </a:p>
        </p:txBody>
      </p:sp>
      <p:sp>
        <p:nvSpPr>
          <p:cNvPr id="3" name="Content Placeholder 2"/>
          <p:cNvSpPr>
            <a:spLocks noGrp="1"/>
          </p:cNvSpPr>
          <p:nvPr>
            <p:ph idx="1"/>
          </p:nvPr>
        </p:nvSpPr>
        <p:spPr/>
        <p:txBody>
          <a:bodyPr/>
          <a:lstStyle/>
          <a:p>
            <a:pPr marL="571500" indent="-571500">
              <a:buAutoNum type="romanUcPeriod"/>
            </a:pPr>
            <a:r>
              <a:rPr lang="en-US" dirty="0" smtClean="0"/>
              <a:t>Recharging groundwater supplies</a:t>
            </a:r>
          </a:p>
          <a:p>
            <a:pPr marL="571500" indent="-571500">
              <a:buAutoNum type="romanUcPeriod"/>
            </a:pPr>
            <a:r>
              <a:rPr lang="en-US" dirty="0" smtClean="0"/>
              <a:t>Biogeochemical cycling of carbon, nitrogen, and sulfur</a:t>
            </a:r>
          </a:p>
          <a:p>
            <a:pPr marL="571500" indent="-571500">
              <a:buAutoNum type="romanUcPeriod"/>
            </a:pPr>
            <a:r>
              <a:rPr lang="en-US" dirty="0" smtClean="0"/>
              <a:t>Growing several food crops for people</a:t>
            </a:r>
          </a:p>
          <a:p>
            <a:pPr marL="514350" indent="-514350">
              <a:buAutoNum type="alphaLcPeriod"/>
            </a:pPr>
            <a:r>
              <a:rPr lang="en-US" dirty="0" smtClean="0"/>
              <a:t>I only       b.  II only    c.  III only</a:t>
            </a:r>
          </a:p>
          <a:p>
            <a:pPr marL="0" indent="0">
              <a:buNone/>
            </a:pPr>
            <a:r>
              <a:rPr lang="en-US" dirty="0" smtClean="0"/>
              <a:t>d.  I and II </a:t>
            </a:r>
            <a:r>
              <a:rPr lang="en-US" b="1" dirty="0" smtClean="0">
                <a:solidFill>
                  <a:srgbClr val="FF0000"/>
                </a:solidFill>
              </a:rPr>
              <a:t>only        e. I, II, and III</a:t>
            </a:r>
            <a:endParaRPr lang="en-US" b="1" dirty="0">
              <a:solidFill>
                <a:srgbClr val="FF0000"/>
              </a:solidFill>
            </a:endParaRPr>
          </a:p>
        </p:txBody>
      </p:sp>
    </p:spTree>
    <p:extLst>
      <p:ext uri="{BB962C8B-B14F-4D97-AF65-F5344CB8AC3E}">
        <p14:creationId xmlns:p14="http://schemas.microsoft.com/office/powerpoint/2010/main" val="34661165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Species Diversity tend to increase with: </a:t>
            </a:r>
            <a:endParaRPr lang="en-US" dirty="0"/>
          </a:p>
        </p:txBody>
      </p:sp>
      <p:sp>
        <p:nvSpPr>
          <p:cNvPr id="3" name="Content Placeholder 2"/>
          <p:cNvSpPr>
            <a:spLocks noGrp="1"/>
          </p:cNvSpPr>
          <p:nvPr>
            <p:ph idx="1"/>
          </p:nvPr>
        </p:nvSpPr>
        <p:spPr/>
        <p:txBody>
          <a:bodyPr/>
          <a:lstStyle/>
          <a:p>
            <a:pPr marL="571500" indent="-571500">
              <a:buAutoNum type="romanUcPeriod"/>
            </a:pPr>
            <a:r>
              <a:rPr lang="en-US" dirty="0" smtClean="0"/>
              <a:t>Decreased elevation  </a:t>
            </a:r>
          </a:p>
          <a:p>
            <a:pPr marL="571500" indent="-571500">
              <a:buAutoNum type="romanUcPeriod" startAt="2"/>
            </a:pPr>
            <a:r>
              <a:rPr lang="en-US" dirty="0" smtClean="0"/>
              <a:t>Increased precipitation</a:t>
            </a:r>
          </a:p>
          <a:p>
            <a:pPr marL="571500" indent="-571500">
              <a:buAutoNum type="romanUcPeriod" startAt="2"/>
            </a:pPr>
            <a:r>
              <a:rPr lang="en-US" dirty="0" smtClean="0"/>
              <a:t>Increased solar radiation</a:t>
            </a:r>
          </a:p>
          <a:p>
            <a:pPr marL="514350" indent="-514350">
              <a:buAutoNum type="alphaLcPeriod"/>
            </a:pPr>
            <a:r>
              <a:rPr lang="en-US" dirty="0" smtClean="0"/>
              <a:t>I only    b.  II only   c.  III only</a:t>
            </a:r>
          </a:p>
          <a:p>
            <a:pPr marL="514350" indent="-514350">
              <a:buAutoNum type="alphaLcPeriod" startAt="4"/>
            </a:pPr>
            <a:r>
              <a:rPr lang="en-US" dirty="0" smtClean="0"/>
              <a:t>I and II only    e.   I, II, and III</a:t>
            </a:r>
          </a:p>
          <a:p>
            <a:pPr marL="514350" indent="-514350">
              <a:buAutoNum type="alphaLcPeriod" startAt="4"/>
            </a:pPr>
            <a:endParaRPr lang="en-US" dirty="0"/>
          </a:p>
          <a:p>
            <a:pPr marL="0" indent="0">
              <a:buNone/>
            </a:pPr>
            <a:endParaRPr lang="en-US" dirty="0" smtClean="0"/>
          </a:p>
          <a:p>
            <a:pPr marL="571500" indent="-571500">
              <a:buAutoNum type="romanUcPeriod"/>
            </a:pPr>
            <a:endParaRPr lang="en-US" dirty="0"/>
          </a:p>
        </p:txBody>
      </p:sp>
    </p:spTree>
    <p:extLst>
      <p:ext uri="{BB962C8B-B14F-4D97-AF65-F5344CB8AC3E}">
        <p14:creationId xmlns:p14="http://schemas.microsoft.com/office/powerpoint/2010/main" val="41100713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Species Diversity tend to increase with: </a:t>
            </a:r>
            <a:endParaRPr lang="en-US" dirty="0"/>
          </a:p>
        </p:txBody>
      </p:sp>
      <p:sp>
        <p:nvSpPr>
          <p:cNvPr id="3" name="Content Placeholder 2"/>
          <p:cNvSpPr>
            <a:spLocks noGrp="1"/>
          </p:cNvSpPr>
          <p:nvPr>
            <p:ph idx="1"/>
          </p:nvPr>
        </p:nvSpPr>
        <p:spPr/>
        <p:txBody>
          <a:bodyPr>
            <a:normAutofit/>
          </a:bodyPr>
          <a:lstStyle/>
          <a:p>
            <a:pPr marL="571500" indent="-571500">
              <a:buAutoNum type="romanUcPeriod"/>
            </a:pPr>
            <a:r>
              <a:rPr lang="en-US" dirty="0" smtClean="0"/>
              <a:t>Decreased elevation  </a:t>
            </a:r>
          </a:p>
          <a:p>
            <a:pPr marL="571500" indent="-571500">
              <a:buAutoNum type="romanUcPeriod" startAt="2"/>
            </a:pPr>
            <a:r>
              <a:rPr lang="en-US" dirty="0" smtClean="0"/>
              <a:t>Increased precipitation</a:t>
            </a:r>
          </a:p>
          <a:p>
            <a:pPr marL="571500" indent="-571500">
              <a:buAutoNum type="romanUcPeriod" startAt="2"/>
            </a:pPr>
            <a:r>
              <a:rPr lang="en-US" dirty="0" smtClean="0"/>
              <a:t>Increased solar radiation</a:t>
            </a:r>
          </a:p>
          <a:p>
            <a:pPr marL="514350" indent="-514350">
              <a:buAutoNum type="alphaLcPeriod"/>
            </a:pPr>
            <a:r>
              <a:rPr lang="en-US" dirty="0" smtClean="0"/>
              <a:t>I only    b.  II only   c.  III only</a:t>
            </a:r>
          </a:p>
          <a:p>
            <a:pPr marL="514350" indent="-514350">
              <a:buAutoNum type="alphaLcPeriod" startAt="4"/>
            </a:pPr>
            <a:r>
              <a:rPr lang="en-US" dirty="0" smtClean="0"/>
              <a:t>I and II only    </a:t>
            </a:r>
            <a:r>
              <a:rPr lang="en-US" b="1" dirty="0" smtClean="0">
                <a:solidFill>
                  <a:srgbClr val="FF0000"/>
                </a:solidFill>
              </a:rPr>
              <a:t>e.   I, II, and III</a:t>
            </a:r>
          </a:p>
          <a:p>
            <a:pPr marL="0" indent="0">
              <a:buNone/>
            </a:pPr>
            <a:r>
              <a:rPr lang="en-US" sz="2200" dirty="0" smtClean="0">
                <a:hlinkClick r:id="rId2"/>
              </a:rPr>
              <a:t>http://www.youtube.com/watch?v=zuwTRM45qWc</a:t>
            </a:r>
            <a:r>
              <a:rPr lang="en-US" sz="2200" dirty="0" smtClean="0"/>
              <a:t> (Bozeman)</a:t>
            </a:r>
          </a:p>
          <a:p>
            <a:pPr marL="0" indent="0">
              <a:buNone/>
            </a:pPr>
            <a:r>
              <a:rPr lang="en-US" sz="2200" dirty="0">
                <a:hlinkClick r:id="rId3"/>
              </a:rPr>
              <a:t>http://</a:t>
            </a:r>
            <a:r>
              <a:rPr lang="en-US" sz="2200" dirty="0" smtClean="0">
                <a:hlinkClick r:id="rId3"/>
              </a:rPr>
              <a:t>www.youtube.com/watch?v=JePixuWr2n0</a:t>
            </a:r>
            <a:endParaRPr lang="en-US" sz="2200" dirty="0" smtClean="0"/>
          </a:p>
          <a:p>
            <a:pPr marL="0" indent="0">
              <a:buNone/>
            </a:pPr>
            <a:r>
              <a:rPr lang="en-US" sz="2200" dirty="0">
                <a:hlinkClick r:id="rId4"/>
              </a:rPr>
              <a:t>http://</a:t>
            </a:r>
            <a:r>
              <a:rPr lang="en-US" sz="2200" dirty="0" smtClean="0">
                <a:hlinkClick r:id="rId4"/>
              </a:rPr>
              <a:t>www.youtube.com/watch?v=l_uWxFi595I</a:t>
            </a:r>
            <a:r>
              <a:rPr lang="en-US" sz="2200" dirty="0" smtClean="0"/>
              <a:t> (practice problems)</a:t>
            </a:r>
          </a:p>
          <a:p>
            <a:pPr marL="571500" indent="-571500">
              <a:buAutoNum type="romanUcPeriod"/>
            </a:pPr>
            <a:endParaRPr lang="en-US" dirty="0"/>
          </a:p>
        </p:txBody>
      </p:sp>
    </p:spTree>
    <p:extLst>
      <p:ext uri="{BB962C8B-B14F-4D97-AF65-F5344CB8AC3E}">
        <p14:creationId xmlns:p14="http://schemas.microsoft.com/office/powerpoint/2010/main" val="25000463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noAutofit/>
          </a:bodyPr>
          <a:lstStyle/>
          <a:p>
            <a:pPr algn="l"/>
            <a:r>
              <a:rPr lang="en-US" sz="3200" dirty="0" smtClean="0"/>
              <a:t>Which of the following can be briefly describe in the phrase, “the niches of two species cannot overlap completely or significantly for an extended time period</a:t>
            </a:r>
            <a:endParaRPr lang="en-US" sz="3200" dirty="0"/>
          </a:p>
        </p:txBody>
      </p:sp>
      <p:sp>
        <p:nvSpPr>
          <p:cNvPr id="3" name="Content Placeholder 2"/>
          <p:cNvSpPr>
            <a:spLocks noGrp="1"/>
          </p:cNvSpPr>
          <p:nvPr>
            <p:ph idx="1"/>
          </p:nvPr>
        </p:nvSpPr>
        <p:spPr>
          <a:xfrm>
            <a:off x="457200" y="2514600"/>
            <a:ext cx="8229600" cy="3001963"/>
          </a:xfrm>
        </p:spPr>
        <p:txBody>
          <a:bodyPr/>
          <a:lstStyle/>
          <a:p>
            <a:pPr marL="514350" indent="-514350">
              <a:buAutoNum type="alphaLcPeriod"/>
            </a:pPr>
            <a:r>
              <a:rPr lang="en-US" dirty="0" smtClean="0"/>
              <a:t>Competitive inclusion principle</a:t>
            </a:r>
          </a:p>
          <a:p>
            <a:pPr marL="514350" indent="-514350">
              <a:buAutoNum type="alphaLcPeriod"/>
            </a:pPr>
            <a:r>
              <a:rPr lang="en-US" dirty="0" smtClean="0"/>
              <a:t>Competitive collusion principle</a:t>
            </a:r>
          </a:p>
          <a:p>
            <a:pPr marL="514350" indent="-514350">
              <a:buAutoNum type="alphaLcPeriod"/>
            </a:pPr>
            <a:r>
              <a:rPr lang="en-US" dirty="0" smtClean="0"/>
              <a:t>Competitive exclusion principle</a:t>
            </a:r>
          </a:p>
          <a:p>
            <a:pPr marL="514350" indent="-514350">
              <a:buAutoNum type="alphaLcPeriod"/>
            </a:pPr>
            <a:r>
              <a:rPr lang="en-US" dirty="0" smtClean="0"/>
              <a:t>Competitive illusion principle</a:t>
            </a:r>
          </a:p>
          <a:p>
            <a:pPr marL="514350" indent="-514350">
              <a:buAutoNum type="alphaLcPeriod"/>
            </a:pPr>
            <a:r>
              <a:rPr lang="en-US" dirty="0" smtClean="0"/>
              <a:t>Competitive delusion principle</a:t>
            </a:r>
            <a:endParaRPr lang="en-US" dirty="0"/>
          </a:p>
        </p:txBody>
      </p:sp>
    </p:spTree>
    <p:extLst>
      <p:ext uri="{BB962C8B-B14F-4D97-AF65-F5344CB8AC3E}">
        <p14:creationId xmlns:p14="http://schemas.microsoft.com/office/powerpoint/2010/main" val="34247117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noAutofit/>
          </a:bodyPr>
          <a:lstStyle/>
          <a:p>
            <a:pPr algn="l"/>
            <a:r>
              <a:rPr lang="en-US" sz="3200" dirty="0" smtClean="0"/>
              <a:t>Which of the following can be briefly describe in the phrase, “the niches of two species cannot overlap completely or significantly for an extended time period</a:t>
            </a:r>
            <a:endParaRPr lang="en-US" sz="3200" dirty="0"/>
          </a:p>
        </p:txBody>
      </p:sp>
      <p:sp>
        <p:nvSpPr>
          <p:cNvPr id="3" name="Content Placeholder 2"/>
          <p:cNvSpPr>
            <a:spLocks noGrp="1"/>
          </p:cNvSpPr>
          <p:nvPr>
            <p:ph idx="1"/>
          </p:nvPr>
        </p:nvSpPr>
        <p:spPr>
          <a:xfrm>
            <a:off x="457200" y="2514600"/>
            <a:ext cx="8229600" cy="3001963"/>
          </a:xfrm>
        </p:spPr>
        <p:txBody>
          <a:bodyPr/>
          <a:lstStyle/>
          <a:p>
            <a:pPr marL="514350" indent="-514350">
              <a:buAutoNum type="alphaLcPeriod"/>
            </a:pPr>
            <a:r>
              <a:rPr lang="en-US" dirty="0" smtClean="0"/>
              <a:t>Competitive inclusion principle</a:t>
            </a:r>
          </a:p>
          <a:p>
            <a:pPr marL="514350" indent="-514350">
              <a:buAutoNum type="alphaLcPeriod"/>
            </a:pPr>
            <a:r>
              <a:rPr lang="en-US" dirty="0" smtClean="0"/>
              <a:t>Competitive collusion principle</a:t>
            </a:r>
          </a:p>
          <a:p>
            <a:pPr marL="514350" indent="-514350">
              <a:buAutoNum type="alphaLcPeriod"/>
            </a:pPr>
            <a:r>
              <a:rPr lang="en-US" b="1" dirty="0" smtClean="0">
                <a:solidFill>
                  <a:srgbClr val="FF0000"/>
                </a:solidFill>
              </a:rPr>
              <a:t>Competitive exclusion principle</a:t>
            </a:r>
          </a:p>
          <a:p>
            <a:pPr marL="514350" indent="-514350">
              <a:buAutoNum type="alphaLcPeriod"/>
            </a:pPr>
            <a:r>
              <a:rPr lang="en-US" dirty="0" smtClean="0"/>
              <a:t>Competitive illusion principle</a:t>
            </a:r>
          </a:p>
          <a:p>
            <a:pPr marL="514350" indent="-514350">
              <a:buAutoNum type="alphaLcPeriod"/>
            </a:pPr>
            <a:r>
              <a:rPr lang="en-US" dirty="0" smtClean="0"/>
              <a:t>Competitive delusion principle</a:t>
            </a:r>
            <a:endParaRPr lang="en-US" dirty="0"/>
          </a:p>
        </p:txBody>
      </p:sp>
    </p:spTree>
    <p:extLst>
      <p:ext uri="{BB962C8B-B14F-4D97-AF65-F5344CB8AC3E}">
        <p14:creationId xmlns:p14="http://schemas.microsoft.com/office/powerpoint/2010/main" val="11916907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biotic potential of a population</a:t>
            </a:r>
            <a:endParaRPr lang="en-US" dirty="0"/>
          </a:p>
        </p:txBody>
      </p:sp>
      <p:sp>
        <p:nvSpPr>
          <p:cNvPr id="3" name="Content Placeholder 2"/>
          <p:cNvSpPr>
            <a:spLocks noGrp="1"/>
          </p:cNvSpPr>
          <p:nvPr>
            <p:ph idx="1"/>
          </p:nvPr>
        </p:nvSpPr>
        <p:spPr>
          <a:xfrm>
            <a:off x="533400" y="1447800"/>
            <a:ext cx="8229600" cy="4525963"/>
          </a:xfrm>
        </p:spPr>
        <p:txBody>
          <a:bodyPr/>
          <a:lstStyle/>
          <a:p>
            <a:pPr marL="514350" indent="-514350">
              <a:buAutoNum type="alphaLcPeriod"/>
            </a:pPr>
            <a:r>
              <a:rPr lang="en-US" dirty="0" smtClean="0"/>
              <a:t>Is the maximum reproductive rate of a population</a:t>
            </a:r>
          </a:p>
          <a:p>
            <a:pPr marL="514350" indent="-514350">
              <a:buAutoNum type="alphaLcPeriod"/>
            </a:pPr>
            <a:r>
              <a:rPr lang="en-US" dirty="0" smtClean="0"/>
              <a:t>Is the current rate of growth of a population</a:t>
            </a:r>
          </a:p>
          <a:p>
            <a:pPr marL="514350" indent="-514350">
              <a:buAutoNum type="alphaLcPeriod"/>
            </a:pPr>
            <a:r>
              <a:rPr lang="en-US" dirty="0" smtClean="0"/>
              <a:t>Is an expression of how many offspring survive to reproduce</a:t>
            </a:r>
          </a:p>
          <a:p>
            <a:pPr marL="514350" indent="-514350">
              <a:buAutoNum type="alphaLcPeriod"/>
            </a:pPr>
            <a:r>
              <a:rPr lang="en-US" dirty="0" smtClean="0"/>
              <a:t>Can be determined only by studying an age structure diagram</a:t>
            </a:r>
          </a:p>
          <a:p>
            <a:pPr marL="514350" indent="-514350">
              <a:buAutoNum type="alphaLcPeriod"/>
            </a:pPr>
            <a:r>
              <a:rPr lang="en-US" dirty="0" smtClean="0"/>
              <a:t>Determines the fitness of a population</a:t>
            </a:r>
            <a:endParaRPr lang="en-US" dirty="0"/>
          </a:p>
        </p:txBody>
      </p:sp>
    </p:spTree>
    <p:extLst>
      <p:ext uri="{BB962C8B-B14F-4D97-AF65-F5344CB8AC3E}">
        <p14:creationId xmlns:p14="http://schemas.microsoft.com/office/powerpoint/2010/main" val="7612229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biotic potential of a population</a:t>
            </a:r>
            <a:endParaRPr lang="en-US" dirty="0"/>
          </a:p>
        </p:txBody>
      </p:sp>
      <p:sp>
        <p:nvSpPr>
          <p:cNvPr id="3" name="Content Placeholder 2"/>
          <p:cNvSpPr>
            <a:spLocks noGrp="1"/>
          </p:cNvSpPr>
          <p:nvPr>
            <p:ph idx="1"/>
          </p:nvPr>
        </p:nvSpPr>
        <p:spPr>
          <a:xfrm>
            <a:off x="533400" y="1447800"/>
            <a:ext cx="8229600" cy="4525963"/>
          </a:xfrm>
        </p:spPr>
        <p:txBody>
          <a:bodyPr>
            <a:normAutofit fontScale="92500" lnSpcReduction="10000"/>
          </a:bodyPr>
          <a:lstStyle/>
          <a:p>
            <a:pPr marL="514350" indent="-514350">
              <a:buAutoNum type="alphaLcPeriod"/>
            </a:pPr>
            <a:r>
              <a:rPr lang="en-US" b="1" dirty="0" smtClean="0">
                <a:solidFill>
                  <a:srgbClr val="FF0000"/>
                </a:solidFill>
              </a:rPr>
              <a:t>Is the maximum reproductive rate of a population</a:t>
            </a:r>
          </a:p>
          <a:p>
            <a:pPr marL="514350" indent="-514350">
              <a:buAutoNum type="alphaLcPeriod"/>
            </a:pPr>
            <a:r>
              <a:rPr lang="en-US" dirty="0" smtClean="0"/>
              <a:t>Is the current rate of growth of a population</a:t>
            </a:r>
          </a:p>
          <a:p>
            <a:pPr marL="514350" indent="-514350">
              <a:buAutoNum type="alphaLcPeriod"/>
            </a:pPr>
            <a:r>
              <a:rPr lang="en-US" dirty="0" smtClean="0"/>
              <a:t>Is an expression of how many offspring survive to reproduce</a:t>
            </a:r>
          </a:p>
          <a:p>
            <a:pPr marL="514350" indent="-514350">
              <a:buAutoNum type="alphaLcPeriod"/>
            </a:pPr>
            <a:r>
              <a:rPr lang="en-US" dirty="0" smtClean="0"/>
              <a:t>Can be determined only by studying an age structure diagram</a:t>
            </a:r>
          </a:p>
          <a:p>
            <a:pPr marL="514350" indent="-514350">
              <a:buAutoNum type="alphaLcPeriod"/>
            </a:pPr>
            <a:r>
              <a:rPr lang="en-US" dirty="0" smtClean="0"/>
              <a:t>Determines the fitness of a population</a:t>
            </a:r>
          </a:p>
          <a:p>
            <a:pPr marL="0" indent="0">
              <a:buNone/>
            </a:pPr>
            <a:r>
              <a:rPr lang="en-US" dirty="0">
                <a:hlinkClick r:id="rId2"/>
              </a:rPr>
              <a:t>http://www.youtube.com/watch?v=JptytfaO_3s</a:t>
            </a:r>
            <a:endParaRPr lang="en-US" dirty="0"/>
          </a:p>
        </p:txBody>
      </p:sp>
    </p:spTree>
    <p:extLst>
      <p:ext uri="{BB962C8B-B14F-4D97-AF65-F5344CB8AC3E}">
        <p14:creationId xmlns:p14="http://schemas.microsoft.com/office/powerpoint/2010/main" val="42482996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71600"/>
            <a:ext cx="8229600" cy="1143000"/>
          </a:xfrm>
        </p:spPr>
        <p:txBody>
          <a:bodyPr>
            <a:normAutofit fontScale="90000"/>
          </a:bodyPr>
          <a:lstStyle/>
          <a:p>
            <a:r>
              <a:rPr lang="en-US" dirty="0" smtClean="0"/>
              <a:t>Density-dependent population controls include all of the following EXCEPT</a:t>
            </a:r>
            <a:br>
              <a:rPr lang="en-US" dirty="0" smtClean="0"/>
            </a:br>
            <a:endParaRPr lang="en-US" dirty="0"/>
          </a:p>
        </p:txBody>
      </p:sp>
      <p:sp>
        <p:nvSpPr>
          <p:cNvPr id="3" name="Content Placeholder 2"/>
          <p:cNvSpPr>
            <a:spLocks noGrp="1"/>
          </p:cNvSpPr>
          <p:nvPr>
            <p:ph idx="1"/>
          </p:nvPr>
        </p:nvSpPr>
        <p:spPr>
          <a:xfrm>
            <a:off x="381000" y="2743200"/>
            <a:ext cx="8229600" cy="3611563"/>
          </a:xfrm>
        </p:spPr>
        <p:txBody>
          <a:bodyPr/>
          <a:lstStyle/>
          <a:p>
            <a:pPr marL="514350" indent="-514350">
              <a:buAutoNum type="alphaLcPeriod"/>
            </a:pPr>
            <a:r>
              <a:rPr lang="en-US" dirty="0" smtClean="0"/>
              <a:t>Disease</a:t>
            </a:r>
          </a:p>
          <a:p>
            <a:pPr marL="514350" indent="-514350">
              <a:buAutoNum type="alphaLcPeriod"/>
            </a:pPr>
            <a:r>
              <a:rPr lang="en-US" dirty="0" smtClean="0"/>
              <a:t>Human destruction of habitat</a:t>
            </a:r>
          </a:p>
          <a:p>
            <a:pPr marL="514350" indent="-514350">
              <a:buAutoNum type="alphaLcPeriod"/>
            </a:pPr>
            <a:r>
              <a:rPr lang="en-US" dirty="0" smtClean="0"/>
              <a:t>Parasitism</a:t>
            </a:r>
          </a:p>
          <a:p>
            <a:pPr marL="514350" indent="-514350">
              <a:buAutoNum type="alphaLcPeriod"/>
            </a:pPr>
            <a:r>
              <a:rPr lang="en-US" dirty="0" smtClean="0"/>
              <a:t>Competition for resources</a:t>
            </a:r>
          </a:p>
          <a:p>
            <a:pPr marL="514350" indent="-514350">
              <a:buAutoNum type="alphaLcPeriod"/>
            </a:pPr>
            <a:r>
              <a:rPr lang="en-US" dirty="0" smtClean="0"/>
              <a:t>predation</a:t>
            </a:r>
            <a:endParaRPr lang="en-US" dirty="0"/>
          </a:p>
        </p:txBody>
      </p:sp>
    </p:spTree>
    <p:extLst>
      <p:ext uri="{BB962C8B-B14F-4D97-AF65-F5344CB8AC3E}">
        <p14:creationId xmlns:p14="http://schemas.microsoft.com/office/powerpoint/2010/main" val="25522860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71600"/>
            <a:ext cx="8229600" cy="1143000"/>
          </a:xfrm>
        </p:spPr>
        <p:txBody>
          <a:bodyPr>
            <a:normAutofit fontScale="90000"/>
          </a:bodyPr>
          <a:lstStyle/>
          <a:p>
            <a:r>
              <a:rPr lang="en-US" dirty="0" smtClean="0"/>
              <a:t>Density-dependent population controls include all of the following EXCEPT</a:t>
            </a:r>
            <a:br>
              <a:rPr lang="en-US" dirty="0" smtClean="0"/>
            </a:br>
            <a:endParaRPr lang="en-US" dirty="0"/>
          </a:p>
        </p:txBody>
      </p:sp>
      <p:sp>
        <p:nvSpPr>
          <p:cNvPr id="3" name="Content Placeholder 2"/>
          <p:cNvSpPr>
            <a:spLocks noGrp="1"/>
          </p:cNvSpPr>
          <p:nvPr>
            <p:ph idx="1"/>
          </p:nvPr>
        </p:nvSpPr>
        <p:spPr>
          <a:xfrm>
            <a:off x="381000" y="2743200"/>
            <a:ext cx="8229600" cy="3611563"/>
          </a:xfrm>
        </p:spPr>
        <p:txBody>
          <a:bodyPr>
            <a:normAutofit fontScale="92500" lnSpcReduction="20000"/>
          </a:bodyPr>
          <a:lstStyle/>
          <a:p>
            <a:pPr marL="514350" indent="-514350">
              <a:buAutoNum type="alphaLcPeriod"/>
            </a:pPr>
            <a:r>
              <a:rPr lang="en-US" dirty="0" smtClean="0"/>
              <a:t>Disease</a:t>
            </a:r>
          </a:p>
          <a:p>
            <a:pPr marL="514350" indent="-514350">
              <a:buAutoNum type="alphaLcPeriod"/>
            </a:pPr>
            <a:r>
              <a:rPr lang="en-US" b="1" dirty="0" smtClean="0">
                <a:solidFill>
                  <a:srgbClr val="FF0000"/>
                </a:solidFill>
              </a:rPr>
              <a:t>Human destruction of habitat</a:t>
            </a:r>
          </a:p>
          <a:p>
            <a:pPr marL="514350" indent="-514350">
              <a:buAutoNum type="alphaLcPeriod"/>
            </a:pPr>
            <a:r>
              <a:rPr lang="en-US" dirty="0" smtClean="0"/>
              <a:t>Parasitism</a:t>
            </a:r>
          </a:p>
          <a:p>
            <a:pPr marL="514350" indent="-514350">
              <a:buAutoNum type="alphaLcPeriod"/>
            </a:pPr>
            <a:r>
              <a:rPr lang="en-US" dirty="0" smtClean="0"/>
              <a:t>Competition for resources</a:t>
            </a:r>
          </a:p>
          <a:p>
            <a:pPr marL="514350" indent="-514350">
              <a:buAutoNum type="alphaLcPeriod"/>
            </a:pPr>
            <a:r>
              <a:rPr lang="en-US" dirty="0" smtClean="0"/>
              <a:t>Predation</a:t>
            </a:r>
          </a:p>
          <a:p>
            <a:pPr marL="0" indent="0">
              <a:buNone/>
            </a:pPr>
            <a:r>
              <a:rPr lang="en-US" dirty="0">
                <a:hlinkClick r:id="rId2"/>
              </a:rPr>
              <a:t>http://</a:t>
            </a:r>
            <a:r>
              <a:rPr lang="en-US" dirty="0" smtClean="0">
                <a:hlinkClick r:id="rId2"/>
              </a:rPr>
              <a:t>www.youtube.com/watch?v=RBOsqmBQBQk</a:t>
            </a:r>
            <a:r>
              <a:rPr lang="en-US" dirty="0" smtClean="0"/>
              <a:t> (crash course)</a:t>
            </a:r>
          </a:p>
          <a:p>
            <a:pPr marL="0" indent="0">
              <a:buNone/>
            </a:pPr>
            <a:r>
              <a:rPr lang="en-US" dirty="0">
                <a:hlinkClick r:id="rId3"/>
              </a:rPr>
              <a:t>http://www.youtube.com/watch?v=0xnpxCJ0zdQ</a:t>
            </a:r>
            <a:endParaRPr lang="en-US" dirty="0" smtClean="0"/>
          </a:p>
          <a:p>
            <a:pPr marL="0" indent="0">
              <a:buNone/>
            </a:pPr>
            <a:endParaRPr lang="en-US" dirty="0"/>
          </a:p>
        </p:txBody>
      </p:sp>
    </p:spTree>
    <p:extLst>
      <p:ext uri="{BB962C8B-B14F-4D97-AF65-F5344CB8AC3E}">
        <p14:creationId xmlns:p14="http://schemas.microsoft.com/office/powerpoint/2010/main" val="3460391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r-strategist generally	</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Has a low biotic potential</a:t>
            </a:r>
          </a:p>
          <a:p>
            <a:pPr marL="514350" indent="-514350">
              <a:buAutoNum type="alphaLcPeriod"/>
            </a:pPr>
            <a:r>
              <a:rPr lang="en-US" dirty="0" smtClean="0"/>
              <a:t>Is small and short lived</a:t>
            </a:r>
          </a:p>
          <a:p>
            <a:pPr marL="514350" indent="-514350">
              <a:buAutoNum type="alphaLcPeriod"/>
            </a:pPr>
            <a:r>
              <a:rPr lang="en-US" dirty="0" smtClean="0"/>
              <a:t>Gives much parental care to its offspring</a:t>
            </a:r>
          </a:p>
          <a:p>
            <a:pPr marL="514350" indent="-514350">
              <a:buAutoNum type="alphaLcPeriod"/>
            </a:pPr>
            <a:r>
              <a:rPr lang="en-US" dirty="0" smtClean="0"/>
              <a:t>Survives to reproduce</a:t>
            </a:r>
          </a:p>
          <a:p>
            <a:pPr marL="514350" indent="-514350">
              <a:buAutoNum type="alphaLcPeriod"/>
            </a:pPr>
            <a:r>
              <a:rPr lang="en-US" dirty="0" smtClean="0"/>
              <a:t>Lives in a stable environment</a:t>
            </a:r>
          </a:p>
          <a:p>
            <a:pPr marL="514350" indent="-514350">
              <a:buAutoNum type="alphaLcPeriod"/>
            </a:pPr>
            <a:endParaRPr lang="en-US" dirty="0"/>
          </a:p>
          <a:p>
            <a:pPr marL="0" indent="0">
              <a:buNone/>
            </a:pPr>
            <a:endParaRPr lang="en-US" dirty="0"/>
          </a:p>
        </p:txBody>
      </p:sp>
    </p:spTree>
    <p:extLst>
      <p:ext uri="{BB962C8B-B14F-4D97-AF65-F5344CB8AC3E}">
        <p14:creationId xmlns:p14="http://schemas.microsoft.com/office/powerpoint/2010/main" val="29203387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r-strategist generally	</a:t>
            </a:r>
            <a:endParaRPr lang="en-US" dirty="0"/>
          </a:p>
        </p:txBody>
      </p:sp>
      <p:sp>
        <p:nvSpPr>
          <p:cNvPr id="3" name="Content Placeholder 2"/>
          <p:cNvSpPr>
            <a:spLocks noGrp="1"/>
          </p:cNvSpPr>
          <p:nvPr>
            <p:ph idx="1"/>
          </p:nvPr>
        </p:nvSpPr>
        <p:spPr/>
        <p:txBody>
          <a:bodyPr>
            <a:normAutofit/>
          </a:bodyPr>
          <a:lstStyle/>
          <a:p>
            <a:pPr marL="514350" indent="-514350">
              <a:buAutoNum type="alphaLcPeriod"/>
            </a:pPr>
            <a:r>
              <a:rPr lang="en-US" dirty="0" smtClean="0"/>
              <a:t>Has a low biotic potential</a:t>
            </a:r>
          </a:p>
          <a:p>
            <a:pPr marL="514350" indent="-514350">
              <a:buAutoNum type="alphaLcPeriod"/>
            </a:pPr>
            <a:r>
              <a:rPr lang="en-US" b="1" dirty="0" smtClean="0">
                <a:solidFill>
                  <a:srgbClr val="FF0000"/>
                </a:solidFill>
              </a:rPr>
              <a:t>Is small and short lived</a:t>
            </a:r>
          </a:p>
          <a:p>
            <a:pPr marL="514350" indent="-514350">
              <a:buAutoNum type="alphaLcPeriod"/>
            </a:pPr>
            <a:r>
              <a:rPr lang="en-US" dirty="0" smtClean="0"/>
              <a:t>Gives much parental care to its offspring</a:t>
            </a:r>
          </a:p>
          <a:p>
            <a:pPr marL="514350" indent="-514350">
              <a:buAutoNum type="alphaLcPeriod"/>
            </a:pPr>
            <a:r>
              <a:rPr lang="en-US" dirty="0" smtClean="0"/>
              <a:t>Survives to reproduce</a:t>
            </a:r>
          </a:p>
          <a:p>
            <a:pPr marL="514350" indent="-514350">
              <a:buAutoNum type="alphaLcPeriod"/>
            </a:pPr>
            <a:r>
              <a:rPr lang="en-US" dirty="0" smtClean="0"/>
              <a:t>Lives in a stable environment</a:t>
            </a:r>
          </a:p>
          <a:p>
            <a:pPr marL="514350" indent="-514350">
              <a:buAutoNum type="alphaLcPeriod"/>
            </a:pPr>
            <a:endParaRPr lang="en-US" dirty="0"/>
          </a:p>
          <a:p>
            <a:pPr marL="0" indent="0">
              <a:buNone/>
            </a:pPr>
            <a:r>
              <a:rPr lang="en-US" sz="2400" dirty="0">
                <a:hlinkClick r:id="rId2"/>
              </a:rPr>
              <a:t>http://</a:t>
            </a:r>
            <a:r>
              <a:rPr lang="en-US" sz="2400" dirty="0" smtClean="0">
                <a:hlinkClick r:id="rId2"/>
              </a:rPr>
              <a:t>www.youtube.com/watch?v=Bu6ouKt9zhs</a:t>
            </a:r>
            <a:r>
              <a:rPr lang="en-US" sz="2400" dirty="0" smtClean="0"/>
              <a:t> (</a:t>
            </a:r>
            <a:r>
              <a:rPr lang="en-US" sz="2400" dirty="0" err="1" smtClean="0"/>
              <a:t>bozeman</a:t>
            </a:r>
            <a:r>
              <a:rPr lang="en-US" sz="2400" dirty="0" smtClean="0"/>
              <a:t>)</a:t>
            </a:r>
            <a:endParaRPr lang="en-US" sz="2400" dirty="0"/>
          </a:p>
        </p:txBody>
      </p:sp>
    </p:spTree>
    <p:extLst>
      <p:ext uri="{BB962C8B-B14F-4D97-AF65-F5344CB8AC3E}">
        <p14:creationId xmlns:p14="http://schemas.microsoft.com/office/powerpoint/2010/main" val="2658812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major cause of decreased inland wetland areas in the US is:	</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The internal combustion engine automobile</a:t>
            </a:r>
          </a:p>
          <a:p>
            <a:pPr marL="514350" indent="-514350">
              <a:buAutoNum type="alphaLcPeriod"/>
            </a:pPr>
            <a:r>
              <a:rPr lang="en-US" dirty="0" smtClean="0"/>
              <a:t>Chlorofluorocarbons in cleaning solvents</a:t>
            </a:r>
          </a:p>
          <a:p>
            <a:pPr marL="514350" indent="-514350">
              <a:buAutoNum type="alphaLcPeriod"/>
            </a:pPr>
            <a:r>
              <a:rPr lang="en-US" dirty="0" smtClean="0"/>
              <a:t>Sulfur dioxide from coal-fired power plants</a:t>
            </a:r>
          </a:p>
          <a:p>
            <a:pPr marL="514350" indent="-514350">
              <a:buAutoNum type="alphaLcPeriod"/>
            </a:pPr>
            <a:r>
              <a:rPr lang="en-US" dirty="0" smtClean="0"/>
              <a:t>Agricultural practices and approaches</a:t>
            </a:r>
          </a:p>
          <a:p>
            <a:pPr marL="514350" indent="-514350">
              <a:buAutoNum type="alphaLcPeriod"/>
            </a:pPr>
            <a:r>
              <a:rPr lang="en-US" dirty="0" smtClean="0"/>
              <a:t>Forestry and mining practices</a:t>
            </a:r>
            <a:endParaRPr lang="en-US" dirty="0"/>
          </a:p>
        </p:txBody>
      </p:sp>
    </p:spTree>
    <p:extLst>
      <p:ext uri="{BB962C8B-B14F-4D97-AF65-F5344CB8AC3E}">
        <p14:creationId xmlns:p14="http://schemas.microsoft.com/office/powerpoint/2010/main" val="4207514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fontScale="90000"/>
          </a:bodyPr>
          <a:lstStyle/>
          <a:p>
            <a:r>
              <a:rPr lang="en-US" dirty="0" smtClean="0"/>
              <a:t>Which of the following best describes the survivorship curve you would expect to find for a mountain gorilla? </a:t>
            </a:r>
            <a:endParaRPr lang="en-US" dirty="0"/>
          </a:p>
        </p:txBody>
      </p:sp>
      <p:sp>
        <p:nvSpPr>
          <p:cNvPr id="3" name="Content Placeholder 2"/>
          <p:cNvSpPr>
            <a:spLocks noGrp="1"/>
          </p:cNvSpPr>
          <p:nvPr>
            <p:ph idx="1"/>
          </p:nvPr>
        </p:nvSpPr>
        <p:spPr>
          <a:xfrm>
            <a:off x="228600" y="2133600"/>
            <a:ext cx="8458200" cy="4525963"/>
          </a:xfrm>
        </p:spPr>
        <p:txBody>
          <a:bodyPr/>
          <a:lstStyle/>
          <a:p>
            <a:pPr marL="514350" indent="-514350">
              <a:buAutoNum type="alphaLcPeriod"/>
            </a:pPr>
            <a:r>
              <a:rPr lang="en-US" dirty="0" smtClean="0"/>
              <a:t>Late loss (type 1)</a:t>
            </a:r>
          </a:p>
          <a:p>
            <a:pPr marL="514350" indent="-514350">
              <a:buAutoNum type="alphaLcPeriod"/>
            </a:pPr>
            <a:r>
              <a:rPr lang="en-US" dirty="0" smtClean="0"/>
              <a:t>Constant loss (type 2)</a:t>
            </a:r>
          </a:p>
          <a:p>
            <a:pPr marL="514350" indent="-514350">
              <a:buAutoNum type="alphaLcPeriod"/>
            </a:pPr>
            <a:r>
              <a:rPr lang="en-US" dirty="0" smtClean="0"/>
              <a:t>Early loss (type 3)</a:t>
            </a:r>
          </a:p>
          <a:p>
            <a:pPr marL="514350" indent="-514350">
              <a:buAutoNum type="alphaLcPeriod"/>
            </a:pPr>
            <a:r>
              <a:rPr lang="en-US" dirty="0" smtClean="0"/>
              <a:t>No loss (type 4)</a:t>
            </a:r>
          </a:p>
          <a:p>
            <a:pPr marL="514350" indent="-514350">
              <a:buAutoNum type="alphaLcPeriod"/>
            </a:pPr>
            <a:r>
              <a:rPr lang="en-US" dirty="0" smtClean="0"/>
              <a:t>Cyclical loss (type 5)</a:t>
            </a:r>
          </a:p>
          <a:p>
            <a:pPr marL="0" indent="0">
              <a:buNone/>
            </a:pPr>
            <a:endParaRPr lang="en-US" dirty="0"/>
          </a:p>
        </p:txBody>
      </p:sp>
    </p:spTree>
    <p:extLst>
      <p:ext uri="{BB962C8B-B14F-4D97-AF65-F5344CB8AC3E}">
        <p14:creationId xmlns:p14="http://schemas.microsoft.com/office/powerpoint/2010/main" val="11380818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fontScale="90000"/>
          </a:bodyPr>
          <a:lstStyle/>
          <a:p>
            <a:r>
              <a:rPr lang="en-US" dirty="0" smtClean="0"/>
              <a:t>Which of the following best describes the survivorship curve you would expect to find for a mountain gorilla? </a:t>
            </a:r>
            <a:endParaRPr lang="en-US" dirty="0"/>
          </a:p>
        </p:txBody>
      </p:sp>
      <p:sp>
        <p:nvSpPr>
          <p:cNvPr id="3" name="Content Placeholder 2"/>
          <p:cNvSpPr>
            <a:spLocks noGrp="1"/>
          </p:cNvSpPr>
          <p:nvPr>
            <p:ph idx="1"/>
          </p:nvPr>
        </p:nvSpPr>
        <p:spPr>
          <a:xfrm>
            <a:off x="228600" y="2133600"/>
            <a:ext cx="8458200" cy="4525963"/>
          </a:xfrm>
        </p:spPr>
        <p:txBody>
          <a:bodyPr/>
          <a:lstStyle/>
          <a:p>
            <a:pPr marL="514350" indent="-514350">
              <a:buAutoNum type="alphaLcPeriod"/>
            </a:pPr>
            <a:r>
              <a:rPr lang="en-US" b="1" dirty="0" smtClean="0">
                <a:solidFill>
                  <a:srgbClr val="FF0000"/>
                </a:solidFill>
              </a:rPr>
              <a:t>Late loss (type 1)</a:t>
            </a:r>
          </a:p>
          <a:p>
            <a:pPr marL="514350" indent="-514350">
              <a:buAutoNum type="alphaLcPeriod"/>
            </a:pPr>
            <a:r>
              <a:rPr lang="en-US" dirty="0" smtClean="0"/>
              <a:t>Constant loss (type 2)</a:t>
            </a:r>
          </a:p>
          <a:p>
            <a:pPr marL="514350" indent="-514350">
              <a:buAutoNum type="alphaLcPeriod"/>
            </a:pPr>
            <a:r>
              <a:rPr lang="en-US" dirty="0" smtClean="0"/>
              <a:t>Early loss (type 3)</a:t>
            </a:r>
          </a:p>
          <a:p>
            <a:pPr marL="514350" indent="-514350">
              <a:buAutoNum type="alphaLcPeriod"/>
            </a:pPr>
            <a:r>
              <a:rPr lang="en-US" dirty="0" smtClean="0"/>
              <a:t>No loss (type 4)</a:t>
            </a:r>
          </a:p>
          <a:p>
            <a:pPr marL="514350" indent="-514350">
              <a:buAutoNum type="alphaLcPeriod"/>
            </a:pPr>
            <a:r>
              <a:rPr lang="en-US" dirty="0" smtClean="0"/>
              <a:t>Cyclical loss (type 5)</a:t>
            </a:r>
          </a:p>
          <a:p>
            <a:pPr marL="0" indent="0">
              <a:buNone/>
            </a:pPr>
            <a:r>
              <a:rPr lang="en-US" dirty="0">
                <a:hlinkClick r:id="rId2"/>
              </a:rPr>
              <a:t>http://www.youtube.com/watch?v=3XQgwJdZ4zE</a:t>
            </a:r>
            <a:endParaRPr lang="en-US" dirty="0"/>
          </a:p>
        </p:txBody>
      </p:sp>
    </p:spTree>
    <p:extLst>
      <p:ext uri="{BB962C8B-B14F-4D97-AF65-F5344CB8AC3E}">
        <p14:creationId xmlns:p14="http://schemas.microsoft.com/office/powerpoint/2010/main" val="29645805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Density-independent population controls include all of the following except</a:t>
            </a:r>
            <a:endParaRPr lang="en-US" dirty="0"/>
          </a:p>
        </p:txBody>
      </p:sp>
      <p:sp>
        <p:nvSpPr>
          <p:cNvPr id="3" name="Content Placeholder 2"/>
          <p:cNvSpPr>
            <a:spLocks noGrp="1"/>
          </p:cNvSpPr>
          <p:nvPr>
            <p:ph idx="1"/>
          </p:nvPr>
        </p:nvSpPr>
        <p:spPr>
          <a:xfrm>
            <a:off x="457200" y="1981200"/>
            <a:ext cx="8229600" cy="4525963"/>
          </a:xfrm>
        </p:spPr>
        <p:txBody>
          <a:bodyPr/>
          <a:lstStyle/>
          <a:p>
            <a:pPr marL="514350" indent="-514350">
              <a:buAutoNum type="alphaLcPeriod"/>
            </a:pPr>
            <a:r>
              <a:rPr lang="en-US" dirty="0" smtClean="0"/>
              <a:t>Drought</a:t>
            </a:r>
          </a:p>
          <a:p>
            <a:pPr marL="514350" indent="-514350">
              <a:buAutoNum type="alphaLcPeriod"/>
            </a:pPr>
            <a:r>
              <a:rPr lang="en-US" dirty="0" smtClean="0"/>
              <a:t>Fire</a:t>
            </a:r>
          </a:p>
          <a:p>
            <a:pPr marL="514350" indent="-514350">
              <a:buAutoNum type="alphaLcPeriod"/>
            </a:pPr>
            <a:r>
              <a:rPr lang="en-US" dirty="0" smtClean="0"/>
              <a:t>Resource competition</a:t>
            </a:r>
          </a:p>
          <a:p>
            <a:pPr marL="514350" indent="-514350">
              <a:buAutoNum type="alphaLcPeriod"/>
            </a:pPr>
            <a:r>
              <a:rPr lang="en-US" dirty="0" smtClean="0"/>
              <a:t>Unfavorable chemical changes in the environment</a:t>
            </a:r>
          </a:p>
          <a:p>
            <a:pPr marL="514350" indent="-514350">
              <a:buAutoNum type="alphaLcPeriod"/>
            </a:pPr>
            <a:r>
              <a:rPr lang="en-US" dirty="0" smtClean="0"/>
              <a:t>Unseasonal temperature changes</a:t>
            </a:r>
          </a:p>
          <a:p>
            <a:pPr marL="0" indent="0">
              <a:buNone/>
            </a:pPr>
            <a:endParaRPr lang="en-US" dirty="0"/>
          </a:p>
        </p:txBody>
      </p:sp>
    </p:spTree>
    <p:extLst>
      <p:ext uri="{BB962C8B-B14F-4D97-AF65-F5344CB8AC3E}">
        <p14:creationId xmlns:p14="http://schemas.microsoft.com/office/powerpoint/2010/main" val="18671963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Density-independent population controls include all of the following except</a:t>
            </a:r>
            <a:endParaRPr lang="en-US" dirty="0"/>
          </a:p>
        </p:txBody>
      </p:sp>
      <p:sp>
        <p:nvSpPr>
          <p:cNvPr id="3" name="Content Placeholder 2"/>
          <p:cNvSpPr>
            <a:spLocks noGrp="1"/>
          </p:cNvSpPr>
          <p:nvPr>
            <p:ph idx="1"/>
          </p:nvPr>
        </p:nvSpPr>
        <p:spPr>
          <a:xfrm>
            <a:off x="457200" y="1981200"/>
            <a:ext cx="8229600" cy="4525963"/>
          </a:xfrm>
        </p:spPr>
        <p:txBody>
          <a:bodyPr/>
          <a:lstStyle/>
          <a:p>
            <a:pPr marL="514350" indent="-514350">
              <a:buAutoNum type="alphaLcPeriod"/>
            </a:pPr>
            <a:r>
              <a:rPr lang="en-US" dirty="0" smtClean="0"/>
              <a:t>Drought</a:t>
            </a:r>
          </a:p>
          <a:p>
            <a:pPr marL="514350" indent="-514350">
              <a:buAutoNum type="alphaLcPeriod"/>
            </a:pPr>
            <a:r>
              <a:rPr lang="en-US" dirty="0" smtClean="0"/>
              <a:t>Fire</a:t>
            </a:r>
          </a:p>
          <a:p>
            <a:pPr marL="514350" indent="-514350">
              <a:buAutoNum type="alphaLcPeriod"/>
            </a:pPr>
            <a:r>
              <a:rPr lang="en-US" b="1" dirty="0" smtClean="0">
                <a:solidFill>
                  <a:srgbClr val="FF0000"/>
                </a:solidFill>
              </a:rPr>
              <a:t>Resource competition</a:t>
            </a:r>
          </a:p>
          <a:p>
            <a:pPr marL="514350" indent="-514350">
              <a:buAutoNum type="alphaLcPeriod"/>
            </a:pPr>
            <a:r>
              <a:rPr lang="en-US" dirty="0" smtClean="0"/>
              <a:t>Unfavorable chemical changes in the environment</a:t>
            </a:r>
          </a:p>
          <a:p>
            <a:pPr marL="514350" indent="-514350">
              <a:buAutoNum type="alphaLcPeriod"/>
            </a:pPr>
            <a:r>
              <a:rPr lang="en-US" dirty="0" smtClean="0"/>
              <a:t>Unseasonal temperature changes</a:t>
            </a:r>
          </a:p>
          <a:p>
            <a:pPr marL="0" indent="0">
              <a:buNone/>
            </a:pPr>
            <a:endParaRPr lang="en-US" dirty="0"/>
          </a:p>
        </p:txBody>
      </p:sp>
    </p:spTree>
    <p:extLst>
      <p:ext uri="{BB962C8B-B14F-4D97-AF65-F5344CB8AC3E}">
        <p14:creationId xmlns:p14="http://schemas.microsoft.com/office/powerpoint/2010/main" val="20853948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Wolves controlling deer populations is an example of</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Bottom-up population control</a:t>
            </a:r>
          </a:p>
          <a:p>
            <a:pPr marL="514350" indent="-514350">
              <a:buAutoNum type="alphaLcPeriod"/>
            </a:pPr>
            <a:r>
              <a:rPr lang="en-US" dirty="0" smtClean="0"/>
              <a:t>Bottom-out population control</a:t>
            </a:r>
          </a:p>
          <a:p>
            <a:pPr marL="514350" indent="-514350">
              <a:buAutoNum type="alphaLcPeriod"/>
            </a:pPr>
            <a:r>
              <a:rPr lang="en-US" dirty="0" smtClean="0"/>
              <a:t>Producer-level population control</a:t>
            </a:r>
          </a:p>
          <a:p>
            <a:pPr marL="514350" indent="-514350">
              <a:buAutoNum type="alphaLcPeriod"/>
            </a:pPr>
            <a:r>
              <a:rPr lang="en-US" dirty="0" smtClean="0"/>
              <a:t>Top-up population control</a:t>
            </a:r>
          </a:p>
          <a:p>
            <a:pPr marL="514350" indent="-514350">
              <a:buAutoNum type="alphaLcPeriod"/>
            </a:pPr>
            <a:r>
              <a:rPr lang="en-US" dirty="0" smtClean="0"/>
              <a:t>Top-down population control</a:t>
            </a:r>
          </a:p>
          <a:p>
            <a:pPr marL="0" indent="0">
              <a:buNone/>
            </a:pPr>
            <a:endParaRPr lang="en-US" dirty="0"/>
          </a:p>
        </p:txBody>
      </p:sp>
    </p:spTree>
    <p:extLst>
      <p:ext uri="{BB962C8B-B14F-4D97-AF65-F5344CB8AC3E}">
        <p14:creationId xmlns:p14="http://schemas.microsoft.com/office/powerpoint/2010/main" val="42466326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Wolves controlling deer populations is an example of</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Bottom-up population control</a:t>
            </a:r>
          </a:p>
          <a:p>
            <a:pPr marL="514350" indent="-514350">
              <a:buAutoNum type="alphaLcPeriod"/>
            </a:pPr>
            <a:r>
              <a:rPr lang="en-US" dirty="0" smtClean="0"/>
              <a:t>Bottom-out population control</a:t>
            </a:r>
          </a:p>
          <a:p>
            <a:pPr marL="514350" indent="-514350">
              <a:buAutoNum type="alphaLcPeriod"/>
            </a:pPr>
            <a:r>
              <a:rPr lang="en-US" dirty="0" smtClean="0"/>
              <a:t>Producer-level population control</a:t>
            </a:r>
          </a:p>
          <a:p>
            <a:pPr marL="514350" indent="-514350">
              <a:buAutoNum type="alphaLcPeriod"/>
            </a:pPr>
            <a:r>
              <a:rPr lang="en-US" dirty="0" smtClean="0"/>
              <a:t>Top-up population control</a:t>
            </a:r>
          </a:p>
          <a:p>
            <a:pPr marL="514350" indent="-514350">
              <a:buAutoNum type="alphaLcPeriod"/>
            </a:pPr>
            <a:r>
              <a:rPr lang="en-US" b="1" dirty="0" smtClean="0">
                <a:solidFill>
                  <a:srgbClr val="FF0000"/>
                </a:solidFill>
              </a:rPr>
              <a:t>Top-down population control</a:t>
            </a:r>
          </a:p>
          <a:p>
            <a:pPr marL="0" indent="0">
              <a:buNone/>
            </a:pPr>
            <a:endParaRPr lang="en-US" dirty="0"/>
          </a:p>
        </p:txBody>
      </p:sp>
    </p:spTree>
    <p:extLst>
      <p:ext uri="{BB962C8B-B14F-4D97-AF65-F5344CB8AC3E}">
        <p14:creationId xmlns:p14="http://schemas.microsoft.com/office/powerpoint/2010/main" val="42085891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Which of the following types of species is LEAST vulnerable to habitat fragmentation?</a:t>
            </a:r>
            <a:endParaRPr lang="en-US" dirty="0"/>
          </a:p>
        </p:txBody>
      </p:sp>
      <p:sp>
        <p:nvSpPr>
          <p:cNvPr id="3" name="Content Placeholder 2"/>
          <p:cNvSpPr>
            <a:spLocks noGrp="1"/>
          </p:cNvSpPr>
          <p:nvPr>
            <p:ph idx="1"/>
          </p:nvPr>
        </p:nvSpPr>
        <p:spPr>
          <a:xfrm>
            <a:off x="304800" y="2057400"/>
            <a:ext cx="8229600" cy="4525963"/>
          </a:xfrm>
        </p:spPr>
        <p:txBody>
          <a:bodyPr/>
          <a:lstStyle/>
          <a:p>
            <a:pPr marL="514350" indent="-514350">
              <a:buAutoNum type="alphaLcPeriod"/>
            </a:pPr>
            <a:r>
              <a:rPr lang="en-US" dirty="0" smtClean="0"/>
              <a:t>Generalists</a:t>
            </a:r>
          </a:p>
          <a:p>
            <a:pPr marL="514350" indent="-514350">
              <a:buAutoNum type="alphaLcPeriod"/>
            </a:pPr>
            <a:r>
              <a:rPr lang="en-US" dirty="0" smtClean="0"/>
              <a:t>Specialists</a:t>
            </a:r>
          </a:p>
          <a:p>
            <a:pPr marL="514350" indent="-514350">
              <a:buAutoNum type="alphaLcPeriod"/>
            </a:pPr>
            <a:r>
              <a:rPr lang="en-US" dirty="0" smtClean="0"/>
              <a:t>Large predators</a:t>
            </a:r>
          </a:p>
          <a:p>
            <a:pPr marL="514350" indent="-514350">
              <a:buAutoNum type="alphaLcPeriod"/>
            </a:pPr>
            <a:r>
              <a:rPr lang="en-US" dirty="0" smtClean="0"/>
              <a:t>Migratory species</a:t>
            </a:r>
          </a:p>
          <a:p>
            <a:pPr marL="514350" indent="-514350">
              <a:buAutoNum type="alphaLcPeriod"/>
            </a:pPr>
            <a:r>
              <a:rPr lang="en-US" dirty="0" smtClean="0"/>
              <a:t>Species requiring </a:t>
            </a:r>
            <a:r>
              <a:rPr lang="en-US" smtClean="0"/>
              <a:t>large territories</a:t>
            </a:r>
            <a:endParaRPr lang="en-US" dirty="0"/>
          </a:p>
        </p:txBody>
      </p:sp>
    </p:spTree>
    <p:extLst>
      <p:ext uri="{BB962C8B-B14F-4D97-AF65-F5344CB8AC3E}">
        <p14:creationId xmlns:p14="http://schemas.microsoft.com/office/powerpoint/2010/main" val="30314177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Which of the following types of species is LEAST vulnerable to habitat fragmentation?</a:t>
            </a:r>
            <a:endParaRPr lang="en-US" dirty="0"/>
          </a:p>
        </p:txBody>
      </p:sp>
      <p:sp>
        <p:nvSpPr>
          <p:cNvPr id="3" name="Content Placeholder 2"/>
          <p:cNvSpPr>
            <a:spLocks noGrp="1"/>
          </p:cNvSpPr>
          <p:nvPr>
            <p:ph idx="1"/>
          </p:nvPr>
        </p:nvSpPr>
        <p:spPr>
          <a:xfrm>
            <a:off x="304800" y="2057400"/>
            <a:ext cx="8229600" cy="4525963"/>
          </a:xfrm>
        </p:spPr>
        <p:txBody>
          <a:bodyPr/>
          <a:lstStyle/>
          <a:p>
            <a:pPr marL="514350" indent="-514350">
              <a:buAutoNum type="alphaLcPeriod"/>
            </a:pPr>
            <a:r>
              <a:rPr lang="en-US" b="1" dirty="0" smtClean="0">
                <a:solidFill>
                  <a:srgbClr val="FF0000"/>
                </a:solidFill>
              </a:rPr>
              <a:t>Generalists</a:t>
            </a:r>
          </a:p>
          <a:p>
            <a:pPr marL="514350" indent="-514350">
              <a:buAutoNum type="alphaLcPeriod"/>
            </a:pPr>
            <a:r>
              <a:rPr lang="en-US" dirty="0" smtClean="0"/>
              <a:t>Specialists</a:t>
            </a:r>
          </a:p>
          <a:p>
            <a:pPr marL="514350" indent="-514350">
              <a:buAutoNum type="alphaLcPeriod"/>
            </a:pPr>
            <a:r>
              <a:rPr lang="en-US" dirty="0" smtClean="0"/>
              <a:t>Large predators</a:t>
            </a:r>
          </a:p>
          <a:p>
            <a:pPr marL="514350" indent="-514350">
              <a:buAutoNum type="alphaLcPeriod"/>
            </a:pPr>
            <a:r>
              <a:rPr lang="en-US" dirty="0" smtClean="0"/>
              <a:t>Migratory species</a:t>
            </a:r>
          </a:p>
          <a:p>
            <a:pPr marL="514350" indent="-514350">
              <a:buAutoNum type="alphaLcPeriod"/>
            </a:pPr>
            <a:r>
              <a:rPr lang="en-US" dirty="0" smtClean="0"/>
              <a:t>Species requiring large territories</a:t>
            </a:r>
          </a:p>
          <a:p>
            <a:pPr marL="0" indent="0">
              <a:buNone/>
            </a:pPr>
            <a:r>
              <a:rPr lang="en-US" sz="2400" dirty="0">
                <a:hlinkClick r:id="rId2"/>
              </a:rPr>
              <a:t>http://www.youtube.com/watch?v=bswS-Ooe4iQ</a:t>
            </a:r>
            <a:endParaRPr lang="en-US" sz="2400" dirty="0"/>
          </a:p>
        </p:txBody>
      </p:sp>
    </p:spTree>
    <p:extLst>
      <p:ext uri="{BB962C8B-B14F-4D97-AF65-F5344CB8AC3E}">
        <p14:creationId xmlns:p14="http://schemas.microsoft.com/office/powerpoint/2010/main" val="19052834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Dieback is not immediate after a population has overshot the carrying capacity because it takes time:</a:t>
            </a:r>
            <a:endParaRPr lang="en-US" dirty="0"/>
          </a:p>
        </p:txBody>
      </p:sp>
      <p:sp>
        <p:nvSpPr>
          <p:cNvPr id="3" name="Content Placeholder 2"/>
          <p:cNvSpPr>
            <a:spLocks noGrp="1"/>
          </p:cNvSpPr>
          <p:nvPr>
            <p:ph idx="1"/>
          </p:nvPr>
        </p:nvSpPr>
        <p:spPr>
          <a:xfrm>
            <a:off x="228600" y="2057400"/>
            <a:ext cx="8839200" cy="4458037"/>
          </a:xfrm>
        </p:spPr>
        <p:txBody>
          <a:bodyPr/>
          <a:lstStyle/>
          <a:p>
            <a:pPr marL="514350" indent="-514350">
              <a:buAutoNum type="alphaLcPeriod"/>
            </a:pPr>
            <a:r>
              <a:rPr lang="en-US" dirty="0" smtClean="0"/>
              <a:t>To produce new offspring</a:t>
            </a:r>
          </a:p>
          <a:p>
            <a:pPr marL="514350" indent="-514350">
              <a:buAutoNum type="alphaLcPeriod"/>
            </a:pPr>
            <a:r>
              <a:rPr lang="en-US" dirty="0" smtClean="0"/>
              <a:t>To locate a compatible mate</a:t>
            </a:r>
          </a:p>
          <a:p>
            <a:pPr marL="514350" indent="-514350">
              <a:buAutoNum type="alphaLcPeriod"/>
            </a:pPr>
            <a:r>
              <a:rPr lang="en-US" dirty="0" smtClean="0"/>
              <a:t>For organisms to further deplete resources, become weaker, and for some, to perish</a:t>
            </a:r>
          </a:p>
          <a:p>
            <a:pPr marL="514350" indent="-514350">
              <a:buAutoNum type="alphaLcPeriod"/>
            </a:pPr>
            <a:r>
              <a:rPr lang="en-US" dirty="0" smtClean="0"/>
              <a:t>For the intrinsic rate of increase to reach equilibrium with gross primary productivity</a:t>
            </a:r>
          </a:p>
          <a:p>
            <a:pPr marL="514350" indent="-514350">
              <a:buAutoNum type="alphaLcPeriod"/>
            </a:pPr>
            <a:r>
              <a:rPr lang="en-US" dirty="0" smtClean="0"/>
              <a:t>For the birth rate to equal the total solar output per unit rate</a:t>
            </a:r>
            <a:endParaRPr lang="en-US" dirty="0"/>
          </a:p>
        </p:txBody>
      </p:sp>
    </p:spTree>
    <p:extLst>
      <p:ext uri="{BB962C8B-B14F-4D97-AF65-F5344CB8AC3E}">
        <p14:creationId xmlns:p14="http://schemas.microsoft.com/office/powerpoint/2010/main" val="262259578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Dieback is not immediate after a population has overshot the carrying capacity because it takes time:</a:t>
            </a:r>
            <a:endParaRPr lang="en-US" dirty="0"/>
          </a:p>
        </p:txBody>
      </p:sp>
      <p:sp>
        <p:nvSpPr>
          <p:cNvPr id="3" name="Content Placeholder 2"/>
          <p:cNvSpPr>
            <a:spLocks noGrp="1"/>
          </p:cNvSpPr>
          <p:nvPr>
            <p:ph idx="1"/>
          </p:nvPr>
        </p:nvSpPr>
        <p:spPr>
          <a:xfrm>
            <a:off x="228600" y="2057400"/>
            <a:ext cx="8839200" cy="4458037"/>
          </a:xfrm>
        </p:spPr>
        <p:txBody>
          <a:bodyPr/>
          <a:lstStyle/>
          <a:p>
            <a:pPr marL="514350" indent="-514350">
              <a:buAutoNum type="alphaLcPeriod"/>
            </a:pPr>
            <a:r>
              <a:rPr lang="en-US" dirty="0" smtClean="0"/>
              <a:t>To produce new offspring</a:t>
            </a:r>
          </a:p>
          <a:p>
            <a:pPr marL="514350" indent="-514350">
              <a:buAutoNum type="alphaLcPeriod"/>
            </a:pPr>
            <a:r>
              <a:rPr lang="en-US" dirty="0" smtClean="0"/>
              <a:t>To locate a compatible mate</a:t>
            </a:r>
          </a:p>
          <a:p>
            <a:pPr marL="514350" indent="-514350">
              <a:buAutoNum type="alphaLcPeriod"/>
            </a:pPr>
            <a:r>
              <a:rPr lang="en-US" b="1" dirty="0" smtClean="0">
                <a:solidFill>
                  <a:srgbClr val="FF0000"/>
                </a:solidFill>
              </a:rPr>
              <a:t>For organisms to further deplete resources, become weaker, and for some, to perish</a:t>
            </a:r>
          </a:p>
          <a:p>
            <a:pPr marL="514350" indent="-514350">
              <a:buAutoNum type="alphaLcPeriod"/>
            </a:pPr>
            <a:r>
              <a:rPr lang="en-US" dirty="0" smtClean="0"/>
              <a:t>For the intrinsic rate of increase to reach equilibrium with gross primary productivity</a:t>
            </a:r>
          </a:p>
          <a:p>
            <a:pPr marL="514350" indent="-514350">
              <a:buAutoNum type="alphaLcPeriod"/>
            </a:pPr>
            <a:r>
              <a:rPr lang="en-US" dirty="0" smtClean="0"/>
              <a:t>For the birth rate to equal the total solar output per unit rate</a:t>
            </a:r>
            <a:endParaRPr lang="en-US" dirty="0"/>
          </a:p>
        </p:txBody>
      </p:sp>
    </p:spTree>
    <p:extLst>
      <p:ext uri="{BB962C8B-B14F-4D97-AF65-F5344CB8AC3E}">
        <p14:creationId xmlns:p14="http://schemas.microsoft.com/office/powerpoint/2010/main" val="76986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major cause of decreased inland wetland areas in the US is:	</a:t>
            </a:r>
            <a:endParaRPr lang="en-US" dirty="0"/>
          </a:p>
        </p:txBody>
      </p:sp>
      <p:sp>
        <p:nvSpPr>
          <p:cNvPr id="3" name="Content Placeholder 2"/>
          <p:cNvSpPr>
            <a:spLocks noGrp="1"/>
          </p:cNvSpPr>
          <p:nvPr>
            <p:ph idx="1"/>
          </p:nvPr>
        </p:nvSpPr>
        <p:spPr/>
        <p:txBody>
          <a:bodyPr>
            <a:normAutofit/>
          </a:bodyPr>
          <a:lstStyle/>
          <a:p>
            <a:pPr marL="514350" indent="-514350">
              <a:buAutoNum type="alphaLcPeriod"/>
            </a:pPr>
            <a:r>
              <a:rPr lang="en-US" dirty="0" smtClean="0"/>
              <a:t>The internal combustion engine automobile</a:t>
            </a:r>
          </a:p>
          <a:p>
            <a:pPr marL="514350" indent="-514350">
              <a:buAutoNum type="alphaLcPeriod"/>
            </a:pPr>
            <a:r>
              <a:rPr lang="en-US" dirty="0" smtClean="0"/>
              <a:t>Chlorofluorocarbons in cleaning solvents</a:t>
            </a:r>
          </a:p>
          <a:p>
            <a:pPr marL="514350" indent="-514350">
              <a:buAutoNum type="alphaLcPeriod"/>
            </a:pPr>
            <a:r>
              <a:rPr lang="en-US" dirty="0" smtClean="0"/>
              <a:t>Sulfur dioxide from coal-fired power plants</a:t>
            </a:r>
          </a:p>
          <a:p>
            <a:pPr marL="514350" indent="-514350">
              <a:buAutoNum type="alphaLcPeriod"/>
            </a:pPr>
            <a:r>
              <a:rPr lang="en-US" b="1" dirty="0" smtClean="0">
                <a:solidFill>
                  <a:srgbClr val="FF0000"/>
                </a:solidFill>
              </a:rPr>
              <a:t>Agricultural practices and approaches</a:t>
            </a:r>
          </a:p>
          <a:p>
            <a:pPr marL="514350" indent="-514350">
              <a:buAutoNum type="alphaLcPeriod"/>
            </a:pPr>
            <a:r>
              <a:rPr lang="en-US" dirty="0" smtClean="0"/>
              <a:t>Forestry and mining practices</a:t>
            </a:r>
          </a:p>
          <a:p>
            <a:pPr marL="514350" indent="-514350">
              <a:buAutoNum type="alphaLcPeriod"/>
            </a:pPr>
            <a:endParaRPr lang="en-US" dirty="0"/>
          </a:p>
          <a:p>
            <a:pPr marL="0" indent="0">
              <a:buNone/>
            </a:pPr>
            <a:r>
              <a:rPr lang="en-US" sz="2000" dirty="0">
                <a:hlinkClick r:id="rId2"/>
              </a:rPr>
              <a:t>http://</a:t>
            </a:r>
            <a:r>
              <a:rPr lang="en-US" sz="2000" dirty="0" smtClean="0">
                <a:hlinkClick r:id="rId2"/>
              </a:rPr>
              <a:t>www.youtube.com/watch?v=A4MS8wNqQVU</a:t>
            </a:r>
            <a:r>
              <a:rPr lang="en-US" sz="2000" dirty="0" smtClean="0"/>
              <a:t> (Louisiana example)</a:t>
            </a:r>
            <a:endParaRPr lang="en-US" sz="2000" dirty="0"/>
          </a:p>
        </p:txBody>
      </p:sp>
    </p:spTree>
    <p:extLst>
      <p:ext uri="{BB962C8B-B14F-4D97-AF65-F5344CB8AC3E}">
        <p14:creationId xmlns:p14="http://schemas.microsoft.com/office/powerpoint/2010/main" val="16321924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752600"/>
          </a:xfrm>
        </p:spPr>
        <p:txBody>
          <a:bodyPr>
            <a:normAutofit/>
          </a:bodyPr>
          <a:lstStyle/>
          <a:p>
            <a:r>
              <a:rPr lang="en-US" dirty="0" smtClean="0"/>
              <a:t>An endangered species is any species that </a:t>
            </a:r>
            <a:endParaRPr lang="en-US" dirty="0"/>
          </a:p>
        </p:txBody>
      </p:sp>
      <p:sp>
        <p:nvSpPr>
          <p:cNvPr id="3" name="Content Placeholder 2"/>
          <p:cNvSpPr>
            <a:spLocks noGrp="1"/>
          </p:cNvSpPr>
          <p:nvPr>
            <p:ph idx="1"/>
          </p:nvPr>
        </p:nvSpPr>
        <p:spPr>
          <a:xfrm>
            <a:off x="152400" y="2286000"/>
            <a:ext cx="8915400" cy="4373563"/>
          </a:xfrm>
        </p:spPr>
        <p:txBody>
          <a:bodyPr>
            <a:normAutofit fontScale="92500" lnSpcReduction="10000"/>
          </a:bodyPr>
          <a:lstStyle/>
          <a:p>
            <a:pPr marL="514350" indent="-514350">
              <a:buAutoNum type="alphaLcPeriod"/>
            </a:pPr>
            <a:r>
              <a:rPr lang="en-US" dirty="0" smtClean="0"/>
              <a:t>Is still abundant in its natural range but is declining in numbers</a:t>
            </a:r>
          </a:p>
          <a:p>
            <a:pPr marL="514350" indent="-514350">
              <a:buAutoNum type="alphaLcPeriod"/>
            </a:pPr>
            <a:r>
              <a:rPr lang="en-US" dirty="0" smtClean="0"/>
              <a:t>Has naturally small numbers of individuals</a:t>
            </a:r>
          </a:p>
          <a:p>
            <a:pPr marL="514350" indent="-514350">
              <a:buAutoNum type="alphaLcPeriod"/>
            </a:pPr>
            <a:r>
              <a:rPr lang="en-US" dirty="0" smtClean="0"/>
              <a:t>Has limited geographic range areas</a:t>
            </a:r>
          </a:p>
          <a:p>
            <a:pPr marL="514350" indent="-514350">
              <a:buAutoNum type="alphaLcPeriod"/>
            </a:pPr>
            <a:r>
              <a:rPr lang="en-US" dirty="0" smtClean="0"/>
              <a:t>Plays a role which influences many other organisms in an ecosystem</a:t>
            </a:r>
          </a:p>
          <a:p>
            <a:pPr marL="514350" indent="-514350">
              <a:buAutoNum type="alphaLcPeriod"/>
            </a:pPr>
            <a:r>
              <a:rPr lang="en-US" dirty="0" smtClean="0"/>
              <a:t>Has so few individual survivors that the species could soon become extinct over all or most of its natural range</a:t>
            </a:r>
          </a:p>
          <a:p>
            <a:pPr marL="514350" indent="-514350">
              <a:buAutoNum type="alphaLcPeriod"/>
            </a:pPr>
            <a:endParaRPr lang="en-US" dirty="0"/>
          </a:p>
        </p:txBody>
      </p:sp>
    </p:spTree>
    <p:extLst>
      <p:ext uri="{BB962C8B-B14F-4D97-AF65-F5344CB8AC3E}">
        <p14:creationId xmlns:p14="http://schemas.microsoft.com/office/powerpoint/2010/main" val="4107152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752600"/>
          </a:xfrm>
        </p:spPr>
        <p:txBody>
          <a:bodyPr>
            <a:normAutofit/>
          </a:bodyPr>
          <a:lstStyle/>
          <a:p>
            <a:r>
              <a:rPr lang="en-US" dirty="0" smtClean="0"/>
              <a:t>An endangered species is any species that </a:t>
            </a:r>
            <a:endParaRPr lang="en-US" dirty="0"/>
          </a:p>
        </p:txBody>
      </p:sp>
      <p:sp>
        <p:nvSpPr>
          <p:cNvPr id="3" name="Content Placeholder 2"/>
          <p:cNvSpPr>
            <a:spLocks noGrp="1"/>
          </p:cNvSpPr>
          <p:nvPr>
            <p:ph idx="1"/>
          </p:nvPr>
        </p:nvSpPr>
        <p:spPr>
          <a:xfrm>
            <a:off x="152400" y="2286000"/>
            <a:ext cx="8915400" cy="4373563"/>
          </a:xfrm>
        </p:spPr>
        <p:txBody>
          <a:bodyPr>
            <a:normAutofit fontScale="92500" lnSpcReduction="20000"/>
          </a:bodyPr>
          <a:lstStyle/>
          <a:p>
            <a:pPr marL="514350" indent="-514350">
              <a:buAutoNum type="alphaLcPeriod"/>
            </a:pPr>
            <a:r>
              <a:rPr lang="en-US" dirty="0" smtClean="0"/>
              <a:t>Is still abundant in its natural range but is declining in numbers</a:t>
            </a:r>
          </a:p>
          <a:p>
            <a:pPr marL="514350" indent="-514350">
              <a:buAutoNum type="alphaLcPeriod"/>
            </a:pPr>
            <a:r>
              <a:rPr lang="en-US" dirty="0" smtClean="0"/>
              <a:t>Has naturally small numbers of individuals</a:t>
            </a:r>
          </a:p>
          <a:p>
            <a:pPr marL="514350" indent="-514350">
              <a:buAutoNum type="alphaLcPeriod"/>
            </a:pPr>
            <a:r>
              <a:rPr lang="en-US" dirty="0" smtClean="0"/>
              <a:t>Has limited geographic range areas</a:t>
            </a:r>
          </a:p>
          <a:p>
            <a:pPr marL="514350" indent="-514350">
              <a:buAutoNum type="alphaLcPeriod"/>
            </a:pPr>
            <a:r>
              <a:rPr lang="en-US" dirty="0" smtClean="0"/>
              <a:t>Plays a role which influences many other organisms in an ecosystem</a:t>
            </a:r>
          </a:p>
          <a:p>
            <a:pPr marL="514350" indent="-514350">
              <a:buAutoNum type="alphaLcPeriod"/>
            </a:pPr>
            <a:r>
              <a:rPr lang="en-US" b="1" dirty="0" smtClean="0">
                <a:solidFill>
                  <a:srgbClr val="FF0000"/>
                </a:solidFill>
              </a:rPr>
              <a:t>Has so few individual survivors that the species could soon become extinct over all or most of its natural range</a:t>
            </a:r>
          </a:p>
          <a:p>
            <a:pPr marL="0" indent="0">
              <a:buNone/>
            </a:pPr>
            <a:r>
              <a:rPr lang="en-US" dirty="0">
                <a:hlinkClick r:id="rId2"/>
              </a:rPr>
              <a:t>http://www.youtube.com/watch?v=ncL1cJPqPFg</a:t>
            </a:r>
            <a:endParaRPr lang="en-US" b="1" dirty="0" smtClean="0">
              <a:solidFill>
                <a:srgbClr val="FF0000"/>
              </a:solidFill>
            </a:endParaRPr>
          </a:p>
          <a:p>
            <a:pPr marL="514350" indent="-514350">
              <a:buAutoNum type="alphaLcPeriod"/>
            </a:pPr>
            <a:endParaRPr lang="en-US" dirty="0"/>
          </a:p>
        </p:txBody>
      </p:sp>
    </p:spTree>
    <p:extLst>
      <p:ext uri="{BB962C8B-B14F-4D97-AF65-F5344CB8AC3E}">
        <p14:creationId xmlns:p14="http://schemas.microsoft.com/office/powerpoint/2010/main" val="229852093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600" dirty="0" smtClean="0"/>
              <a:t>The best estimates for the number of species on Earth and generally closest to:</a:t>
            </a:r>
            <a:endParaRPr lang="en-US" sz="36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12-14 thousand</a:t>
            </a:r>
          </a:p>
          <a:p>
            <a:pPr marL="514350" indent="-514350">
              <a:buAutoNum type="alphaLcPeriod"/>
            </a:pPr>
            <a:r>
              <a:rPr lang="en-US" dirty="0" smtClean="0"/>
              <a:t>12-14 million</a:t>
            </a:r>
          </a:p>
          <a:p>
            <a:pPr marL="514350" indent="-514350">
              <a:buAutoNum type="alphaLcPeriod"/>
            </a:pPr>
            <a:r>
              <a:rPr lang="en-US" dirty="0" smtClean="0"/>
              <a:t>12-14 billion</a:t>
            </a:r>
          </a:p>
          <a:p>
            <a:pPr marL="514350" indent="-514350">
              <a:buAutoNum type="alphaLcPeriod"/>
            </a:pPr>
            <a:r>
              <a:rPr lang="en-US" dirty="0" smtClean="0"/>
              <a:t>12-14 trillion</a:t>
            </a:r>
          </a:p>
          <a:p>
            <a:pPr marL="514350" indent="-514350">
              <a:buAutoNum type="alphaLcPeriod"/>
            </a:pPr>
            <a:r>
              <a:rPr lang="en-US" dirty="0" smtClean="0"/>
              <a:t>40-100 billion</a:t>
            </a:r>
          </a:p>
          <a:p>
            <a:pPr marL="0" indent="0">
              <a:buNone/>
            </a:pPr>
            <a:endParaRPr lang="en-US" dirty="0"/>
          </a:p>
        </p:txBody>
      </p:sp>
    </p:spTree>
    <p:extLst>
      <p:ext uri="{BB962C8B-B14F-4D97-AF65-F5344CB8AC3E}">
        <p14:creationId xmlns:p14="http://schemas.microsoft.com/office/powerpoint/2010/main" val="356007730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600" dirty="0" smtClean="0"/>
              <a:t>The best estimates for the number of species on Earth and generally closest to:</a:t>
            </a:r>
            <a:endParaRPr lang="en-US" sz="36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12-14 thousand</a:t>
            </a:r>
          </a:p>
          <a:p>
            <a:pPr marL="514350" indent="-514350">
              <a:buAutoNum type="alphaLcPeriod"/>
            </a:pPr>
            <a:r>
              <a:rPr lang="en-US" b="1" dirty="0" smtClean="0">
                <a:solidFill>
                  <a:srgbClr val="FF0000"/>
                </a:solidFill>
              </a:rPr>
              <a:t>12-14 million</a:t>
            </a:r>
          </a:p>
          <a:p>
            <a:pPr marL="514350" indent="-514350">
              <a:buAutoNum type="alphaLcPeriod"/>
            </a:pPr>
            <a:r>
              <a:rPr lang="en-US" dirty="0" smtClean="0"/>
              <a:t>12-14 billion</a:t>
            </a:r>
          </a:p>
          <a:p>
            <a:pPr marL="514350" indent="-514350">
              <a:buAutoNum type="alphaLcPeriod"/>
            </a:pPr>
            <a:r>
              <a:rPr lang="en-US" dirty="0" smtClean="0"/>
              <a:t>12-14 trillion</a:t>
            </a:r>
          </a:p>
          <a:p>
            <a:pPr marL="514350" indent="-514350">
              <a:buAutoNum type="alphaLcPeriod"/>
            </a:pPr>
            <a:r>
              <a:rPr lang="en-US" dirty="0" smtClean="0"/>
              <a:t>40-100 billion</a:t>
            </a:r>
          </a:p>
          <a:p>
            <a:pPr marL="0" indent="0">
              <a:buNone/>
            </a:pPr>
            <a:endParaRPr lang="en-US" dirty="0"/>
          </a:p>
        </p:txBody>
      </p:sp>
    </p:spTree>
    <p:extLst>
      <p:ext uri="{BB962C8B-B14F-4D97-AF65-F5344CB8AC3E}">
        <p14:creationId xmlns:p14="http://schemas.microsoft.com/office/powerpoint/2010/main" val="30073910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600" dirty="0" smtClean="0"/>
              <a:t>The grizzly bear is extinction prone for which of the following reasons? </a:t>
            </a:r>
            <a:br>
              <a:rPr lang="en-US" sz="3600" dirty="0" smtClean="0"/>
            </a:br>
            <a:r>
              <a:rPr lang="en-US" sz="3600" dirty="0" smtClean="0"/>
              <a:t>I. high reproductive rate</a:t>
            </a:r>
            <a:br>
              <a:rPr lang="en-US" sz="3600" dirty="0" smtClean="0"/>
            </a:br>
            <a:r>
              <a:rPr lang="en-US" sz="3600" dirty="0" smtClean="0"/>
              <a:t>II.  Feeds at high trophic levels</a:t>
            </a:r>
            <a:br>
              <a:rPr lang="en-US" sz="3600" dirty="0" smtClean="0"/>
            </a:br>
            <a:r>
              <a:rPr lang="en-US" sz="3600" dirty="0" smtClean="0"/>
              <a:t>III.  requires small territories and narrow corridors</a:t>
            </a:r>
            <a:endParaRPr lang="en-US" sz="36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dirty="0" smtClean="0"/>
              <a:t>I, II, and III </a:t>
            </a:r>
            <a:endParaRPr lang="en-US" dirty="0"/>
          </a:p>
        </p:txBody>
      </p:sp>
    </p:spTree>
    <p:extLst>
      <p:ext uri="{BB962C8B-B14F-4D97-AF65-F5344CB8AC3E}">
        <p14:creationId xmlns:p14="http://schemas.microsoft.com/office/powerpoint/2010/main" val="86658279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600" dirty="0" smtClean="0"/>
              <a:t>The grizzly bear is extinction prone for which of the following reasons? </a:t>
            </a:r>
            <a:br>
              <a:rPr lang="en-US" sz="3600" dirty="0" smtClean="0"/>
            </a:br>
            <a:r>
              <a:rPr lang="en-US" sz="3600" dirty="0" smtClean="0"/>
              <a:t>I. high reproductive rate</a:t>
            </a:r>
            <a:br>
              <a:rPr lang="en-US" sz="3600" dirty="0" smtClean="0"/>
            </a:br>
            <a:r>
              <a:rPr lang="en-US" sz="3600" dirty="0" smtClean="0"/>
              <a:t>II.  Feeds at high trophic levels</a:t>
            </a:r>
            <a:br>
              <a:rPr lang="en-US" sz="3600" dirty="0" smtClean="0"/>
            </a:br>
            <a:r>
              <a:rPr lang="en-US" sz="3600" dirty="0" smtClean="0"/>
              <a:t>III.  requires small territories and narrow corridors</a:t>
            </a:r>
            <a:endParaRPr lang="en-US" sz="36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b="1" dirty="0" smtClean="0">
                <a:solidFill>
                  <a:srgbClr val="FF0000"/>
                </a:solidFill>
              </a:rPr>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dirty="0" smtClean="0"/>
              <a:t>I, II, and III </a:t>
            </a:r>
            <a:endParaRPr lang="en-US" dirty="0"/>
          </a:p>
        </p:txBody>
      </p:sp>
    </p:spTree>
    <p:extLst>
      <p:ext uri="{BB962C8B-B14F-4D97-AF65-F5344CB8AC3E}">
        <p14:creationId xmlns:p14="http://schemas.microsoft.com/office/powerpoint/2010/main" val="86805300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600" dirty="0" smtClean="0"/>
              <a:t>Fossils and radioactive dating indicate that ___ major mass extinctions have taken place in the past 500 million years, with the most recent mass extinction taking place approximately __ years ago</a:t>
            </a:r>
            <a:endParaRPr lang="en-US" sz="36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5; 300,000</a:t>
            </a:r>
          </a:p>
          <a:p>
            <a:pPr marL="514350" indent="-514350">
              <a:buAutoNum type="alphaLcPeriod"/>
            </a:pPr>
            <a:r>
              <a:rPr lang="en-US" dirty="0" smtClean="0"/>
              <a:t>2; 400,000</a:t>
            </a:r>
          </a:p>
          <a:p>
            <a:pPr marL="514350" indent="-514350">
              <a:buAutoNum type="alphaLcPeriod"/>
            </a:pPr>
            <a:r>
              <a:rPr lang="en-US" dirty="0" smtClean="0"/>
              <a:t>4; 5,000</a:t>
            </a:r>
          </a:p>
          <a:p>
            <a:pPr marL="514350" indent="-514350">
              <a:buAutoNum type="alphaLcPeriod"/>
            </a:pPr>
            <a:r>
              <a:rPr lang="en-US" dirty="0" smtClean="0"/>
              <a:t>5; 65 million</a:t>
            </a:r>
          </a:p>
          <a:p>
            <a:pPr marL="514350" indent="-514350">
              <a:buAutoNum type="alphaLcPeriod"/>
            </a:pPr>
            <a:r>
              <a:rPr lang="en-US" dirty="0" smtClean="0"/>
              <a:t>5; 300 million</a:t>
            </a:r>
            <a:endParaRPr lang="en-US" dirty="0"/>
          </a:p>
        </p:txBody>
      </p:sp>
    </p:spTree>
    <p:extLst>
      <p:ext uri="{BB962C8B-B14F-4D97-AF65-F5344CB8AC3E}">
        <p14:creationId xmlns:p14="http://schemas.microsoft.com/office/powerpoint/2010/main" val="314445959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600" dirty="0" smtClean="0"/>
              <a:t>Fossils and radioactive dating indicate that ___ major mass extinctions have taken place in the past 500 million years, with the most recent mass extinction taking place approximately __ years ago</a:t>
            </a:r>
            <a:endParaRPr lang="en-US" sz="3600" dirty="0"/>
          </a:p>
        </p:txBody>
      </p:sp>
      <p:sp>
        <p:nvSpPr>
          <p:cNvPr id="3" name="Content Placeholder 2"/>
          <p:cNvSpPr>
            <a:spLocks noGrp="1"/>
          </p:cNvSpPr>
          <p:nvPr>
            <p:ph idx="1"/>
          </p:nvPr>
        </p:nvSpPr>
        <p:spPr>
          <a:xfrm>
            <a:off x="152400" y="2667000"/>
            <a:ext cx="8915400" cy="3992563"/>
          </a:xfrm>
        </p:spPr>
        <p:txBody>
          <a:bodyPr>
            <a:normAutofit fontScale="92500" lnSpcReduction="10000"/>
          </a:bodyPr>
          <a:lstStyle/>
          <a:p>
            <a:pPr marL="514350" indent="-514350">
              <a:buAutoNum type="alphaLcPeriod"/>
            </a:pPr>
            <a:r>
              <a:rPr lang="en-US" dirty="0" smtClean="0"/>
              <a:t>5; 300,000</a:t>
            </a:r>
          </a:p>
          <a:p>
            <a:pPr marL="514350" indent="-514350">
              <a:buAutoNum type="alphaLcPeriod"/>
            </a:pPr>
            <a:r>
              <a:rPr lang="en-US" dirty="0" smtClean="0"/>
              <a:t>2; 400,000</a:t>
            </a:r>
          </a:p>
          <a:p>
            <a:pPr marL="514350" indent="-514350">
              <a:buAutoNum type="alphaLcPeriod"/>
            </a:pPr>
            <a:r>
              <a:rPr lang="en-US" dirty="0" smtClean="0"/>
              <a:t>4; 5,000</a:t>
            </a:r>
          </a:p>
          <a:p>
            <a:pPr marL="514350" indent="-514350">
              <a:buAutoNum type="alphaLcPeriod"/>
            </a:pPr>
            <a:r>
              <a:rPr lang="en-US" b="1" dirty="0" smtClean="0">
                <a:solidFill>
                  <a:srgbClr val="FF0000"/>
                </a:solidFill>
              </a:rPr>
              <a:t>5; 65 million</a:t>
            </a:r>
          </a:p>
          <a:p>
            <a:pPr marL="514350" indent="-514350">
              <a:buAutoNum type="alphaLcPeriod"/>
            </a:pPr>
            <a:r>
              <a:rPr lang="en-US" dirty="0" smtClean="0"/>
              <a:t>5; 300 million</a:t>
            </a:r>
          </a:p>
          <a:p>
            <a:pPr marL="0" indent="0">
              <a:buNone/>
            </a:pPr>
            <a:r>
              <a:rPr lang="en-US" dirty="0">
                <a:hlinkClick r:id="rId2"/>
              </a:rPr>
              <a:t>http://</a:t>
            </a:r>
            <a:r>
              <a:rPr lang="en-US" dirty="0" smtClean="0">
                <a:hlinkClick r:id="rId2"/>
              </a:rPr>
              <a:t>www.youtube.com/watch?v=3lYN_lXU9PA</a:t>
            </a:r>
            <a:r>
              <a:rPr lang="en-US" dirty="0" smtClean="0"/>
              <a:t> (ted talk)</a:t>
            </a:r>
          </a:p>
          <a:p>
            <a:pPr marL="0" indent="0">
              <a:buNone/>
            </a:pPr>
            <a:r>
              <a:rPr lang="en-US" dirty="0">
                <a:hlinkClick r:id="rId3"/>
              </a:rPr>
              <a:t>http://www.youtube.com/watch?v=FlUes_NPa6M</a:t>
            </a:r>
            <a:endParaRPr lang="en-US" dirty="0"/>
          </a:p>
        </p:txBody>
      </p:sp>
    </p:spTree>
    <p:extLst>
      <p:ext uri="{BB962C8B-B14F-4D97-AF65-F5344CB8AC3E}">
        <p14:creationId xmlns:p14="http://schemas.microsoft.com/office/powerpoint/2010/main" val="295905340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greatest threat to most species is</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Reduction of habitats</a:t>
            </a:r>
          </a:p>
          <a:p>
            <a:pPr marL="514350" indent="-514350">
              <a:buAutoNum type="alphaLcPeriod"/>
            </a:pPr>
            <a:r>
              <a:rPr lang="en-US" dirty="0" smtClean="0"/>
              <a:t>Water pollution</a:t>
            </a:r>
          </a:p>
          <a:p>
            <a:pPr marL="514350" indent="-514350">
              <a:buAutoNum type="alphaLcPeriod"/>
            </a:pPr>
            <a:r>
              <a:rPr lang="en-US" dirty="0" smtClean="0"/>
              <a:t>Parasites</a:t>
            </a:r>
          </a:p>
          <a:p>
            <a:pPr marL="514350" indent="-514350">
              <a:buAutoNum type="alphaLcPeriod"/>
            </a:pPr>
            <a:r>
              <a:rPr lang="en-US" dirty="0" smtClean="0"/>
              <a:t>Bioaccumulation of DDT</a:t>
            </a:r>
          </a:p>
          <a:p>
            <a:pPr marL="514350" indent="-514350">
              <a:buAutoNum type="alphaLcPeriod"/>
            </a:pPr>
            <a:r>
              <a:rPr lang="en-US" dirty="0" smtClean="0"/>
              <a:t>Sport hunting</a:t>
            </a:r>
            <a:endParaRPr lang="en-US" dirty="0"/>
          </a:p>
        </p:txBody>
      </p:sp>
    </p:spTree>
    <p:extLst>
      <p:ext uri="{BB962C8B-B14F-4D97-AF65-F5344CB8AC3E}">
        <p14:creationId xmlns:p14="http://schemas.microsoft.com/office/powerpoint/2010/main" val="419601295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greatest threat to most species is</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b="1" dirty="0" smtClean="0">
                <a:solidFill>
                  <a:srgbClr val="FF0000"/>
                </a:solidFill>
              </a:rPr>
              <a:t>Reduction of habitats</a:t>
            </a:r>
          </a:p>
          <a:p>
            <a:pPr marL="514350" indent="-514350">
              <a:buAutoNum type="alphaLcPeriod"/>
            </a:pPr>
            <a:r>
              <a:rPr lang="en-US" dirty="0" smtClean="0"/>
              <a:t>Water pollution</a:t>
            </a:r>
          </a:p>
          <a:p>
            <a:pPr marL="514350" indent="-514350">
              <a:buAutoNum type="alphaLcPeriod"/>
            </a:pPr>
            <a:r>
              <a:rPr lang="en-US" dirty="0" smtClean="0"/>
              <a:t>Parasites</a:t>
            </a:r>
          </a:p>
          <a:p>
            <a:pPr marL="514350" indent="-514350">
              <a:buAutoNum type="alphaLcPeriod"/>
            </a:pPr>
            <a:r>
              <a:rPr lang="en-US" dirty="0" smtClean="0"/>
              <a:t>Bioaccumulation of DDT</a:t>
            </a:r>
          </a:p>
          <a:p>
            <a:pPr marL="514350" indent="-514350">
              <a:buAutoNum type="alphaLcPeriod"/>
            </a:pPr>
            <a:r>
              <a:rPr lang="en-US" dirty="0" smtClean="0"/>
              <a:t>Sport hunting</a:t>
            </a:r>
            <a:endParaRPr lang="en-US" dirty="0"/>
          </a:p>
        </p:txBody>
      </p:sp>
    </p:spTree>
    <p:extLst>
      <p:ext uri="{BB962C8B-B14F-4D97-AF65-F5344CB8AC3E}">
        <p14:creationId xmlns:p14="http://schemas.microsoft.com/office/powerpoint/2010/main" val="3790184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is true regarding lake turnover? </a:t>
            </a:r>
            <a:endParaRPr lang="en-US" dirty="0"/>
          </a:p>
        </p:txBody>
      </p:sp>
      <p:sp>
        <p:nvSpPr>
          <p:cNvPr id="3" name="Content Placeholder 2"/>
          <p:cNvSpPr>
            <a:spLocks noGrp="1"/>
          </p:cNvSpPr>
          <p:nvPr>
            <p:ph idx="1"/>
          </p:nvPr>
        </p:nvSpPr>
        <p:spPr/>
        <p:txBody>
          <a:bodyPr>
            <a:normAutofit fontScale="92500" lnSpcReduction="20000"/>
          </a:bodyPr>
          <a:lstStyle/>
          <a:p>
            <a:pPr marL="571500" indent="-571500">
              <a:buAutoNum type="romanUcPeriod"/>
            </a:pPr>
            <a:r>
              <a:rPr lang="en-US" dirty="0" smtClean="0"/>
              <a:t>It typically occurs in tropical and temperate areas</a:t>
            </a:r>
          </a:p>
          <a:p>
            <a:pPr marL="571500" indent="-571500">
              <a:buAutoNum type="romanUcPeriod"/>
            </a:pPr>
            <a:r>
              <a:rPr lang="en-US" dirty="0" smtClean="0"/>
              <a:t>The thermocline separates the upper </a:t>
            </a:r>
            <a:r>
              <a:rPr lang="en-US" dirty="0" err="1" smtClean="0"/>
              <a:t>epilimnion</a:t>
            </a:r>
            <a:r>
              <a:rPr lang="en-US" dirty="0" smtClean="0"/>
              <a:t> from the lower </a:t>
            </a:r>
            <a:r>
              <a:rPr lang="en-US" dirty="0" err="1" smtClean="0"/>
              <a:t>hypolimnion</a:t>
            </a:r>
            <a:r>
              <a:rPr lang="en-US" dirty="0" smtClean="0"/>
              <a:t> when stratification exists in the lake</a:t>
            </a:r>
          </a:p>
          <a:p>
            <a:pPr marL="571500" indent="-571500">
              <a:buAutoNum type="romanUcPeriod"/>
            </a:pPr>
            <a:r>
              <a:rPr lang="en-US" dirty="0" smtClean="0"/>
              <a:t>The fact that solid ice at 0C is less dense than liquid water at 4C causes thermal stratification in deep lakes in temperate areas</a:t>
            </a:r>
          </a:p>
          <a:p>
            <a:pPr marL="514350" indent="-514350">
              <a:buAutoNum type="alphaLcPeriod"/>
            </a:pPr>
            <a:r>
              <a:rPr lang="en-US" dirty="0" smtClean="0"/>
              <a:t>I only   		b.  II only   	c.  III only   </a:t>
            </a:r>
          </a:p>
          <a:p>
            <a:pPr marL="0" indent="0">
              <a:buNone/>
            </a:pPr>
            <a:r>
              <a:rPr lang="en-US" dirty="0" smtClean="0"/>
              <a:t>d.  II and III only 			e.  I, II, and III  only</a:t>
            </a:r>
            <a:endParaRPr lang="en-US" dirty="0"/>
          </a:p>
        </p:txBody>
      </p:sp>
    </p:spTree>
    <p:extLst>
      <p:ext uri="{BB962C8B-B14F-4D97-AF65-F5344CB8AC3E}">
        <p14:creationId xmlns:p14="http://schemas.microsoft.com/office/powerpoint/2010/main" val="165527419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3276600"/>
          </a:xfrm>
        </p:spPr>
        <p:txBody>
          <a:bodyPr>
            <a:normAutofit fontScale="90000"/>
          </a:bodyPr>
          <a:lstStyle/>
          <a:p>
            <a:pPr algn="l"/>
            <a:r>
              <a:rPr lang="en-US" sz="3100" dirty="0" smtClean="0"/>
              <a:t>Which of the following are suggested to reduce the threats from nonnative species? </a:t>
            </a:r>
            <a:br>
              <a:rPr lang="en-US" sz="3100" dirty="0" smtClean="0"/>
            </a:br>
            <a:r>
              <a:rPr lang="en-US" sz="3100" dirty="0" smtClean="0"/>
              <a:t>I. increase inspections</a:t>
            </a:r>
            <a:br>
              <a:rPr lang="en-US" sz="3100" dirty="0" smtClean="0"/>
            </a:br>
            <a:r>
              <a:rPr lang="en-US" sz="3100" dirty="0" smtClean="0"/>
              <a:t>II.  Empty bilge water from vessels in the calm-water ports instead of the more turbulent open ocean</a:t>
            </a:r>
            <a:br>
              <a:rPr lang="en-US" sz="3100" dirty="0" smtClean="0"/>
            </a:br>
            <a:r>
              <a:rPr lang="en-US" sz="3100" dirty="0" smtClean="0"/>
              <a:t>III.  Use legislation which targets goods and materials which are imported</a:t>
            </a:r>
            <a:r>
              <a:rPr lang="en-US" sz="3600" dirty="0" smtClean="0"/>
              <a:t/>
            </a:r>
            <a:br>
              <a:rPr lang="en-US" sz="3600" dirty="0" smtClean="0"/>
            </a:br>
            <a:endParaRPr lang="en-US" sz="3600" dirty="0"/>
          </a:p>
        </p:txBody>
      </p:sp>
      <p:sp>
        <p:nvSpPr>
          <p:cNvPr id="3" name="Content Placeholder 2"/>
          <p:cNvSpPr>
            <a:spLocks noGrp="1"/>
          </p:cNvSpPr>
          <p:nvPr>
            <p:ph idx="1"/>
          </p:nvPr>
        </p:nvSpPr>
        <p:spPr>
          <a:xfrm>
            <a:off x="152400" y="3581400"/>
            <a:ext cx="8915400" cy="30781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dirty="0" smtClean="0"/>
              <a:t>I, II and III</a:t>
            </a:r>
            <a:endParaRPr lang="en-US" dirty="0"/>
          </a:p>
        </p:txBody>
      </p:sp>
    </p:spTree>
    <p:extLst>
      <p:ext uri="{BB962C8B-B14F-4D97-AF65-F5344CB8AC3E}">
        <p14:creationId xmlns:p14="http://schemas.microsoft.com/office/powerpoint/2010/main" val="382154253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3276600"/>
          </a:xfrm>
        </p:spPr>
        <p:txBody>
          <a:bodyPr>
            <a:normAutofit fontScale="90000"/>
          </a:bodyPr>
          <a:lstStyle/>
          <a:p>
            <a:pPr algn="l"/>
            <a:r>
              <a:rPr lang="en-US" sz="3100" dirty="0" smtClean="0"/>
              <a:t>Which of the following are suggested to reduce the threats from nonnative species? </a:t>
            </a:r>
            <a:br>
              <a:rPr lang="en-US" sz="3100" dirty="0" smtClean="0"/>
            </a:br>
            <a:r>
              <a:rPr lang="en-US" sz="3100" dirty="0" smtClean="0"/>
              <a:t>I. increase inspections</a:t>
            </a:r>
            <a:br>
              <a:rPr lang="en-US" sz="3100" dirty="0" smtClean="0"/>
            </a:br>
            <a:r>
              <a:rPr lang="en-US" sz="3100" dirty="0" smtClean="0"/>
              <a:t>II.  Empty bilge water from vessels in the calm-water ports instead of the more turbulent open ocean</a:t>
            </a:r>
            <a:br>
              <a:rPr lang="en-US" sz="3100" dirty="0" smtClean="0"/>
            </a:br>
            <a:r>
              <a:rPr lang="en-US" sz="3100" dirty="0" smtClean="0"/>
              <a:t>III.  Use legislation which targets goods and materials which are imported</a:t>
            </a:r>
            <a:r>
              <a:rPr lang="en-US" sz="3600" dirty="0" smtClean="0"/>
              <a:t/>
            </a:r>
            <a:br>
              <a:rPr lang="en-US" sz="3600" dirty="0" smtClean="0"/>
            </a:br>
            <a:endParaRPr lang="en-US" sz="3600" dirty="0"/>
          </a:p>
        </p:txBody>
      </p:sp>
      <p:sp>
        <p:nvSpPr>
          <p:cNvPr id="3" name="Content Placeholder 2"/>
          <p:cNvSpPr>
            <a:spLocks noGrp="1"/>
          </p:cNvSpPr>
          <p:nvPr>
            <p:ph idx="1"/>
          </p:nvPr>
        </p:nvSpPr>
        <p:spPr>
          <a:xfrm>
            <a:off x="152400" y="3276600"/>
            <a:ext cx="8915400" cy="3078163"/>
          </a:xfrm>
        </p:spPr>
        <p:txBody>
          <a:bodyPr>
            <a:normAutofit fontScale="85000" lnSpcReduction="20000"/>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b="1" dirty="0" smtClean="0">
                <a:solidFill>
                  <a:srgbClr val="FF0000"/>
                </a:solidFill>
              </a:rPr>
              <a:t>I and III only</a:t>
            </a:r>
          </a:p>
          <a:p>
            <a:pPr marL="514350" indent="-514350">
              <a:buAutoNum type="alphaLcPeriod"/>
            </a:pPr>
            <a:r>
              <a:rPr lang="en-US" dirty="0" smtClean="0"/>
              <a:t>I, II and III</a:t>
            </a:r>
          </a:p>
          <a:p>
            <a:pPr marL="0" indent="0">
              <a:buNone/>
            </a:pPr>
            <a:r>
              <a:rPr lang="en-US" dirty="0">
                <a:hlinkClick r:id="rId2"/>
              </a:rPr>
              <a:t>http://</a:t>
            </a:r>
            <a:r>
              <a:rPr lang="en-US" dirty="0" smtClean="0">
                <a:hlinkClick r:id="rId2"/>
              </a:rPr>
              <a:t>www.youtube.com/watch?v=GigpxLNbgeg&amp;list=PLE3A48576631EFCE7</a:t>
            </a:r>
            <a:r>
              <a:rPr lang="en-US" dirty="0" smtClean="0"/>
              <a:t> ( a series of videos on nonnative species)</a:t>
            </a:r>
          </a:p>
          <a:p>
            <a:pPr marL="0" indent="0">
              <a:buNone/>
            </a:pPr>
            <a:endParaRPr lang="en-US" dirty="0" smtClean="0"/>
          </a:p>
          <a:p>
            <a:pPr marL="514350" indent="-514350">
              <a:buAutoNum type="alphaLcPeriod"/>
            </a:pPr>
            <a:endParaRPr lang="en-US" dirty="0"/>
          </a:p>
        </p:txBody>
      </p:sp>
    </p:spTree>
    <p:extLst>
      <p:ext uri="{BB962C8B-B14F-4D97-AF65-F5344CB8AC3E}">
        <p14:creationId xmlns:p14="http://schemas.microsoft.com/office/powerpoint/2010/main" val="149884892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447800"/>
          </a:xfrm>
        </p:spPr>
        <p:txBody>
          <a:bodyPr>
            <a:normAutofit/>
          </a:bodyPr>
          <a:lstStyle/>
          <a:p>
            <a:r>
              <a:rPr lang="en-US" sz="3200" dirty="0" smtClean="0"/>
              <a:t>Which of the following statements is NOT true regarding the US Endangered Species Act?</a:t>
            </a:r>
            <a:endParaRPr lang="en-US" sz="3200" dirty="0"/>
          </a:p>
        </p:txBody>
      </p:sp>
      <p:sp>
        <p:nvSpPr>
          <p:cNvPr id="3" name="Content Placeholder 2"/>
          <p:cNvSpPr>
            <a:spLocks noGrp="1"/>
          </p:cNvSpPr>
          <p:nvPr>
            <p:ph idx="1"/>
          </p:nvPr>
        </p:nvSpPr>
        <p:spPr>
          <a:xfrm>
            <a:off x="152400" y="1752600"/>
            <a:ext cx="8915400" cy="4953000"/>
          </a:xfrm>
        </p:spPr>
        <p:txBody>
          <a:bodyPr>
            <a:normAutofit fontScale="92500" lnSpcReduction="20000"/>
          </a:bodyPr>
          <a:lstStyle/>
          <a:p>
            <a:pPr marL="514350" indent="-514350">
              <a:buAutoNum type="alphaLcPeriod"/>
            </a:pPr>
            <a:r>
              <a:rPr lang="en-US" dirty="0" smtClean="0"/>
              <a:t>The endangered species act of the US includes the listing of species which have been deemed threatened or endangered</a:t>
            </a:r>
          </a:p>
          <a:p>
            <a:pPr marL="514350" indent="-514350">
              <a:buAutoNum type="alphaLcPeriod"/>
            </a:pPr>
            <a:r>
              <a:rPr lang="en-US" dirty="0" smtClean="0"/>
              <a:t>The national marine fisheries service is authorized to list certain species on the endangered species list</a:t>
            </a:r>
          </a:p>
          <a:p>
            <a:pPr marL="514350" indent="-514350">
              <a:buAutoNum type="alphaLcPeriod"/>
            </a:pPr>
            <a:r>
              <a:rPr lang="en-US" dirty="0" smtClean="0"/>
              <a:t>The US fish and wildlife service is authorized to list certain species on the endangered species list</a:t>
            </a:r>
          </a:p>
          <a:p>
            <a:pPr marL="514350" indent="-514350">
              <a:buAutoNum type="alphaLcPeriod"/>
            </a:pPr>
            <a:r>
              <a:rPr lang="en-US" dirty="0" smtClean="0"/>
              <a:t>The environmental protection agency is authorized to list certain species on the endangered species list</a:t>
            </a:r>
          </a:p>
          <a:p>
            <a:pPr marL="514350" indent="-514350">
              <a:buAutoNum type="alphaLcPeriod"/>
            </a:pPr>
            <a:r>
              <a:rPr lang="en-US" dirty="0" smtClean="0"/>
              <a:t>Following the listing of a species, a plan to help this particular species recover is supposed to be prepared</a:t>
            </a:r>
            <a:endParaRPr lang="en-US" dirty="0"/>
          </a:p>
        </p:txBody>
      </p:sp>
    </p:spTree>
    <p:extLst>
      <p:ext uri="{BB962C8B-B14F-4D97-AF65-F5344CB8AC3E}">
        <p14:creationId xmlns:p14="http://schemas.microsoft.com/office/powerpoint/2010/main" val="62100449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447800"/>
          </a:xfrm>
        </p:spPr>
        <p:txBody>
          <a:bodyPr>
            <a:normAutofit/>
          </a:bodyPr>
          <a:lstStyle/>
          <a:p>
            <a:r>
              <a:rPr lang="en-US" sz="3200" dirty="0" smtClean="0"/>
              <a:t>Which of the following statements is NOT true regarding the US Endangered Species Act?</a:t>
            </a:r>
            <a:endParaRPr lang="en-US" sz="3200" dirty="0"/>
          </a:p>
        </p:txBody>
      </p:sp>
      <p:sp>
        <p:nvSpPr>
          <p:cNvPr id="3" name="Content Placeholder 2"/>
          <p:cNvSpPr>
            <a:spLocks noGrp="1"/>
          </p:cNvSpPr>
          <p:nvPr>
            <p:ph idx="1"/>
          </p:nvPr>
        </p:nvSpPr>
        <p:spPr>
          <a:xfrm>
            <a:off x="152400" y="1752600"/>
            <a:ext cx="8915400" cy="4953000"/>
          </a:xfrm>
        </p:spPr>
        <p:txBody>
          <a:bodyPr>
            <a:normAutofit fontScale="85000" lnSpcReduction="10000"/>
          </a:bodyPr>
          <a:lstStyle/>
          <a:p>
            <a:pPr marL="514350" indent="-514350">
              <a:buAutoNum type="alphaLcPeriod"/>
            </a:pPr>
            <a:r>
              <a:rPr lang="en-US" dirty="0" smtClean="0"/>
              <a:t>The endangered species act of the US includes the listing of species which have been deemed threatened or endangered</a:t>
            </a:r>
          </a:p>
          <a:p>
            <a:pPr marL="514350" indent="-514350">
              <a:buAutoNum type="alphaLcPeriod"/>
            </a:pPr>
            <a:r>
              <a:rPr lang="en-US" dirty="0" smtClean="0"/>
              <a:t>The national marine fisheries service is authorized to list certain species on the endangered species list</a:t>
            </a:r>
          </a:p>
          <a:p>
            <a:pPr marL="514350" indent="-514350">
              <a:buAutoNum type="alphaLcPeriod"/>
            </a:pPr>
            <a:r>
              <a:rPr lang="en-US" dirty="0" smtClean="0"/>
              <a:t>The US fish and wildlife service is authorized to list certain species on the endangered species list</a:t>
            </a:r>
          </a:p>
          <a:p>
            <a:pPr marL="514350" indent="-514350">
              <a:buAutoNum type="alphaLcPeriod"/>
            </a:pPr>
            <a:r>
              <a:rPr lang="en-US" b="1" dirty="0" smtClean="0">
                <a:solidFill>
                  <a:srgbClr val="FF0000"/>
                </a:solidFill>
              </a:rPr>
              <a:t>The environmental protection agency is authorized to list certain species on the endangered species list</a:t>
            </a:r>
          </a:p>
          <a:p>
            <a:pPr marL="514350" indent="-514350">
              <a:buAutoNum type="alphaLcPeriod"/>
            </a:pPr>
            <a:r>
              <a:rPr lang="en-US" dirty="0" smtClean="0"/>
              <a:t>Following the listing of a species, a plan to help this particular species recover is supposed to be prepared</a:t>
            </a:r>
          </a:p>
          <a:p>
            <a:pPr marL="0" indent="0">
              <a:buNone/>
            </a:pPr>
            <a:r>
              <a:rPr lang="en-US" dirty="0">
                <a:hlinkClick r:id="rId2"/>
              </a:rPr>
              <a:t>http://www.youtube.com/watch?v=DojGPBV4U0w</a:t>
            </a:r>
            <a:endParaRPr lang="en-US" dirty="0"/>
          </a:p>
        </p:txBody>
      </p:sp>
    </p:spTree>
    <p:extLst>
      <p:ext uri="{BB962C8B-B14F-4D97-AF65-F5344CB8AC3E}">
        <p14:creationId xmlns:p14="http://schemas.microsoft.com/office/powerpoint/2010/main" val="31989029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295400"/>
          </a:xfrm>
        </p:spPr>
        <p:txBody>
          <a:bodyPr>
            <a:normAutofit/>
          </a:bodyPr>
          <a:lstStyle/>
          <a:p>
            <a:r>
              <a:rPr lang="en-US" sz="3200" dirty="0" smtClean="0"/>
              <a:t>Old-growth forests in the Pacific Northwest of the US</a:t>
            </a:r>
            <a:endParaRPr lang="en-US" sz="3200" dirty="0"/>
          </a:p>
        </p:txBody>
      </p:sp>
      <p:sp>
        <p:nvSpPr>
          <p:cNvPr id="3" name="Content Placeholder 2"/>
          <p:cNvSpPr>
            <a:spLocks noGrp="1"/>
          </p:cNvSpPr>
          <p:nvPr>
            <p:ph idx="1"/>
          </p:nvPr>
        </p:nvSpPr>
        <p:spPr>
          <a:xfrm>
            <a:off x="152400" y="1600200"/>
            <a:ext cx="8915400" cy="3687763"/>
          </a:xfrm>
        </p:spPr>
        <p:txBody>
          <a:bodyPr>
            <a:normAutofit fontScale="85000" lnSpcReduction="20000"/>
          </a:bodyPr>
          <a:lstStyle/>
          <a:p>
            <a:pPr marL="514350" indent="-514350">
              <a:buAutoNum type="alphaLcPeriod"/>
            </a:pPr>
            <a:r>
              <a:rPr lang="en-US" dirty="0" smtClean="0"/>
              <a:t>Take 20-40 years to reach their prime in terms of growth and diversity</a:t>
            </a:r>
          </a:p>
          <a:p>
            <a:pPr marL="514350" indent="-514350">
              <a:buAutoNum type="alphaLcPeriod"/>
            </a:pPr>
            <a:r>
              <a:rPr lang="en-US" dirty="0" smtClean="0"/>
              <a:t>Have few snags and fallen trees</a:t>
            </a:r>
          </a:p>
          <a:p>
            <a:pPr marL="514350" indent="-514350">
              <a:buAutoNum type="alphaLcPeriod"/>
            </a:pPr>
            <a:r>
              <a:rPr lang="en-US" dirty="0" smtClean="0"/>
              <a:t>Are linked to the survival of many species, including salmon</a:t>
            </a:r>
          </a:p>
          <a:p>
            <a:pPr marL="514350" indent="-514350">
              <a:buAutoNum type="alphaLcPeriod"/>
            </a:pPr>
            <a:r>
              <a:rPr lang="en-US" dirty="0" smtClean="0"/>
              <a:t>Accumulate biomass inefficiently, relative to secondary growth forests</a:t>
            </a:r>
          </a:p>
          <a:p>
            <a:pPr marL="514350" indent="-514350">
              <a:buAutoNum type="alphaLcPeriod"/>
            </a:pPr>
            <a:r>
              <a:rPr lang="en-US" dirty="0" smtClean="0"/>
              <a:t>Increase the likelihood of fires because they act as giant sponges for moisture</a:t>
            </a:r>
            <a:endParaRPr lang="en-US" dirty="0"/>
          </a:p>
        </p:txBody>
      </p:sp>
    </p:spTree>
    <p:extLst>
      <p:ext uri="{BB962C8B-B14F-4D97-AF65-F5344CB8AC3E}">
        <p14:creationId xmlns:p14="http://schemas.microsoft.com/office/powerpoint/2010/main" val="246409297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295400"/>
          </a:xfrm>
        </p:spPr>
        <p:txBody>
          <a:bodyPr>
            <a:normAutofit/>
          </a:bodyPr>
          <a:lstStyle/>
          <a:p>
            <a:r>
              <a:rPr lang="en-US" sz="3200" dirty="0" smtClean="0"/>
              <a:t>Old-growth forests in the Pacific Northwest of the US</a:t>
            </a:r>
            <a:endParaRPr lang="en-US" sz="3200" dirty="0"/>
          </a:p>
        </p:txBody>
      </p:sp>
      <p:sp>
        <p:nvSpPr>
          <p:cNvPr id="3" name="Content Placeholder 2"/>
          <p:cNvSpPr>
            <a:spLocks noGrp="1"/>
          </p:cNvSpPr>
          <p:nvPr>
            <p:ph idx="1"/>
          </p:nvPr>
        </p:nvSpPr>
        <p:spPr>
          <a:xfrm>
            <a:off x="152400" y="1600200"/>
            <a:ext cx="8915400" cy="4800600"/>
          </a:xfrm>
        </p:spPr>
        <p:txBody>
          <a:bodyPr>
            <a:normAutofit fontScale="92500" lnSpcReduction="10000"/>
          </a:bodyPr>
          <a:lstStyle/>
          <a:p>
            <a:pPr marL="514350" indent="-514350">
              <a:buAutoNum type="alphaLcPeriod"/>
            </a:pPr>
            <a:r>
              <a:rPr lang="en-US" dirty="0" smtClean="0"/>
              <a:t>Take 20-40 years to reach their prime in terms of growth and diversity</a:t>
            </a:r>
          </a:p>
          <a:p>
            <a:pPr marL="514350" indent="-514350">
              <a:buAutoNum type="alphaLcPeriod"/>
            </a:pPr>
            <a:r>
              <a:rPr lang="en-US" dirty="0" smtClean="0"/>
              <a:t>Have few snags and fallen trees</a:t>
            </a:r>
          </a:p>
          <a:p>
            <a:pPr marL="514350" indent="-514350">
              <a:buAutoNum type="alphaLcPeriod"/>
            </a:pPr>
            <a:r>
              <a:rPr lang="en-US" b="1" dirty="0" smtClean="0">
                <a:solidFill>
                  <a:srgbClr val="FF0000"/>
                </a:solidFill>
              </a:rPr>
              <a:t>Are linked to the survival of many species, including salmon</a:t>
            </a:r>
          </a:p>
          <a:p>
            <a:pPr marL="514350" indent="-514350">
              <a:buAutoNum type="alphaLcPeriod"/>
            </a:pPr>
            <a:r>
              <a:rPr lang="en-US" dirty="0" smtClean="0"/>
              <a:t>Accumulate biomass inefficiently, relative to secondary growth forests</a:t>
            </a:r>
          </a:p>
          <a:p>
            <a:pPr marL="514350" indent="-514350">
              <a:buAutoNum type="alphaLcPeriod"/>
            </a:pPr>
            <a:r>
              <a:rPr lang="en-US" dirty="0" smtClean="0"/>
              <a:t>Increase the likelihood of fires because they act as giant sponges for moisture</a:t>
            </a:r>
          </a:p>
          <a:p>
            <a:pPr marL="0" indent="0">
              <a:buNone/>
            </a:pPr>
            <a:r>
              <a:rPr lang="en-US" dirty="0">
                <a:hlinkClick r:id="rId2"/>
              </a:rPr>
              <a:t>http://www.youtube.com/watch?v=LdczkBtS08I</a:t>
            </a:r>
            <a:endParaRPr lang="en-US" dirty="0"/>
          </a:p>
        </p:txBody>
      </p:sp>
    </p:spTree>
    <p:extLst>
      <p:ext uri="{BB962C8B-B14F-4D97-AF65-F5344CB8AC3E}">
        <p14:creationId xmlns:p14="http://schemas.microsoft.com/office/powerpoint/2010/main" val="37619572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200" dirty="0" smtClean="0"/>
              <a:t>Logging in riparian areas can be detrimental to the overall health of the riparian ecosystem due to: </a:t>
            </a:r>
            <a:br>
              <a:rPr lang="en-US" sz="3200" dirty="0" smtClean="0"/>
            </a:br>
            <a:r>
              <a:rPr lang="en-US" sz="3200" dirty="0" smtClean="0"/>
              <a:t>I.  Increased shading from trees</a:t>
            </a:r>
            <a:br>
              <a:rPr lang="en-US" sz="3200" dirty="0" smtClean="0"/>
            </a:br>
            <a:r>
              <a:rPr lang="en-US" sz="3200" dirty="0" smtClean="0"/>
              <a:t>II.  Sedimentation from eroded soils</a:t>
            </a:r>
            <a:br>
              <a:rPr lang="en-US" sz="3200" dirty="0" smtClean="0"/>
            </a:br>
            <a:r>
              <a:rPr lang="en-US" sz="3200" dirty="0" smtClean="0"/>
              <a:t>III.  Decreased water temperatures</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 only</a:t>
            </a:r>
          </a:p>
          <a:p>
            <a:pPr marL="514350" indent="-514350">
              <a:buAutoNum type="alphaLcPeriod"/>
            </a:pPr>
            <a:r>
              <a:rPr lang="en-US" dirty="0" smtClean="0"/>
              <a:t>II and III only</a:t>
            </a:r>
            <a:endParaRPr lang="en-US" dirty="0"/>
          </a:p>
        </p:txBody>
      </p:sp>
    </p:spTree>
    <p:extLst>
      <p:ext uri="{BB962C8B-B14F-4D97-AF65-F5344CB8AC3E}">
        <p14:creationId xmlns:p14="http://schemas.microsoft.com/office/powerpoint/2010/main" val="227556275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r>
              <a:rPr lang="en-US" sz="3200" dirty="0" smtClean="0"/>
              <a:t>Logging in riparian areas can be detrimental to the overall health of the riparian ecosystem due to: </a:t>
            </a:r>
            <a:br>
              <a:rPr lang="en-US" sz="3200" dirty="0" smtClean="0"/>
            </a:br>
            <a:r>
              <a:rPr lang="en-US" sz="3200" dirty="0" smtClean="0"/>
              <a:t>I.  Increased shading from trees</a:t>
            </a:r>
            <a:br>
              <a:rPr lang="en-US" sz="3200" dirty="0" smtClean="0"/>
            </a:br>
            <a:r>
              <a:rPr lang="en-US" sz="3200" dirty="0" smtClean="0"/>
              <a:t>II.  Sedimentation from eroded soils</a:t>
            </a:r>
            <a:br>
              <a:rPr lang="en-US" sz="3200" dirty="0" smtClean="0"/>
            </a:br>
            <a:r>
              <a:rPr lang="en-US" sz="3200" dirty="0" smtClean="0"/>
              <a:t>III.  Decreased water temperatures</a:t>
            </a:r>
            <a:endParaRPr lang="en-US" sz="3200" dirty="0"/>
          </a:p>
        </p:txBody>
      </p:sp>
      <p:sp>
        <p:nvSpPr>
          <p:cNvPr id="3" name="Content Placeholder 2"/>
          <p:cNvSpPr>
            <a:spLocks noGrp="1"/>
          </p:cNvSpPr>
          <p:nvPr>
            <p:ph idx="1"/>
          </p:nvPr>
        </p:nvSpPr>
        <p:spPr>
          <a:xfrm>
            <a:off x="152400" y="2971800"/>
            <a:ext cx="8915400" cy="3687763"/>
          </a:xfrm>
        </p:spPr>
        <p:txBody>
          <a:bodyPr>
            <a:normAutofit lnSpcReduction="10000"/>
          </a:bodyPr>
          <a:lstStyle/>
          <a:p>
            <a:pPr marL="514350" indent="-514350">
              <a:buAutoNum type="alphaLcPeriod"/>
            </a:pPr>
            <a:r>
              <a:rPr lang="en-US" dirty="0" smtClean="0"/>
              <a:t>I only</a:t>
            </a:r>
          </a:p>
          <a:p>
            <a:pPr marL="514350" indent="-514350">
              <a:buAutoNum type="alphaLcPeriod"/>
            </a:pPr>
            <a:r>
              <a:rPr lang="en-US" b="1" dirty="0" smtClean="0">
                <a:solidFill>
                  <a:srgbClr val="FF0000"/>
                </a:solidFill>
              </a:rPr>
              <a:t>II only</a:t>
            </a:r>
          </a:p>
          <a:p>
            <a:pPr marL="514350" indent="-514350">
              <a:buAutoNum type="alphaLcPeriod"/>
            </a:pPr>
            <a:r>
              <a:rPr lang="en-US" dirty="0" smtClean="0"/>
              <a:t>III only</a:t>
            </a:r>
          </a:p>
          <a:p>
            <a:pPr marL="514350" indent="-514350">
              <a:buAutoNum type="alphaLcPeriod"/>
            </a:pPr>
            <a:r>
              <a:rPr lang="en-US" dirty="0" smtClean="0"/>
              <a:t>I and II only</a:t>
            </a:r>
          </a:p>
          <a:p>
            <a:pPr marL="514350" indent="-514350">
              <a:buAutoNum type="alphaLcPeriod"/>
            </a:pPr>
            <a:r>
              <a:rPr lang="en-US" dirty="0" smtClean="0"/>
              <a:t>II and III only</a:t>
            </a:r>
          </a:p>
          <a:p>
            <a:pPr marL="0" indent="0">
              <a:buNone/>
            </a:pPr>
            <a:r>
              <a:rPr lang="en-US" dirty="0">
                <a:hlinkClick r:id="rId2"/>
              </a:rPr>
              <a:t>http://www.youtube.com/watch?v=dEXOFsuv5tY&amp;list=PLLNBHSLmi4JmzBjzYxoGK_RNgT5p5jLOH</a:t>
            </a:r>
            <a:endParaRPr lang="en-US" dirty="0"/>
          </a:p>
        </p:txBody>
      </p:sp>
    </p:spTree>
    <p:extLst>
      <p:ext uri="{BB962C8B-B14F-4D97-AF65-F5344CB8AC3E}">
        <p14:creationId xmlns:p14="http://schemas.microsoft.com/office/powerpoint/2010/main" val="357636000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(A) National Park Service</a:t>
            </a:r>
            <a:br>
              <a:rPr lang="en-US" sz="3200" dirty="0" smtClean="0"/>
            </a:br>
            <a:r>
              <a:rPr lang="en-US" sz="3200" dirty="0" smtClean="0"/>
              <a:t>(B) National Wildlife Federation</a:t>
            </a:r>
            <a:br>
              <a:rPr lang="en-US" sz="3200" dirty="0" smtClean="0"/>
            </a:br>
            <a:r>
              <a:rPr lang="en-US" sz="3200" dirty="0" smtClean="0"/>
              <a:t>(C)US Forest Service</a:t>
            </a:r>
            <a:br>
              <a:rPr lang="en-US" sz="3200" dirty="0" smtClean="0"/>
            </a:br>
            <a:r>
              <a:rPr lang="en-US" sz="3200" dirty="0" smtClean="0"/>
              <a:t>(D) Bureau of Land Management</a:t>
            </a:r>
            <a:br>
              <a:rPr lang="en-US" sz="3200" dirty="0" smtClean="0"/>
            </a:br>
            <a:r>
              <a:rPr lang="en-US" sz="3200" dirty="0" smtClean="0"/>
              <a:t>(E)US Fish and Wildlife Service</a:t>
            </a:r>
            <a:endParaRPr lang="en-US" sz="3200" dirty="0"/>
          </a:p>
        </p:txBody>
      </p:sp>
      <p:sp>
        <p:nvSpPr>
          <p:cNvPr id="3" name="Content Placeholder 2"/>
          <p:cNvSpPr>
            <a:spLocks noGrp="1"/>
          </p:cNvSpPr>
          <p:nvPr>
            <p:ph idx="1"/>
          </p:nvPr>
        </p:nvSpPr>
        <p:spPr>
          <a:xfrm>
            <a:off x="152400" y="2971800"/>
            <a:ext cx="8915400" cy="3687763"/>
          </a:xfrm>
        </p:spPr>
        <p:txBody>
          <a:bodyPr/>
          <a:lstStyle/>
          <a:p>
            <a:pPr marL="0" indent="0">
              <a:buNone/>
            </a:pPr>
            <a:r>
              <a:rPr lang="en-US" dirty="0" smtClean="0"/>
              <a:t>Q1: manages national resource lands</a:t>
            </a:r>
          </a:p>
          <a:p>
            <a:pPr marL="0" indent="0">
              <a:buNone/>
            </a:pPr>
            <a:r>
              <a:rPr lang="en-US" dirty="0" smtClean="0"/>
              <a:t>Q2: manages national wildlife refuges</a:t>
            </a:r>
          </a:p>
          <a:p>
            <a:pPr marL="0" indent="0">
              <a:buNone/>
            </a:pPr>
            <a:r>
              <a:rPr lang="en-US" dirty="0" smtClean="0"/>
              <a:t>Q3: manages 19 grasslands and 156 forests</a:t>
            </a:r>
            <a:endParaRPr lang="en-US" dirty="0"/>
          </a:p>
        </p:txBody>
      </p:sp>
    </p:spTree>
    <p:extLst>
      <p:ext uri="{BB962C8B-B14F-4D97-AF65-F5344CB8AC3E}">
        <p14:creationId xmlns:p14="http://schemas.microsoft.com/office/powerpoint/2010/main" val="137459874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(A) National Park Service</a:t>
            </a:r>
            <a:br>
              <a:rPr lang="en-US" sz="3200" dirty="0" smtClean="0"/>
            </a:br>
            <a:r>
              <a:rPr lang="en-US" sz="3200" dirty="0" smtClean="0"/>
              <a:t>(B) National Wildlife Federation</a:t>
            </a:r>
            <a:br>
              <a:rPr lang="en-US" sz="3200" dirty="0" smtClean="0"/>
            </a:br>
            <a:r>
              <a:rPr lang="en-US" sz="3200" dirty="0" smtClean="0"/>
              <a:t>(C)US Forest Service</a:t>
            </a:r>
            <a:br>
              <a:rPr lang="en-US" sz="3200" dirty="0" smtClean="0"/>
            </a:br>
            <a:r>
              <a:rPr lang="en-US" sz="3200" dirty="0" smtClean="0"/>
              <a:t>(D) Bureau of Land Management</a:t>
            </a:r>
            <a:br>
              <a:rPr lang="en-US" sz="3200" dirty="0" smtClean="0"/>
            </a:br>
            <a:r>
              <a:rPr lang="en-US" sz="3200" dirty="0" smtClean="0"/>
              <a:t>(E)US Fish and Wildlife Service</a:t>
            </a:r>
            <a:endParaRPr lang="en-US" sz="3200" dirty="0"/>
          </a:p>
        </p:txBody>
      </p:sp>
      <p:sp>
        <p:nvSpPr>
          <p:cNvPr id="3" name="Content Placeholder 2"/>
          <p:cNvSpPr>
            <a:spLocks noGrp="1"/>
          </p:cNvSpPr>
          <p:nvPr>
            <p:ph idx="1"/>
          </p:nvPr>
        </p:nvSpPr>
        <p:spPr>
          <a:xfrm>
            <a:off x="152400" y="2971800"/>
            <a:ext cx="8915400" cy="3687763"/>
          </a:xfrm>
        </p:spPr>
        <p:txBody>
          <a:bodyPr>
            <a:normAutofit lnSpcReduction="10000"/>
          </a:bodyPr>
          <a:lstStyle/>
          <a:p>
            <a:pPr marL="0" indent="0">
              <a:buNone/>
            </a:pPr>
            <a:r>
              <a:rPr lang="en-US" dirty="0" smtClean="0"/>
              <a:t>Q1: manages national resource lands     </a:t>
            </a:r>
            <a:r>
              <a:rPr lang="en-US" b="1" dirty="0" smtClean="0">
                <a:solidFill>
                  <a:srgbClr val="FF0000"/>
                </a:solidFill>
              </a:rPr>
              <a:t>D</a:t>
            </a:r>
          </a:p>
          <a:p>
            <a:pPr marL="0" indent="0">
              <a:buNone/>
            </a:pPr>
            <a:r>
              <a:rPr lang="en-US" dirty="0" smtClean="0"/>
              <a:t>Q2: manages national wildlife refuges       </a:t>
            </a:r>
            <a:r>
              <a:rPr lang="en-US" b="1" dirty="0" smtClean="0">
                <a:solidFill>
                  <a:srgbClr val="FF0000"/>
                </a:solidFill>
              </a:rPr>
              <a:t>E</a:t>
            </a:r>
          </a:p>
          <a:p>
            <a:pPr marL="0" indent="0">
              <a:buNone/>
            </a:pPr>
            <a:r>
              <a:rPr lang="en-US" dirty="0" smtClean="0"/>
              <a:t>Q3: manages 19 grasslands and 156 forests   </a:t>
            </a:r>
            <a:r>
              <a:rPr lang="en-US" b="1" dirty="0" smtClean="0">
                <a:solidFill>
                  <a:srgbClr val="FF0000"/>
                </a:solidFill>
              </a:rPr>
              <a:t> C</a:t>
            </a:r>
          </a:p>
          <a:p>
            <a:pPr marL="0" indent="0">
              <a:buNone/>
            </a:pPr>
            <a:endParaRPr lang="en-US" b="1" dirty="0">
              <a:solidFill>
                <a:srgbClr val="FF0000"/>
              </a:solidFill>
            </a:endParaRPr>
          </a:p>
          <a:p>
            <a:pPr marL="0" indent="0">
              <a:buNone/>
            </a:pPr>
            <a:r>
              <a:rPr lang="en-US" dirty="0">
                <a:hlinkClick r:id="rId2"/>
              </a:rPr>
              <a:t>http://</a:t>
            </a:r>
            <a:r>
              <a:rPr lang="en-US" dirty="0" smtClean="0">
                <a:hlinkClick r:id="rId2"/>
              </a:rPr>
              <a:t>www.youtube.com/watch?v=B5NiTN0chj0&amp;list=PLSyjk6A5xvG6m5bBz0vJTF9pPGqZDzLcJ</a:t>
            </a:r>
            <a:r>
              <a:rPr lang="en-US" dirty="0" smtClean="0"/>
              <a:t> (18 videos to review APES concepts)</a:t>
            </a:r>
            <a:endParaRPr lang="en-US" b="1" dirty="0">
              <a:solidFill>
                <a:srgbClr val="FF0000"/>
              </a:solidFill>
            </a:endParaRPr>
          </a:p>
        </p:txBody>
      </p:sp>
    </p:spTree>
    <p:extLst>
      <p:ext uri="{BB962C8B-B14F-4D97-AF65-F5344CB8AC3E}">
        <p14:creationId xmlns:p14="http://schemas.microsoft.com/office/powerpoint/2010/main" val="1305299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of the following statements is true regarding lake turnover? </a:t>
            </a:r>
            <a:endParaRPr lang="en-US" dirty="0"/>
          </a:p>
        </p:txBody>
      </p:sp>
      <p:sp>
        <p:nvSpPr>
          <p:cNvPr id="3" name="Content Placeholder 2"/>
          <p:cNvSpPr>
            <a:spLocks noGrp="1"/>
          </p:cNvSpPr>
          <p:nvPr>
            <p:ph idx="1"/>
          </p:nvPr>
        </p:nvSpPr>
        <p:spPr/>
        <p:txBody>
          <a:bodyPr>
            <a:normAutofit fontScale="77500" lnSpcReduction="20000"/>
          </a:bodyPr>
          <a:lstStyle/>
          <a:p>
            <a:pPr marL="571500" indent="-571500">
              <a:buAutoNum type="romanUcPeriod"/>
            </a:pPr>
            <a:r>
              <a:rPr lang="en-US" dirty="0" smtClean="0"/>
              <a:t>It typically occurs in tropical and temperate areas</a:t>
            </a:r>
          </a:p>
          <a:p>
            <a:pPr marL="571500" indent="-571500">
              <a:buAutoNum type="romanUcPeriod"/>
            </a:pPr>
            <a:r>
              <a:rPr lang="en-US" dirty="0" smtClean="0"/>
              <a:t>The thermocline separates the upper </a:t>
            </a:r>
            <a:r>
              <a:rPr lang="en-US" dirty="0" err="1" smtClean="0"/>
              <a:t>epilimnion</a:t>
            </a:r>
            <a:r>
              <a:rPr lang="en-US" dirty="0" smtClean="0"/>
              <a:t> from the lower </a:t>
            </a:r>
            <a:r>
              <a:rPr lang="en-US" dirty="0" err="1" smtClean="0"/>
              <a:t>hypolimnion</a:t>
            </a:r>
            <a:r>
              <a:rPr lang="en-US" dirty="0" smtClean="0"/>
              <a:t> when stratification exists in the lake</a:t>
            </a:r>
          </a:p>
          <a:p>
            <a:pPr marL="571500" indent="-571500">
              <a:buAutoNum type="romanUcPeriod"/>
            </a:pPr>
            <a:r>
              <a:rPr lang="en-US" dirty="0" smtClean="0"/>
              <a:t>The fact that solid ice at 0C is less dense than liquid water at 4C causes thermal stratification in deep lakes in temperate areas</a:t>
            </a:r>
          </a:p>
          <a:p>
            <a:pPr marL="514350" indent="-514350">
              <a:buAutoNum type="alphaLcPeriod"/>
            </a:pPr>
            <a:r>
              <a:rPr lang="en-US" dirty="0" smtClean="0"/>
              <a:t>I only   		b.  II only   	c.  III only   </a:t>
            </a:r>
          </a:p>
          <a:p>
            <a:pPr marL="514350" indent="-514350">
              <a:buAutoNum type="alphaLcPeriod" startAt="4"/>
            </a:pPr>
            <a:r>
              <a:rPr lang="en-US" b="1" dirty="0" smtClean="0">
                <a:solidFill>
                  <a:srgbClr val="FF0000"/>
                </a:solidFill>
              </a:rPr>
              <a:t>II and III only </a:t>
            </a:r>
            <a:r>
              <a:rPr lang="en-US" dirty="0" smtClean="0"/>
              <a:t>			e.  I, II, and III  only</a:t>
            </a:r>
          </a:p>
          <a:p>
            <a:pPr marL="0" indent="0">
              <a:buNone/>
            </a:pPr>
            <a:endParaRPr lang="en-US" dirty="0" smtClean="0"/>
          </a:p>
          <a:p>
            <a:pPr marL="0" indent="0">
              <a:buNone/>
            </a:pPr>
            <a:r>
              <a:rPr lang="en-US" sz="2800" dirty="0">
                <a:hlinkClick r:id="rId2"/>
              </a:rPr>
              <a:t>http://</a:t>
            </a:r>
            <a:r>
              <a:rPr lang="en-US" sz="2800" dirty="0" smtClean="0">
                <a:hlinkClick r:id="rId2"/>
              </a:rPr>
              <a:t>www.youtube.com/watch?v=X26ocQkhNH4</a:t>
            </a:r>
            <a:r>
              <a:rPr lang="en-US" sz="2800" dirty="0" smtClean="0"/>
              <a:t> (3 min)</a:t>
            </a:r>
          </a:p>
          <a:p>
            <a:pPr marL="0" indent="0">
              <a:buNone/>
            </a:pPr>
            <a:r>
              <a:rPr lang="en-US" dirty="0">
                <a:hlinkClick r:id="rId3"/>
              </a:rPr>
              <a:t>http://</a:t>
            </a:r>
            <a:r>
              <a:rPr lang="en-US" dirty="0" smtClean="0">
                <a:hlinkClick r:id="rId3"/>
              </a:rPr>
              <a:t>www.youtube.com/watch?v=STG0ppzgrHU</a:t>
            </a:r>
            <a:endParaRPr lang="en-US" dirty="0" smtClean="0"/>
          </a:p>
          <a:p>
            <a:pPr marL="0" indent="0">
              <a:buNone/>
            </a:pPr>
            <a:r>
              <a:rPr lang="en-US" dirty="0">
                <a:hlinkClick r:id="rId4"/>
              </a:rPr>
              <a:t>http://</a:t>
            </a:r>
            <a:r>
              <a:rPr lang="en-US" dirty="0" smtClean="0">
                <a:hlinkClick r:id="rId4"/>
              </a:rPr>
              <a:t>www.youtube.com/watch?v=uSFSNTI67wc</a:t>
            </a:r>
            <a:r>
              <a:rPr lang="en-US" dirty="0" smtClean="0"/>
              <a:t> (demo)</a:t>
            </a:r>
            <a:endParaRPr lang="en-US" dirty="0"/>
          </a:p>
        </p:txBody>
      </p:sp>
    </p:spTree>
    <p:extLst>
      <p:ext uri="{BB962C8B-B14F-4D97-AF65-F5344CB8AC3E}">
        <p14:creationId xmlns:p14="http://schemas.microsoft.com/office/powerpoint/2010/main" val="284623643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(A) clear-cutting</a:t>
            </a:r>
            <a:br>
              <a:rPr lang="en-US" sz="3200" dirty="0" smtClean="0"/>
            </a:br>
            <a:r>
              <a:rPr lang="en-US" sz="3200" dirty="0" smtClean="0"/>
              <a:t>(B) </a:t>
            </a:r>
            <a:r>
              <a:rPr lang="en-US" sz="3200" dirty="0" err="1" smtClean="0"/>
              <a:t>Shelterwood</a:t>
            </a:r>
            <a:r>
              <a:rPr lang="en-US" sz="3200" dirty="0" smtClean="0"/>
              <a:t> cutting</a:t>
            </a:r>
            <a:br>
              <a:rPr lang="en-US" sz="3200" dirty="0" smtClean="0"/>
            </a:br>
            <a:r>
              <a:rPr lang="en-US" sz="3200" dirty="0" smtClean="0"/>
              <a:t>(C)whole-tree harvesting</a:t>
            </a:r>
            <a:br>
              <a:rPr lang="en-US" sz="3200" dirty="0" smtClean="0"/>
            </a:br>
            <a:r>
              <a:rPr lang="en-US" sz="3200" dirty="0" smtClean="0"/>
              <a:t>(D)seed-tree cutting</a:t>
            </a:r>
            <a:br>
              <a:rPr lang="en-US" sz="3200" dirty="0" smtClean="0"/>
            </a:br>
            <a:r>
              <a:rPr lang="en-US" sz="3200" dirty="0" smtClean="0"/>
              <a:t>(E) strip-cutting</a:t>
            </a:r>
            <a:endParaRPr lang="en-US" sz="3200" dirty="0"/>
          </a:p>
        </p:txBody>
      </p:sp>
      <p:sp>
        <p:nvSpPr>
          <p:cNvPr id="3" name="Content Placeholder 2"/>
          <p:cNvSpPr>
            <a:spLocks noGrp="1"/>
          </p:cNvSpPr>
          <p:nvPr>
            <p:ph idx="1"/>
          </p:nvPr>
        </p:nvSpPr>
        <p:spPr>
          <a:xfrm>
            <a:off x="152400" y="2971800"/>
            <a:ext cx="8915400" cy="3687763"/>
          </a:xfrm>
        </p:spPr>
        <p:txBody>
          <a:bodyPr>
            <a:normAutofit fontScale="85000" lnSpcReduction="10000"/>
          </a:bodyPr>
          <a:lstStyle/>
          <a:p>
            <a:pPr marL="0" indent="0">
              <a:buNone/>
            </a:pPr>
            <a:r>
              <a:rPr lang="en-US" dirty="0" smtClean="0"/>
              <a:t>Q1: nearly all of a stand’s trees are harvested in one cutting, leaving a few uniformly distributed fertile trees to regenerate the stand</a:t>
            </a:r>
          </a:p>
          <a:p>
            <a:pPr marL="0" indent="0">
              <a:buNone/>
            </a:pPr>
            <a:r>
              <a:rPr lang="en-US" dirty="0" smtClean="0"/>
              <a:t>Q2: removal of all trees from a given area in a single cutting</a:t>
            </a:r>
          </a:p>
          <a:p>
            <a:pPr marL="0" indent="0">
              <a:buNone/>
            </a:pPr>
            <a:r>
              <a:rPr lang="en-US" dirty="0" smtClean="0"/>
              <a:t>Q3: removal of all mature trees in two or three cuttings over a period of about 10 years</a:t>
            </a:r>
          </a:p>
          <a:p>
            <a:pPr marL="0" indent="0">
              <a:buNone/>
            </a:pPr>
            <a:r>
              <a:rPr lang="en-US" dirty="0" smtClean="0"/>
              <a:t>Q4: a corridor of trees is cut completely along the contour of the land, with the corridor narrow enough to allow natural regeneration within a few years</a:t>
            </a:r>
            <a:endParaRPr lang="en-US" dirty="0"/>
          </a:p>
        </p:txBody>
      </p:sp>
    </p:spTree>
    <p:extLst>
      <p:ext uri="{BB962C8B-B14F-4D97-AF65-F5344CB8AC3E}">
        <p14:creationId xmlns:p14="http://schemas.microsoft.com/office/powerpoint/2010/main" val="358242031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(A) clear-cutting</a:t>
            </a:r>
            <a:br>
              <a:rPr lang="en-US" sz="3200" dirty="0" smtClean="0"/>
            </a:br>
            <a:r>
              <a:rPr lang="en-US" sz="3200" dirty="0" smtClean="0"/>
              <a:t>(B) </a:t>
            </a:r>
            <a:r>
              <a:rPr lang="en-US" sz="3200" dirty="0" err="1" smtClean="0"/>
              <a:t>Shelterwood</a:t>
            </a:r>
            <a:r>
              <a:rPr lang="en-US" sz="3200" dirty="0" smtClean="0"/>
              <a:t> cutting</a:t>
            </a:r>
            <a:br>
              <a:rPr lang="en-US" sz="3200" dirty="0" smtClean="0"/>
            </a:br>
            <a:r>
              <a:rPr lang="en-US" sz="3200" dirty="0" smtClean="0"/>
              <a:t>(C)whole-tree harvesting</a:t>
            </a:r>
            <a:br>
              <a:rPr lang="en-US" sz="3200" dirty="0" smtClean="0"/>
            </a:br>
            <a:r>
              <a:rPr lang="en-US" sz="3200" dirty="0" smtClean="0"/>
              <a:t>(D)seed-tree cutting</a:t>
            </a:r>
            <a:br>
              <a:rPr lang="en-US" sz="3200" dirty="0" smtClean="0"/>
            </a:br>
            <a:r>
              <a:rPr lang="en-US" sz="3200" dirty="0" smtClean="0"/>
              <a:t>(E) strip-cutting</a:t>
            </a:r>
            <a:endParaRPr lang="en-US" sz="3200" dirty="0"/>
          </a:p>
        </p:txBody>
      </p:sp>
      <p:sp>
        <p:nvSpPr>
          <p:cNvPr id="3" name="Content Placeholder 2"/>
          <p:cNvSpPr>
            <a:spLocks noGrp="1"/>
          </p:cNvSpPr>
          <p:nvPr>
            <p:ph idx="1"/>
          </p:nvPr>
        </p:nvSpPr>
        <p:spPr>
          <a:xfrm>
            <a:off x="152400" y="2971800"/>
            <a:ext cx="8915400" cy="3687763"/>
          </a:xfrm>
        </p:spPr>
        <p:txBody>
          <a:bodyPr>
            <a:normAutofit fontScale="85000" lnSpcReduction="20000"/>
          </a:bodyPr>
          <a:lstStyle/>
          <a:p>
            <a:pPr marL="0" indent="0">
              <a:buNone/>
            </a:pPr>
            <a:r>
              <a:rPr lang="en-US" dirty="0" smtClean="0"/>
              <a:t>Q1: nearly all of a stand’s trees are harvested in one cutting, leaving a few uniformly distributed fertile trees to regenerate the stand       </a:t>
            </a:r>
            <a:r>
              <a:rPr lang="en-US" b="1" dirty="0" smtClean="0">
                <a:solidFill>
                  <a:srgbClr val="FF0000"/>
                </a:solidFill>
              </a:rPr>
              <a:t>D</a:t>
            </a:r>
          </a:p>
          <a:p>
            <a:pPr marL="0" indent="0">
              <a:buNone/>
            </a:pPr>
            <a:r>
              <a:rPr lang="en-US" dirty="0" smtClean="0"/>
              <a:t>Q2: removal of all trees from a given area in a single cutting      </a:t>
            </a:r>
            <a:r>
              <a:rPr lang="en-US" b="1" dirty="0" smtClean="0">
                <a:solidFill>
                  <a:srgbClr val="FF0000"/>
                </a:solidFill>
              </a:rPr>
              <a:t>A</a:t>
            </a:r>
          </a:p>
          <a:p>
            <a:pPr marL="0" indent="0">
              <a:buNone/>
            </a:pPr>
            <a:r>
              <a:rPr lang="en-US" dirty="0" smtClean="0"/>
              <a:t>Q3: removal of all mature trees in two or three cuttings over a period of about 10 years      </a:t>
            </a:r>
            <a:r>
              <a:rPr lang="en-US" b="1" dirty="0" smtClean="0">
                <a:solidFill>
                  <a:srgbClr val="FF0000"/>
                </a:solidFill>
              </a:rPr>
              <a:t>B</a:t>
            </a:r>
          </a:p>
          <a:p>
            <a:pPr marL="0" indent="0">
              <a:buNone/>
            </a:pPr>
            <a:r>
              <a:rPr lang="en-US" dirty="0" smtClean="0"/>
              <a:t>Q4: a corridor of trees is cut completely along the contour of the land, with the corridor narrow enough to allow natural regeneration within a few years      </a:t>
            </a:r>
            <a:r>
              <a:rPr lang="en-US" b="1" dirty="0" smtClean="0">
                <a:solidFill>
                  <a:srgbClr val="FF0000"/>
                </a:solidFill>
              </a:rPr>
              <a:t>E</a:t>
            </a:r>
            <a:endParaRPr lang="en-US" b="1" dirty="0">
              <a:solidFill>
                <a:srgbClr val="FF0000"/>
              </a:solidFill>
            </a:endParaRPr>
          </a:p>
        </p:txBody>
      </p:sp>
    </p:spTree>
    <p:extLst>
      <p:ext uri="{BB962C8B-B14F-4D97-AF65-F5344CB8AC3E}">
        <p14:creationId xmlns:p14="http://schemas.microsoft.com/office/powerpoint/2010/main" val="3670197219"/>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067800" cy="2514600"/>
          </a:xfrm>
        </p:spPr>
        <p:txBody>
          <a:bodyPr>
            <a:normAutofit fontScale="90000"/>
          </a:bodyPr>
          <a:lstStyle/>
          <a:p>
            <a:r>
              <a:rPr lang="en-US" sz="3200" dirty="0" smtClean="0"/>
              <a:t>Which of the following is a goal of the national park service</a:t>
            </a:r>
            <a:br>
              <a:rPr lang="en-US" sz="3200" dirty="0" smtClean="0"/>
            </a:br>
            <a:r>
              <a:rPr lang="en-US" sz="3200" dirty="0" smtClean="0"/>
              <a:t>I. to preserve nature in parks</a:t>
            </a:r>
            <a:br>
              <a:rPr lang="en-US" sz="3200" dirty="0" smtClean="0"/>
            </a:br>
            <a:r>
              <a:rPr lang="en-US" sz="3200" dirty="0" smtClean="0"/>
              <a:t>II. To develop natural waterways for public transport</a:t>
            </a:r>
            <a:br>
              <a:rPr lang="en-US" sz="3200" dirty="0" smtClean="0"/>
            </a:br>
            <a:r>
              <a:rPr lang="en-US" sz="3200" dirty="0" smtClean="0"/>
              <a:t>III.  To make nature more available to the public</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 only</a:t>
            </a:r>
          </a:p>
          <a:p>
            <a:pPr marL="514350" indent="-514350">
              <a:buAutoNum type="alphaLcPeriod"/>
            </a:pPr>
            <a:r>
              <a:rPr lang="en-US" dirty="0" smtClean="0"/>
              <a:t>I and III only</a:t>
            </a:r>
            <a:endParaRPr lang="en-US" dirty="0"/>
          </a:p>
        </p:txBody>
      </p:sp>
    </p:spTree>
    <p:extLst>
      <p:ext uri="{BB962C8B-B14F-4D97-AF65-F5344CB8AC3E}">
        <p14:creationId xmlns:p14="http://schemas.microsoft.com/office/powerpoint/2010/main" val="199973687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067800" cy="2514600"/>
          </a:xfrm>
        </p:spPr>
        <p:txBody>
          <a:bodyPr>
            <a:normAutofit fontScale="90000"/>
          </a:bodyPr>
          <a:lstStyle/>
          <a:p>
            <a:r>
              <a:rPr lang="en-US" sz="3200" dirty="0" smtClean="0"/>
              <a:t>Which of the following is a goal of the national park service</a:t>
            </a:r>
            <a:br>
              <a:rPr lang="en-US" sz="3200" dirty="0" smtClean="0"/>
            </a:br>
            <a:r>
              <a:rPr lang="en-US" sz="3200" dirty="0" smtClean="0"/>
              <a:t>I. to preserve nature in parks</a:t>
            </a:r>
            <a:br>
              <a:rPr lang="en-US" sz="3200" dirty="0" smtClean="0"/>
            </a:br>
            <a:r>
              <a:rPr lang="en-US" sz="3200" dirty="0" smtClean="0"/>
              <a:t>II. To develop natural waterways for public transport</a:t>
            </a:r>
            <a:br>
              <a:rPr lang="en-US" sz="3200" dirty="0" smtClean="0"/>
            </a:br>
            <a:r>
              <a:rPr lang="en-US" sz="3200" dirty="0" smtClean="0"/>
              <a:t>III.  To make nature more available to the public</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 only</a:t>
            </a:r>
          </a:p>
          <a:p>
            <a:pPr marL="514350" indent="-514350">
              <a:buAutoNum type="alphaLcPeriod"/>
            </a:pPr>
            <a:r>
              <a:rPr lang="en-US" b="1" dirty="0" smtClean="0">
                <a:solidFill>
                  <a:srgbClr val="FF0000"/>
                </a:solidFill>
              </a:rPr>
              <a:t>I and III only</a:t>
            </a:r>
            <a:endParaRPr lang="en-US" b="1" dirty="0">
              <a:solidFill>
                <a:srgbClr val="FF0000"/>
              </a:solidFill>
            </a:endParaRPr>
          </a:p>
        </p:txBody>
      </p:sp>
    </p:spTree>
    <p:extLst>
      <p:ext uri="{BB962C8B-B14F-4D97-AF65-F5344CB8AC3E}">
        <p14:creationId xmlns:p14="http://schemas.microsoft.com/office/powerpoint/2010/main" val="20807555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National Forests are supposed to be managed on a:</a:t>
            </a:r>
            <a:br>
              <a:rPr lang="en-US" sz="3200" dirty="0" smtClean="0"/>
            </a:br>
            <a:r>
              <a:rPr lang="en-US" sz="3200" dirty="0" smtClean="0"/>
              <a:t>I. monetary-return basis</a:t>
            </a:r>
            <a:br>
              <a:rPr lang="en-US" sz="3200" dirty="0" smtClean="0"/>
            </a:br>
            <a:r>
              <a:rPr lang="en-US" sz="3200" dirty="0" smtClean="0"/>
              <a:t>II.  Sustainable-yield basis</a:t>
            </a:r>
            <a:br>
              <a:rPr lang="en-US" sz="3200" dirty="0" smtClean="0"/>
            </a:br>
            <a:r>
              <a:rPr lang="en-US" sz="3200" dirty="0" smtClean="0"/>
              <a:t>III.  Multiple-use basics</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dirty="0" smtClean="0"/>
              <a:t>II and III only</a:t>
            </a:r>
            <a:endParaRPr lang="en-US" dirty="0"/>
          </a:p>
        </p:txBody>
      </p:sp>
    </p:spTree>
    <p:extLst>
      <p:ext uri="{BB962C8B-B14F-4D97-AF65-F5344CB8AC3E}">
        <p14:creationId xmlns:p14="http://schemas.microsoft.com/office/powerpoint/2010/main" val="224376359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National Forests are supposed to be managed on a:</a:t>
            </a:r>
            <a:br>
              <a:rPr lang="en-US" sz="3200" dirty="0" smtClean="0"/>
            </a:br>
            <a:r>
              <a:rPr lang="en-US" sz="3200" dirty="0" smtClean="0"/>
              <a:t>I. monetary-return basis</a:t>
            </a:r>
            <a:br>
              <a:rPr lang="en-US" sz="3200" dirty="0" smtClean="0"/>
            </a:br>
            <a:r>
              <a:rPr lang="en-US" sz="3200" dirty="0" smtClean="0"/>
              <a:t>II.  Sustainable-yield basis</a:t>
            </a:r>
            <a:br>
              <a:rPr lang="en-US" sz="3200" dirty="0" smtClean="0"/>
            </a:br>
            <a:r>
              <a:rPr lang="en-US" sz="3200" dirty="0" smtClean="0"/>
              <a:t>III.  Multiple-use basics</a:t>
            </a:r>
            <a:endParaRPr lang="en-US" sz="3200" dirty="0"/>
          </a:p>
        </p:txBody>
      </p:sp>
      <p:sp>
        <p:nvSpPr>
          <p:cNvPr id="3" name="Content Placeholder 2"/>
          <p:cNvSpPr>
            <a:spLocks noGrp="1"/>
          </p:cNvSpPr>
          <p:nvPr>
            <p:ph idx="1"/>
          </p:nvPr>
        </p:nvSpPr>
        <p:spPr>
          <a:xfrm>
            <a:off x="152400" y="2971800"/>
            <a:ext cx="8915400" cy="3687763"/>
          </a:xfrm>
        </p:spPr>
        <p:txBody>
          <a:bodyPr>
            <a:normAutofit fontScale="92500" lnSpcReduction="10000"/>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b="1" dirty="0" smtClean="0">
                <a:solidFill>
                  <a:srgbClr val="FF0000"/>
                </a:solidFill>
              </a:rPr>
              <a:t>II and III only</a:t>
            </a:r>
          </a:p>
          <a:p>
            <a:pPr marL="0" indent="0">
              <a:buNone/>
            </a:pPr>
            <a:r>
              <a:rPr lang="en-US" dirty="0">
                <a:hlinkClick r:id="rId2"/>
              </a:rPr>
              <a:t>http://</a:t>
            </a:r>
            <a:r>
              <a:rPr lang="en-US" dirty="0" smtClean="0">
                <a:hlinkClick r:id="rId2"/>
              </a:rPr>
              <a:t>www.youtube.com/watch?v=GbVK02P9xCo</a:t>
            </a:r>
            <a:endParaRPr lang="en-US" dirty="0" smtClean="0"/>
          </a:p>
          <a:p>
            <a:pPr marL="0" indent="0">
              <a:buNone/>
            </a:pPr>
            <a:r>
              <a:rPr lang="en-US" dirty="0">
                <a:hlinkClick r:id="rId3"/>
              </a:rPr>
              <a:t>http://www.youtube.com/watch?v=tHAOkAljDGY</a:t>
            </a:r>
            <a:endParaRPr lang="en-US" b="1" dirty="0">
              <a:solidFill>
                <a:srgbClr val="FF0000"/>
              </a:solidFill>
            </a:endParaRPr>
          </a:p>
        </p:txBody>
      </p:sp>
    </p:spTree>
    <p:extLst>
      <p:ext uri="{BB962C8B-B14F-4D97-AF65-F5344CB8AC3E}">
        <p14:creationId xmlns:p14="http://schemas.microsoft.com/office/powerpoint/2010/main" val="184361569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990600"/>
          </a:xfrm>
        </p:spPr>
        <p:txBody>
          <a:bodyPr>
            <a:normAutofit fontScale="90000"/>
          </a:bodyPr>
          <a:lstStyle/>
          <a:p>
            <a:r>
              <a:rPr lang="en-US" sz="4000" dirty="0" smtClean="0"/>
              <a:t>Which of the following best illustrates regulatory taking? </a:t>
            </a:r>
            <a:endParaRPr lang="en-US" sz="4000" dirty="0"/>
          </a:p>
        </p:txBody>
      </p:sp>
      <p:sp>
        <p:nvSpPr>
          <p:cNvPr id="3" name="Content Placeholder 2"/>
          <p:cNvSpPr>
            <a:spLocks noGrp="1"/>
          </p:cNvSpPr>
          <p:nvPr>
            <p:ph idx="1"/>
          </p:nvPr>
        </p:nvSpPr>
        <p:spPr>
          <a:xfrm>
            <a:off x="152400" y="1600200"/>
            <a:ext cx="8915400" cy="5059363"/>
          </a:xfrm>
        </p:spPr>
        <p:txBody>
          <a:bodyPr>
            <a:normAutofit fontScale="85000" lnSpcReduction="20000"/>
          </a:bodyPr>
          <a:lstStyle/>
          <a:p>
            <a:pPr marL="514350" indent="-514350">
              <a:buAutoNum type="alphaLcPeriod"/>
            </a:pPr>
            <a:r>
              <a:rPr lang="en-US" dirty="0" smtClean="0"/>
              <a:t>A land owner Is not allowed to build on a particular section of his/her property due to seismic activity</a:t>
            </a:r>
          </a:p>
          <a:p>
            <a:pPr marL="514350" indent="-514350">
              <a:buAutoNum type="alphaLcPeriod"/>
            </a:pPr>
            <a:r>
              <a:rPr lang="en-US" dirty="0" smtClean="0"/>
              <a:t>A land owner inherits land adjacent to his/her property from a relative and most county regulations permit this transaction without taxing</a:t>
            </a:r>
          </a:p>
          <a:p>
            <a:pPr marL="514350" indent="-514350">
              <a:buAutoNum type="alphaLcPeriod"/>
            </a:pPr>
            <a:r>
              <a:rPr lang="en-US" dirty="0" smtClean="0"/>
              <a:t>A land owner decides to catch all of the endangered salamanders on his/her property and then relocate them elsewhere</a:t>
            </a:r>
          </a:p>
          <a:p>
            <a:pPr marL="514350" indent="-514350">
              <a:buAutoNum type="alphaLcPeriod"/>
            </a:pPr>
            <a:r>
              <a:rPr lang="en-US" dirty="0" smtClean="0"/>
              <a:t>A land owner is not permitted to use part of his/her property as he/she wishes because an endangered species is found in this are</a:t>
            </a:r>
          </a:p>
          <a:p>
            <a:pPr marL="514350" indent="-514350">
              <a:buAutoNum type="alphaLcPeriod"/>
            </a:pPr>
            <a:r>
              <a:rPr lang="en-US" dirty="0" smtClean="0"/>
              <a:t>A land owner decides to regulate the amount of water flowing through a river on her property; she does this by constructing a small dam</a:t>
            </a:r>
            <a:endParaRPr lang="en-US" dirty="0"/>
          </a:p>
        </p:txBody>
      </p:sp>
    </p:spTree>
    <p:extLst>
      <p:ext uri="{BB962C8B-B14F-4D97-AF65-F5344CB8AC3E}">
        <p14:creationId xmlns:p14="http://schemas.microsoft.com/office/powerpoint/2010/main" val="189602758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990600"/>
          </a:xfrm>
        </p:spPr>
        <p:txBody>
          <a:bodyPr>
            <a:normAutofit fontScale="90000"/>
          </a:bodyPr>
          <a:lstStyle/>
          <a:p>
            <a:r>
              <a:rPr lang="en-US" sz="4000" dirty="0" smtClean="0"/>
              <a:t>Which of the following best illustrates regulatory taking? </a:t>
            </a:r>
            <a:endParaRPr lang="en-US" sz="4000" dirty="0"/>
          </a:p>
        </p:txBody>
      </p:sp>
      <p:sp>
        <p:nvSpPr>
          <p:cNvPr id="3" name="Content Placeholder 2"/>
          <p:cNvSpPr>
            <a:spLocks noGrp="1"/>
          </p:cNvSpPr>
          <p:nvPr>
            <p:ph idx="1"/>
          </p:nvPr>
        </p:nvSpPr>
        <p:spPr>
          <a:xfrm>
            <a:off x="152400" y="1600200"/>
            <a:ext cx="8915400" cy="5059363"/>
          </a:xfrm>
        </p:spPr>
        <p:txBody>
          <a:bodyPr>
            <a:normAutofit fontScale="77500" lnSpcReduction="20000"/>
          </a:bodyPr>
          <a:lstStyle/>
          <a:p>
            <a:pPr marL="514350" indent="-514350">
              <a:buAutoNum type="alphaLcPeriod"/>
            </a:pPr>
            <a:r>
              <a:rPr lang="en-US" dirty="0" smtClean="0"/>
              <a:t>A land owner Is not allowed to build on a particular section of his/her property due to seismic activity</a:t>
            </a:r>
          </a:p>
          <a:p>
            <a:pPr marL="514350" indent="-514350">
              <a:buAutoNum type="alphaLcPeriod"/>
            </a:pPr>
            <a:r>
              <a:rPr lang="en-US" dirty="0" smtClean="0"/>
              <a:t>A land owner inherits land adjacent to his/her property from a relative and most county regulations permit this transaction without taxing</a:t>
            </a:r>
          </a:p>
          <a:p>
            <a:pPr marL="514350" indent="-514350">
              <a:buAutoNum type="alphaLcPeriod"/>
            </a:pPr>
            <a:r>
              <a:rPr lang="en-US" dirty="0" smtClean="0"/>
              <a:t>A land owner decides to catch all of the endangered salamanders on his/her property and then relocate them elsewhere</a:t>
            </a:r>
          </a:p>
          <a:p>
            <a:pPr marL="514350" indent="-514350">
              <a:buAutoNum type="alphaLcPeriod"/>
            </a:pPr>
            <a:r>
              <a:rPr lang="en-US" b="1" dirty="0" smtClean="0">
                <a:solidFill>
                  <a:srgbClr val="FF0000"/>
                </a:solidFill>
              </a:rPr>
              <a:t>A land owner is not permitted to use part of his/her property as he/she wishes because an endangered species is found in this are</a:t>
            </a:r>
          </a:p>
          <a:p>
            <a:pPr marL="514350" indent="-514350">
              <a:buAutoNum type="alphaLcPeriod"/>
            </a:pPr>
            <a:r>
              <a:rPr lang="en-US" dirty="0" smtClean="0"/>
              <a:t>A land owner decides to regulate the amount of water flowing through a river on her property; she does this by constructing a small dam</a:t>
            </a:r>
          </a:p>
          <a:p>
            <a:pPr marL="0" indent="0">
              <a:buNone/>
            </a:pPr>
            <a:r>
              <a:rPr lang="en-US" dirty="0">
                <a:hlinkClick r:id="rId2"/>
              </a:rPr>
              <a:t>http://</a:t>
            </a:r>
            <a:r>
              <a:rPr lang="en-US" dirty="0" smtClean="0">
                <a:hlinkClick r:id="rId2"/>
              </a:rPr>
              <a:t>www.youtube.com/watch?v=DnC93Y4_0ok</a:t>
            </a:r>
            <a:r>
              <a:rPr lang="en-US" dirty="0" smtClean="0"/>
              <a:t> (TX example)</a:t>
            </a:r>
            <a:endParaRPr lang="en-US" dirty="0"/>
          </a:p>
        </p:txBody>
      </p:sp>
    </p:spTree>
    <p:extLst>
      <p:ext uri="{BB962C8B-B14F-4D97-AF65-F5344CB8AC3E}">
        <p14:creationId xmlns:p14="http://schemas.microsoft.com/office/powerpoint/2010/main" val="11319591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295400"/>
          </a:xfrm>
        </p:spPr>
        <p:txBody>
          <a:bodyPr>
            <a:normAutofit/>
          </a:bodyPr>
          <a:lstStyle/>
          <a:p>
            <a:r>
              <a:rPr lang="en-US" sz="3200" dirty="0" smtClean="0"/>
              <a:t>In 1995, the US Fish and Wildlife Service began reintroducing the gray wolf into: </a:t>
            </a:r>
            <a:endParaRPr lang="en-US" sz="3200" dirty="0"/>
          </a:p>
        </p:txBody>
      </p:sp>
      <p:sp>
        <p:nvSpPr>
          <p:cNvPr id="3" name="Content Placeholder 2"/>
          <p:cNvSpPr>
            <a:spLocks noGrp="1"/>
          </p:cNvSpPr>
          <p:nvPr>
            <p:ph idx="1"/>
          </p:nvPr>
        </p:nvSpPr>
        <p:spPr>
          <a:xfrm>
            <a:off x="152400" y="1447800"/>
            <a:ext cx="8915400" cy="5211763"/>
          </a:xfrm>
        </p:spPr>
        <p:txBody>
          <a:bodyPr/>
          <a:lstStyle/>
          <a:p>
            <a:pPr marL="514350" indent="-514350">
              <a:buAutoNum type="alphaLcPeriod"/>
            </a:pPr>
            <a:r>
              <a:rPr lang="en-US" dirty="0" smtClean="0"/>
              <a:t>The grand canyon</a:t>
            </a:r>
          </a:p>
          <a:p>
            <a:pPr marL="514350" indent="-514350">
              <a:buAutoNum type="alphaLcPeriod"/>
            </a:pPr>
            <a:r>
              <a:rPr lang="en-US" dirty="0" smtClean="0"/>
              <a:t>Yosemite national park</a:t>
            </a:r>
          </a:p>
          <a:p>
            <a:pPr marL="514350" indent="-514350">
              <a:buAutoNum type="alphaLcPeriod"/>
            </a:pPr>
            <a:r>
              <a:rPr lang="en-US" dirty="0" smtClean="0"/>
              <a:t>Rocky mountain national park</a:t>
            </a:r>
          </a:p>
          <a:p>
            <a:pPr marL="514350" indent="-514350">
              <a:buAutoNum type="alphaLcPeriod"/>
            </a:pPr>
            <a:r>
              <a:rPr lang="en-US" dirty="0" smtClean="0"/>
              <a:t>The Yellowstone ecosystem</a:t>
            </a:r>
          </a:p>
          <a:p>
            <a:pPr marL="514350" indent="-514350">
              <a:buAutoNum type="alphaLcPeriod"/>
            </a:pPr>
            <a:r>
              <a:rPr lang="en-US" dirty="0" smtClean="0"/>
              <a:t>Glacier National Park</a:t>
            </a:r>
          </a:p>
          <a:p>
            <a:pPr marL="0" indent="0">
              <a:buNone/>
            </a:pPr>
            <a:endParaRPr lang="en-US" dirty="0"/>
          </a:p>
        </p:txBody>
      </p:sp>
    </p:spTree>
    <p:extLst>
      <p:ext uri="{BB962C8B-B14F-4D97-AF65-F5344CB8AC3E}">
        <p14:creationId xmlns:p14="http://schemas.microsoft.com/office/powerpoint/2010/main" val="124332564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295400"/>
          </a:xfrm>
        </p:spPr>
        <p:txBody>
          <a:bodyPr>
            <a:normAutofit/>
          </a:bodyPr>
          <a:lstStyle/>
          <a:p>
            <a:r>
              <a:rPr lang="en-US" sz="3200" dirty="0" smtClean="0"/>
              <a:t>In 1995, the US Fish and Wildlife Service began reintroducing the gray wolf into: </a:t>
            </a:r>
            <a:endParaRPr lang="en-US" sz="3200" dirty="0"/>
          </a:p>
        </p:txBody>
      </p:sp>
      <p:sp>
        <p:nvSpPr>
          <p:cNvPr id="3" name="Content Placeholder 2"/>
          <p:cNvSpPr>
            <a:spLocks noGrp="1"/>
          </p:cNvSpPr>
          <p:nvPr>
            <p:ph idx="1"/>
          </p:nvPr>
        </p:nvSpPr>
        <p:spPr>
          <a:xfrm>
            <a:off x="152400" y="1447800"/>
            <a:ext cx="8915400" cy="5211763"/>
          </a:xfrm>
        </p:spPr>
        <p:txBody>
          <a:bodyPr/>
          <a:lstStyle/>
          <a:p>
            <a:pPr marL="514350" indent="-514350">
              <a:buAutoNum type="alphaLcPeriod"/>
            </a:pPr>
            <a:r>
              <a:rPr lang="en-US" dirty="0" smtClean="0"/>
              <a:t>The grand canyon</a:t>
            </a:r>
          </a:p>
          <a:p>
            <a:pPr marL="514350" indent="-514350">
              <a:buAutoNum type="alphaLcPeriod"/>
            </a:pPr>
            <a:r>
              <a:rPr lang="en-US" dirty="0" smtClean="0"/>
              <a:t>Yosemite national park</a:t>
            </a:r>
          </a:p>
          <a:p>
            <a:pPr marL="514350" indent="-514350">
              <a:buAutoNum type="alphaLcPeriod"/>
            </a:pPr>
            <a:r>
              <a:rPr lang="en-US" dirty="0" smtClean="0"/>
              <a:t>Rocky mountain national park</a:t>
            </a:r>
          </a:p>
          <a:p>
            <a:pPr marL="514350" indent="-514350">
              <a:buAutoNum type="alphaLcPeriod"/>
            </a:pPr>
            <a:r>
              <a:rPr lang="en-US" b="1" dirty="0" smtClean="0">
                <a:solidFill>
                  <a:srgbClr val="FF0000"/>
                </a:solidFill>
              </a:rPr>
              <a:t>The Yellowstone ecosystem</a:t>
            </a:r>
          </a:p>
          <a:p>
            <a:pPr marL="514350" indent="-514350">
              <a:buAutoNum type="alphaLcPeriod"/>
            </a:pPr>
            <a:r>
              <a:rPr lang="en-US" dirty="0" smtClean="0"/>
              <a:t>Glacier National Park</a:t>
            </a:r>
          </a:p>
          <a:p>
            <a:pPr marL="0" indent="0">
              <a:buNone/>
            </a:pPr>
            <a:endParaRPr lang="en-US" dirty="0"/>
          </a:p>
        </p:txBody>
      </p:sp>
    </p:spTree>
    <p:extLst>
      <p:ext uri="{BB962C8B-B14F-4D97-AF65-F5344CB8AC3E}">
        <p14:creationId xmlns:p14="http://schemas.microsoft.com/office/powerpoint/2010/main" val="2990787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common spatial distribution pattern is:	</a:t>
            </a:r>
            <a:endParaRPr lang="en-US" dirty="0"/>
          </a:p>
        </p:txBody>
      </p:sp>
      <p:sp>
        <p:nvSpPr>
          <p:cNvPr id="3" name="Content Placeholder 2"/>
          <p:cNvSpPr>
            <a:spLocks noGrp="1"/>
          </p:cNvSpPr>
          <p:nvPr>
            <p:ph idx="1"/>
          </p:nvPr>
        </p:nvSpPr>
        <p:spPr/>
        <p:txBody>
          <a:bodyPr/>
          <a:lstStyle/>
          <a:p>
            <a:pPr marL="514350" indent="-514350">
              <a:buAutoNum type="alphaLcPeriod"/>
            </a:pPr>
            <a:r>
              <a:rPr lang="en-US" dirty="0" smtClean="0"/>
              <a:t>Clashing</a:t>
            </a:r>
          </a:p>
          <a:p>
            <a:pPr marL="514350" indent="-514350">
              <a:buAutoNum type="alphaLcPeriod"/>
            </a:pPr>
            <a:r>
              <a:rPr lang="en-US" dirty="0" smtClean="0"/>
              <a:t>Scattered</a:t>
            </a:r>
          </a:p>
          <a:p>
            <a:pPr marL="514350" indent="-514350">
              <a:buAutoNum type="alphaLcPeriod"/>
            </a:pPr>
            <a:r>
              <a:rPr lang="en-US" dirty="0" smtClean="0"/>
              <a:t>Linear</a:t>
            </a:r>
          </a:p>
          <a:p>
            <a:pPr marL="514350" indent="-514350">
              <a:buAutoNum type="alphaLcPeriod"/>
            </a:pPr>
            <a:r>
              <a:rPr lang="en-US" dirty="0" smtClean="0"/>
              <a:t>Random</a:t>
            </a:r>
          </a:p>
          <a:p>
            <a:pPr marL="514350" indent="-514350">
              <a:buAutoNum type="alphaLcPeriod"/>
            </a:pPr>
            <a:r>
              <a:rPr lang="en-US" dirty="0" smtClean="0"/>
              <a:t>Clumping</a:t>
            </a:r>
          </a:p>
          <a:p>
            <a:pPr marL="0" indent="0">
              <a:buNone/>
            </a:pPr>
            <a:endParaRPr lang="en-US" dirty="0"/>
          </a:p>
        </p:txBody>
      </p:sp>
    </p:spTree>
    <p:extLst>
      <p:ext uri="{BB962C8B-B14F-4D97-AF65-F5344CB8AC3E}">
        <p14:creationId xmlns:p14="http://schemas.microsoft.com/office/powerpoint/2010/main" val="55323732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In the US, approximately ___ % of the land is Public Land</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1</a:t>
            </a:r>
          </a:p>
          <a:p>
            <a:pPr marL="514350" indent="-514350">
              <a:buAutoNum type="alphaLcPeriod"/>
            </a:pPr>
            <a:r>
              <a:rPr lang="en-US" dirty="0" smtClean="0"/>
              <a:t>10</a:t>
            </a:r>
          </a:p>
          <a:p>
            <a:pPr marL="514350" indent="-514350">
              <a:buAutoNum type="alphaLcPeriod"/>
            </a:pPr>
            <a:r>
              <a:rPr lang="en-US" dirty="0" smtClean="0"/>
              <a:t>40</a:t>
            </a:r>
          </a:p>
          <a:p>
            <a:pPr marL="514350" indent="-514350">
              <a:buAutoNum type="alphaLcPeriod"/>
            </a:pPr>
            <a:r>
              <a:rPr lang="en-US" dirty="0" smtClean="0"/>
              <a:t>75</a:t>
            </a:r>
          </a:p>
          <a:p>
            <a:pPr marL="514350" indent="-514350">
              <a:buAutoNum type="alphaLcPeriod"/>
            </a:pPr>
            <a:r>
              <a:rPr lang="en-US" dirty="0" smtClean="0"/>
              <a:t>95</a:t>
            </a:r>
            <a:endParaRPr lang="en-US" dirty="0"/>
          </a:p>
        </p:txBody>
      </p:sp>
    </p:spTree>
    <p:extLst>
      <p:ext uri="{BB962C8B-B14F-4D97-AF65-F5344CB8AC3E}">
        <p14:creationId xmlns:p14="http://schemas.microsoft.com/office/powerpoint/2010/main" val="278327924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In the US, approximately ___ % of the land is Public Land</a:t>
            </a:r>
            <a:endParaRPr lang="en-US" sz="3200" dirty="0"/>
          </a:p>
        </p:txBody>
      </p:sp>
      <p:sp>
        <p:nvSpPr>
          <p:cNvPr id="3" name="Content Placeholder 2"/>
          <p:cNvSpPr>
            <a:spLocks noGrp="1"/>
          </p:cNvSpPr>
          <p:nvPr>
            <p:ph idx="1"/>
          </p:nvPr>
        </p:nvSpPr>
        <p:spPr>
          <a:xfrm>
            <a:off x="152400" y="2971800"/>
            <a:ext cx="8915400" cy="3687763"/>
          </a:xfrm>
        </p:spPr>
        <p:txBody>
          <a:bodyPr>
            <a:normAutofit lnSpcReduction="10000"/>
          </a:bodyPr>
          <a:lstStyle/>
          <a:p>
            <a:pPr marL="514350" indent="-514350">
              <a:buAutoNum type="alphaLcPeriod"/>
            </a:pPr>
            <a:r>
              <a:rPr lang="en-US" dirty="0" smtClean="0"/>
              <a:t>1</a:t>
            </a:r>
          </a:p>
          <a:p>
            <a:pPr marL="514350" indent="-514350">
              <a:buAutoNum type="alphaLcPeriod"/>
            </a:pPr>
            <a:r>
              <a:rPr lang="en-US" dirty="0" smtClean="0"/>
              <a:t>10</a:t>
            </a:r>
          </a:p>
          <a:p>
            <a:pPr marL="514350" indent="-514350">
              <a:buAutoNum type="alphaLcPeriod"/>
            </a:pPr>
            <a:r>
              <a:rPr lang="en-US" b="1" dirty="0" smtClean="0">
                <a:solidFill>
                  <a:srgbClr val="FF0000"/>
                </a:solidFill>
              </a:rPr>
              <a:t>40</a:t>
            </a:r>
          </a:p>
          <a:p>
            <a:pPr marL="514350" indent="-514350">
              <a:buAutoNum type="alphaLcPeriod"/>
            </a:pPr>
            <a:r>
              <a:rPr lang="en-US" dirty="0" smtClean="0"/>
              <a:t>75</a:t>
            </a:r>
          </a:p>
          <a:p>
            <a:pPr marL="514350" indent="-514350">
              <a:buAutoNum type="alphaLcPeriod"/>
            </a:pPr>
            <a:r>
              <a:rPr lang="en-US" dirty="0" smtClean="0"/>
              <a:t>95</a:t>
            </a:r>
          </a:p>
          <a:p>
            <a:pPr marL="0" indent="0">
              <a:buNone/>
            </a:pPr>
            <a:r>
              <a:rPr lang="en-US" dirty="0">
                <a:hlinkClick r:id="rId2"/>
              </a:rPr>
              <a:t>http://</a:t>
            </a:r>
            <a:r>
              <a:rPr lang="en-US" dirty="0" smtClean="0">
                <a:hlinkClick r:id="rId2"/>
              </a:rPr>
              <a:t>www.youtube.com/watch?v=6mgp8wz0ZSI</a:t>
            </a:r>
            <a:r>
              <a:rPr lang="en-US" dirty="0" smtClean="0"/>
              <a:t> (newscast on the top 5 landowners in US)</a:t>
            </a:r>
            <a:endParaRPr lang="en-US" dirty="0"/>
          </a:p>
        </p:txBody>
      </p:sp>
    </p:spTree>
    <p:extLst>
      <p:ext uri="{BB962C8B-B14F-4D97-AF65-F5344CB8AC3E}">
        <p14:creationId xmlns:p14="http://schemas.microsoft.com/office/powerpoint/2010/main" val="326494714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About 75% of federally-managed public lands are in:</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Texas</a:t>
            </a:r>
          </a:p>
          <a:p>
            <a:pPr marL="514350" indent="-514350">
              <a:buAutoNum type="alphaLcPeriod"/>
            </a:pPr>
            <a:r>
              <a:rPr lang="en-US" dirty="0" smtClean="0"/>
              <a:t>Colorado</a:t>
            </a:r>
          </a:p>
          <a:p>
            <a:pPr marL="514350" indent="-514350">
              <a:buAutoNum type="alphaLcPeriod"/>
            </a:pPr>
            <a:r>
              <a:rPr lang="en-US" dirty="0" smtClean="0"/>
              <a:t>Wyoming</a:t>
            </a:r>
          </a:p>
          <a:p>
            <a:pPr marL="514350" indent="-514350">
              <a:buAutoNum type="alphaLcPeriod"/>
            </a:pPr>
            <a:r>
              <a:rPr lang="en-US" dirty="0" smtClean="0"/>
              <a:t>Alaska</a:t>
            </a:r>
          </a:p>
          <a:p>
            <a:pPr marL="514350" indent="-514350">
              <a:buAutoNum type="alphaLcPeriod"/>
            </a:pPr>
            <a:r>
              <a:rPr lang="en-US" dirty="0" smtClean="0"/>
              <a:t>Montana</a:t>
            </a:r>
            <a:endParaRPr lang="en-US" dirty="0"/>
          </a:p>
        </p:txBody>
      </p:sp>
    </p:spTree>
    <p:extLst>
      <p:ext uri="{BB962C8B-B14F-4D97-AF65-F5344CB8AC3E}">
        <p14:creationId xmlns:p14="http://schemas.microsoft.com/office/powerpoint/2010/main" val="90177335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About 75% of federally-managed public lands are in:</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Texas</a:t>
            </a:r>
          </a:p>
          <a:p>
            <a:pPr marL="514350" indent="-514350">
              <a:buAutoNum type="alphaLcPeriod"/>
            </a:pPr>
            <a:r>
              <a:rPr lang="en-US" dirty="0" smtClean="0"/>
              <a:t>Colorado</a:t>
            </a:r>
          </a:p>
          <a:p>
            <a:pPr marL="514350" indent="-514350">
              <a:buAutoNum type="alphaLcPeriod"/>
            </a:pPr>
            <a:r>
              <a:rPr lang="en-US" dirty="0" smtClean="0"/>
              <a:t>Wyoming</a:t>
            </a:r>
          </a:p>
          <a:p>
            <a:pPr marL="514350" indent="-514350">
              <a:buAutoNum type="alphaLcPeriod"/>
            </a:pPr>
            <a:r>
              <a:rPr lang="en-US" b="1" dirty="0" smtClean="0">
                <a:solidFill>
                  <a:srgbClr val="FF0000"/>
                </a:solidFill>
              </a:rPr>
              <a:t>Alaska</a:t>
            </a:r>
          </a:p>
          <a:p>
            <a:pPr marL="514350" indent="-514350">
              <a:buAutoNum type="alphaLcPeriod"/>
            </a:pPr>
            <a:r>
              <a:rPr lang="en-US" dirty="0" smtClean="0"/>
              <a:t>Montana</a:t>
            </a:r>
          </a:p>
          <a:p>
            <a:pPr marL="0" indent="0">
              <a:buNone/>
            </a:pPr>
            <a:r>
              <a:rPr lang="en-US" dirty="0">
                <a:hlinkClick r:id="rId2"/>
              </a:rPr>
              <a:t>http://www.youtube.com/watch?v=YlonX0T_fAQ</a:t>
            </a:r>
            <a:endParaRPr lang="en-US" dirty="0"/>
          </a:p>
        </p:txBody>
      </p:sp>
    </p:spTree>
    <p:extLst>
      <p:ext uri="{BB962C8B-B14F-4D97-AF65-F5344CB8AC3E}">
        <p14:creationId xmlns:p14="http://schemas.microsoft.com/office/powerpoint/2010/main" val="221388738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An even-aged management strategy’s goal is:</a:t>
            </a:r>
            <a:endParaRPr lang="en-US" sz="3200" dirty="0"/>
          </a:p>
        </p:txBody>
      </p:sp>
      <p:sp>
        <p:nvSpPr>
          <p:cNvPr id="3" name="Content Placeholder 2"/>
          <p:cNvSpPr>
            <a:spLocks noGrp="1"/>
          </p:cNvSpPr>
          <p:nvPr>
            <p:ph idx="1"/>
          </p:nvPr>
        </p:nvSpPr>
        <p:spPr>
          <a:xfrm>
            <a:off x="228600" y="2057400"/>
            <a:ext cx="8915400" cy="3687763"/>
          </a:xfrm>
        </p:spPr>
        <p:txBody>
          <a:bodyPr/>
          <a:lstStyle/>
          <a:p>
            <a:pPr marL="514350" indent="-514350">
              <a:buAutoNum type="alphaLcPeriod"/>
            </a:pPr>
            <a:r>
              <a:rPr lang="en-US" dirty="0" smtClean="0"/>
              <a:t>Sustaining maximum biological diversity</a:t>
            </a:r>
          </a:p>
          <a:p>
            <a:pPr marL="514350" indent="-514350">
              <a:buAutoNum type="alphaLcPeriod"/>
            </a:pPr>
            <a:r>
              <a:rPr lang="en-US" dirty="0" smtClean="0"/>
              <a:t>Highest- quality timber production</a:t>
            </a:r>
          </a:p>
          <a:p>
            <a:pPr marL="514350" indent="-514350">
              <a:buAutoNum type="alphaLcPeriod"/>
            </a:pPr>
            <a:r>
              <a:rPr lang="en-US" dirty="0" smtClean="0"/>
              <a:t>A long-term, ecologically-oriented approach</a:t>
            </a:r>
          </a:p>
          <a:p>
            <a:pPr marL="514350" indent="-514350">
              <a:buAutoNum type="alphaLcPeriod"/>
            </a:pPr>
            <a:r>
              <a:rPr lang="en-US" dirty="0" smtClean="0"/>
              <a:t>Production of maximum return on a short-term basis</a:t>
            </a:r>
          </a:p>
          <a:p>
            <a:pPr marL="514350" indent="-514350">
              <a:buAutoNum type="alphaLcPeriod"/>
            </a:pPr>
            <a:r>
              <a:rPr lang="en-US" dirty="0" smtClean="0"/>
              <a:t>Multiple-use of a forest stand</a:t>
            </a:r>
            <a:endParaRPr lang="en-US" dirty="0"/>
          </a:p>
        </p:txBody>
      </p:sp>
    </p:spTree>
    <p:extLst>
      <p:ext uri="{BB962C8B-B14F-4D97-AF65-F5344CB8AC3E}">
        <p14:creationId xmlns:p14="http://schemas.microsoft.com/office/powerpoint/2010/main" val="423099430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An even-aged management strategy’s goal is:</a:t>
            </a:r>
            <a:endParaRPr lang="en-US" sz="3200" dirty="0"/>
          </a:p>
        </p:txBody>
      </p:sp>
      <p:sp>
        <p:nvSpPr>
          <p:cNvPr id="3" name="Content Placeholder 2"/>
          <p:cNvSpPr>
            <a:spLocks noGrp="1"/>
          </p:cNvSpPr>
          <p:nvPr>
            <p:ph idx="1"/>
          </p:nvPr>
        </p:nvSpPr>
        <p:spPr>
          <a:xfrm>
            <a:off x="228600" y="2057400"/>
            <a:ext cx="8915400" cy="3687763"/>
          </a:xfrm>
        </p:spPr>
        <p:txBody>
          <a:bodyPr>
            <a:normAutofit lnSpcReduction="10000"/>
          </a:bodyPr>
          <a:lstStyle/>
          <a:p>
            <a:pPr marL="514350" indent="-514350">
              <a:buAutoNum type="alphaLcPeriod"/>
            </a:pPr>
            <a:r>
              <a:rPr lang="en-US" dirty="0" smtClean="0"/>
              <a:t>Sustaining maximum biological diversity</a:t>
            </a:r>
          </a:p>
          <a:p>
            <a:pPr marL="514350" indent="-514350">
              <a:buAutoNum type="alphaLcPeriod"/>
            </a:pPr>
            <a:r>
              <a:rPr lang="en-US" dirty="0" smtClean="0"/>
              <a:t>Highest- quality timber production</a:t>
            </a:r>
          </a:p>
          <a:p>
            <a:pPr marL="514350" indent="-514350">
              <a:buAutoNum type="alphaLcPeriod"/>
            </a:pPr>
            <a:r>
              <a:rPr lang="en-US" dirty="0" smtClean="0"/>
              <a:t>A long-term, ecologically-oriented approach</a:t>
            </a:r>
          </a:p>
          <a:p>
            <a:pPr marL="514350" indent="-514350">
              <a:buAutoNum type="alphaLcPeriod"/>
            </a:pPr>
            <a:r>
              <a:rPr lang="en-US" b="1" dirty="0" smtClean="0">
                <a:solidFill>
                  <a:srgbClr val="FF0000"/>
                </a:solidFill>
              </a:rPr>
              <a:t>Production of maximum return on a short-term basis</a:t>
            </a:r>
          </a:p>
          <a:p>
            <a:pPr marL="514350" indent="-514350">
              <a:buAutoNum type="alphaLcPeriod"/>
            </a:pPr>
            <a:r>
              <a:rPr lang="en-US" dirty="0" smtClean="0"/>
              <a:t>Multiple-use of a forest stand</a:t>
            </a:r>
          </a:p>
          <a:p>
            <a:pPr marL="0" indent="0">
              <a:buNone/>
            </a:pPr>
            <a:r>
              <a:rPr lang="en-US" dirty="0">
                <a:hlinkClick r:id="rId2"/>
              </a:rPr>
              <a:t>http://www.youtube.com/watch?v=edDJdPtbC9o</a:t>
            </a:r>
            <a:endParaRPr lang="en-US" dirty="0"/>
          </a:p>
        </p:txBody>
      </p:sp>
    </p:spTree>
    <p:extLst>
      <p:ext uri="{BB962C8B-B14F-4D97-AF65-F5344CB8AC3E}">
        <p14:creationId xmlns:p14="http://schemas.microsoft.com/office/powerpoint/2010/main" val="409963594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Prescribed burns may be beneficial due to which of the following?</a:t>
            </a:r>
            <a:br>
              <a:rPr lang="en-US" sz="3200" dirty="0" smtClean="0"/>
            </a:br>
            <a:r>
              <a:rPr lang="en-US" sz="3200" dirty="0" smtClean="0"/>
              <a:t>I. some species depend on periodic fire for survival</a:t>
            </a:r>
            <a:br>
              <a:rPr lang="en-US" sz="3200" dirty="0" smtClean="0"/>
            </a:br>
            <a:r>
              <a:rPr lang="en-US" sz="3200" dirty="0" smtClean="0"/>
              <a:t>II.  Natural fuel loads are increased</a:t>
            </a:r>
            <a:br>
              <a:rPr lang="en-US" sz="3200" dirty="0" smtClean="0"/>
            </a:br>
            <a:r>
              <a:rPr lang="en-US" sz="3200" dirty="0" smtClean="0"/>
              <a:t>III.  Chances of a potential crown fire are decreased</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dirty="0" smtClean="0"/>
              <a:t>I and III only</a:t>
            </a:r>
          </a:p>
          <a:p>
            <a:pPr marL="514350" indent="-514350">
              <a:buAutoNum type="alphaLcPeriod"/>
            </a:pPr>
            <a:r>
              <a:rPr lang="en-US" dirty="0" smtClean="0"/>
              <a:t>I and II only</a:t>
            </a:r>
            <a:endParaRPr lang="en-US" dirty="0"/>
          </a:p>
        </p:txBody>
      </p:sp>
    </p:spTree>
    <p:extLst>
      <p:ext uri="{BB962C8B-B14F-4D97-AF65-F5344CB8AC3E}">
        <p14:creationId xmlns:p14="http://schemas.microsoft.com/office/powerpoint/2010/main" val="229294474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fontScale="90000"/>
          </a:bodyPr>
          <a:lstStyle/>
          <a:p>
            <a:pPr algn="l"/>
            <a:r>
              <a:rPr lang="en-US" sz="3200" dirty="0" smtClean="0"/>
              <a:t>Prescribed burns may be beneficial due to which of the following?</a:t>
            </a:r>
            <a:br>
              <a:rPr lang="en-US" sz="3200" dirty="0" smtClean="0"/>
            </a:br>
            <a:r>
              <a:rPr lang="en-US" sz="3200" dirty="0" smtClean="0"/>
              <a:t>I. some species depend on periodic fire for survival</a:t>
            </a:r>
            <a:br>
              <a:rPr lang="en-US" sz="3200" dirty="0" smtClean="0"/>
            </a:br>
            <a:r>
              <a:rPr lang="en-US" sz="3200" dirty="0" smtClean="0"/>
              <a:t>II.  Natural fuel loads are increased</a:t>
            </a:r>
            <a:br>
              <a:rPr lang="en-US" sz="3200" dirty="0" smtClean="0"/>
            </a:br>
            <a:r>
              <a:rPr lang="en-US" sz="3200" dirty="0" smtClean="0"/>
              <a:t>III.  Chances of a potential crown fire are decreased</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I only</a:t>
            </a:r>
          </a:p>
          <a:p>
            <a:pPr marL="514350" indent="-514350">
              <a:buAutoNum type="alphaLcPeriod"/>
            </a:pPr>
            <a:r>
              <a:rPr lang="en-US" dirty="0" smtClean="0"/>
              <a:t>II only</a:t>
            </a:r>
          </a:p>
          <a:p>
            <a:pPr marL="514350" indent="-514350">
              <a:buAutoNum type="alphaLcPeriod"/>
            </a:pPr>
            <a:r>
              <a:rPr lang="en-US" dirty="0" smtClean="0"/>
              <a:t>III only</a:t>
            </a:r>
          </a:p>
          <a:p>
            <a:pPr marL="514350" indent="-514350">
              <a:buAutoNum type="alphaLcPeriod"/>
            </a:pPr>
            <a:r>
              <a:rPr lang="en-US" b="1" dirty="0" smtClean="0">
                <a:solidFill>
                  <a:srgbClr val="FF0000"/>
                </a:solidFill>
              </a:rPr>
              <a:t>I and III only</a:t>
            </a:r>
          </a:p>
          <a:p>
            <a:pPr marL="514350" indent="-514350">
              <a:buAutoNum type="alphaLcPeriod"/>
            </a:pPr>
            <a:r>
              <a:rPr lang="en-US" dirty="0" smtClean="0"/>
              <a:t>I and II only</a:t>
            </a:r>
          </a:p>
          <a:p>
            <a:pPr marL="0" indent="0">
              <a:buNone/>
            </a:pPr>
            <a:r>
              <a:rPr lang="en-US" dirty="0">
                <a:hlinkClick r:id="rId2"/>
              </a:rPr>
              <a:t>http://www.youtube.com/watch?v=i03kZG6XR0I</a:t>
            </a:r>
            <a:endParaRPr lang="en-US" dirty="0"/>
          </a:p>
        </p:txBody>
      </p:sp>
    </p:spTree>
    <p:extLst>
      <p:ext uri="{BB962C8B-B14F-4D97-AF65-F5344CB8AC3E}">
        <p14:creationId xmlns:p14="http://schemas.microsoft.com/office/powerpoint/2010/main" val="415407508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overall goal of the sagebrush rebellion in the US is to:</a:t>
            </a:r>
            <a:endParaRPr lang="en-US" sz="3200" dirty="0"/>
          </a:p>
        </p:txBody>
      </p:sp>
      <p:sp>
        <p:nvSpPr>
          <p:cNvPr id="3" name="Content Placeholder 2"/>
          <p:cNvSpPr>
            <a:spLocks noGrp="1"/>
          </p:cNvSpPr>
          <p:nvPr>
            <p:ph idx="1"/>
          </p:nvPr>
        </p:nvSpPr>
        <p:spPr>
          <a:xfrm>
            <a:off x="152400" y="2133600"/>
            <a:ext cx="8915400" cy="4525963"/>
          </a:xfrm>
        </p:spPr>
        <p:txBody>
          <a:bodyPr>
            <a:normAutofit fontScale="92500"/>
          </a:bodyPr>
          <a:lstStyle/>
          <a:p>
            <a:pPr marL="514350" indent="-514350">
              <a:buAutoNum type="alphaLcPeriod"/>
            </a:pPr>
            <a:r>
              <a:rPr lang="en-US" dirty="0" smtClean="0"/>
              <a:t>Decrease logging operations in ecosystems dominated by sage species</a:t>
            </a:r>
          </a:p>
          <a:p>
            <a:pPr marL="514350" indent="-514350">
              <a:buAutoNum type="alphaLcPeriod"/>
            </a:pPr>
            <a:r>
              <a:rPr lang="en-US" dirty="0" smtClean="0"/>
              <a:t>Decrease mining and oil drilling near riparian areas</a:t>
            </a:r>
          </a:p>
          <a:p>
            <a:pPr marL="514350" indent="-514350">
              <a:buAutoNum type="alphaLcPeriod"/>
            </a:pPr>
            <a:r>
              <a:rPr lang="en-US" dirty="0" smtClean="0"/>
              <a:t>Preserve wetland areas which are threatened by urban sprawl and development</a:t>
            </a:r>
          </a:p>
          <a:p>
            <a:pPr marL="514350" indent="-514350">
              <a:buAutoNum type="alphaLcPeriod"/>
            </a:pPr>
            <a:r>
              <a:rPr lang="en-US" dirty="0" smtClean="0"/>
              <a:t>Increase public involvement in environmental issues</a:t>
            </a:r>
          </a:p>
          <a:p>
            <a:pPr marL="514350" indent="-514350">
              <a:buAutoNum type="alphaLcPeriod"/>
            </a:pPr>
            <a:r>
              <a:rPr lang="en-US" dirty="0" smtClean="0"/>
              <a:t>Transfer public lands into private holdings/ownership</a:t>
            </a:r>
            <a:endParaRPr lang="en-US" dirty="0"/>
          </a:p>
        </p:txBody>
      </p:sp>
    </p:spTree>
    <p:extLst>
      <p:ext uri="{BB962C8B-B14F-4D97-AF65-F5344CB8AC3E}">
        <p14:creationId xmlns:p14="http://schemas.microsoft.com/office/powerpoint/2010/main" val="344839507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overall goal of the sagebrush rebellion in the US is to:</a:t>
            </a:r>
            <a:endParaRPr lang="en-US" sz="3200" dirty="0"/>
          </a:p>
        </p:txBody>
      </p:sp>
      <p:sp>
        <p:nvSpPr>
          <p:cNvPr id="3" name="Content Placeholder 2"/>
          <p:cNvSpPr>
            <a:spLocks noGrp="1"/>
          </p:cNvSpPr>
          <p:nvPr>
            <p:ph idx="1"/>
          </p:nvPr>
        </p:nvSpPr>
        <p:spPr>
          <a:xfrm>
            <a:off x="152400" y="2133600"/>
            <a:ext cx="8763000" cy="4525963"/>
          </a:xfrm>
        </p:spPr>
        <p:txBody>
          <a:bodyPr>
            <a:normAutofit fontScale="92500" lnSpcReduction="10000"/>
          </a:bodyPr>
          <a:lstStyle/>
          <a:p>
            <a:pPr marL="514350" indent="-514350">
              <a:buAutoNum type="alphaLcPeriod"/>
            </a:pPr>
            <a:r>
              <a:rPr lang="en-US" dirty="0" smtClean="0"/>
              <a:t>Decrease logging operations in ecosystems dominated by sage species</a:t>
            </a:r>
          </a:p>
          <a:p>
            <a:pPr marL="514350" indent="-514350">
              <a:buAutoNum type="alphaLcPeriod"/>
            </a:pPr>
            <a:r>
              <a:rPr lang="en-US" dirty="0" smtClean="0"/>
              <a:t>Decrease mining and oil drilling near riparian areas</a:t>
            </a:r>
          </a:p>
          <a:p>
            <a:pPr marL="514350" indent="-514350">
              <a:buAutoNum type="alphaLcPeriod"/>
            </a:pPr>
            <a:r>
              <a:rPr lang="en-US" dirty="0" smtClean="0"/>
              <a:t>Preserve wetland areas which are threatened by urban sprawl and development</a:t>
            </a:r>
          </a:p>
          <a:p>
            <a:pPr marL="514350" indent="-514350">
              <a:buAutoNum type="alphaLcPeriod"/>
            </a:pPr>
            <a:r>
              <a:rPr lang="en-US" dirty="0" smtClean="0"/>
              <a:t>Increase public involvement in environmental issues</a:t>
            </a:r>
          </a:p>
          <a:p>
            <a:pPr marL="514350" indent="-514350">
              <a:buAutoNum type="alphaLcPeriod"/>
            </a:pPr>
            <a:r>
              <a:rPr lang="en-US" b="1" dirty="0" smtClean="0">
                <a:solidFill>
                  <a:srgbClr val="FF0000"/>
                </a:solidFill>
              </a:rPr>
              <a:t>Transfer public lands into private holdings/ownership</a:t>
            </a:r>
          </a:p>
          <a:p>
            <a:pPr marL="0" indent="0">
              <a:buNone/>
            </a:pPr>
            <a:r>
              <a:rPr lang="en-US" dirty="0">
                <a:hlinkClick r:id="rId2"/>
              </a:rPr>
              <a:t>http://www.youtube.com/watch?v=xem3gTb-jp0</a:t>
            </a:r>
            <a:endParaRPr lang="en-US" b="1" dirty="0">
              <a:solidFill>
                <a:srgbClr val="FF0000"/>
              </a:solidFill>
            </a:endParaRPr>
          </a:p>
        </p:txBody>
      </p:sp>
    </p:spTree>
    <p:extLst>
      <p:ext uri="{BB962C8B-B14F-4D97-AF65-F5344CB8AC3E}">
        <p14:creationId xmlns:p14="http://schemas.microsoft.com/office/powerpoint/2010/main" val="1586742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most common spatial distribution pattern is:	</a:t>
            </a:r>
            <a:endParaRPr lang="en-US" dirty="0"/>
          </a:p>
        </p:txBody>
      </p:sp>
      <p:sp>
        <p:nvSpPr>
          <p:cNvPr id="3" name="Content Placeholder 2"/>
          <p:cNvSpPr>
            <a:spLocks noGrp="1"/>
          </p:cNvSpPr>
          <p:nvPr>
            <p:ph idx="1"/>
          </p:nvPr>
        </p:nvSpPr>
        <p:spPr>
          <a:xfrm>
            <a:off x="228600" y="1600200"/>
            <a:ext cx="8839200" cy="4876800"/>
          </a:xfrm>
        </p:spPr>
        <p:txBody>
          <a:bodyPr/>
          <a:lstStyle/>
          <a:p>
            <a:pPr marL="514350" indent="-514350">
              <a:buAutoNum type="alphaLcPeriod"/>
            </a:pPr>
            <a:r>
              <a:rPr lang="en-US" dirty="0" smtClean="0"/>
              <a:t>Clashing</a:t>
            </a:r>
          </a:p>
          <a:p>
            <a:pPr marL="514350" indent="-514350">
              <a:buAutoNum type="alphaLcPeriod"/>
            </a:pPr>
            <a:r>
              <a:rPr lang="en-US" dirty="0" smtClean="0"/>
              <a:t>Scattered</a:t>
            </a:r>
          </a:p>
          <a:p>
            <a:pPr marL="514350" indent="-514350">
              <a:buAutoNum type="alphaLcPeriod"/>
            </a:pPr>
            <a:r>
              <a:rPr lang="en-US" dirty="0" smtClean="0"/>
              <a:t>Linear</a:t>
            </a:r>
          </a:p>
          <a:p>
            <a:pPr marL="514350" indent="-514350">
              <a:buAutoNum type="alphaLcPeriod"/>
            </a:pPr>
            <a:r>
              <a:rPr lang="en-US" dirty="0" smtClean="0"/>
              <a:t>Random</a:t>
            </a:r>
          </a:p>
          <a:p>
            <a:pPr marL="514350" indent="-514350">
              <a:buAutoNum type="alphaLcPeriod"/>
            </a:pPr>
            <a:r>
              <a:rPr lang="en-US" b="1" dirty="0" smtClean="0">
                <a:solidFill>
                  <a:srgbClr val="FF0000"/>
                </a:solidFill>
              </a:rPr>
              <a:t>Clumping</a:t>
            </a:r>
          </a:p>
          <a:p>
            <a:pPr marL="0" indent="0">
              <a:buNone/>
            </a:pPr>
            <a:r>
              <a:rPr lang="en-US" dirty="0">
                <a:hlinkClick r:id="rId2"/>
              </a:rPr>
              <a:t>http://www.youtube.com/watch?v=6q-6AyDqymg</a:t>
            </a:r>
            <a:endParaRPr lang="en-US" dirty="0"/>
          </a:p>
        </p:txBody>
      </p:sp>
    </p:spTree>
    <p:extLst>
      <p:ext uri="{BB962C8B-B14F-4D97-AF65-F5344CB8AC3E}">
        <p14:creationId xmlns:p14="http://schemas.microsoft.com/office/powerpoint/2010/main" val="366709463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first national park system was created in:</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Kenya</a:t>
            </a:r>
          </a:p>
          <a:p>
            <a:pPr marL="514350" indent="-514350">
              <a:buAutoNum type="alphaLcPeriod"/>
            </a:pPr>
            <a:r>
              <a:rPr lang="en-US" dirty="0" smtClean="0"/>
              <a:t>Antarctica</a:t>
            </a:r>
          </a:p>
          <a:p>
            <a:pPr marL="514350" indent="-514350">
              <a:buAutoNum type="alphaLcPeriod"/>
            </a:pPr>
            <a:r>
              <a:rPr lang="en-US" dirty="0" smtClean="0"/>
              <a:t>Costa Rica</a:t>
            </a:r>
          </a:p>
          <a:p>
            <a:pPr marL="514350" indent="-514350">
              <a:buAutoNum type="alphaLcPeriod"/>
            </a:pPr>
            <a:r>
              <a:rPr lang="en-US" dirty="0" smtClean="0"/>
              <a:t>Sweden</a:t>
            </a:r>
          </a:p>
          <a:p>
            <a:pPr marL="514350" indent="-514350">
              <a:buAutoNum type="alphaLcPeriod"/>
            </a:pPr>
            <a:r>
              <a:rPr lang="en-US" dirty="0" smtClean="0"/>
              <a:t>US</a:t>
            </a:r>
            <a:endParaRPr lang="en-US" dirty="0"/>
          </a:p>
        </p:txBody>
      </p:sp>
    </p:spTree>
    <p:extLst>
      <p:ext uri="{BB962C8B-B14F-4D97-AF65-F5344CB8AC3E}">
        <p14:creationId xmlns:p14="http://schemas.microsoft.com/office/powerpoint/2010/main" val="4232620846"/>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The first national park system was created in:</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Kenya</a:t>
            </a:r>
          </a:p>
          <a:p>
            <a:pPr marL="514350" indent="-514350">
              <a:buAutoNum type="alphaLcPeriod"/>
            </a:pPr>
            <a:r>
              <a:rPr lang="en-US" dirty="0" smtClean="0"/>
              <a:t>Antarctica</a:t>
            </a:r>
          </a:p>
          <a:p>
            <a:pPr marL="514350" indent="-514350">
              <a:buAutoNum type="alphaLcPeriod"/>
            </a:pPr>
            <a:r>
              <a:rPr lang="en-US" dirty="0" smtClean="0"/>
              <a:t>Costa Rica</a:t>
            </a:r>
          </a:p>
          <a:p>
            <a:pPr marL="514350" indent="-514350">
              <a:buAutoNum type="alphaLcPeriod"/>
            </a:pPr>
            <a:r>
              <a:rPr lang="en-US" dirty="0" smtClean="0"/>
              <a:t>Sweden</a:t>
            </a:r>
          </a:p>
          <a:p>
            <a:pPr marL="514350" indent="-514350">
              <a:buAutoNum type="alphaLcPeriod"/>
            </a:pPr>
            <a:r>
              <a:rPr lang="en-US" b="1" dirty="0" smtClean="0">
                <a:solidFill>
                  <a:srgbClr val="FF0000"/>
                </a:solidFill>
              </a:rPr>
              <a:t>US</a:t>
            </a:r>
            <a:endParaRPr lang="en-US" b="1" dirty="0">
              <a:solidFill>
                <a:srgbClr val="FF0000"/>
              </a:solidFill>
            </a:endParaRPr>
          </a:p>
        </p:txBody>
      </p:sp>
    </p:spTree>
    <p:extLst>
      <p:ext uri="{BB962C8B-B14F-4D97-AF65-F5344CB8AC3E}">
        <p14:creationId xmlns:p14="http://schemas.microsoft.com/office/powerpoint/2010/main" val="277521550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Wilderness, according to the wilderness society, should contain at least: </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1.5 square miles</a:t>
            </a:r>
          </a:p>
          <a:p>
            <a:pPr marL="514350" indent="-514350">
              <a:buAutoNum type="alphaLcPeriod"/>
            </a:pPr>
            <a:r>
              <a:rPr lang="en-US" dirty="0" smtClean="0"/>
              <a:t>15 square miles</a:t>
            </a:r>
          </a:p>
          <a:p>
            <a:pPr marL="514350" indent="-514350">
              <a:buAutoNum type="alphaLcPeriod"/>
            </a:pPr>
            <a:r>
              <a:rPr lang="en-US" dirty="0" smtClean="0"/>
              <a:t>150 square miles</a:t>
            </a:r>
          </a:p>
          <a:p>
            <a:pPr marL="514350" indent="-514350">
              <a:buAutoNum type="alphaLcPeriod"/>
            </a:pPr>
            <a:r>
              <a:rPr lang="en-US" dirty="0" smtClean="0"/>
              <a:t>1500 square miles</a:t>
            </a:r>
          </a:p>
          <a:p>
            <a:pPr marL="514350" indent="-514350">
              <a:buAutoNum type="alphaLcPeriod"/>
            </a:pPr>
            <a:r>
              <a:rPr lang="en-US" dirty="0" smtClean="0"/>
              <a:t>150,000 square miles</a:t>
            </a:r>
            <a:endParaRPr lang="en-US" dirty="0"/>
          </a:p>
        </p:txBody>
      </p:sp>
    </p:spTree>
    <p:extLst>
      <p:ext uri="{BB962C8B-B14F-4D97-AF65-F5344CB8AC3E}">
        <p14:creationId xmlns:p14="http://schemas.microsoft.com/office/powerpoint/2010/main" val="16412882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Wilderness, according to the wilderness society, should contain at least: </a:t>
            </a:r>
            <a:endParaRPr lang="en-US" sz="3200" dirty="0"/>
          </a:p>
        </p:txBody>
      </p:sp>
      <p:sp>
        <p:nvSpPr>
          <p:cNvPr id="3" name="Content Placeholder 2"/>
          <p:cNvSpPr>
            <a:spLocks noGrp="1"/>
          </p:cNvSpPr>
          <p:nvPr>
            <p:ph idx="1"/>
          </p:nvPr>
        </p:nvSpPr>
        <p:spPr>
          <a:xfrm>
            <a:off x="152400" y="2971800"/>
            <a:ext cx="8915400" cy="3687763"/>
          </a:xfrm>
        </p:spPr>
        <p:txBody>
          <a:bodyPr/>
          <a:lstStyle/>
          <a:p>
            <a:pPr marL="514350" indent="-514350">
              <a:buAutoNum type="alphaLcPeriod"/>
            </a:pPr>
            <a:r>
              <a:rPr lang="en-US" dirty="0" smtClean="0"/>
              <a:t>1.5 square miles</a:t>
            </a:r>
          </a:p>
          <a:p>
            <a:pPr marL="514350" indent="-514350">
              <a:buAutoNum type="alphaLcPeriod"/>
            </a:pPr>
            <a:r>
              <a:rPr lang="en-US" dirty="0" smtClean="0"/>
              <a:t>15 square miles</a:t>
            </a:r>
          </a:p>
          <a:p>
            <a:pPr marL="514350" indent="-514350">
              <a:buAutoNum type="alphaLcPeriod"/>
            </a:pPr>
            <a:r>
              <a:rPr lang="en-US" dirty="0" smtClean="0"/>
              <a:t>150 square miles</a:t>
            </a:r>
          </a:p>
          <a:p>
            <a:pPr marL="514350" indent="-514350">
              <a:buAutoNum type="alphaLcPeriod"/>
            </a:pPr>
            <a:r>
              <a:rPr lang="en-US" b="1" dirty="0" smtClean="0">
                <a:solidFill>
                  <a:srgbClr val="FF0000"/>
                </a:solidFill>
              </a:rPr>
              <a:t>1500 square miles</a:t>
            </a:r>
          </a:p>
          <a:p>
            <a:pPr marL="514350" indent="-514350">
              <a:buAutoNum type="alphaLcPeriod"/>
            </a:pPr>
            <a:r>
              <a:rPr lang="en-US" dirty="0" smtClean="0"/>
              <a:t>150,000 square miles</a:t>
            </a:r>
            <a:endParaRPr lang="en-US" dirty="0"/>
          </a:p>
        </p:txBody>
      </p:sp>
    </p:spTree>
    <p:extLst>
      <p:ext uri="{BB962C8B-B14F-4D97-AF65-F5344CB8AC3E}">
        <p14:creationId xmlns:p14="http://schemas.microsoft.com/office/powerpoint/2010/main" val="378623714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Wise-use conservationists advocate actions and choices which:</a:t>
            </a:r>
            <a:endParaRPr lang="en-US" sz="3200" dirty="0"/>
          </a:p>
        </p:txBody>
      </p:sp>
      <p:sp>
        <p:nvSpPr>
          <p:cNvPr id="3" name="Content Placeholder 2"/>
          <p:cNvSpPr>
            <a:spLocks noGrp="1"/>
          </p:cNvSpPr>
          <p:nvPr>
            <p:ph idx="1"/>
          </p:nvPr>
        </p:nvSpPr>
        <p:spPr>
          <a:xfrm>
            <a:off x="152400" y="2209800"/>
            <a:ext cx="8915400" cy="4449763"/>
          </a:xfrm>
        </p:spPr>
        <p:txBody>
          <a:bodyPr>
            <a:normAutofit/>
          </a:bodyPr>
          <a:lstStyle/>
          <a:p>
            <a:pPr marL="514350" indent="-514350">
              <a:buAutoNum type="alphaLcPeriod"/>
            </a:pPr>
            <a:r>
              <a:rPr lang="en-US" dirty="0" smtClean="0"/>
              <a:t>Bring about the greatest good for the greatest number of people</a:t>
            </a:r>
          </a:p>
          <a:p>
            <a:pPr marL="514350" indent="-514350">
              <a:buAutoNum type="alphaLcPeriod"/>
            </a:pPr>
            <a:r>
              <a:rPr lang="en-US" dirty="0" smtClean="0"/>
              <a:t>Preserve nature in its natural state</a:t>
            </a:r>
          </a:p>
          <a:p>
            <a:pPr marL="514350" indent="-514350">
              <a:buAutoNum type="alphaLcPeriod"/>
            </a:pPr>
            <a:r>
              <a:rPr lang="en-US" dirty="0" smtClean="0"/>
              <a:t>Coincide with the views of John Muir on land areas</a:t>
            </a:r>
          </a:p>
          <a:p>
            <a:pPr marL="514350" indent="-514350">
              <a:buAutoNum type="alphaLcPeriod"/>
            </a:pPr>
            <a:r>
              <a:rPr lang="en-US" dirty="0" smtClean="0"/>
              <a:t>Were opposed by Gifford Pinchot</a:t>
            </a:r>
          </a:p>
          <a:p>
            <a:pPr marL="514350" indent="-514350">
              <a:buAutoNum type="alphaLcPeriod"/>
            </a:pPr>
            <a:r>
              <a:rPr lang="en-US" dirty="0" smtClean="0"/>
              <a:t>Maintain ecological integrity above all other interests</a:t>
            </a:r>
            <a:endParaRPr lang="en-US" dirty="0"/>
          </a:p>
        </p:txBody>
      </p:sp>
    </p:spTree>
    <p:extLst>
      <p:ext uri="{BB962C8B-B14F-4D97-AF65-F5344CB8AC3E}">
        <p14:creationId xmlns:p14="http://schemas.microsoft.com/office/powerpoint/2010/main" val="371850813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Wise-use conservationists advocate actions and choices which:</a:t>
            </a:r>
            <a:endParaRPr lang="en-US" sz="3200" dirty="0"/>
          </a:p>
        </p:txBody>
      </p:sp>
      <p:sp>
        <p:nvSpPr>
          <p:cNvPr id="3" name="Content Placeholder 2"/>
          <p:cNvSpPr>
            <a:spLocks noGrp="1"/>
          </p:cNvSpPr>
          <p:nvPr>
            <p:ph idx="1"/>
          </p:nvPr>
        </p:nvSpPr>
        <p:spPr>
          <a:xfrm>
            <a:off x="152400" y="2209800"/>
            <a:ext cx="8915400" cy="4449763"/>
          </a:xfrm>
        </p:spPr>
        <p:txBody>
          <a:bodyPr>
            <a:normAutofit fontScale="92500"/>
          </a:bodyPr>
          <a:lstStyle/>
          <a:p>
            <a:pPr marL="514350" indent="-514350">
              <a:buAutoNum type="alphaLcPeriod"/>
            </a:pPr>
            <a:r>
              <a:rPr lang="en-US" b="1" dirty="0" smtClean="0">
                <a:solidFill>
                  <a:srgbClr val="FF0000"/>
                </a:solidFill>
              </a:rPr>
              <a:t>Bring about the greatest good for the greatest number of people</a:t>
            </a:r>
          </a:p>
          <a:p>
            <a:pPr marL="514350" indent="-514350">
              <a:buAutoNum type="alphaLcPeriod"/>
            </a:pPr>
            <a:r>
              <a:rPr lang="en-US" dirty="0" smtClean="0"/>
              <a:t>Preserve nature in its natural state</a:t>
            </a:r>
          </a:p>
          <a:p>
            <a:pPr marL="514350" indent="-514350">
              <a:buAutoNum type="alphaLcPeriod"/>
            </a:pPr>
            <a:r>
              <a:rPr lang="en-US" dirty="0" smtClean="0"/>
              <a:t>Coincide with the views of John Muir on land areas</a:t>
            </a:r>
          </a:p>
          <a:p>
            <a:pPr marL="514350" indent="-514350">
              <a:buAutoNum type="alphaLcPeriod"/>
            </a:pPr>
            <a:r>
              <a:rPr lang="en-US" dirty="0" smtClean="0"/>
              <a:t>Were opposed by Gifford Pinchot</a:t>
            </a:r>
          </a:p>
          <a:p>
            <a:pPr marL="514350" indent="-514350">
              <a:buAutoNum type="alphaLcPeriod"/>
            </a:pPr>
            <a:r>
              <a:rPr lang="en-US" dirty="0" smtClean="0"/>
              <a:t>Maintain ecological integrity above all other interests</a:t>
            </a:r>
          </a:p>
          <a:p>
            <a:pPr marL="0" indent="0">
              <a:buNone/>
            </a:pPr>
            <a:r>
              <a:rPr lang="en-US" dirty="0">
                <a:hlinkClick r:id="rId2"/>
              </a:rPr>
              <a:t>http://www.youtube.com/watch?v=2EvF7lEKQhs</a:t>
            </a:r>
            <a:endParaRPr lang="en-US" dirty="0"/>
          </a:p>
        </p:txBody>
      </p:sp>
    </p:spTree>
    <p:extLst>
      <p:ext uri="{BB962C8B-B14F-4D97-AF65-F5344CB8AC3E}">
        <p14:creationId xmlns:p14="http://schemas.microsoft.com/office/powerpoint/2010/main" val="65259941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600200"/>
          </a:xfrm>
        </p:spPr>
        <p:txBody>
          <a:bodyPr>
            <a:normAutofit/>
          </a:bodyPr>
          <a:lstStyle/>
          <a:p>
            <a:r>
              <a:rPr lang="en-US" sz="3200" dirty="0" smtClean="0"/>
              <a:t>Sustainable use of US forests would likely be encouraged by all of the following EXCEPT</a:t>
            </a:r>
            <a:endParaRPr lang="en-US" sz="3200" dirty="0"/>
          </a:p>
        </p:txBody>
      </p:sp>
      <p:sp>
        <p:nvSpPr>
          <p:cNvPr id="3" name="Content Placeholder 2"/>
          <p:cNvSpPr>
            <a:spLocks noGrp="1"/>
          </p:cNvSpPr>
          <p:nvPr>
            <p:ph idx="1"/>
          </p:nvPr>
        </p:nvSpPr>
        <p:spPr>
          <a:xfrm>
            <a:off x="152400" y="1676400"/>
            <a:ext cx="8915400" cy="4983163"/>
          </a:xfrm>
        </p:spPr>
        <p:txBody>
          <a:bodyPr>
            <a:normAutofit/>
          </a:bodyPr>
          <a:lstStyle/>
          <a:p>
            <a:pPr marL="514350" indent="-514350">
              <a:buAutoNum type="alphaLcPeriod"/>
            </a:pPr>
            <a:r>
              <a:rPr lang="en-US" dirty="0" smtClean="0"/>
              <a:t>Disallowing returns of gross receipts from National Forests to county governments</a:t>
            </a:r>
          </a:p>
          <a:p>
            <a:pPr marL="514350" indent="-514350">
              <a:buAutoNum type="alphaLcPeriod"/>
            </a:pPr>
            <a:r>
              <a:rPr lang="en-US" dirty="0" smtClean="0"/>
              <a:t>Emphasizing even-aged management in old-growth forests</a:t>
            </a:r>
          </a:p>
          <a:p>
            <a:pPr marL="514350" indent="-514350">
              <a:buAutoNum type="alphaLcPeriod"/>
            </a:pPr>
            <a:r>
              <a:rPr lang="en-US" dirty="0" smtClean="0"/>
              <a:t>Using more recreational user fees to fund the forest service</a:t>
            </a:r>
          </a:p>
          <a:p>
            <a:pPr marL="514350" indent="-514350">
              <a:buAutoNum type="alphaLcPeriod"/>
            </a:pPr>
            <a:r>
              <a:rPr lang="en-US" dirty="0" smtClean="0"/>
              <a:t>Taxing exports of raw logs</a:t>
            </a:r>
          </a:p>
          <a:p>
            <a:pPr marL="514350" indent="-514350">
              <a:buAutoNum type="alphaLcPeriod"/>
            </a:pPr>
            <a:r>
              <a:rPr lang="en-US" dirty="0" smtClean="0"/>
              <a:t>Encouraging individuals and groups to buy conservation easements in old-growth forests</a:t>
            </a:r>
            <a:endParaRPr lang="en-US" dirty="0"/>
          </a:p>
        </p:txBody>
      </p:sp>
    </p:spTree>
    <p:extLst>
      <p:ext uri="{BB962C8B-B14F-4D97-AF65-F5344CB8AC3E}">
        <p14:creationId xmlns:p14="http://schemas.microsoft.com/office/powerpoint/2010/main" val="36166638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600200"/>
          </a:xfrm>
        </p:spPr>
        <p:txBody>
          <a:bodyPr>
            <a:normAutofit/>
          </a:bodyPr>
          <a:lstStyle/>
          <a:p>
            <a:r>
              <a:rPr lang="en-US" sz="3200" dirty="0" smtClean="0"/>
              <a:t>Sustainable use of US forests would likely be encouraged by all of the following EXCEPT</a:t>
            </a:r>
            <a:endParaRPr lang="en-US" sz="3200" dirty="0"/>
          </a:p>
        </p:txBody>
      </p:sp>
      <p:sp>
        <p:nvSpPr>
          <p:cNvPr id="3" name="Content Placeholder 2"/>
          <p:cNvSpPr>
            <a:spLocks noGrp="1"/>
          </p:cNvSpPr>
          <p:nvPr>
            <p:ph idx="1"/>
          </p:nvPr>
        </p:nvSpPr>
        <p:spPr>
          <a:xfrm>
            <a:off x="152400" y="1676400"/>
            <a:ext cx="8915400" cy="4983163"/>
          </a:xfrm>
        </p:spPr>
        <p:txBody>
          <a:bodyPr>
            <a:normAutofit/>
          </a:bodyPr>
          <a:lstStyle/>
          <a:p>
            <a:pPr marL="514350" indent="-514350">
              <a:buAutoNum type="alphaLcPeriod"/>
            </a:pPr>
            <a:r>
              <a:rPr lang="en-US" dirty="0" smtClean="0"/>
              <a:t>Disallowing returns of gross receipts from National Forests to county governments</a:t>
            </a:r>
          </a:p>
          <a:p>
            <a:pPr marL="514350" indent="-514350">
              <a:buAutoNum type="alphaLcPeriod"/>
            </a:pPr>
            <a:r>
              <a:rPr lang="en-US" b="1" dirty="0" smtClean="0">
                <a:solidFill>
                  <a:srgbClr val="FF0000"/>
                </a:solidFill>
              </a:rPr>
              <a:t>Emphasizing even-aged management in old-growth forests</a:t>
            </a:r>
          </a:p>
          <a:p>
            <a:pPr marL="514350" indent="-514350">
              <a:buAutoNum type="alphaLcPeriod"/>
            </a:pPr>
            <a:r>
              <a:rPr lang="en-US" dirty="0" smtClean="0"/>
              <a:t>Using more recreational user fees to fund the forest service</a:t>
            </a:r>
          </a:p>
          <a:p>
            <a:pPr marL="514350" indent="-514350">
              <a:buAutoNum type="alphaLcPeriod"/>
            </a:pPr>
            <a:r>
              <a:rPr lang="en-US" dirty="0" smtClean="0"/>
              <a:t>Taxing exports of raw logs</a:t>
            </a:r>
          </a:p>
          <a:p>
            <a:pPr marL="514350" indent="-514350">
              <a:buAutoNum type="alphaLcPeriod"/>
            </a:pPr>
            <a:r>
              <a:rPr lang="en-US" dirty="0" smtClean="0"/>
              <a:t>Encouraging individuals and groups to buy conservation easements in old-growth forests</a:t>
            </a:r>
            <a:endParaRPr lang="en-US" dirty="0"/>
          </a:p>
        </p:txBody>
      </p:sp>
    </p:spTree>
    <p:extLst>
      <p:ext uri="{BB962C8B-B14F-4D97-AF65-F5344CB8AC3E}">
        <p14:creationId xmlns:p14="http://schemas.microsoft.com/office/powerpoint/2010/main" val="2899529528"/>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2514600"/>
          </a:xfrm>
        </p:spPr>
        <p:txBody>
          <a:bodyPr>
            <a:normAutofit/>
          </a:bodyPr>
          <a:lstStyle/>
          <a:p>
            <a:r>
              <a:rPr lang="en-US" sz="3200" dirty="0" smtClean="0"/>
              <a:t>Which of the following is a disadvantage of using </a:t>
            </a:r>
            <a:r>
              <a:rPr lang="en-US" sz="3200" dirty="0" err="1" smtClean="0"/>
              <a:t>Kenaf</a:t>
            </a:r>
            <a:r>
              <a:rPr lang="en-US" sz="3200" dirty="0" smtClean="0"/>
              <a:t> to make paper?</a:t>
            </a:r>
            <a:endParaRPr lang="en-US" sz="3200" dirty="0"/>
          </a:p>
        </p:txBody>
      </p:sp>
      <p:sp>
        <p:nvSpPr>
          <p:cNvPr id="3" name="Content Placeholder 2"/>
          <p:cNvSpPr>
            <a:spLocks noGrp="1"/>
          </p:cNvSpPr>
          <p:nvPr>
            <p:ph idx="1"/>
          </p:nvPr>
        </p:nvSpPr>
        <p:spPr>
          <a:xfrm>
            <a:off x="152400" y="2971800"/>
            <a:ext cx="8915400" cy="3687763"/>
          </a:xfrm>
        </p:spPr>
        <p:txBody>
          <a:bodyPr>
            <a:normAutofit fontScale="92500"/>
          </a:bodyPr>
          <a:lstStyle/>
          <a:p>
            <a:pPr marL="514350" indent="-514350">
              <a:buAutoNum type="alphaLcParenBoth"/>
            </a:pPr>
            <a:r>
              <a:rPr lang="en-US" dirty="0" smtClean="0"/>
              <a:t>The price is currently higher than virgin or recycled paper stock</a:t>
            </a:r>
          </a:p>
          <a:p>
            <a:pPr marL="514350" indent="-514350">
              <a:buAutoNum type="alphaLcParenBoth"/>
            </a:pPr>
            <a:r>
              <a:rPr lang="en-US" dirty="0" smtClean="0"/>
              <a:t>It requires more herbicides than traditional forests</a:t>
            </a:r>
          </a:p>
          <a:p>
            <a:pPr marL="514350" indent="-514350">
              <a:buAutoNum type="alphaLcParenBoth"/>
            </a:pPr>
            <a:r>
              <a:rPr lang="en-US" dirty="0" smtClean="0"/>
              <a:t>It requires more chemicals and energy to make than other papers</a:t>
            </a:r>
          </a:p>
          <a:p>
            <a:pPr marL="514350" indent="-514350">
              <a:buAutoNum type="alphaLcParenBoth"/>
            </a:pPr>
            <a:r>
              <a:rPr lang="en-US" dirty="0" smtClean="0"/>
              <a:t>It produces dioxin, which is toxic to biota</a:t>
            </a:r>
          </a:p>
          <a:p>
            <a:pPr marL="514350" indent="-514350">
              <a:buAutoNum type="alphaLcParenBoth"/>
            </a:pPr>
            <a:r>
              <a:rPr lang="en-US" dirty="0" smtClean="0"/>
              <a:t>It quickly depletes soil nutrients</a:t>
            </a:r>
            <a:endParaRPr lang="en-US" dirty="0"/>
          </a:p>
        </p:txBody>
      </p:sp>
    </p:spTree>
    <p:extLst>
      <p:ext uri="{BB962C8B-B14F-4D97-AF65-F5344CB8AC3E}">
        <p14:creationId xmlns:p14="http://schemas.microsoft.com/office/powerpoint/2010/main" val="255234815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991600" cy="1447800"/>
          </a:xfrm>
        </p:spPr>
        <p:txBody>
          <a:bodyPr>
            <a:normAutofit/>
          </a:bodyPr>
          <a:lstStyle/>
          <a:p>
            <a:r>
              <a:rPr lang="en-US" sz="3200" dirty="0" smtClean="0"/>
              <a:t>Which of the following is a disadvantage of using </a:t>
            </a:r>
            <a:r>
              <a:rPr lang="en-US" sz="3200" dirty="0" err="1" smtClean="0"/>
              <a:t>Kenaf</a:t>
            </a:r>
            <a:r>
              <a:rPr lang="en-US" sz="3200" dirty="0" smtClean="0"/>
              <a:t> to make paper?</a:t>
            </a:r>
            <a:endParaRPr lang="en-US" sz="3200" dirty="0"/>
          </a:p>
        </p:txBody>
      </p:sp>
      <p:sp>
        <p:nvSpPr>
          <p:cNvPr id="3" name="Content Placeholder 2"/>
          <p:cNvSpPr>
            <a:spLocks noGrp="1"/>
          </p:cNvSpPr>
          <p:nvPr>
            <p:ph idx="1"/>
          </p:nvPr>
        </p:nvSpPr>
        <p:spPr>
          <a:xfrm>
            <a:off x="152400" y="1676400"/>
            <a:ext cx="8915400" cy="4983163"/>
          </a:xfrm>
        </p:spPr>
        <p:txBody>
          <a:bodyPr>
            <a:normAutofit/>
          </a:bodyPr>
          <a:lstStyle/>
          <a:p>
            <a:pPr marL="514350" indent="-514350">
              <a:buAutoNum type="alphaLcParenBoth"/>
            </a:pPr>
            <a:r>
              <a:rPr lang="en-US" b="1" dirty="0" smtClean="0">
                <a:solidFill>
                  <a:srgbClr val="FF0000"/>
                </a:solidFill>
              </a:rPr>
              <a:t>The price is currently higher than virgin or recycled paper stock</a:t>
            </a:r>
          </a:p>
          <a:p>
            <a:pPr marL="514350" indent="-514350">
              <a:buAutoNum type="alphaLcParenBoth"/>
            </a:pPr>
            <a:r>
              <a:rPr lang="en-US" dirty="0" smtClean="0"/>
              <a:t>It requires more herbicides than traditional forests</a:t>
            </a:r>
          </a:p>
          <a:p>
            <a:pPr marL="514350" indent="-514350">
              <a:buAutoNum type="alphaLcParenBoth"/>
            </a:pPr>
            <a:r>
              <a:rPr lang="en-US" dirty="0" smtClean="0"/>
              <a:t>It requires more chemicals and energy to make than other papers</a:t>
            </a:r>
          </a:p>
          <a:p>
            <a:pPr marL="514350" indent="-514350">
              <a:buAutoNum type="alphaLcParenBoth"/>
            </a:pPr>
            <a:r>
              <a:rPr lang="en-US" dirty="0" smtClean="0"/>
              <a:t>It produces dioxin, which is toxic to biota</a:t>
            </a:r>
          </a:p>
          <a:p>
            <a:pPr marL="514350" indent="-514350">
              <a:buAutoNum type="alphaLcParenBoth"/>
            </a:pPr>
            <a:r>
              <a:rPr lang="en-US" dirty="0" smtClean="0"/>
              <a:t>It quickly depletes soil nutrients</a:t>
            </a:r>
          </a:p>
          <a:p>
            <a:pPr marL="0" indent="0">
              <a:buNone/>
            </a:pPr>
            <a:r>
              <a:rPr lang="en-US" dirty="0">
                <a:hlinkClick r:id="rId2"/>
              </a:rPr>
              <a:t>http://</a:t>
            </a:r>
            <a:r>
              <a:rPr lang="en-US" dirty="0" smtClean="0">
                <a:hlinkClick r:id="rId2"/>
              </a:rPr>
              <a:t>www.youtube.com/watch?v=COOd9vFfhsc</a:t>
            </a:r>
            <a:r>
              <a:rPr lang="en-US" dirty="0" smtClean="0"/>
              <a:t> </a:t>
            </a:r>
            <a:endParaRPr lang="en-US" dirty="0"/>
          </a:p>
        </p:txBody>
      </p:sp>
    </p:spTree>
    <p:extLst>
      <p:ext uri="{BB962C8B-B14F-4D97-AF65-F5344CB8AC3E}">
        <p14:creationId xmlns:p14="http://schemas.microsoft.com/office/powerpoint/2010/main" val="2470448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4535</Words>
  <Application>Microsoft Office PowerPoint</Application>
  <PresentationFormat>On-screen Show (4:3)</PresentationFormat>
  <Paragraphs>636</Paragraphs>
  <Slides>100</Slides>
  <Notes>0</Notes>
  <HiddenSlides>0</HiddenSlides>
  <MMClips>0</MMClips>
  <ScaleCrop>false</ScaleCrop>
  <HeadingPairs>
    <vt:vector size="4" baseType="variant">
      <vt:variant>
        <vt:lpstr>Theme</vt:lpstr>
      </vt:variant>
      <vt:variant>
        <vt:i4>1</vt:i4>
      </vt:variant>
      <vt:variant>
        <vt:lpstr>Slide Titles</vt:lpstr>
      </vt:variant>
      <vt:variant>
        <vt:i4>100</vt:i4>
      </vt:variant>
    </vt:vector>
  </HeadingPairs>
  <TitlesOfParts>
    <vt:vector size="101" baseType="lpstr">
      <vt:lpstr>Office Theme</vt:lpstr>
      <vt:lpstr>2014 APES REVIEW B</vt:lpstr>
      <vt:lpstr>Inland Wetlands are ecologically and/or economically valuable for:</vt:lpstr>
      <vt:lpstr>Inland Wetlands are ecologically and/or economically valuable for:</vt:lpstr>
      <vt:lpstr>The major cause of decreased inland wetland areas in the US is: </vt:lpstr>
      <vt:lpstr>The major cause of decreased inland wetland areas in the US is: </vt:lpstr>
      <vt:lpstr>Which of the following statements is true regarding lake turnover? </vt:lpstr>
      <vt:lpstr>Which of the following statements is true regarding lake turnover? </vt:lpstr>
      <vt:lpstr>The most common spatial distribution pattern is: </vt:lpstr>
      <vt:lpstr>The most common spatial distribution pattern is: </vt:lpstr>
      <vt:lpstr>The gradual change in a species composition of a given area is called:</vt:lpstr>
      <vt:lpstr>The gradual change in a species composition of a given area is called:</vt:lpstr>
      <vt:lpstr>A species which serves as an early warning sign that a community or ecosystem is being altered or degraded is termed:</vt:lpstr>
      <vt:lpstr>A species which serves as an early warning sign that a community or ecosystem is being altered or degraded is termed:</vt:lpstr>
      <vt:lpstr>According to the latitudinal species diversity gradient, terrestrial species diversity</vt:lpstr>
      <vt:lpstr>According to the latitudinal species diversity gradient, terrestrial species diversity</vt:lpstr>
      <vt:lpstr>Island “H” is 100 miles (62 kilometers) from the mainland (source population) and island “I” is 100 miles from the mainland.  Island “H” is seven times the size of island “I”.  Given this information, which of the following statements is most likely false? </vt:lpstr>
      <vt:lpstr>Island “H” is 100 miles (62 kilometers) from the mainland (source population) and island “I” is 100 miles from the mainland.  Island “H” is seven times the size of island “I”.  Given this information, which of the following statements is most likely false? </vt:lpstr>
      <vt:lpstr>The ability of a living system to bounce back after an external disturbance is: </vt:lpstr>
      <vt:lpstr>The ability of a living system to bounce back after an external disturbance is: </vt:lpstr>
      <vt:lpstr>A. Mutualism   B.  Commensalism   C.  Parasitism    D.  Exploitation competition E.Interference competition</vt:lpstr>
      <vt:lpstr>A. Mutualism   B.  Commensalism   C.  Parasitism    D.  Exploitation competition E.Interference competition</vt:lpstr>
      <vt:lpstr>Primary succession must occur prior to secondary succession in order to:</vt:lpstr>
      <vt:lpstr>Primary succession must occur prior to secondary succession in order to:</vt:lpstr>
      <vt:lpstr>The dividing up of limited assets, materials, and other desired items so that species with similar needs use them at different times, in different ways, or in different places is known as: </vt:lpstr>
      <vt:lpstr>The dividing up of limited assets, materials, and other desired items so that species with similar needs use them at different times, in different ways, or in different places is known as: </vt:lpstr>
      <vt:lpstr>Next 4 questions refer to the relative amounts or degrees of these characteristics   (a) mature ecosystems     (b) immature ecosystems</vt:lpstr>
      <vt:lpstr>Next 4 questions refer to the relative amounts or degrees of these characteristics   (a) mature ecosystems     (b) immature ecosystems</vt:lpstr>
      <vt:lpstr>Which of the following statements if FALSE regarding ecological disturbances?</vt:lpstr>
      <vt:lpstr>Which of the following statements if FALSE regarding ecological disturbances?</vt:lpstr>
      <vt:lpstr>Species Diversity tend to increase with: </vt:lpstr>
      <vt:lpstr>Species Diversity tend to increase with: </vt:lpstr>
      <vt:lpstr>Which of the following can be briefly describe in the phrase, “the niches of two species cannot overlap completely or significantly for an extended time period</vt:lpstr>
      <vt:lpstr>Which of the following can be briefly describe in the phrase, “the niches of two species cannot overlap completely or significantly for an extended time period</vt:lpstr>
      <vt:lpstr>The biotic potential of a population</vt:lpstr>
      <vt:lpstr>The biotic potential of a population</vt:lpstr>
      <vt:lpstr>Density-dependent population controls include all of the following EXCEPT </vt:lpstr>
      <vt:lpstr>Density-dependent population controls include all of the following EXCEPT </vt:lpstr>
      <vt:lpstr>An r-strategist generally </vt:lpstr>
      <vt:lpstr>An r-strategist generally </vt:lpstr>
      <vt:lpstr>Which of the following best describes the survivorship curve you would expect to find for a mountain gorilla? </vt:lpstr>
      <vt:lpstr>Which of the following best describes the survivorship curve you would expect to find for a mountain gorilla? </vt:lpstr>
      <vt:lpstr>Density-independent population controls include all of the following except</vt:lpstr>
      <vt:lpstr>Density-independent population controls include all of the following except</vt:lpstr>
      <vt:lpstr>Wolves controlling deer populations is an example of</vt:lpstr>
      <vt:lpstr>Wolves controlling deer populations is an example of</vt:lpstr>
      <vt:lpstr>Which of the following types of species is LEAST vulnerable to habitat fragmentation?</vt:lpstr>
      <vt:lpstr>Which of the following types of species is LEAST vulnerable to habitat fragmentation?</vt:lpstr>
      <vt:lpstr>Dieback is not immediate after a population has overshot the carrying capacity because it takes time:</vt:lpstr>
      <vt:lpstr>Dieback is not immediate after a population has overshot the carrying capacity because it takes time:</vt:lpstr>
      <vt:lpstr>An endangered species is any species that </vt:lpstr>
      <vt:lpstr>An endangered species is any species that </vt:lpstr>
      <vt:lpstr>The best estimates for the number of species on Earth and generally closest to:</vt:lpstr>
      <vt:lpstr>The best estimates for the number of species on Earth and generally closest to:</vt:lpstr>
      <vt:lpstr>The grizzly bear is extinction prone for which of the following reasons?  I. high reproductive rate II.  Feeds at high trophic levels III.  requires small territories and narrow corridors</vt:lpstr>
      <vt:lpstr>The grizzly bear is extinction prone for which of the following reasons?  I. high reproductive rate II.  Feeds at high trophic levels III.  requires small territories and narrow corridors</vt:lpstr>
      <vt:lpstr>Fossils and radioactive dating indicate that ___ major mass extinctions have taken place in the past 500 million years, with the most recent mass extinction taking place approximately __ years ago</vt:lpstr>
      <vt:lpstr>Fossils and radioactive dating indicate that ___ major mass extinctions have taken place in the past 500 million years, with the most recent mass extinction taking place approximately __ years ago</vt:lpstr>
      <vt:lpstr>The greatest threat to most species is</vt:lpstr>
      <vt:lpstr>The greatest threat to most species is</vt:lpstr>
      <vt:lpstr>Which of the following are suggested to reduce the threats from nonnative species?  I. increase inspections II.  Empty bilge water from vessels in the calm-water ports instead of the more turbulent open ocean III.  Use legislation which targets goods and materials which are imported </vt:lpstr>
      <vt:lpstr>Which of the following are suggested to reduce the threats from nonnative species?  I. increase inspections II.  Empty bilge water from vessels in the calm-water ports instead of the more turbulent open ocean III.  Use legislation which targets goods and materials which are imported </vt:lpstr>
      <vt:lpstr>Which of the following statements is NOT true regarding the US Endangered Species Act?</vt:lpstr>
      <vt:lpstr>Which of the following statements is NOT true regarding the US Endangered Species Act?</vt:lpstr>
      <vt:lpstr>Old-growth forests in the Pacific Northwest of the US</vt:lpstr>
      <vt:lpstr>Old-growth forests in the Pacific Northwest of the US</vt:lpstr>
      <vt:lpstr>Logging in riparian areas can be detrimental to the overall health of the riparian ecosystem due to:  I.  Increased shading from trees II.  Sedimentation from eroded soils III.  Decreased water temperatures</vt:lpstr>
      <vt:lpstr>Logging in riparian areas can be detrimental to the overall health of the riparian ecosystem due to:  I.  Increased shading from trees II.  Sedimentation from eroded soils III.  Decreased water temperatures</vt:lpstr>
      <vt:lpstr>(A) National Park Service (B) National Wildlife Federation (C)US Forest Service (D) Bureau of Land Management (E)US Fish and Wildlife Service</vt:lpstr>
      <vt:lpstr>(A) National Park Service (B) National Wildlife Federation (C)US Forest Service (D) Bureau of Land Management (E)US Fish and Wildlife Service</vt:lpstr>
      <vt:lpstr>(A) clear-cutting (B) Shelterwood cutting (C)whole-tree harvesting (D)seed-tree cutting (E) strip-cutting</vt:lpstr>
      <vt:lpstr>(A) clear-cutting (B) Shelterwood cutting (C)whole-tree harvesting (D)seed-tree cutting (E) strip-cutting</vt:lpstr>
      <vt:lpstr>Which of the following is a goal of the national park service I. to preserve nature in parks II. To develop natural waterways for public transport III.  To make nature more available to the public</vt:lpstr>
      <vt:lpstr>Which of the following is a goal of the national park service I. to preserve nature in parks II. To develop natural waterways for public transport III.  To make nature more available to the public</vt:lpstr>
      <vt:lpstr>National Forests are supposed to be managed on a: I. monetary-return basis II.  Sustainable-yield basis III.  Multiple-use basics</vt:lpstr>
      <vt:lpstr>National Forests are supposed to be managed on a: I. monetary-return basis II.  Sustainable-yield basis III.  Multiple-use basics</vt:lpstr>
      <vt:lpstr>Which of the following best illustrates regulatory taking? </vt:lpstr>
      <vt:lpstr>Which of the following best illustrates regulatory taking? </vt:lpstr>
      <vt:lpstr>In 1995, the US Fish and Wildlife Service began reintroducing the gray wolf into: </vt:lpstr>
      <vt:lpstr>In 1995, the US Fish and Wildlife Service began reintroducing the gray wolf into: </vt:lpstr>
      <vt:lpstr>In the US, approximately ___ % of the land is Public Land</vt:lpstr>
      <vt:lpstr>In the US, approximately ___ % of the land is Public Land</vt:lpstr>
      <vt:lpstr>About 75% of federally-managed public lands are in:</vt:lpstr>
      <vt:lpstr>About 75% of federally-managed public lands are in:</vt:lpstr>
      <vt:lpstr>An even-aged management strategy’s goal is:</vt:lpstr>
      <vt:lpstr>An even-aged management strategy’s goal is:</vt:lpstr>
      <vt:lpstr>Prescribed burns may be beneficial due to which of the following? I. some species depend on periodic fire for survival II.  Natural fuel loads are increased III.  Chances of a potential crown fire are decreased</vt:lpstr>
      <vt:lpstr>Prescribed burns may be beneficial due to which of the following? I. some species depend on periodic fire for survival II.  Natural fuel loads are increased III.  Chances of a potential crown fire are decreased</vt:lpstr>
      <vt:lpstr>The overall goal of the sagebrush rebellion in the US is to:</vt:lpstr>
      <vt:lpstr>The overall goal of the sagebrush rebellion in the US is to:</vt:lpstr>
      <vt:lpstr>The first national park system was created in:</vt:lpstr>
      <vt:lpstr>The first national park system was created in:</vt:lpstr>
      <vt:lpstr>Wilderness, according to the wilderness society, should contain at least: </vt:lpstr>
      <vt:lpstr>Wilderness, according to the wilderness society, should contain at least: </vt:lpstr>
      <vt:lpstr>Wise-use conservationists advocate actions and choices which:</vt:lpstr>
      <vt:lpstr>Wise-use conservationists advocate actions and choices which:</vt:lpstr>
      <vt:lpstr>Sustainable use of US forests would likely be encouraged by all of the following EXCEPT</vt:lpstr>
      <vt:lpstr>Sustainable use of US forests would likely be encouraged by all of the following EXCEPT</vt:lpstr>
      <vt:lpstr>Which of the following is a disadvantage of using Kenaf to make paper?</vt:lpstr>
      <vt:lpstr>Which of the following is a disadvantage of using Kenaf to make paper?</vt:lpstr>
      <vt:lpstr>Tutorials and other APES video reviews</vt:lpstr>
    </vt:vector>
  </TitlesOfParts>
  <Company>Camas School District #117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APES REVIEW</dc:title>
  <dc:creator>Dean, Jennifer</dc:creator>
  <cp:lastModifiedBy>JenniferKDean</cp:lastModifiedBy>
  <cp:revision>44</cp:revision>
  <dcterms:created xsi:type="dcterms:W3CDTF">2014-04-18T23:16:43Z</dcterms:created>
  <dcterms:modified xsi:type="dcterms:W3CDTF">2014-04-27T23:08:50Z</dcterms:modified>
</cp:coreProperties>
</file>