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90" r:id="rId34"/>
    <p:sldId id="288" r:id="rId35"/>
    <p:sldId id="291" r:id="rId36"/>
    <p:sldId id="292" r:id="rId37"/>
    <p:sldId id="289" r:id="rId38"/>
    <p:sldId id="293" r:id="rId39"/>
    <p:sldId id="295" r:id="rId40"/>
    <p:sldId id="294" r:id="rId41"/>
    <p:sldId id="296" r:id="rId42"/>
    <p:sldId id="297" r:id="rId43"/>
    <p:sldId id="299" r:id="rId44"/>
    <p:sldId id="298" r:id="rId45"/>
    <p:sldId id="302" r:id="rId46"/>
    <p:sldId id="300" r:id="rId47"/>
    <p:sldId id="303" r:id="rId48"/>
    <p:sldId id="301" r:id="rId49"/>
    <p:sldId id="306" r:id="rId50"/>
    <p:sldId id="304" r:id="rId51"/>
    <p:sldId id="307" r:id="rId52"/>
    <p:sldId id="305" r:id="rId53"/>
    <p:sldId id="310" r:id="rId54"/>
    <p:sldId id="308" r:id="rId55"/>
    <p:sldId id="311" r:id="rId56"/>
    <p:sldId id="309" r:id="rId57"/>
    <p:sldId id="314" r:id="rId58"/>
    <p:sldId id="312" r:id="rId59"/>
    <p:sldId id="315" r:id="rId60"/>
    <p:sldId id="317" r:id="rId61"/>
    <p:sldId id="313" r:id="rId62"/>
    <p:sldId id="320" r:id="rId63"/>
    <p:sldId id="316" r:id="rId64"/>
    <p:sldId id="318" r:id="rId65"/>
    <p:sldId id="321" r:id="rId66"/>
    <p:sldId id="319" r:id="rId67"/>
    <p:sldId id="324" r:id="rId68"/>
    <p:sldId id="322" r:id="rId69"/>
    <p:sldId id="325" r:id="rId70"/>
    <p:sldId id="323" r:id="rId71"/>
    <p:sldId id="327" r:id="rId72"/>
    <p:sldId id="326" r:id="rId73"/>
    <p:sldId id="329" r:id="rId74"/>
    <p:sldId id="328" r:id="rId75"/>
    <p:sldId id="330" r:id="rId76"/>
    <p:sldId id="333" r:id="rId77"/>
    <p:sldId id="334" r:id="rId78"/>
    <p:sldId id="331" r:id="rId79"/>
    <p:sldId id="335" r:id="rId80"/>
    <p:sldId id="332" r:id="rId81"/>
    <p:sldId id="336" r:id="rId82"/>
    <p:sldId id="337" r:id="rId83"/>
    <p:sldId id="340" r:id="rId84"/>
    <p:sldId id="338" r:id="rId85"/>
    <p:sldId id="341" r:id="rId86"/>
    <p:sldId id="339" r:id="rId87"/>
    <p:sldId id="343" r:id="rId88"/>
    <p:sldId id="342" r:id="rId89"/>
    <p:sldId id="344" r:id="rId90"/>
    <p:sldId id="345" r:id="rId91"/>
    <p:sldId id="348" r:id="rId92"/>
    <p:sldId id="346" r:id="rId93"/>
    <p:sldId id="349" r:id="rId94"/>
    <p:sldId id="350" r:id="rId95"/>
    <p:sldId id="351" r:id="rId96"/>
    <p:sldId id="352" r:id="rId97"/>
    <p:sldId id="353" r:id="rId98"/>
    <p:sldId id="347" r:id="rId99"/>
    <p:sldId id="356" r:id="rId100"/>
    <p:sldId id="354" r:id="rId1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0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3DFE0-6793-485E-AA74-0D83BB106F16}" type="datetimeFigureOut">
              <a:rPr lang="en-US" smtClean="0"/>
              <a:t>4/22/2014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A95DCE-007B-4C18-852E-F3831CD446B9}" type="slidenum">
              <a:rPr lang="en-US" smtClean="0"/>
              <a:t>‹#›</a:t>
            </a:fld>
            <a:endParaRPr lang="en-US"/>
          </a:p>
        </p:txBody>
      </p:sp>
    </p:spTree>
    <p:extLst>
      <p:ext uri="{BB962C8B-B14F-4D97-AF65-F5344CB8AC3E}">
        <p14:creationId xmlns:p14="http://schemas.microsoft.com/office/powerpoint/2010/main" val="3103927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http://www.youtube.com/watch?v=pBTnVoEIb98</a:t>
            </a:r>
          </a:p>
          <a:p>
            <a:r>
              <a:rPr lang="en-US" dirty="0" smtClean="0"/>
              <a:t>http://www.youtube.com/watch?v=MkEzSda1y68 (10 min or less)</a:t>
            </a:r>
          </a:p>
          <a:p>
            <a:r>
              <a:rPr lang="en-US" dirty="0" smtClean="0"/>
              <a:t>http://www.youtube.com/watch?v=Nk-WWWD6uCs (10 m</a:t>
            </a:r>
            <a:r>
              <a:rPr lang="en-US" baseline="0" dirty="0" smtClean="0"/>
              <a:t>in or less)</a:t>
            </a:r>
          </a:p>
          <a:p>
            <a:endParaRPr lang="en-US" dirty="0"/>
          </a:p>
        </p:txBody>
      </p:sp>
      <p:sp>
        <p:nvSpPr>
          <p:cNvPr id="4" name="Slide Number Placeholder 3"/>
          <p:cNvSpPr>
            <a:spLocks noGrp="1"/>
          </p:cNvSpPr>
          <p:nvPr>
            <p:ph type="sldNum" sz="quarter" idx="10"/>
          </p:nvPr>
        </p:nvSpPr>
        <p:spPr/>
        <p:txBody>
          <a:bodyPr/>
          <a:lstStyle/>
          <a:p>
            <a:fld id="{D2A95DCE-007B-4C18-852E-F3831CD446B9}" type="slidenum">
              <a:rPr lang="en-US" smtClean="0"/>
              <a:t>3</a:t>
            </a:fld>
            <a:endParaRPr lang="en-US"/>
          </a:p>
        </p:txBody>
      </p:sp>
    </p:spTree>
    <p:extLst>
      <p:ext uri="{BB962C8B-B14F-4D97-AF65-F5344CB8AC3E}">
        <p14:creationId xmlns:p14="http://schemas.microsoft.com/office/powerpoint/2010/main" val="1329646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http://www.youtube.com/watch?v=GRTN1vRduVg</a:t>
            </a:r>
            <a:endParaRPr lang="en-US" dirty="0"/>
          </a:p>
        </p:txBody>
      </p:sp>
      <p:sp>
        <p:nvSpPr>
          <p:cNvPr id="4" name="Slide Number Placeholder 3"/>
          <p:cNvSpPr>
            <a:spLocks noGrp="1"/>
          </p:cNvSpPr>
          <p:nvPr>
            <p:ph type="sldNum" sz="quarter" idx="10"/>
          </p:nvPr>
        </p:nvSpPr>
        <p:spPr/>
        <p:txBody>
          <a:bodyPr/>
          <a:lstStyle/>
          <a:p>
            <a:fld id="{D2A95DCE-007B-4C18-852E-F3831CD446B9}" type="slidenum">
              <a:rPr lang="en-US" smtClean="0"/>
              <a:t>7</a:t>
            </a:fld>
            <a:endParaRPr lang="en-US"/>
          </a:p>
        </p:txBody>
      </p:sp>
    </p:spTree>
    <p:extLst>
      <p:ext uri="{BB962C8B-B14F-4D97-AF65-F5344CB8AC3E}">
        <p14:creationId xmlns:p14="http://schemas.microsoft.com/office/powerpoint/2010/main" val="1214774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http://www.youtube.com/watch?v=Ibb51J2PEfc</a:t>
            </a:r>
            <a:endParaRPr lang="en-US" dirty="0"/>
          </a:p>
        </p:txBody>
      </p:sp>
      <p:sp>
        <p:nvSpPr>
          <p:cNvPr id="4" name="Slide Number Placeholder 3"/>
          <p:cNvSpPr>
            <a:spLocks noGrp="1"/>
          </p:cNvSpPr>
          <p:nvPr>
            <p:ph type="sldNum" sz="quarter" idx="10"/>
          </p:nvPr>
        </p:nvSpPr>
        <p:spPr/>
        <p:txBody>
          <a:bodyPr/>
          <a:lstStyle/>
          <a:p>
            <a:fld id="{D2A95DCE-007B-4C18-852E-F3831CD446B9}" type="slidenum">
              <a:rPr lang="en-US" smtClean="0"/>
              <a:t>9</a:t>
            </a:fld>
            <a:endParaRPr lang="en-US"/>
          </a:p>
        </p:txBody>
      </p:sp>
    </p:spTree>
    <p:extLst>
      <p:ext uri="{BB962C8B-B14F-4D97-AF65-F5344CB8AC3E}">
        <p14:creationId xmlns:p14="http://schemas.microsoft.com/office/powerpoint/2010/main" val="3461029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http://www.youtube.com/watch?v=kzwacZZe5yk (Love Canal)</a:t>
            </a:r>
          </a:p>
          <a:p>
            <a:r>
              <a:rPr lang="en-US" dirty="0" smtClean="0"/>
              <a:t>http://www.youtube.com/watch?v=QtNH0E4XSdQ (Lake Erie)</a:t>
            </a:r>
          </a:p>
          <a:p>
            <a:endParaRPr lang="en-US" dirty="0"/>
          </a:p>
        </p:txBody>
      </p:sp>
      <p:sp>
        <p:nvSpPr>
          <p:cNvPr id="4" name="Slide Number Placeholder 3"/>
          <p:cNvSpPr>
            <a:spLocks noGrp="1"/>
          </p:cNvSpPr>
          <p:nvPr>
            <p:ph type="sldNum" sz="quarter" idx="10"/>
          </p:nvPr>
        </p:nvSpPr>
        <p:spPr/>
        <p:txBody>
          <a:bodyPr/>
          <a:lstStyle/>
          <a:p>
            <a:fld id="{D2A95DCE-007B-4C18-852E-F3831CD446B9}" type="slidenum">
              <a:rPr lang="en-US" smtClean="0"/>
              <a:t>27</a:t>
            </a:fld>
            <a:endParaRPr lang="en-US"/>
          </a:p>
        </p:txBody>
      </p:sp>
    </p:spTree>
    <p:extLst>
      <p:ext uri="{BB962C8B-B14F-4D97-AF65-F5344CB8AC3E}">
        <p14:creationId xmlns:p14="http://schemas.microsoft.com/office/powerpoint/2010/main" val="2957668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406127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1248033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2840667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636402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2C9F3F-CC6A-4C4D-8E3B-8237C1FFCAE0}" type="datetimeFigureOut">
              <a:rPr lang="en-US" smtClean="0"/>
              <a:t>4/22/2014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511544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2C9F3F-CC6A-4C4D-8E3B-8237C1FFCAE0}" type="datetimeFigureOut">
              <a:rPr lang="en-US" smtClean="0"/>
              <a:t>4/22/2014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1835987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2C9F3F-CC6A-4C4D-8E3B-8237C1FFCAE0}" type="datetimeFigureOut">
              <a:rPr lang="en-US" smtClean="0"/>
              <a:t>4/22/2014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90552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2C9F3F-CC6A-4C4D-8E3B-8237C1FFCAE0}" type="datetimeFigureOut">
              <a:rPr lang="en-US" smtClean="0"/>
              <a:t>4/22/2014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42236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C9F3F-CC6A-4C4D-8E3B-8237C1FFCAE0}" type="datetimeFigureOut">
              <a:rPr lang="en-US" smtClean="0"/>
              <a:t>4/22/2014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664300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C9F3F-CC6A-4C4D-8E3B-8237C1FFCAE0}" type="datetimeFigureOut">
              <a:rPr lang="en-US" smtClean="0"/>
              <a:t>4/22/2014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162779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C9F3F-CC6A-4C4D-8E3B-8237C1FFCAE0}" type="datetimeFigureOut">
              <a:rPr lang="en-US" smtClean="0"/>
              <a:t>4/22/2014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9981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2C9F3F-CC6A-4C4D-8E3B-8237C1FFCAE0}" type="datetimeFigureOut">
              <a:rPr lang="en-US" smtClean="0"/>
              <a:t>4/22/2014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B5041-421E-4168-96EA-198CCE17FA95}" type="slidenum">
              <a:rPr lang="en-US" smtClean="0"/>
              <a:t>‹#›</a:t>
            </a:fld>
            <a:endParaRPr lang="en-US"/>
          </a:p>
        </p:txBody>
      </p:sp>
    </p:spTree>
    <p:extLst>
      <p:ext uri="{BB962C8B-B14F-4D97-AF65-F5344CB8AC3E}">
        <p14:creationId xmlns:p14="http://schemas.microsoft.com/office/powerpoint/2010/main" val="962240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youtube.com/watch?v=fHgnTDaKwC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youtube.com/watch?v=0KDL_hWNRP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youtube.com/watch?v=Ro2Up6HPyCE" TargetMode="External"/><Relationship Id="rId2" Type="http://schemas.openxmlformats.org/officeDocument/2006/relationships/hyperlink" Target="https://www.youtube.com/watch?v=leHy-Y_8nR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youtube.com/watch?v=ScizkxMlEOM" TargetMode="External"/><Relationship Id="rId2" Type="http://schemas.openxmlformats.org/officeDocument/2006/relationships/hyperlink" Target="https://www.youtube.com/watch?v=mCHdhXMFhcU"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youtube.com/watch?v=wYuxjAzdV_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www.youtube.com/watch?v=tyPq86yM_Ic"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www.youtube.com/watch?v=v7cZ3b6PH2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www.youtube.com/watch?v=uSFSNTI67wc"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hyperlink" Target="http://www.youtube.com/watch?v=7c82X521jl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http://www.youtube.com/watch?v=7c82X521jlM"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www.youtube.com/watch?v=7c82X521jlM"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hyperlink" Target="http://www.youtube.com/watch?v=zz_CRzcIT-Q" TargetMode="Externa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hyperlink" Target="http://www.youtube.com/watch?v=RGIllMbG22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2014 APES REVIEW</a:t>
            </a:r>
            <a:endParaRPr lang="en-US" dirty="0"/>
          </a:p>
        </p:txBody>
      </p:sp>
      <p:sp>
        <p:nvSpPr>
          <p:cNvPr id="3" name="Subtitle 2"/>
          <p:cNvSpPr>
            <a:spLocks noGrp="1"/>
          </p:cNvSpPr>
          <p:nvPr>
            <p:ph type="subTitle" idx="1"/>
          </p:nvPr>
        </p:nvSpPr>
        <p:spPr/>
        <p:txBody>
          <a:bodyPr/>
          <a:lstStyle/>
          <a:p>
            <a:r>
              <a:rPr lang="en-US" dirty="0" smtClean="0"/>
              <a:t>“The larger the island of knowledge, the longer the shoreline of wonder.”—R.W. </a:t>
            </a:r>
            <a:r>
              <a:rPr lang="en-US" dirty="0" err="1" smtClean="0"/>
              <a:t>Sockman</a:t>
            </a:r>
            <a:endParaRPr lang="en-US" dirty="0"/>
          </a:p>
        </p:txBody>
      </p:sp>
    </p:spTree>
    <p:extLst>
      <p:ext uri="{BB962C8B-B14F-4D97-AF65-F5344CB8AC3E}">
        <p14:creationId xmlns:p14="http://schemas.microsoft.com/office/powerpoint/2010/main" val="396417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143000"/>
          </a:xfrm>
        </p:spPr>
        <p:txBody>
          <a:bodyPr>
            <a:normAutofit fontScale="90000"/>
          </a:bodyPr>
          <a:lstStyle/>
          <a:p>
            <a:r>
              <a:rPr lang="en-US" dirty="0" smtClean="0"/>
              <a:t>Human population growth over the last 4,000 years can best be described as:	</a:t>
            </a:r>
            <a:endParaRPr lang="en-US" dirty="0"/>
          </a:p>
        </p:txBody>
      </p:sp>
      <p:sp>
        <p:nvSpPr>
          <p:cNvPr id="3" name="Content Placeholder 2"/>
          <p:cNvSpPr>
            <a:spLocks noGrp="1"/>
          </p:cNvSpPr>
          <p:nvPr>
            <p:ph idx="1"/>
          </p:nvPr>
        </p:nvSpPr>
        <p:spPr/>
        <p:txBody>
          <a:bodyPr/>
          <a:lstStyle/>
          <a:p>
            <a:pPr marL="0" indent="0">
              <a:buNone/>
            </a:pPr>
            <a:r>
              <a:rPr lang="en-US" dirty="0" smtClean="0"/>
              <a:t>(A)Linear</a:t>
            </a:r>
          </a:p>
          <a:p>
            <a:pPr marL="0" indent="0">
              <a:buNone/>
            </a:pPr>
            <a:r>
              <a:rPr lang="en-US" dirty="0" smtClean="0"/>
              <a:t>(B) Negative</a:t>
            </a:r>
          </a:p>
          <a:p>
            <a:pPr marL="0" indent="0">
              <a:buNone/>
            </a:pPr>
            <a:r>
              <a:rPr lang="en-US" dirty="0" smtClean="0"/>
              <a:t>(C)Oscillating</a:t>
            </a:r>
          </a:p>
          <a:p>
            <a:pPr marL="0" indent="0">
              <a:buNone/>
            </a:pPr>
            <a:r>
              <a:rPr lang="en-US" dirty="0" smtClean="0"/>
              <a:t>(D)Inverted</a:t>
            </a:r>
          </a:p>
          <a:p>
            <a:pPr marL="0" indent="0">
              <a:buNone/>
            </a:pPr>
            <a:r>
              <a:rPr lang="en-US" dirty="0" smtClean="0"/>
              <a:t>(E) Exponential</a:t>
            </a:r>
          </a:p>
          <a:p>
            <a:pPr marL="0" indent="0">
              <a:buNone/>
            </a:pPr>
            <a:endParaRPr lang="en-US" dirty="0"/>
          </a:p>
        </p:txBody>
      </p:sp>
    </p:spTree>
    <p:extLst>
      <p:ext uri="{BB962C8B-B14F-4D97-AF65-F5344CB8AC3E}">
        <p14:creationId xmlns:p14="http://schemas.microsoft.com/office/powerpoint/2010/main" val="30267345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Congratulations—you have finished one of </a:t>
            </a:r>
            <a:r>
              <a:rPr lang="en-US" smtClean="0"/>
              <a:t>the Semester 1 Reviews!</a:t>
            </a:r>
            <a:endParaRPr lang="en-US" dirty="0"/>
          </a:p>
        </p:txBody>
      </p:sp>
      <p:sp>
        <p:nvSpPr>
          <p:cNvPr id="3" name="Content Placeholder 2"/>
          <p:cNvSpPr>
            <a:spLocks noGrp="1"/>
          </p:cNvSpPr>
          <p:nvPr>
            <p:ph idx="1"/>
          </p:nvPr>
        </p:nvSpPr>
        <p:spPr/>
        <p:txBody>
          <a:bodyPr/>
          <a:lstStyle/>
          <a:p>
            <a:pPr marL="0" indent="0">
              <a:buNone/>
            </a:pPr>
            <a:r>
              <a:rPr lang="en-US" dirty="0" smtClean="0"/>
              <a:t>Delete the slides/concepts you have down.  Continue to review those that you need additional refreshing. </a:t>
            </a:r>
          </a:p>
          <a:p>
            <a:pPr marL="0" indent="0">
              <a:buNone/>
            </a:pPr>
            <a:r>
              <a:rPr lang="en-US" dirty="0" smtClean="0"/>
              <a:t>Watch video clips to help visualize concepts missed.</a:t>
            </a:r>
          </a:p>
          <a:p>
            <a:pPr marL="0" indent="0">
              <a:buNone/>
            </a:pPr>
            <a:r>
              <a:rPr lang="en-US" dirty="0" smtClean="0"/>
              <a:t>Practice free response questions relevant to missed topics. </a:t>
            </a:r>
            <a:endParaRPr lang="en-US" dirty="0"/>
          </a:p>
        </p:txBody>
      </p:sp>
    </p:spTree>
    <p:extLst>
      <p:ext uri="{BB962C8B-B14F-4D97-AF65-F5344CB8AC3E}">
        <p14:creationId xmlns:p14="http://schemas.microsoft.com/office/powerpoint/2010/main" val="616026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1143000"/>
          </a:xfrm>
        </p:spPr>
        <p:txBody>
          <a:bodyPr>
            <a:normAutofit fontScale="90000"/>
          </a:bodyPr>
          <a:lstStyle/>
          <a:p>
            <a:r>
              <a:rPr lang="en-US" dirty="0" smtClean="0"/>
              <a:t>Human population growth over the last 4,000 years can best be described as:	</a:t>
            </a:r>
            <a:endParaRPr lang="en-US" dirty="0"/>
          </a:p>
        </p:txBody>
      </p:sp>
      <p:sp>
        <p:nvSpPr>
          <p:cNvPr id="3" name="Content Placeholder 2"/>
          <p:cNvSpPr>
            <a:spLocks noGrp="1"/>
          </p:cNvSpPr>
          <p:nvPr>
            <p:ph idx="1"/>
          </p:nvPr>
        </p:nvSpPr>
        <p:spPr/>
        <p:txBody>
          <a:bodyPr/>
          <a:lstStyle/>
          <a:p>
            <a:pPr marL="0" indent="0">
              <a:buNone/>
            </a:pPr>
            <a:r>
              <a:rPr lang="en-US" dirty="0" smtClean="0"/>
              <a:t>(A)Linear</a:t>
            </a:r>
          </a:p>
          <a:p>
            <a:pPr marL="0" indent="0">
              <a:buNone/>
            </a:pPr>
            <a:r>
              <a:rPr lang="en-US" dirty="0" smtClean="0"/>
              <a:t>(B) Negative</a:t>
            </a:r>
          </a:p>
          <a:p>
            <a:pPr marL="0" indent="0">
              <a:buNone/>
            </a:pPr>
            <a:r>
              <a:rPr lang="en-US" dirty="0" smtClean="0"/>
              <a:t>(C)Oscillating</a:t>
            </a:r>
          </a:p>
          <a:p>
            <a:pPr marL="0" indent="0">
              <a:buNone/>
            </a:pPr>
            <a:r>
              <a:rPr lang="en-US" dirty="0" smtClean="0"/>
              <a:t>(D)Inverted</a:t>
            </a:r>
          </a:p>
          <a:p>
            <a:pPr marL="0" indent="0">
              <a:buNone/>
            </a:pPr>
            <a:r>
              <a:rPr lang="en-US" b="1" dirty="0" smtClean="0">
                <a:solidFill>
                  <a:srgbClr val="FF0000"/>
                </a:solidFill>
              </a:rPr>
              <a:t>(E) Exponential</a:t>
            </a:r>
          </a:p>
          <a:p>
            <a:pPr marL="0" indent="0">
              <a:buNone/>
            </a:pPr>
            <a:endParaRPr lang="en-US" dirty="0"/>
          </a:p>
        </p:txBody>
      </p:sp>
    </p:spTree>
    <p:extLst>
      <p:ext uri="{BB962C8B-B14F-4D97-AF65-F5344CB8AC3E}">
        <p14:creationId xmlns:p14="http://schemas.microsoft.com/office/powerpoint/2010/main" val="2770052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normAutofit fontScale="90000"/>
          </a:bodyPr>
          <a:lstStyle/>
          <a:p>
            <a:r>
              <a:rPr lang="en-US" dirty="0" smtClean="0"/>
              <a:t>The maximum population of a particular species that a given habitat can support over a given period of time</a:t>
            </a:r>
            <a:endParaRPr lang="en-US" dirty="0"/>
          </a:p>
        </p:txBody>
      </p:sp>
      <p:sp>
        <p:nvSpPr>
          <p:cNvPr id="3" name="Content Placeholder 2"/>
          <p:cNvSpPr>
            <a:spLocks noGrp="1"/>
          </p:cNvSpPr>
          <p:nvPr>
            <p:ph idx="1"/>
          </p:nvPr>
        </p:nvSpPr>
        <p:spPr>
          <a:xfrm>
            <a:off x="457200" y="1828800"/>
            <a:ext cx="8229600" cy="4525963"/>
          </a:xfrm>
        </p:spPr>
        <p:txBody>
          <a:bodyPr/>
          <a:lstStyle/>
          <a:p>
            <a:pPr marL="514350" indent="-514350">
              <a:buAutoNum type="alphaUcParenBoth"/>
            </a:pPr>
            <a:r>
              <a:rPr lang="en-US" dirty="0" smtClean="0"/>
              <a:t>Succession capacity</a:t>
            </a:r>
          </a:p>
          <a:p>
            <a:pPr marL="514350" indent="-514350">
              <a:buAutoNum type="alphaUcParenBoth"/>
            </a:pPr>
            <a:r>
              <a:rPr lang="en-US" dirty="0" smtClean="0"/>
              <a:t>Impact capacity</a:t>
            </a:r>
          </a:p>
          <a:p>
            <a:pPr marL="514350" indent="-514350">
              <a:buAutoNum type="alphaUcParenBoth"/>
            </a:pPr>
            <a:r>
              <a:rPr lang="en-US" dirty="0" smtClean="0"/>
              <a:t>Doubling capacity</a:t>
            </a:r>
          </a:p>
          <a:p>
            <a:pPr marL="514350" indent="-514350">
              <a:buAutoNum type="alphaUcParenBoth"/>
            </a:pPr>
            <a:r>
              <a:rPr lang="en-US" dirty="0" smtClean="0"/>
              <a:t>Carrying capacity</a:t>
            </a:r>
          </a:p>
          <a:p>
            <a:pPr marL="514350" indent="-514350">
              <a:buAutoNum type="alphaUcParenBoth"/>
            </a:pPr>
            <a:r>
              <a:rPr lang="en-US" dirty="0" smtClean="0"/>
              <a:t>Reserve capacity</a:t>
            </a:r>
            <a:endParaRPr lang="en-US" dirty="0"/>
          </a:p>
        </p:txBody>
      </p:sp>
    </p:spTree>
    <p:extLst>
      <p:ext uri="{BB962C8B-B14F-4D97-AF65-F5344CB8AC3E}">
        <p14:creationId xmlns:p14="http://schemas.microsoft.com/office/powerpoint/2010/main" val="1180531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normAutofit fontScale="90000"/>
          </a:bodyPr>
          <a:lstStyle/>
          <a:p>
            <a:r>
              <a:rPr lang="en-US" dirty="0" smtClean="0"/>
              <a:t>The maximum population of a particular species that a given habitat can support over a given period of time</a:t>
            </a:r>
            <a:endParaRPr lang="en-US" dirty="0"/>
          </a:p>
        </p:txBody>
      </p:sp>
      <p:sp>
        <p:nvSpPr>
          <p:cNvPr id="3" name="Content Placeholder 2"/>
          <p:cNvSpPr>
            <a:spLocks noGrp="1"/>
          </p:cNvSpPr>
          <p:nvPr>
            <p:ph idx="1"/>
          </p:nvPr>
        </p:nvSpPr>
        <p:spPr>
          <a:xfrm>
            <a:off x="457200" y="1828800"/>
            <a:ext cx="8229600" cy="4525963"/>
          </a:xfrm>
        </p:spPr>
        <p:txBody>
          <a:bodyPr/>
          <a:lstStyle/>
          <a:p>
            <a:pPr marL="514350" indent="-514350">
              <a:buAutoNum type="alphaUcParenBoth"/>
            </a:pPr>
            <a:r>
              <a:rPr lang="en-US" dirty="0" smtClean="0"/>
              <a:t>Succession capacity</a:t>
            </a:r>
          </a:p>
          <a:p>
            <a:pPr marL="514350" indent="-514350">
              <a:buAutoNum type="alphaUcParenBoth"/>
            </a:pPr>
            <a:r>
              <a:rPr lang="en-US" dirty="0" smtClean="0"/>
              <a:t>Impact capacity</a:t>
            </a:r>
          </a:p>
          <a:p>
            <a:pPr marL="514350" indent="-514350">
              <a:buAutoNum type="alphaUcParenBoth"/>
            </a:pPr>
            <a:r>
              <a:rPr lang="en-US" dirty="0" smtClean="0"/>
              <a:t>Doubling capacity</a:t>
            </a:r>
          </a:p>
          <a:p>
            <a:pPr marL="514350" indent="-514350">
              <a:buAutoNum type="alphaUcParenBoth"/>
            </a:pPr>
            <a:r>
              <a:rPr lang="en-US" b="1" dirty="0" smtClean="0">
                <a:solidFill>
                  <a:srgbClr val="FF0000"/>
                </a:solidFill>
              </a:rPr>
              <a:t>Carrying capacity</a:t>
            </a:r>
          </a:p>
          <a:p>
            <a:pPr marL="514350" indent="-514350">
              <a:buAutoNum type="alphaUcParenBoth"/>
            </a:pPr>
            <a:r>
              <a:rPr lang="en-US" dirty="0" smtClean="0"/>
              <a:t>Reserve capacity</a:t>
            </a:r>
            <a:endParaRPr lang="en-US" dirty="0"/>
          </a:p>
        </p:txBody>
      </p:sp>
    </p:spTree>
    <p:extLst>
      <p:ext uri="{BB962C8B-B14F-4D97-AF65-F5344CB8AC3E}">
        <p14:creationId xmlns:p14="http://schemas.microsoft.com/office/powerpoint/2010/main" val="3832206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a nation has a growth rate of 3.5%, how many years will it take for the population to double in size?</a:t>
            </a:r>
            <a:endParaRPr lang="en-US" dirty="0"/>
          </a:p>
        </p:txBody>
      </p:sp>
      <p:sp>
        <p:nvSpPr>
          <p:cNvPr id="3" name="Content Placeholder 2"/>
          <p:cNvSpPr>
            <a:spLocks noGrp="1"/>
          </p:cNvSpPr>
          <p:nvPr>
            <p:ph idx="1"/>
          </p:nvPr>
        </p:nvSpPr>
        <p:spPr>
          <a:xfrm>
            <a:off x="457200" y="1905000"/>
            <a:ext cx="8229600" cy="4525963"/>
          </a:xfrm>
        </p:spPr>
        <p:txBody>
          <a:bodyPr/>
          <a:lstStyle/>
          <a:p>
            <a:pPr marL="514350" indent="-514350">
              <a:buAutoNum type="alphaUcParenBoth"/>
            </a:pPr>
            <a:r>
              <a:rPr lang="en-US" dirty="0" smtClean="0"/>
              <a:t>2 years</a:t>
            </a:r>
          </a:p>
          <a:p>
            <a:pPr marL="514350" indent="-514350">
              <a:buAutoNum type="alphaUcParenBoth"/>
            </a:pPr>
            <a:r>
              <a:rPr lang="en-US" dirty="0" smtClean="0"/>
              <a:t>10 years</a:t>
            </a:r>
          </a:p>
          <a:p>
            <a:pPr marL="514350" indent="-514350">
              <a:buAutoNum type="alphaUcParenBoth"/>
            </a:pPr>
            <a:r>
              <a:rPr lang="en-US" dirty="0" smtClean="0"/>
              <a:t>20 years</a:t>
            </a:r>
          </a:p>
          <a:p>
            <a:pPr marL="514350" indent="-514350">
              <a:buAutoNum type="alphaUcParenBoth"/>
            </a:pPr>
            <a:r>
              <a:rPr lang="en-US" dirty="0"/>
              <a:t> </a:t>
            </a:r>
            <a:r>
              <a:rPr lang="en-US" dirty="0" smtClean="0"/>
              <a:t>35 years</a:t>
            </a:r>
          </a:p>
          <a:p>
            <a:pPr marL="514350" indent="-514350">
              <a:buAutoNum type="alphaUcParenBoth"/>
            </a:pPr>
            <a:r>
              <a:rPr lang="en-US"/>
              <a:t> </a:t>
            </a:r>
            <a:r>
              <a:rPr lang="en-US" smtClean="0"/>
              <a:t>350 years</a:t>
            </a:r>
            <a:endParaRPr lang="en-US" dirty="0"/>
          </a:p>
        </p:txBody>
      </p:sp>
    </p:spTree>
    <p:extLst>
      <p:ext uri="{BB962C8B-B14F-4D97-AF65-F5344CB8AC3E}">
        <p14:creationId xmlns:p14="http://schemas.microsoft.com/office/powerpoint/2010/main" val="3549664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a nation has a growth rate of 3.5%, how many years will it take for the population to double in size?</a:t>
            </a:r>
            <a:endParaRPr lang="en-US" dirty="0"/>
          </a:p>
        </p:txBody>
      </p:sp>
      <p:sp>
        <p:nvSpPr>
          <p:cNvPr id="3" name="Content Placeholder 2"/>
          <p:cNvSpPr>
            <a:spLocks noGrp="1"/>
          </p:cNvSpPr>
          <p:nvPr>
            <p:ph idx="1"/>
          </p:nvPr>
        </p:nvSpPr>
        <p:spPr>
          <a:xfrm>
            <a:off x="457200" y="1905000"/>
            <a:ext cx="8229600" cy="4525963"/>
          </a:xfrm>
        </p:spPr>
        <p:txBody>
          <a:bodyPr>
            <a:normAutofit/>
          </a:bodyPr>
          <a:lstStyle/>
          <a:p>
            <a:pPr marL="514350" indent="-514350">
              <a:buAutoNum type="alphaUcParenBoth"/>
            </a:pPr>
            <a:r>
              <a:rPr lang="en-US" dirty="0" smtClean="0"/>
              <a:t>2 years</a:t>
            </a:r>
          </a:p>
          <a:p>
            <a:pPr marL="514350" indent="-514350">
              <a:buAutoNum type="alphaUcParenBoth"/>
            </a:pPr>
            <a:r>
              <a:rPr lang="en-US" dirty="0" smtClean="0"/>
              <a:t>10 years</a:t>
            </a:r>
          </a:p>
          <a:p>
            <a:pPr marL="514350" indent="-514350">
              <a:buAutoNum type="alphaUcParenBoth"/>
            </a:pPr>
            <a:r>
              <a:rPr lang="en-US" b="1" dirty="0" smtClean="0">
                <a:solidFill>
                  <a:srgbClr val="FF0000"/>
                </a:solidFill>
              </a:rPr>
              <a:t>20 years</a:t>
            </a:r>
          </a:p>
          <a:p>
            <a:pPr marL="514350" indent="-514350">
              <a:buAutoNum type="alphaUcParenBoth"/>
            </a:pPr>
            <a:r>
              <a:rPr lang="en-US" dirty="0"/>
              <a:t> </a:t>
            </a:r>
            <a:r>
              <a:rPr lang="en-US" dirty="0" smtClean="0"/>
              <a:t>35 years</a:t>
            </a:r>
          </a:p>
          <a:p>
            <a:pPr marL="514350" indent="-514350">
              <a:buAutoNum type="alphaUcParenBoth"/>
            </a:pPr>
            <a:r>
              <a:rPr lang="en-US" dirty="0"/>
              <a:t> </a:t>
            </a:r>
            <a:r>
              <a:rPr lang="en-US" dirty="0" smtClean="0"/>
              <a:t>350 years</a:t>
            </a:r>
          </a:p>
          <a:p>
            <a:pPr marL="0" indent="0">
              <a:buNone/>
            </a:pPr>
            <a:endParaRPr lang="en-US" dirty="0"/>
          </a:p>
          <a:p>
            <a:pPr marL="0" indent="0">
              <a:buNone/>
            </a:pPr>
            <a:r>
              <a:rPr lang="en-US" sz="2800" dirty="0" smtClean="0">
                <a:hlinkClick r:id="rId2"/>
              </a:rPr>
              <a:t>http://www.youtube.com/watch?v=fHgnTDaKwCk</a:t>
            </a:r>
            <a:endParaRPr lang="en-US" sz="2800" dirty="0" smtClean="0"/>
          </a:p>
          <a:p>
            <a:pPr marL="0" indent="0">
              <a:buNone/>
            </a:pPr>
            <a:endParaRPr lang="en-US" sz="2800" dirty="0"/>
          </a:p>
        </p:txBody>
      </p:sp>
    </p:spTree>
    <p:extLst>
      <p:ext uri="{BB962C8B-B14F-4D97-AF65-F5344CB8AC3E}">
        <p14:creationId xmlns:p14="http://schemas.microsoft.com/office/powerpoint/2010/main" val="644082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an example of a nonpoint pollution source?	</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A smokestack at a coal-burning power plant</a:t>
            </a:r>
          </a:p>
          <a:p>
            <a:pPr marL="514350" indent="-514350">
              <a:buAutoNum type="alphaUcParenBoth"/>
            </a:pPr>
            <a:r>
              <a:rPr lang="en-US" dirty="0" smtClean="0"/>
              <a:t>An automobile</a:t>
            </a:r>
          </a:p>
          <a:p>
            <a:pPr marL="514350" indent="-514350">
              <a:buAutoNum type="alphaUcParenBoth"/>
            </a:pPr>
            <a:r>
              <a:rPr lang="en-US" dirty="0" smtClean="0"/>
              <a:t>A drainpipe coming from a paint manufacturing factory</a:t>
            </a:r>
          </a:p>
          <a:p>
            <a:pPr marL="514350" indent="-514350">
              <a:buAutoNum type="alphaUcParenBoth"/>
            </a:pPr>
            <a:r>
              <a:rPr lang="en-US" dirty="0" smtClean="0"/>
              <a:t>Runoff of nitrogen fertilizers from an agricultural area</a:t>
            </a:r>
          </a:p>
          <a:p>
            <a:pPr marL="514350" indent="-514350">
              <a:buAutoNum type="alphaUcParenBoth"/>
            </a:pPr>
            <a:r>
              <a:rPr lang="en-US" dirty="0" smtClean="0"/>
              <a:t>The chimney on a </a:t>
            </a:r>
            <a:r>
              <a:rPr lang="en-US" smtClean="0"/>
              <a:t>hospital incinerator</a:t>
            </a:r>
            <a:endParaRPr lang="en-US" dirty="0"/>
          </a:p>
        </p:txBody>
      </p:sp>
    </p:spTree>
    <p:extLst>
      <p:ext uri="{BB962C8B-B14F-4D97-AF65-F5344CB8AC3E}">
        <p14:creationId xmlns:p14="http://schemas.microsoft.com/office/powerpoint/2010/main" val="1539316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an example of a nonpoint pollution source?	</a:t>
            </a:r>
            <a:endParaRPr lang="en-US" dirty="0"/>
          </a:p>
        </p:txBody>
      </p:sp>
      <p:sp>
        <p:nvSpPr>
          <p:cNvPr id="3" name="Content Placeholder 2"/>
          <p:cNvSpPr>
            <a:spLocks noGrp="1"/>
          </p:cNvSpPr>
          <p:nvPr>
            <p:ph idx="1"/>
          </p:nvPr>
        </p:nvSpPr>
        <p:spPr/>
        <p:txBody>
          <a:bodyPr>
            <a:normAutofit fontScale="92500"/>
          </a:bodyPr>
          <a:lstStyle/>
          <a:p>
            <a:pPr marL="514350" indent="-514350">
              <a:buAutoNum type="alphaUcParenBoth"/>
            </a:pPr>
            <a:r>
              <a:rPr lang="en-US" dirty="0" smtClean="0"/>
              <a:t>A smokestack at a coal-burning power plant</a:t>
            </a:r>
          </a:p>
          <a:p>
            <a:pPr marL="514350" indent="-514350">
              <a:buAutoNum type="alphaUcParenBoth"/>
            </a:pPr>
            <a:r>
              <a:rPr lang="en-US" dirty="0" smtClean="0"/>
              <a:t>An automobile</a:t>
            </a:r>
          </a:p>
          <a:p>
            <a:pPr marL="514350" indent="-514350">
              <a:buAutoNum type="alphaUcParenBoth"/>
            </a:pPr>
            <a:r>
              <a:rPr lang="en-US" dirty="0" smtClean="0"/>
              <a:t>A drainpipe coming from a paint manufacturing factory</a:t>
            </a:r>
          </a:p>
          <a:p>
            <a:pPr marL="514350" indent="-514350">
              <a:buAutoNum type="alphaUcParenBoth"/>
            </a:pPr>
            <a:r>
              <a:rPr lang="en-US" b="1" dirty="0" smtClean="0">
                <a:solidFill>
                  <a:srgbClr val="FF0000"/>
                </a:solidFill>
              </a:rPr>
              <a:t>Runoff of nitrogen fertilizers from an agricultural area</a:t>
            </a:r>
          </a:p>
          <a:p>
            <a:pPr marL="514350" indent="-514350">
              <a:buAutoNum type="alphaUcParenBoth"/>
            </a:pPr>
            <a:r>
              <a:rPr lang="en-US" dirty="0" smtClean="0"/>
              <a:t>The chimney on a hospital incinerator</a:t>
            </a:r>
          </a:p>
          <a:p>
            <a:pPr marL="0" indent="0">
              <a:buNone/>
            </a:pPr>
            <a:r>
              <a:rPr lang="en-US" dirty="0" smtClean="0">
                <a:hlinkClick r:id="rId2"/>
              </a:rPr>
              <a:t>http://www.youtube.com/watch?v=0KDL_hWNRPY</a:t>
            </a:r>
            <a:endParaRPr lang="en-US" dirty="0" smtClean="0"/>
          </a:p>
          <a:p>
            <a:pPr marL="0" indent="0">
              <a:buNone/>
            </a:pPr>
            <a:endParaRPr lang="en-US" dirty="0"/>
          </a:p>
        </p:txBody>
      </p:sp>
    </p:spTree>
    <p:extLst>
      <p:ext uri="{BB962C8B-B14F-4D97-AF65-F5344CB8AC3E}">
        <p14:creationId xmlns:p14="http://schemas.microsoft.com/office/powerpoint/2010/main" val="4000893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choices contains only fossil fuels?	</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oil, solar, coal</a:t>
            </a:r>
          </a:p>
          <a:p>
            <a:pPr marL="514350" indent="-514350">
              <a:buAutoNum type="alphaUcParenBoth"/>
            </a:pPr>
            <a:r>
              <a:rPr lang="en-US" dirty="0" smtClean="0"/>
              <a:t>Oil, coal, wind</a:t>
            </a:r>
          </a:p>
          <a:p>
            <a:pPr marL="514350" indent="-514350">
              <a:buAutoNum type="alphaUcParenBoth"/>
            </a:pPr>
            <a:r>
              <a:rPr lang="en-US" dirty="0" smtClean="0"/>
              <a:t>Coal, water, natural gas</a:t>
            </a:r>
          </a:p>
          <a:p>
            <a:pPr marL="514350" indent="-514350">
              <a:buAutoNum type="alphaUcParenBoth"/>
            </a:pPr>
            <a:r>
              <a:rPr lang="en-US" dirty="0" smtClean="0"/>
              <a:t>Natural gas, coal, uranium</a:t>
            </a:r>
          </a:p>
          <a:p>
            <a:pPr marL="514350" indent="-514350">
              <a:buAutoNum type="alphaUcParenBoth"/>
            </a:pPr>
            <a:r>
              <a:rPr lang="en-US" dirty="0" smtClean="0"/>
              <a:t>Coal, natural gas, oil</a:t>
            </a:r>
          </a:p>
        </p:txBody>
      </p:sp>
    </p:spTree>
    <p:extLst>
      <p:ext uri="{BB962C8B-B14F-4D97-AF65-F5344CB8AC3E}">
        <p14:creationId xmlns:p14="http://schemas.microsoft.com/office/powerpoint/2010/main" val="3505631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choices contains only fossil fuels?	</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oil, solar, coal</a:t>
            </a:r>
          </a:p>
          <a:p>
            <a:pPr marL="514350" indent="-514350">
              <a:buAutoNum type="alphaUcParenBoth"/>
            </a:pPr>
            <a:r>
              <a:rPr lang="en-US" dirty="0" smtClean="0"/>
              <a:t>Oil, coal, wind</a:t>
            </a:r>
          </a:p>
          <a:p>
            <a:pPr marL="514350" indent="-514350">
              <a:buAutoNum type="alphaUcParenBoth"/>
            </a:pPr>
            <a:r>
              <a:rPr lang="en-US" dirty="0" smtClean="0"/>
              <a:t>Coal, water, natural gas</a:t>
            </a:r>
          </a:p>
          <a:p>
            <a:pPr marL="514350" indent="-514350">
              <a:buAutoNum type="alphaUcParenBoth"/>
            </a:pPr>
            <a:r>
              <a:rPr lang="en-US" dirty="0" smtClean="0"/>
              <a:t>Natural gas, coal, uranium</a:t>
            </a:r>
          </a:p>
          <a:p>
            <a:pPr marL="514350" indent="-514350">
              <a:buAutoNum type="alphaUcParenBoth"/>
            </a:pPr>
            <a:r>
              <a:rPr lang="en-US" b="1" dirty="0" smtClean="0">
                <a:solidFill>
                  <a:srgbClr val="FF0000"/>
                </a:solidFill>
              </a:rPr>
              <a:t>Coal, natural gas, oil</a:t>
            </a:r>
          </a:p>
        </p:txBody>
      </p:sp>
    </p:spTree>
    <p:extLst>
      <p:ext uri="{BB962C8B-B14F-4D97-AF65-F5344CB8AC3E}">
        <p14:creationId xmlns:p14="http://schemas.microsoft.com/office/powerpoint/2010/main" val="964078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Coal (B) Sun (C)Aluminum </a:t>
            </a:r>
            <a:br>
              <a:rPr lang="en-US" dirty="0" smtClean="0"/>
            </a:br>
            <a:r>
              <a:rPr lang="en-US" dirty="0" smtClean="0"/>
              <a:t>(D) trees (E) clay</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marL="0" indent="0">
              <a:buNone/>
            </a:pPr>
            <a:r>
              <a:rPr lang="en-US" dirty="0" smtClean="0"/>
              <a:t>For question sets, choices may be used once, more than once, or not at all. Select the BEST choice for each question.</a:t>
            </a:r>
            <a:endParaRPr lang="en-US" dirty="0"/>
          </a:p>
          <a:p>
            <a:pPr marL="0" indent="0">
              <a:buNone/>
            </a:pPr>
            <a:r>
              <a:rPr lang="en-US" dirty="0" smtClean="0"/>
              <a:t>Q1: A potentially renewable resource</a:t>
            </a:r>
          </a:p>
          <a:p>
            <a:pPr marL="0" indent="0">
              <a:buNone/>
            </a:pPr>
            <a:r>
              <a:rPr lang="en-US" dirty="0" smtClean="0"/>
              <a:t>Q2: A renewable resource; human action has little to do with the life-span of this resource</a:t>
            </a:r>
          </a:p>
          <a:p>
            <a:pPr marL="0" indent="0">
              <a:buNone/>
            </a:pPr>
            <a:r>
              <a:rPr lang="en-US" dirty="0" smtClean="0"/>
              <a:t>Q3: a nonrenewable resource and a fossil fuel</a:t>
            </a:r>
          </a:p>
          <a:p>
            <a:pPr marL="0" indent="0">
              <a:buNone/>
            </a:pPr>
            <a:r>
              <a:rPr lang="en-US" dirty="0" smtClean="0"/>
              <a:t>Q4: a nonrenewable resource and a metallic mineral</a:t>
            </a:r>
          </a:p>
          <a:p>
            <a:pPr marL="0" indent="0">
              <a:buNone/>
            </a:pPr>
            <a:r>
              <a:rPr lang="en-US" dirty="0" smtClean="0"/>
              <a:t>Q5: a nonrenewable resource and a nonmetallic mineral</a:t>
            </a:r>
            <a:endParaRPr lang="en-US" dirty="0"/>
          </a:p>
        </p:txBody>
      </p:sp>
    </p:spTree>
    <p:extLst>
      <p:ext uri="{BB962C8B-B14F-4D97-AF65-F5344CB8AC3E}">
        <p14:creationId xmlns:p14="http://schemas.microsoft.com/office/powerpoint/2010/main" val="1751206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Nonrenewable resources are:	</a:t>
            </a:r>
            <a:endParaRPr lang="en-US" dirty="0"/>
          </a:p>
        </p:txBody>
      </p:sp>
      <p:sp>
        <p:nvSpPr>
          <p:cNvPr id="3" name="Content Placeholder 2"/>
          <p:cNvSpPr>
            <a:spLocks noGrp="1"/>
          </p:cNvSpPr>
          <p:nvPr>
            <p:ph idx="1"/>
          </p:nvPr>
        </p:nvSpPr>
        <p:spPr/>
        <p:txBody>
          <a:bodyPr/>
          <a:lstStyle/>
          <a:p>
            <a:pPr marL="0" indent="0">
              <a:buNone/>
            </a:pPr>
            <a:r>
              <a:rPr lang="en-US" dirty="0" smtClean="0"/>
              <a:t>(A)Inexhaustible</a:t>
            </a:r>
          </a:p>
          <a:p>
            <a:pPr marL="0" indent="0">
              <a:buNone/>
            </a:pPr>
            <a:r>
              <a:rPr lang="en-US" dirty="0" smtClean="0"/>
              <a:t>(B) Always clean-burning</a:t>
            </a:r>
          </a:p>
          <a:p>
            <a:pPr marL="0" indent="0">
              <a:buNone/>
            </a:pPr>
            <a:r>
              <a:rPr lang="en-US" dirty="0" smtClean="0"/>
              <a:t>(C)Finite in supply</a:t>
            </a:r>
          </a:p>
          <a:p>
            <a:pPr marL="0" indent="0">
              <a:buNone/>
            </a:pPr>
            <a:r>
              <a:rPr lang="en-US" dirty="0" smtClean="0"/>
              <a:t>(D)Replenishing in human time frames</a:t>
            </a:r>
          </a:p>
          <a:p>
            <a:pPr marL="0" indent="0">
              <a:buNone/>
            </a:pPr>
            <a:r>
              <a:rPr lang="en-US" dirty="0" smtClean="0"/>
              <a:t>(E)Always solids at room temperature</a:t>
            </a:r>
          </a:p>
          <a:p>
            <a:pPr marL="0" indent="0">
              <a:buNone/>
            </a:pPr>
            <a:endParaRPr lang="en-US" dirty="0"/>
          </a:p>
        </p:txBody>
      </p:sp>
    </p:spTree>
    <p:extLst>
      <p:ext uri="{BB962C8B-B14F-4D97-AF65-F5344CB8AC3E}">
        <p14:creationId xmlns:p14="http://schemas.microsoft.com/office/powerpoint/2010/main" val="1692114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Nonrenewable resources are:	</a:t>
            </a:r>
            <a:endParaRPr lang="en-US" dirty="0"/>
          </a:p>
        </p:txBody>
      </p:sp>
      <p:sp>
        <p:nvSpPr>
          <p:cNvPr id="3" name="Content Placeholder 2"/>
          <p:cNvSpPr>
            <a:spLocks noGrp="1"/>
          </p:cNvSpPr>
          <p:nvPr>
            <p:ph idx="1"/>
          </p:nvPr>
        </p:nvSpPr>
        <p:spPr/>
        <p:txBody>
          <a:bodyPr/>
          <a:lstStyle/>
          <a:p>
            <a:pPr marL="0" indent="0">
              <a:buNone/>
            </a:pPr>
            <a:r>
              <a:rPr lang="en-US" dirty="0" smtClean="0"/>
              <a:t>(A)Inexhaustible</a:t>
            </a:r>
          </a:p>
          <a:p>
            <a:pPr marL="0" indent="0">
              <a:buNone/>
            </a:pPr>
            <a:r>
              <a:rPr lang="en-US" dirty="0" smtClean="0"/>
              <a:t>(B) Always clean-burning</a:t>
            </a:r>
          </a:p>
          <a:p>
            <a:pPr marL="0" indent="0">
              <a:buNone/>
            </a:pPr>
            <a:r>
              <a:rPr lang="en-US" b="1" dirty="0" smtClean="0">
                <a:solidFill>
                  <a:srgbClr val="FF0000"/>
                </a:solidFill>
              </a:rPr>
              <a:t>(C)Finite in supply</a:t>
            </a:r>
          </a:p>
          <a:p>
            <a:pPr marL="0" indent="0">
              <a:buNone/>
            </a:pPr>
            <a:r>
              <a:rPr lang="en-US" dirty="0" smtClean="0"/>
              <a:t>(D)Replenishing in human time frames</a:t>
            </a:r>
          </a:p>
          <a:p>
            <a:pPr marL="0" indent="0">
              <a:buNone/>
            </a:pPr>
            <a:r>
              <a:rPr lang="en-US" dirty="0" smtClean="0"/>
              <a:t>(E)Always solids at room temperature</a:t>
            </a:r>
          </a:p>
          <a:p>
            <a:pPr marL="0" indent="0">
              <a:buNone/>
            </a:pPr>
            <a:endParaRPr lang="en-US" dirty="0"/>
          </a:p>
        </p:txBody>
      </p:sp>
    </p:spTree>
    <p:extLst>
      <p:ext uri="{BB962C8B-B14F-4D97-AF65-F5344CB8AC3E}">
        <p14:creationId xmlns:p14="http://schemas.microsoft.com/office/powerpoint/2010/main" val="885063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8610600" cy="1143000"/>
          </a:xfrm>
        </p:spPr>
        <p:txBody>
          <a:bodyPr>
            <a:noAutofit/>
          </a:bodyPr>
          <a:lstStyle/>
          <a:p>
            <a:pPr algn="l"/>
            <a:r>
              <a:rPr lang="en-US" sz="3200" dirty="0" smtClean="0"/>
              <a:t>The degradation of spaces on and surrounding Earth which are outside of the domain/ownership/rule of any country is known as:</a:t>
            </a:r>
            <a:endParaRPr lang="en-US" sz="3200" dirty="0"/>
          </a:p>
        </p:txBody>
      </p:sp>
      <p:sp>
        <p:nvSpPr>
          <p:cNvPr id="3" name="Content Placeholder 2"/>
          <p:cNvSpPr>
            <a:spLocks noGrp="1"/>
          </p:cNvSpPr>
          <p:nvPr>
            <p:ph idx="1"/>
          </p:nvPr>
        </p:nvSpPr>
        <p:spPr>
          <a:xfrm>
            <a:off x="228600" y="2209800"/>
            <a:ext cx="8458200" cy="3078163"/>
          </a:xfrm>
        </p:spPr>
        <p:txBody>
          <a:bodyPr/>
          <a:lstStyle/>
          <a:p>
            <a:pPr marL="514350" indent="-514350">
              <a:buAutoNum type="alphaUcParenBoth"/>
            </a:pPr>
            <a:r>
              <a:rPr lang="en-US" dirty="0" smtClean="0"/>
              <a:t>The common curve</a:t>
            </a:r>
          </a:p>
          <a:p>
            <a:pPr marL="514350" indent="-514350">
              <a:buAutoNum type="alphaUcParenBoth"/>
            </a:pPr>
            <a:r>
              <a:rPr lang="en-US" dirty="0" smtClean="0"/>
              <a:t>The tragedy of the commons</a:t>
            </a:r>
          </a:p>
          <a:p>
            <a:pPr marL="514350" indent="-514350">
              <a:buAutoNum type="alphaUcParenBoth"/>
            </a:pPr>
            <a:r>
              <a:rPr lang="en-US" dirty="0" smtClean="0"/>
              <a:t>The imminent domain</a:t>
            </a:r>
          </a:p>
          <a:p>
            <a:pPr marL="514350" indent="-514350">
              <a:buAutoNum type="alphaUcParenBoth"/>
            </a:pPr>
            <a:r>
              <a:rPr lang="en-US" dirty="0" smtClean="0"/>
              <a:t>The circle of sustainability</a:t>
            </a:r>
          </a:p>
          <a:p>
            <a:pPr marL="514350" indent="-514350">
              <a:buAutoNum type="alphaUcParenBoth"/>
            </a:pPr>
            <a:r>
              <a:rPr lang="en-US" dirty="0" smtClean="0"/>
              <a:t>The tragedy of the oceans</a:t>
            </a:r>
            <a:endParaRPr lang="en-US" dirty="0"/>
          </a:p>
        </p:txBody>
      </p:sp>
    </p:spTree>
    <p:extLst>
      <p:ext uri="{BB962C8B-B14F-4D97-AF65-F5344CB8AC3E}">
        <p14:creationId xmlns:p14="http://schemas.microsoft.com/office/powerpoint/2010/main" val="4206685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8610600" cy="1143000"/>
          </a:xfrm>
        </p:spPr>
        <p:txBody>
          <a:bodyPr>
            <a:noAutofit/>
          </a:bodyPr>
          <a:lstStyle/>
          <a:p>
            <a:pPr algn="l"/>
            <a:r>
              <a:rPr lang="en-US" sz="3200" dirty="0" smtClean="0"/>
              <a:t>The degradation of spaces on and surrounding Earth which are outside of the domain/ownership/rule of any country is known as:</a:t>
            </a:r>
            <a:endParaRPr lang="en-US" sz="3200" dirty="0"/>
          </a:p>
        </p:txBody>
      </p:sp>
      <p:sp>
        <p:nvSpPr>
          <p:cNvPr id="3" name="Content Placeholder 2"/>
          <p:cNvSpPr>
            <a:spLocks noGrp="1"/>
          </p:cNvSpPr>
          <p:nvPr>
            <p:ph idx="1"/>
          </p:nvPr>
        </p:nvSpPr>
        <p:spPr>
          <a:xfrm>
            <a:off x="228600" y="2209800"/>
            <a:ext cx="8458200" cy="4419600"/>
          </a:xfrm>
        </p:spPr>
        <p:txBody>
          <a:bodyPr>
            <a:normAutofit/>
          </a:bodyPr>
          <a:lstStyle/>
          <a:p>
            <a:pPr marL="514350" indent="-514350">
              <a:buAutoNum type="alphaUcParenBoth"/>
            </a:pPr>
            <a:r>
              <a:rPr lang="en-US" dirty="0" smtClean="0"/>
              <a:t>The common curve</a:t>
            </a:r>
          </a:p>
          <a:p>
            <a:pPr marL="514350" indent="-514350">
              <a:buAutoNum type="alphaUcParenBoth"/>
            </a:pPr>
            <a:r>
              <a:rPr lang="en-US" b="1" dirty="0" smtClean="0">
                <a:solidFill>
                  <a:srgbClr val="FF0000"/>
                </a:solidFill>
              </a:rPr>
              <a:t>The tragedy of the commons</a:t>
            </a:r>
          </a:p>
          <a:p>
            <a:pPr marL="514350" indent="-514350">
              <a:buAutoNum type="alphaUcParenBoth"/>
            </a:pPr>
            <a:r>
              <a:rPr lang="en-US" dirty="0" smtClean="0"/>
              <a:t>The imminent domain</a:t>
            </a:r>
          </a:p>
          <a:p>
            <a:pPr marL="514350" indent="-514350">
              <a:buAutoNum type="alphaUcParenBoth"/>
            </a:pPr>
            <a:r>
              <a:rPr lang="en-US" dirty="0" smtClean="0"/>
              <a:t>The circle of sustainability</a:t>
            </a:r>
          </a:p>
          <a:p>
            <a:pPr marL="514350" indent="-514350">
              <a:buAutoNum type="alphaUcParenBoth"/>
            </a:pPr>
            <a:r>
              <a:rPr lang="en-US" dirty="0" smtClean="0"/>
              <a:t>The tragedy of the oceans</a:t>
            </a:r>
          </a:p>
          <a:p>
            <a:pPr marL="0" indent="0">
              <a:buNone/>
            </a:pPr>
            <a:endParaRPr lang="en-US" dirty="0"/>
          </a:p>
          <a:p>
            <a:pPr marL="0" indent="0">
              <a:buNone/>
            </a:pPr>
            <a:r>
              <a:rPr lang="en-US" dirty="0" smtClean="0"/>
              <a:t>http://www.youtube.com/watch?v=xbg52XfE0Hs</a:t>
            </a:r>
            <a:endParaRPr lang="en-US" dirty="0"/>
          </a:p>
        </p:txBody>
      </p:sp>
    </p:spTree>
    <p:extLst>
      <p:ext uri="{BB962C8B-B14F-4D97-AF65-F5344CB8AC3E}">
        <p14:creationId xmlns:p14="http://schemas.microsoft.com/office/powerpoint/2010/main" val="2661264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the equation, I = P A T, I represents</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Resource technology</a:t>
            </a:r>
          </a:p>
          <a:p>
            <a:pPr marL="514350" indent="-514350">
              <a:buAutoNum type="alphaUcParenBoth"/>
            </a:pPr>
            <a:r>
              <a:rPr lang="en-US" dirty="0" smtClean="0"/>
              <a:t>Inertia of a population</a:t>
            </a:r>
          </a:p>
          <a:p>
            <a:pPr marL="514350" indent="-514350">
              <a:buAutoNum type="alphaUcParenBoth"/>
            </a:pPr>
            <a:r>
              <a:rPr lang="en-US" dirty="0" smtClean="0"/>
              <a:t>Introduced species</a:t>
            </a:r>
          </a:p>
          <a:p>
            <a:pPr marL="514350" indent="-514350">
              <a:buAutoNum type="alphaUcParenBoth"/>
            </a:pPr>
            <a:r>
              <a:rPr lang="en-US" dirty="0" smtClean="0"/>
              <a:t>Environmental impact of a population</a:t>
            </a:r>
          </a:p>
          <a:p>
            <a:pPr marL="514350" indent="-514350">
              <a:buAutoNum type="alphaUcParenBoth"/>
            </a:pPr>
            <a:r>
              <a:rPr lang="en-US" dirty="0" smtClean="0"/>
              <a:t>Infant mortality</a:t>
            </a:r>
            <a:endParaRPr lang="en-US" dirty="0"/>
          </a:p>
        </p:txBody>
      </p:sp>
    </p:spTree>
    <p:extLst>
      <p:ext uri="{BB962C8B-B14F-4D97-AF65-F5344CB8AC3E}">
        <p14:creationId xmlns:p14="http://schemas.microsoft.com/office/powerpoint/2010/main" val="3517261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the equation, I = P A T, I represents</a:t>
            </a:r>
            <a:endParaRPr lang="en-US" dirty="0"/>
          </a:p>
        </p:txBody>
      </p:sp>
      <p:sp>
        <p:nvSpPr>
          <p:cNvPr id="3" name="Content Placeholder 2"/>
          <p:cNvSpPr>
            <a:spLocks noGrp="1"/>
          </p:cNvSpPr>
          <p:nvPr>
            <p:ph idx="1"/>
          </p:nvPr>
        </p:nvSpPr>
        <p:spPr/>
        <p:txBody>
          <a:bodyPr>
            <a:normAutofit/>
          </a:bodyPr>
          <a:lstStyle/>
          <a:p>
            <a:pPr marL="514350" indent="-514350">
              <a:buAutoNum type="alphaUcParenBoth"/>
            </a:pPr>
            <a:r>
              <a:rPr lang="en-US" dirty="0" smtClean="0"/>
              <a:t>Resource technology</a:t>
            </a:r>
          </a:p>
          <a:p>
            <a:pPr marL="514350" indent="-514350">
              <a:buAutoNum type="alphaUcParenBoth"/>
            </a:pPr>
            <a:r>
              <a:rPr lang="en-US" dirty="0" smtClean="0"/>
              <a:t>Inertia of a population</a:t>
            </a:r>
          </a:p>
          <a:p>
            <a:pPr marL="514350" indent="-514350">
              <a:buAutoNum type="alphaUcParenBoth"/>
            </a:pPr>
            <a:r>
              <a:rPr lang="en-US" dirty="0" smtClean="0"/>
              <a:t>Introduced species</a:t>
            </a:r>
          </a:p>
          <a:p>
            <a:pPr marL="514350" indent="-514350">
              <a:buAutoNum type="alphaUcParenBoth"/>
            </a:pPr>
            <a:r>
              <a:rPr lang="en-US" b="1" dirty="0" smtClean="0">
                <a:solidFill>
                  <a:srgbClr val="FF0000"/>
                </a:solidFill>
              </a:rPr>
              <a:t>Environmental impact of a population</a:t>
            </a:r>
          </a:p>
          <a:p>
            <a:pPr marL="514350" indent="-514350">
              <a:buAutoNum type="alphaUcParenBoth"/>
            </a:pPr>
            <a:r>
              <a:rPr lang="en-US" dirty="0" smtClean="0"/>
              <a:t>Infant mortality</a:t>
            </a:r>
          </a:p>
          <a:p>
            <a:pPr marL="514350" indent="-514350">
              <a:buAutoNum type="alphaUcParenBoth"/>
            </a:pPr>
            <a:endParaRPr lang="en-US" dirty="0"/>
          </a:p>
          <a:p>
            <a:pPr marL="0" indent="0">
              <a:buNone/>
            </a:pPr>
            <a:r>
              <a:rPr lang="en-US" sz="2800" dirty="0" smtClean="0"/>
              <a:t>http://www.youtube.com/watch?v=KOaS2vTLeeA</a:t>
            </a:r>
            <a:endParaRPr lang="en-US" sz="2800" dirty="0"/>
          </a:p>
        </p:txBody>
      </p:sp>
    </p:spTree>
    <p:extLst>
      <p:ext uri="{BB962C8B-B14F-4D97-AF65-F5344CB8AC3E}">
        <p14:creationId xmlns:p14="http://schemas.microsoft.com/office/powerpoint/2010/main" val="2490291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noAutofit/>
          </a:bodyPr>
          <a:lstStyle/>
          <a:p>
            <a:pPr algn="l"/>
            <a:r>
              <a:rPr lang="en-US" sz="3600" dirty="0" smtClean="0"/>
              <a:t>(A) Yellowstone National Park </a:t>
            </a:r>
            <a:br>
              <a:rPr lang="en-US" sz="3600" dirty="0" smtClean="0"/>
            </a:br>
            <a:r>
              <a:rPr lang="en-US" sz="3600" dirty="0" smtClean="0"/>
              <a:t>(B) Yosemite National Park </a:t>
            </a:r>
            <a:br>
              <a:rPr lang="en-US" sz="3600" dirty="0" smtClean="0"/>
            </a:br>
            <a:r>
              <a:rPr lang="en-US" sz="3600" dirty="0" smtClean="0"/>
              <a:t>(C)Cuyahoga River (Cleveland, Ohio) </a:t>
            </a:r>
            <a:br>
              <a:rPr lang="en-US" sz="3600" dirty="0" smtClean="0"/>
            </a:br>
            <a:r>
              <a:rPr lang="en-US" sz="3600" dirty="0" smtClean="0"/>
              <a:t>(D) Love Canal (New York) </a:t>
            </a:r>
            <a:br>
              <a:rPr lang="en-US" sz="3600" dirty="0" smtClean="0"/>
            </a:br>
            <a:r>
              <a:rPr lang="en-US" sz="3600" dirty="0" smtClean="0"/>
              <a:t>(E) Lake </a:t>
            </a:r>
            <a:r>
              <a:rPr lang="en-US" sz="3600" dirty="0" err="1" smtClean="0"/>
              <a:t>erie</a:t>
            </a:r>
            <a:endParaRPr lang="en-US" sz="3600" dirty="0"/>
          </a:p>
        </p:txBody>
      </p:sp>
      <p:sp>
        <p:nvSpPr>
          <p:cNvPr id="3" name="Content Placeholder 2"/>
          <p:cNvSpPr>
            <a:spLocks noGrp="1"/>
          </p:cNvSpPr>
          <p:nvPr>
            <p:ph idx="1"/>
          </p:nvPr>
        </p:nvSpPr>
        <p:spPr>
          <a:xfrm>
            <a:off x="381000" y="2971800"/>
            <a:ext cx="8077200" cy="3687763"/>
          </a:xfrm>
        </p:spPr>
        <p:txBody>
          <a:bodyPr>
            <a:normAutofit lnSpcReduction="10000"/>
          </a:bodyPr>
          <a:lstStyle/>
          <a:p>
            <a:pPr marL="0" indent="0">
              <a:buNone/>
            </a:pPr>
            <a:r>
              <a:rPr lang="en-US" dirty="0" smtClean="0"/>
              <a:t>Q27: oil-polluted, caught fire in 1969</a:t>
            </a:r>
          </a:p>
          <a:p>
            <a:pPr marL="0" indent="0">
              <a:buNone/>
            </a:pPr>
            <a:r>
              <a:rPr lang="en-US" dirty="0" smtClean="0"/>
              <a:t>Q28: </a:t>
            </a:r>
            <a:r>
              <a:rPr lang="en-US" dirty="0" err="1" smtClean="0"/>
              <a:t>Hetch</a:t>
            </a:r>
            <a:r>
              <a:rPr lang="en-US" dirty="0" smtClean="0"/>
              <a:t> </a:t>
            </a:r>
            <a:r>
              <a:rPr lang="en-US" dirty="0" err="1" smtClean="0"/>
              <a:t>Hetchy</a:t>
            </a:r>
            <a:r>
              <a:rPr lang="en-US" dirty="0" smtClean="0"/>
              <a:t> is located here</a:t>
            </a:r>
          </a:p>
          <a:p>
            <a:pPr marL="0" indent="0">
              <a:buNone/>
            </a:pPr>
            <a:r>
              <a:rPr lang="en-US" dirty="0" smtClean="0"/>
              <a:t>Q29: Millions of fish deaths, severe pollution, many beaches closed in the late 1960s</a:t>
            </a:r>
          </a:p>
          <a:p>
            <a:pPr marL="0" indent="0">
              <a:buNone/>
            </a:pPr>
            <a:r>
              <a:rPr lang="en-US" dirty="0" smtClean="0"/>
              <a:t>Q30: the first national park in the world</a:t>
            </a:r>
          </a:p>
          <a:p>
            <a:pPr marL="0" indent="0">
              <a:buNone/>
            </a:pPr>
            <a:r>
              <a:rPr lang="en-US" dirty="0" smtClean="0"/>
              <a:t>Q31: housing development evacuated due to toxic waste leaks</a:t>
            </a:r>
            <a:endParaRPr lang="en-US" dirty="0"/>
          </a:p>
        </p:txBody>
      </p:sp>
    </p:spTree>
    <p:extLst>
      <p:ext uri="{BB962C8B-B14F-4D97-AF65-F5344CB8AC3E}">
        <p14:creationId xmlns:p14="http://schemas.microsoft.com/office/powerpoint/2010/main" val="2902538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noAutofit/>
          </a:bodyPr>
          <a:lstStyle/>
          <a:p>
            <a:pPr algn="l"/>
            <a:r>
              <a:rPr lang="en-US" sz="3600" dirty="0" smtClean="0"/>
              <a:t>(A) Yellowstone National Park </a:t>
            </a:r>
            <a:br>
              <a:rPr lang="en-US" sz="3600" dirty="0" smtClean="0"/>
            </a:br>
            <a:r>
              <a:rPr lang="en-US" sz="3600" dirty="0" smtClean="0"/>
              <a:t>(B) Yosemite National Park </a:t>
            </a:r>
            <a:br>
              <a:rPr lang="en-US" sz="3600" dirty="0" smtClean="0"/>
            </a:br>
            <a:r>
              <a:rPr lang="en-US" sz="3600" dirty="0" smtClean="0"/>
              <a:t>(C)Cuyahoga River (Cleveland, Ohio) </a:t>
            </a:r>
            <a:br>
              <a:rPr lang="en-US" sz="3600" dirty="0" smtClean="0"/>
            </a:br>
            <a:r>
              <a:rPr lang="en-US" sz="3600" dirty="0" smtClean="0"/>
              <a:t>(D) Love Canal (New York) </a:t>
            </a:r>
            <a:br>
              <a:rPr lang="en-US" sz="3600" dirty="0" smtClean="0"/>
            </a:br>
            <a:r>
              <a:rPr lang="en-US" sz="3600" dirty="0" smtClean="0"/>
              <a:t>(E) Lake </a:t>
            </a:r>
            <a:r>
              <a:rPr lang="en-US" sz="3600" dirty="0" err="1" smtClean="0"/>
              <a:t>erie</a:t>
            </a:r>
            <a:endParaRPr lang="en-US" sz="3600" dirty="0"/>
          </a:p>
        </p:txBody>
      </p:sp>
      <p:sp>
        <p:nvSpPr>
          <p:cNvPr id="3" name="Content Placeholder 2"/>
          <p:cNvSpPr>
            <a:spLocks noGrp="1"/>
          </p:cNvSpPr>
          <p:nvPr>
            <p:ph idx="1"/>
          </p:nvPr>
        </p:nvSpPr>
        <p:spPr>
          <a:xfrm>
            <a:off x="381000" y="2971800"/>
            <a:ext cx="8077200" cy="3687763"/>
          </a:xfrm>
        </p:spPr>
        <p:txBody>
          <a:bodyPr>
            <a:normAutofit lnSpcReduction="10000"/>
          </a:bodyPr>
          <a:lstStyle/>
          <a:p>
            <a:pPr marL="0" indent="0">
              <a:buNone/>
            </a:pPr>
            <a:r>
              <a:rPr lang="en-US" dirty="0" smtClean="0"/>
              <a:t>Q27: oil-polluted, caught fire in 1969   </a:t>
            </a:r>
            <a:r>
              <a:rPr lang="en-US" b="1" dirty="0" smtClean="0">
                <a:solidFill>
                  <a:srgbClr val="FF0000"/>
                </a:solidFill>
              </a:rPr>
              <a:t> C</a:t>
            </a:r>
          </a:p>
          <a:p>
            <a:pPr marL="0" indent="0">
              <a:buNone/>
            </a:pPr>
            <a:r>
              <a:rPr lang="en-US" dirty="0" smtClean="0"/>
              <a:t>Q28: </a:t>
            </a:r>
            <a:r>
              <a:rPr lang="en-US" dirty="0" err="1" smtClean="0"/>
              <a:t>Hetch</a:t>
            </a:r>
            <a:r>
              <a:rPr lang="en-US" dirty="0" smtClean="0"/>
              <a:t> </a:t>
            </a:r>
            <a:r>
              <a:rPr lang="en-US" dirty="0" err="1" smtClean="0"/>
              <a:t>Hetchy</a:t>
            </a:r>
            <a:r>
              <a:rPr lang="en-US" dirty="0" smtClean="0"/>
              <a:t> is located here         </a:t>
            </a:r>
            <a:r>
              <a:rPr lang="en-US" b="1" dirty="0" smtClean="0">
                <a:solidFill>
                  <a:srgbClr val="FF0000"/>
                </a:solidFill>
              </a:rPr>
              <a:t>B</a:t>
            </a:r>
          </a:p>
          <a:p>
            <a:pPr marL="0" indent="0">
              <a:buNone/>
            </a:pPr>
            <a:r>
              <a:rPr lang="en-US" dirty="0" smtClean="0"/>
              <a:t>Q29: Millions of fish deaths, severe pollution, many beaches closed in the late 1960s   </a:t>
            </a:r>
            <a:r>
              <a:rPr lang="en-US" b="1" dirty="0" smtClean="0">
                <a:solidFill>
                  <a:srgbClr val="FF0000"/>
                </a:solidFill>
              </a:rPr>
              <a:t>  E</a:t>
            </a:r>
          </a:p>
          <a:p>
            <a:pPr marL="0" indent="0">
              <a:buNone/>
            </a:pPr>
            <a:r>
              <a:rPr lang="en-US" dirty="0" smtClean="0"/>
              <a:t>Q30: the first national park in the world     </a:t>
            </a:r>
            <a:r>
              <a:rPr lang="en-US" b="1" dirty="0" smtClean="0">
                <a:solidFill>
                  <a:srgbClr val="FF0000"/>
                </a:solidFill>
              </a:rPr>
              <a:t>A</a:t>
            </a:r>
          </a:p>
          <a:p>
            <a:pPr marL="0" indent="0">
              <a:buNone/>
            </a:pPr>
            <a:r>
              <a:rPr lang="en-US" dirty="0" smtClean="0"/>
              <a:t>Q31: housing development evacuated due to toxic waste leaks     </a:t>
            </a:r>
            <a:r>
              <a:rPr lang="en-US" b="1" dirty="0" smtClean="0">
                <a:solidFill>
                  <a:srgbClr val="FF0000"/>
                </a:solidFill>
              </a:rPr>
              <a:t>D</a:t>
            </a:r>
            <a:endParaRPr lang="en-US" b="1" dirty="0">
              <a:solidFill>
                <a:srgbClr val="FF0000"/>
              </a:solidFill>
            </a:endParaRPr>
          </a:p>
        </p:txBody>
      </p:sp>
    </p:spTree>
    <p:extLst>
      <p:ext uri="{BB962C8B-B14F-4D97-AF65-F5344CB8AC3E}">
        <p14:creationId xmlns:p14="http://schemas.microsoft.com/office/powerpoint/2010/main" val="1675804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law of energy states that:</a:t>
            </a:r>
            <a:endParaRPr lang="en-US" dirty="0"/>
          </a:p>
        </p:txBody>
      </p:sp>
      <p:sp>
        <p:nvSpPr>
          <p:cNvPr id="3" name="Content Placeholder 2"/>
          <p:cNvSpPr>
            <a:spLocks noGrp="1"/>
          </p:cNvSpPr>
          <p:nvPr>
            <p:ph idx="1"/>
          </p:nvPr>
        </p:nvSpPr>
        <p:spPr/>
        <p:txBody>
          <a:bodyPr/>
          <a:lstStyle/>
          <a:p>
            <a:pPr marL="0" indent="0">
              <a:buNone/>
            </a:pPr>
            <a:r>
              <a:rPr lang="en-US" dirty="0" smtClean="0"/>
              <a:t>(A)Doing work always creates heat</a:t>
            </a:r>
          </a:p>
          <a:p>
            <a:pPr marL="0" indent="0">
              <a:buNone/>
            </a:pPr>
            <a:r>
              <a:rPr lang="en-US" dirty="0" smtClean="0"/>
              <a:t>(B) Altering matter is the best source of energy</a:t>
            </a:r>
          </a:p>
          <a:p>
            <a:pPr marL="0" indent="0">
              <a:buNone/>
            </a:pPr>
            <a:r>
              <a:rPr lang="en-US" dirty="0" smtClean="0"/>
              <a:t>(C)Energy cannot be recycled</a:t>
            </a:r>
          </a:p>
          <a:p>
            <a:pPr marL="0" indent="0">
              <a:buNone/>
            </a:pPr>
            <a:r>
              <a:rPr lang="en-US" dirty="0" smtClean="0"/>
              <a:t>(D)Energy is neither created nor destroyed</a:t>
            </a:r>
          </a:p>
          <a:p>
            <a:pPr marL="0" indent="0">
              <a:buNone/>
            </a:pPr>
            <a:r>
              <a:rPr lang="en-US" dirty="0" smtClean="0"/>
              <a:t>(E)Entropy tends to increase</a:t>
            </a:r>
            <a:endParaRPr lang="en-US" dirty="0"/>
          </a:p>
        </p:txBody>
      </p:sp>
    </p:spTree>
    <p:extLst>
      <p:ext uri="{BB962C8B-B14F-4D97-AF65-F5344CB8AC3E}">
        <p14:creationId xmlns:p14="http://schemas.microsoft.com/office/powerpoint/2010/main" val="2179325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law of energy states that:</a:t>
            </a:r>
            <a:endParaRPr lang="en-US" dirty="0"/>
          </a:p>
        </p:txBody>
      </p:sp>
      <p:sp>
        <p:nvSpPr>
          <p:cNvPr id="3" name="Content Placeholder 2"/>
          <p:cNvSpPr>
            <a:spLocks noGrp="1"/>
          </p:cNvSpPr>
          <p:nvPr>
            <p:ph idx="1"/>
          </p:nvPr>
        </p:nvSpPr>
        <p:spPr/>
        <p:txBody>
          <a:bodyPr/>
          <a:lstStyle/>
          <a:p>
            <a:pPr marL="0" indent="0">
              <a:buNone/>
            </a:pPr>
            <a:r>
              <a:rPr lang="en-US" dirty="0" smtClean="0"/>
              <a:t>(A)Doing work always creates heat</a:t>
            </a:r>
          </a:p>
          <a:p>
            <a:pPr marL="0" indent="0">
              <a:buNone/>
            </a:pPr>
            <a:r>
              <a:rPr lang="en-US" dirty="0" smtClean="0"/>
              <a:t>(B) Altering matter is the best source of energy</a:t>
            </a:r>
          </a:p>
          <a:p>
            <a:pPr marL="0" indent="0">
              <a:buNone/>
            </a:pPr>
            <a:r>
              <a:rPr lang="en-US" dirty="0" smtClean="0"/>
              <a:t>(C)Energy cannot be recycled</a:t>
            </a:r>
          </a:p>
          <a:p>
            <a:pPr marL="0" indent="0">
              <a:buNone/>
            </a:pPr>
            <a:r>
              <a:rPr lang="en-US" dirty="0" smtClean="0">
                <a:solidFill>
                  <a:srgbClr val="FF0000"/>
                </a:solidFill>
              </a:rPr>
              <a:t>(D)Energy is neither created nor destroyed</a:t>
            </a:r>
          </a:p>
          <a:p>
            <a:pPr marL="0" indent="0">
              <a:buNone/>
            </a:pPr>
            <a:r>
              <a:rPr lang="en-US" dirty="0" smtClean="0"/>
              <a:t>(E)Entropy tends to increase</a:t>
            </a:r>
            <a:endParaRPr lang="en-US" dirty="0"/>
          </a:p>
        </p:txBody>
      </p:sp>
    </p:spTree>
    <p:extLst>
      <p:ext uri="{BB962C8B-B14F-4D97-AF65-F5344CB8AC3E}">
        <p14:creationId xmlns:p14="http://schemas.microsoft.com/office/powerpoint/2010/main" val="278806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Coal (B) Sun (C)Aluminum </a:t>
            </a:r>
            <a:br>
              <a:rPr lang="en-US" dirty="0" smtClean="0"/>
            </a:br>
            <a:r>
              <a:rPr lang="en-US" dirty="0" smtClean="0"/>
              <a:t>(D) trees (E) clay</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marL="0" indent="0">
              <a:buNone/>
            </a:pPr>
            <a:r>
              <a:rPr lang="en-US" dirty="0" smtClean="0"/>
              <a:t>For question sets, choices may be used once, more than once, or not at all. Select the BEST choice for each question.</a:t>
            </a:r>
            <a:endParaRPr lang="en-US" dirty="0"/>
          </a:p>
          <a:p>
            <a:pPr marL="0" indent="0">
              <a:buNone/>
            </a:pPr>
            <a:r>
              <a:rPr lang="en-US" dirty="0" smtClean="0"/>
              <a:t>Q1: A potentially renewable resource   </a:t>
            </a:r>
            <a:r>
              <a:rPr lang="en-US" b="1" dirty="0">
                <a:solidFill>
                  <a:srgbClr val="FF0000"/>
                </a:solidFill>
              </a:rPr>
              <a:t>D</a:t>
            </a:r>
            <a:endParaRPr lang="en-US" b="1" dirty="0" smtClean="0">
              <a:solidFill>
                <a:srgbClr val="FF0000"/>
              </a:solidFill>
            </a:endParaRPr>
          </a:p>
          <a:p>
            <a:pPr marL="0" indent="0">
              <a:buNone/>
            </a:pPr>
            <a:r>
              <a:rPr lang="en-US" dirty="0" smtClean="0"/>
              <a:t>Q2: A renewable resource; human action has little to do with the life-span of this resource   </a:t>
            </a:r>
            <a:r>
              <a:rPr lang="en-US" b="1" dirty="0" smtClean="0">
                <a:solidFill>
                  <a:srgbClr val="FF0000"/>
                </a:solidFill>
              </a:rPr>
              <a:t> B</a:t>
            </a:r>
          </a:p>
          <a:p>
            <a:pPr marL="0" indent="0">
              <a:buNone/>
            </a:pPr>
            <a:r>
              <a:rPr lang="en-US" dirty="0" smtClean="0"/>
              <a:t>Q3: a nonrenewable resource and a fossil fuel   </a:t>
            </a:r>
            <a:r>
              <a:rPr lang="en-US" b="1" dirty="0" smtClean="0">
                <a:solidFill>
                  <a:srgbClr val="FF0000"/>
                </a:solidFill>
              </a:rPr>
              <a:t>A</a:t>
            </a:r>
          </a:p>
          <a:p>
            <a:pPr marL="0" indent="0">
              <a:buNone/>
            </a:pPr>
            <a:r>
              <a:rPr lang="en-US" dirty="0" smtClean="0"/>
              <a:t>Q4: a nonrenewable resource and a metallic mineral  </a:t>
            </a:r>
            <a:r>
              <a:rPr lang="en-US" b="1" dirty="0" smtClean="0">
                <a:solidFill>
                  <a:srgbClr val="FF0000"/>
                </a:solidFill>
              </a:rPr>
              <a:t> C</a:t>
            </a:r>
          </a:p>
          <a:p>
            <a:pPr marL="0" indent="0">
              <a:buNone/>
            </a:pPr>
            <a:r>
              <a:rPr lang="en-US" dirty="0" smtClean="0"/>
              <a:t>Q5: a nonrenewable resource and a nonmetallic mineral    </a:t>
            </a:r>
            <a:r>
              <a:rPr lang="en-US" b="1" dirty="0" smtClean="0">
                <a:solidFill>
                  <a:srgbClr val="FF0000"/>
                </a:solidFill>
              </a:rPr>
              <a:t>E</a:t>
            </a:r>
            <a:endParaRPr lang="en-US" b="1" dirty="0">
              <a:solidFill>
                <a:srgbClr val="FF0000"/>
              </a:solidFill>
            </a:endParaRPr>
          </a:p>
        </p:txBody>
      </p:sp>
    </p:spTree>
    <p:extLst>
      <p:ext uri="{BB962C8B-B14F-4D97-AF65-F5344CB8AC3E}">
        <p14:creationId xmlns:p14="http://schemas.microsoft.com/office/powerpoint/2010/main" val="4185731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form of nitrogen most usable to plants is	</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Ammonia</a:t>
            </a:r>
          </a:p>
          <a:p>
            <a:pPr marL="514350" indent="-514350">
              <a:buAutoNum type="alphaUcParenR"/>
            </a:pPr>
            <a:r>
              <a:rPr lang="en-US" dirty="0" smtClean="0"/>
              <a:t>Nitrogen gas</a:t>
            </a:r>
          </a:p>
          <a:p>
            <a:pPr marL="514350" indent="-514350">
              <a:buAutoNum type="alphaUcParenR"/>
            </a:pPr>
            <a:r>
              <a:rPr lang="en-US" dirty="0" smtClean="0"/>
              <a:t>Proteins</a:t>
            </a:r>
          </a:p>
          <a:p>
            <a:pPr marL="514350" indent="-514350">
              <a:buAutoNum type="alphaUcParenR"/>
            </a:pPr>
            <a:r>
              <a:rPr lang="en-US" dirty="0" smtClean="0"/>
              <a:t>Nitrates</a:t>
            </a:r>
          </a:p>
          <a:p>
            <a:pPr marL="514350" indent="-514350">
              <a:buAutoNum type="alphaUcParenR"/>
            </a:pPr>
            <a:r>
              <a:rPr lang="en-US" dirty="0" smtClean="0"/>
              <a:t>Nucleic acids</a:t>
            </a:r>
          </a:p>
          <a:p>
            <a:pPr marL="0" indent="0">
              <a:buNone/>
            </a:pPr>
            <a:endParaRPr lang="en-US" dirty="0"/>
          </a:p>
        </p:txBody>
      </p:sp>
    </p:spTree>
    <p:extLst>
      <p:ext uri="{BB962C8B-B14F-4D97-AF65-F5344CB8AC3E}">
        <p14:creationId xmlns:p14="http://schemas.microsoft.com/office/powerpoint/2010/main" val="1188088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form of nitrogen most usable to plants is	</a:t>
            </a:r>
            <a:endParaRPr lang="en-US" dirty="0"/>
          </a:p>
        </p:txBody>
      </p:sp>
      <p:sp>
        <p:nvSpPr>
          <p:cNvPr id="3" name="Content Placeholder 2"/>
          <p:cNvSpPr>
            <a:spLocks noGrp="1"/>
          </p:cNvSpPr>
          <p:nvPr>
            <p:ph idx="1"/>
          </p:nvPr>
        </p:nvSpPr>
        <p:spPr/>
        <p:txBody>
          <a:bodyPr>
            <a:normAutofit lnSpcReduction="10000"/>
          </a:bodyPr>
          <a:lstStyle/>
          <a:p>
            <a:pPr marL="514350" indent="-514350">
              <a:buAutoNum type="alphaUcParenR"/>
            </a:pPr>
            <a:r>
              <a:rPr lang="en-US" dirty="0" smtClean="0"/>
              <a:t>Ammonia</a:t>
            </a:r>
          </a:p>
          <a:p>
            <a:pPr marL="514350" indent="-514350">
              <a:buAutoNum type="alphaUcParenR"/>
            </a:pPr>
            <a:r>
              <a:rPr lang="en-US" dirty="0" smtClean="0"/>
              <a:t>Nitrogen gas</a:t>
            </a:r>
          </a:p>
          <a:p>
            <a:pPr marL="514350" indent="-514350">
              <a:buAutoNum type="alphaUcParenR"/>
            </a:pPr>
            <a:r>
              <a:rPr lang="en-US" dirty="0" smtClean="0"/>
              <a:t>Proteins</a:t>
            </a:r>
          </a:p>
          <a:p>
            <a:pPr marL="514350" indent="-514350">
              <a:buAutoNum type="alphaUcParenR"/>
            </a:pPr>
            <a:r>
              <a:rPr lang="en-US" b="1" dirty="0" smtClean="0">
                <a:solidFill>
                  <a:srgbClr val="FF0000"/>
                </a:solidFill>
              </a:rPr>
              <a:t>Nitrates</a:t>
            </a:r>
          </a:p>
          <a:p>
            <a:pPr marL="514350" indent="-514350">
              <a:buAutoNum type="alphaUcParenR"/>
            </a:pPr>
            <a:r>
              <a:rPr lang="en-US" dirty="0" smtClean="0"/>
              <a:t>Nucleic acids</a:t>
            </a:r>
          </a:p>
          <a:p>
            <a:pPr marL="0" indent="0">
              <a:buNone/>
            </a:pPr>
            <a:endParaRPr lang="en-US" dirty="0"/>
          </a:p>
          <a:p>
            <a:pPr marL="0" indent="0">
              <a:buNone/>
            </a:pPr>
            <a:r>
              <a:rPr lang="en-US" sz="2600" dirty="0">
                <a:hlinkClick r:id="rId2"/>
              </a:rPr>
              <a:t>https://</a:t>
            </a:r>
            <a:r>
              <a:rPr lang="en-US" sz="2600" dirty="0" smtClean="0">
                <a:hlinkClick r:id="rId2"/>
              </a:rPr>
              <a:t>www.youtube.com/watch?v=leHy-Y_8nRs</a:t>
            </a:r>
            <a:r>
              <a:rPr lang="en-US" sz="2600" dirty="0" smtClean="0"/>
              <a:t> (crash course)</a:t>
            </a:r>
          </a:p>
          <a:p>
            <a:pPr marL="0" indent="0">
              <a:buNone/>
            </a:pPr>
            <a:r>
              <a:rPr lang="en-US" sz="2600" dirty="0">
                <a:hlinkClick r:id="rId3"/>
              </a:rPr>
              <a:t>https://</a:t>
            </a:r>
            <a:r>
              <a:rPr lang="en-US" sz="2600" dirty="0" smtClean="0">
                <a:hlinkClick r:id="rId3"/>
              </a:rPr>
              <a:t>www.youtube.com/watch?v=Ro2Up6HPyCE</a:t>
            </a:r>
            <a:r>
              <a:rPr lang="en-US" sz="2600" dirty="0" smtClean="0"/>
              <a:t> (Mr. Cs)</a:t>
            </a:r>
          </a:p>
          <a:p>
            <a:pPr marL="0" indent="0">
              <a:buNone/>
            </a:pPr>
            <a:endParaRPr lang="en-US" dirty="0"/>
          </a:p>
        </p:txBody>
      </p:sp>
    </p:spTree>
    <p:extLst>
      <p:ext uri="{BB962C8B-B14F-4D97-AF65-F5344CB8AC3E}">
        <p14:creationId xmlns:p14="http://schemas.microsoft.com/office/powerpoint/2010/main" val="765528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The amount of energy transferred from an organism on one trophic level to the next trophic level is approximately __%</a:t>
            </a:r>
            <a:endParaRPr lang="en-US" dirty="0"/>
          </a:p>
        </p:txBody>
      </p:sp>
      <p:sp>
        <p:nvSpPr>
          <p:cNvPr id="3" name="Content Placeholder 2"/>
          <p:cNvSpPr>
            <a:spLocks noGrp="1"/>
          </p:cNvSpPr>
          <p:nvPr>
            <p:ph idx="1"/>
          </p:nvPr>
        </p:nvSpPr>
        <p:spPr>
          <a:xfrm>
            <a:off x="609600" y="2895600"/>
            <a:ext cx="8077200" cy="2362200"/>
          </a:xfrm>
        </p:spPr>
        <p:txBody>
          <a:bodyPr/>
          <a:lstStyle/>
          <a:p>
            <a:pPr marL="0" indent="0">
              <a:buNone/>
            </a:pPr>
            <a:r>
              <a:rPr lang="en-US" dirty="0" smtClean="0"/>
              <a:t>	A) 1    B) 10   C) 30   D) 50   E) 90</a:t>
            </a:r>
            <a:endParaRPr lang="en-US" dirty="0"/>
          </a:p>
        </p:txBody>
      </p:sp>
    </p:spTree>
    <p:extLst>
      <p:ext uri="{BB962C8B-B14F-4D97-AF65-F5344CB8AC3E}">
        <p14:creationId xmlns:p14="http://schemas.microsoft.com/office/powerpoint/2010/main" val="26756769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The amount of energy transferred from an organism on one trophic level to the next trophic level is approximately __%</a:t>
            </a:r>
            <a:endParaRPr lang="en-US" dirty="0"/>
          </a:p>
        </p:txBody>
      </p:sp>
      <p:sp>
        <p:nvSpPr>
          <p:cNvPr id="3" name="Content Placeholder 2"/>
          <p:cNvSpPr>
            <a:spLocks noGrp="1"/>
          </p:cNvSpPr>
          <p:nvPr>
            <p:ph idx="1"/>
          </p:nvPr>
        </p:nvSpPr>
        <p:spPr>
          <a:xfrm>
            <a:off x="609600" y="2895600"/>
            <a:ext cx="8077200" cy="2362200"/>
          </a:xfrm>
        </p:spPr>
        <p:txBody>
          <a:bodyPr>
            <a:normAutofit fontScale="85000" lnSpcReduction="20000"/>
          </a:bodyPr>
          <a:lstStyle/>
          <a:p>
            <a:pPr marL="0" indent="0">
              <a:buNone/>
            </a:pPr>
            <a:r>
              <a:rPr lang="en-US" dirty="0" smtClean="0"/>
              <a:t>	A) 1    </a:t>
            </a:r>
            <a:r>
              <a:rPr lang="en-US" b="1" dirty="0" smtClean="0">
                <a:solidFill>
                  <a:srgbClr val="FF0000"/>
                </a:solidFill>
              </a:rPr>
              <a:t>B) 10   </a:t>
            </a:r>
            <a:r>
              <a:rPr lang="en-US" dirty="0" smtClean="0"/>
              <a:t>C) 30   D) 50   E) 90</a:t>
            </a:r>
          </a:p>
          <a:p>
            <a:pPr marL="0" indent="0">
              <a:buNone/>
            </a:pPr>
            <a:endParaRPr lang="en-US" dirty="0"/>
          </a:p>
          <a:p>
            <a:pPr marL="0" indent="0">
              <a:buNone/>
            </a:pPr>
            <a:r>
              <a:rPr lang="en-US" dirty="0">
                <a:hlinkClick r:id="rId2"/>
              </a:rPr>
              <a:t>https://</a:t>
            </a:r>
            <a:r>
              <a:rPr lang="en-US" dirty="0" smtClean="0">
                <a:hlinkClick r:id="rId2"/>
              </a:rPr>
              <a:t>www.youtube.com/watch?v=mCHdhXMFhcU</a:t>
            </a:r>
            <a:r>
              <a:rPr lang="en-US" dirty="0" smtClean="0"/>
              <a:t> (the virtual school)</a:t>
            </a:r>
          </a:p>
          <a:p>
            <a:pPr marL="0" indent="0">
              <a:buNone/>
            </a:pPr>
            <a:r>
              <a:rPr lang="en-US" dirty="0">
                <a:hlinkClick r:id="rId3"/>
              </a:rPr>
              <a:t>https://</a:t>
            </a:r>
            <a:r>
              <a:rPr lang="en-US" dirty="0" smtClean="0">
                <a:hlinkClick r:id="rId3"/>
              </a:rPr>
              <a:t>www.youtube.com/watch?v=ScizkxMlEOM</a:t>
            </a:r>
            <a:r>
              <a:rPr lang="en-US" dirty="0" smtClean="0"/>
              <a:t> (10% rule explained)</a:t>
            </a:r>
            <a:endParaRPr lang="en-US" dirty="0"/>
          </a:p>
        </p:txBody>
      </p:sp>
    </p:spTree>
    <p:extLst>
      <p:ext uri="{BB962C8B-B14F-4D97-AF65-F5344CB8AC3E}">
        <p14:creationId xmlns:p14="http://schemas.microsoft.com/office/powerpoint/2010/main" val="3957342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1143000"/>
          </a:xfrm>
        </p:spPr>
        <p:txBody>
          <a:bodyPr>
            <a:normAutofit fontScale="90000"/>
          </a:bodyPr>
          <a:lstStyle/>
          <a:p>
            <a:r>
              <a:rPr lang="en-US" dirty="0" smtClean="0"/>
              <a:t>The ecological pyramid which best explains why there are typically only four or five links in a food chain is the pyramid of:</a:t>
            </a:r>
            <a:endParaRPr lang="en-US" dirty="0"/>
          </a:p>
        </p:txBody>
      </p:sp>
      <p:sp>
        <p:nvSpPr>
          <p:cNvPr id="3" name="Content Placeholder 2"/>
          <p:cNvSpPr>
            <a:spLocks noGrp="1"/>
          </p:cNvSpPr>
          <p:nvPr>
            <p:ph idx="1"/>
          </p:nvPr>
        </p:nvSpPr>
        <p:spPr>
          <a:xfrm>
            <a:off x="1219200" y="3733800"/>
            <a:ext cx="6629400" cy="3916363"/>
          </a:xfrm>
        </p:spPr>
        <p:txBody>
          <a:bodyPr/>
          <a:lstStyle/>
          <a:p>
            <a:pPr marL="514350" indent="-514350">
              <a:buAutoNum type="alphaUcParenR"/>
            </a:pPr>
            <a:r>
              <a:rPr lang="en-US" dirty="0" smtClean="0"/>
              <a:t>Biomass   B) matter     C) numbers</a:t>
            </a:r>
          </a:p>
          <a:p>
            <a:pPr marL="0" indent="0">
              <a:buNone/>
            </a:pPr>
            <a:r>
              <a:rPr lang="en-US" dirty="0" smtClean="0"/>
              <a:t>D)  Energy      E)  inversion </a:t>
            </a:r>
            <a:endParaRPr lang="en-US" dirty="0"/>
          </a:p>
        </p:txBody>
      </p:sp>
    </p:spTree>
    <p:extLst>
      <p:ext uri="{BB962C8B-B14F-4D97-AF65-F5344CB8AC3E}">
        <p14:creationId xmlns:p14="http://schemas.microsoft.com/office/powerpoint/2010/main" val="1049992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1143000"/>
          </a:xfrm>
        </p:spPr>
        <p:txBody>
          <a:bodyPr>
            <a:normAutofit fontScale="90000"/>
          </a:bodyPr>
          <a:lstStyle/>
          <a:p>
            <a:r>
              <a:rPr lang="en-US" dirty="0" smtClean="0"/>
              <a:t>The ecological pyramid which best explains why there are typically only four or five links in a food chain is the pyramid of:</a:t>
            </a:r>
            <a:endParaRPr lang="en-US" dirty="0"/>
          </a:p>
        </p:txBody>
      </p:sp>
      <p:sp>
        <p:nvSpPr>
          <p:cNvPr id="3" name="Content Placeholder 2"/>
          <p:cNvSpPr>
            <a:spLocks noGrp="1"/>
          </p:cNvSpPr>
          <p:nvPr>
            <p:ph idx="1"/>
          </p:nvPr>
        </p:nvSpPr>
        <p:spPr>
          <a:xfrm>
            <a:off x="1219200" y="3733800"/>
            <a:ext cx="6629400" cy="3916363"/>
          </a:xfrm>
        </p:spPr>
        <p:txBody>
          <a:bodyPr/>
          <a:lstStyle/>
          <a:p>
            <a:pPr marL="514350" indent="-514350">
              <a:buAutoNum type="alphaUcParenR"/>
            </a:pPr>
            <a:r>
              <a:rPr lang="en-US" dirty="0" smtClean="0"/>
              <a:t>Biomass   B) matter     C) numbers</a:t>
            </a:r>
          </a:p>
          <a:p>
            <a:pPr marL="0" indent="0">
              <a:buNone/>
            </a:pPr>
            <a:r>
              <a:rPr lang="en-US" b="1" dirty="0" smtClean="0">
                <a:solidFill>
                  <a:srgbClr val="FF0000"/>
                </a:solidFill>
              </a:rPr>
              <a:t>D)  Energy      </a:t>
            </a:r>
            <a:r>
              <a:rPr lang="en-US" dirty="0" smtClean="0"/>
              <a:t>E)  inversion </a:t>
            </a:r>
            <a:endParaRPr lang="en-US" dirty="0"/>
          </a:p>
        </p:txBody>
      </p:sp>
    </p:spTree>
    <p:extLst>
      <p:ext uri="{BB962C8B-B14F-4D97-AF65-F5344CB8AC3E}">
        <p14:creationId xmlns:p14="http://schemas.microsoft.com/office/powerpoint/2010/main" val="1023044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normAutofit fontScale="90000"/>
          </a:bodyPr>
          <a:lstStyle/>
          <a:p>
            <a:r>
              <a:rPr lang="en-US" dirty="0" smtClean="0"/>
              <a:t>When organisms die, their nitrogenous organic compounds are converted to simpler inorganic compounds such as ammonia through the process of </a:t>
            </a:r>
            <a:endParaRPr lang="en-US" dirty="0"/>
          </a:p>
        </p:txBody>
      </p:sp>
      <p:sp>
        <p:nvSpPr>
          <p:cNvPr id="3" name="Content Placeholder 2"/>
          <p:cNvSpPr>
            <a:spLocks noGrp="1"/>
          </p:cNvSpPr>
          <p:nvPr>
            <p:ph idx="1"/>
          </p:nvPr>
        </p:nvSpPr>
        <p:spPr>
          <a:xfrm>
            <a:off x="457200" y="3657600"/>
            <a:ext cx="8229600" cy="2468563"/>
          </a:xfrm>
        </p:spPr>
        <p:txBody>
          <a:bodyPr/>
          <a:lstStyle/>
          <a:p>
            <a:pPr marL="514350" indent="-514350">
              <a:buAutoNum type="alphaUcParenR"/>
            </a:pPr>
            <a:r>
              <a:rPr lang="en-US" dirty="0" smtClean="0"/>
              <a:t>Nitrification        B) nitrogen fixation</a:t>
            </a:r>
          </a:p>
          <a:p>
            <a:pPr marL="514350" indent="-514350">
              <a:buAutoNum type="alphaUcParenR" startAt="3"/>
            </a:pPr>
            <a:r>
              <a:rPr lang="en-US" dirty="0" err="1" smtClean="0"/>
              <a:t>Denitrification</a:t>
            </a:r>
            <a:r>
              <a:rPr lang="en-US" smtClean="0"/>
              <a:t>    </a:t>
            </a:r>
            <a:r>
              <a:rPr lang="en-US" dirty="0" smtClean="0"/>
              <a:t>D) </a:t>
            </a:r>
            <a:r>
              <a:rPr lang="en-US" smtClean="0"/>
              <a:t>assimilation   </a:t>
            </a:r>
          </a:p>
          <a:p>
            <a:pPr marL="0" indent="0">
              <a:buNone/>
            </a:pPr>
            <a:r>
              <a:rPr lang="en-US" smtClean="0"/>
              <a:t>E</a:t>
            </a:r>
            <a:r>
              <a:rPr lang="en-US" dirty="0" smtClean="0"/>
              <a:t>) ammonification</a:t>
            </a:r>
            <a:endParaRPr lang="en-US" dirty="0"/>
          </a:p>
        </p:txBody>
      </p:sp>
    </p:spTree>
    <p:extLst>
      <p:ext uri="{BB962C8B-B14F-4D97-AF65-F5344CB8AC3E}">
        <p14:creationId xmlns:p14="http://schemas.microsoft.com/office/powerpoint/2010/main" val="1227915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normAutofit fontScale="90000"/>
          </a:bodyPr>
          <a:lstStyle/>
          <a:p>
            <a:r>
              <a:rPr lang="en-US" dirty="0" smtClean="0"/>
              <a:t>When organisms die, their nitrogenous organic compounds are converted to simpler inorganic compounds such as ammonia through the process of </a:t>
            </a:r>
            <a:endParaRPr lang="en-US" dirty="0"/>
          </a:p>
        </p:txBody>
      </p:sp>
      <p:sp>
        <p:nvSpPr>
          <p:cNvPr id="3" name="Content Placeholder 2"/>
          <p:cNvSpPr>
            <a:spLocks noGrp="1"/>
          </p:cNvSpPr>
          <p:nvPr>
            <p:ph idx="1"/>
          </p:nvPr>
        </p:nvSpPr>
        <p:spPr>
          <a:xfrm>
            <a:off x="457200" y="3657600"/>
            <a:ext cx="8229600" cy="2468563"/>
          </a:xfrm>
        </p:spPr>
        <p:txBody>
          <a:bodyPr/>
          <a:lstStyle/>
          <a:p>
            <a:pPr marL="514350" indent="-514350">
              <a:buAutoNum type="alphaUcParenR"/>
            </a:pPr>
            <a:r>
              <a:rPr lang="en-US" dirty="0"/>
              <a:t>n</a:t>
            </a:r>
            <a:r>
              <a:rPr lang="en-US" dirty="0" smtClean="0"/>
              <a:t>itrification        B) nitrogen fixation</a:t>
            </a:r>
          </a:p>
          <a:p>
            <a:pPr marL="514350" indent="-514350">
              <a:buAutoNum type="alphaUcParenR" startAt="3"/>
            </a:pPr>
            <a:r>
              <a:rPr lang="en-US" dirty="0" err="1"/>
              <a:t>d</a:t>
            </a:r>
            <a:r>
              <a:rPr lang="en-US" dirty="0" err="1" smtClean="0"/>
              <a:t>enitrification</a:t>
            </a:r>
            <a:r>
              <a:rPr lang="en-US" dirty="0" smtClean="0"/>
              <a:t>    D) assimilation   </a:t>
            </a:r>
          </a:p>
          <a:p>
            <a:pPr marL="0" indent="0">
              <a:buNone/>
            </a:pPr>
            <a:r>
              <a:rPr lang="en-US" dirty="0" smtClean="0">
                <a:solidFill>
                  <a:srgbClr val="FF0000"/>
                </a:solidFill>
              </a:rPr>
              <a:t>E) ammonification</a:t>
            </a:r>
            <a:endParaRPr lang="en-US" dirty="0">
              <a:solidFill>
                <a:srgbClr val="FF0000"/>
              </a:solidFill>
            </a:endParaRPr>
          </a:p>
        </p:txBody>
      </p:sp>
    </p:spTree>
    <p:extLst>
      <p:ext uri="{BB962C8B-B14F-4D97-AF65-F5344CB8AC3E}">
        <p14:creationId xmlns:p14="http://schemas.microsoft.com/office/powerpoint/2010/main" val="18948802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143000"/>
          </a:xfrm>
        </p:spPr>
        <p:txBody>
          <a:bodyPr>
            <a:normAutofit fontScale="90000"/>
          </a:bodyPr>
          <a:lstStyle/>
          <a:p>
            <a:r>
              <a:rPr lang="en-US" dirty="0" smtClean="0"/>
              <a:t>All of the following increase the amount of carbon dioxide in the atmosphere EXCEPT:</a:t>
            </a:r>
            <a:endParaRPr lang="en-US" dirty="0"/>
          </a:p>
        </p:txBody>
      </p:sp>
      <p:sp>
        <p:nvSpPr>
          <p:cNvPr id="3" name="Content Placeholder 2"/>
          <p:cNvSpPr>
            <a:spLocks noGrp="1"/>
          </p:cNvSpPr>
          <p:nvPr>
            <p:ph idx="1"/>
          </p:nvPr>
        </p:nvSpPr>
        <p:spPr>
          <a:xfrm>
            <a:off x="457200" y="2438400"/>
            <a:ext cx="8229600" cy="4525963"/>
          </a:xfrm>
        </p:spPr>
        <p:txBody>
          <a:bodyPr/>
          <a:lstStyle/>
          <a:p>
            <a:pPr marL="514350" indent="-514350">
              <a:buAutoNum type="alphaUcParenR"/>
            </a:pPr>
            <a:r>
              <a:rPr lang="en-US" dirty="0" smtClean="0"/>
              <a:t>Respiration</a:t>
            </a:r>
          </a:p>
          <a:p>
            <a:pPr marL="514350" indent="-514350">
              <a:buAutoNum type="alphaUcParenR"/>
            </a:pPr>
            <a:r>
              <a:rPr lang="en-US" dirty="0" smtClean="0"/>
              <a:t>Photosynthesis</a:t>
            </a:r>
          </a:p>
          <a:p>
            <a:pPr marL="514350" indent="-514350">
              <a:buAutoNum type="alphaUcParenR"/>
            </a:pPr>
            <a:r>
              <a:rPr lang="en-US" dirty="0" smtClean="0"/>
              <a:t>Combustion</a:t>
            </a:r>
          </a:p>
          <a:p>
            <a:pPr marL="514350" indent="-514350">
              <a:buAutoNum type="alphaUcParenR"/>
            </a:pPr>
            <a:r>
              <a:rPr lang="en-US" dirty="0" smtClean="0"/>
              <a:t>Decomposition</a:t>
            </a:r>
          </a:p>
          <a:p>
            <a:pPr marL="514350" indent="-514350">
              <a:buAutoNum type="alphaUcParenR"/>
            </a:pPr>
            <a:r>
              <a:rPr lang="en-US" dirty="0" smtClean="0"/>
              <a:t>Volcanic eruption</a:t>
            </a:r>
            <a:endParaRPr lang="en-US" dirty="0"/>
          </a:p>
        </p:txBody>
      </p:sp>
    </p:spTree>
    <p:extLst>
      <p:ext uri="{BB962C8B-B14F-4D97-AF65-F5344CB8AC3E}">
        <p14:creationId xmlns:p14="http://schemas.microsoft.com/office/powerpoint/2010/main" val="270587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143000"/>
          </a:xfrm>
        </p:spPr>
        <p:txBody>
          <a:bodyPr>
            <a:normAutofit fontScale="90000"/>
          </a:bodyPr>
          <a:lstStyle/>
          <a:p>
            <a:r>
              <a:rPr lang="en-US" dirty="0" smtClean="0"/>
              <a:t>All of the following increase the amount of carbon dioxide in the atmosphere EXCEPT:</a:t>
            </a:r>
            <a:endParaRPr lang="en-US" dirty="0"/>
          </a:p>
        </p:txBody>
      </p:sp>
      <p:sp>
        <p:nvSpPr>
          <p:cNvPr id="3" name="Content Placeholder 2"/>
          <p:cNvSpPr>
            <a:spLocks noGrp="1"/>
          </p:cNvSpPr>
          <p:nvPr>
            <p:ph idx="1"/>
          </p:nvPr>
        </p:nvSpPr>
        <p:spPr>
          <a:xfrm>
            <a:off x="457200" y="2438400"/>
            <a:ext cx="8229600" cy="4525963"/>
          </a:xfrm>
        </p:spPr>
        <p:txBody>
          <a:bodyPr/>
          <a:lstStyle/>
          <a:p>
            <a:pPr marL="514350" indent="-514350">
              <a:buAutoNum type="alphaUcParenR"/>
            </a:pPr>
            <a:r>
              <a:rPr lang="en-US" dirty="0" smtClean="0"/>
              <a:t>Respiration</a:t>
            </a:r>
          </a:p>
          <a:p>
            <a:pPr marL="514350" indent="-514350">
              <a:buAutoNum type="alphaUcParenR"/>
            </a:pPr>
            <a:r>
              <a:rPr lang="en-US" b="1" dirty="0" smtClean="0">
                <a:solidFill>
                  <a:srgbClr val="FF0000"/>
                </a:solidFill>
              </a:rPr>
              <a:t>Photosynthesis</a:t>
            </a:r>
          </a:p>
          <a:p>
            <a:pPr marL="514350" indent="-514350">
              <a:buAutoNum type="alphaUcParenR"/>
            </a:pPr>
            <a:r>
              <a:rPr lang="en-US" dirty="0" smtClean="0"/>
              <a:t>Combustion</a:t>
            </a:r>
          </a:p>
          <a:p>
            <a:pPr marL="514350" indent="-514350">
              <a:buAutoNum type="alphaUcParenR"/>
            </a:pPr>
            <a:r>
              <a:rPr lang="en-US" dirty="0" smtClean="0"/>
              <a:t>Decomposition</a:t>
            </a:r>
          </a:p>
          <a:p>
            <a:pPr marL="514350" indent="-514350">
              <a:buAutoNum type="alphaUcParenR"/>
            </a:pPr>
            <a:r>
              <a:rPr lang="en-US" dirty="0" smtClean="0"/>
              <a:t>Volcanic eruption</a:t>
            </a:r>
            <a:endParaRPr lang="en-US" dirty="0"/>
          </a:p>
        </p:txBody>
      </p:sp>
    </p:spTree>
    <p:extLst>
      <p:ext uri="{BB962C8B-B14F-4D97-AF65-F5344CB8AC3E}">
        <p14:creationId xmlns:p14="http://schemas.microsoft.com/office/powerpoint/2010/main" val="354344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Autofit/>
          </a:bodyPr>
          <a:lstStyle/>
          <a:p>
            <a:r>
              <a:rPr lang="en-US" sz="3600" dirty="0" smtClean="0"/>
              <a:t>(A) Persistence (B) biodegradable (C)cleanup (D) concentration (E)prevention</a:t>
            </a:r>
            <a:endParaRPr lang="en-US" sz="3600"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pPr marL="0" indent="0">
              <a:buNone/>
            </a:pPr>
            <a:r>
              <a:rPr lang="en-US" dirty="0" smtClean="0"/>
              <a:t>Q6: the amount per unit volume of air, soil, water, or body weight</a:t>
            </a:r>
          </a:p>
          <a:p>
            <a:pPr marL="0" indent="0">
              <a:buNone/>
            </a:pPr>
            <a:r>
              <a:rPr lang="en-US" dirty="0" smtClean="0"/>
              <a:t>Q7: method of dealing with pollution which receives relatively minor funding</a:t>
            </a:r>
          </a:p>
          <a:p>
            <a:pPr marL="0" indent="0">
              <a:buNone/>
            </a:pPr>
            <a:r>
              <a:rPr lang="en-US" dirty="0" smtClean="0"/>
              <a:t>Q8: how long a pollutant remains in the air, soil, or body weight</a:t>
            </a:r>
          </a:p>
          <a:p>
            <a:pPr marL="0" indent="0">
              <a:buNone/>
            </a:pPr>
            <a:r>
              <a:rPr lang="en-US" dirty="0" smtClean="0"/>
              <a:t>Q9: most efforts to improve environmental quality have focused on this</a:t>
            </a:r>
          </a:p>
          <a:p>
            <a:pPr marL="0" indent="0">
              <a:buNone/>
            </a:pPr>
            <a:r>
              <a:rPr lang="en-US" dirty="0" smtClean="0"/>
              <a:t>Q10: capable of being decomposed by organisms, such as bacteria</a:t>
            </a:r>
            <a:endParaRPr lang="en-US" dirty="0"/>
          </a:p>
        </p:txBody>
      </p:sp>
    </p:spTree>
    <p:extLst>
      <p:ext uri="{BB962C8B-B14F-4D97-AF65-F5344CB8AC3E}">
        <p14:creationId xmlns:p14="http://schemas.microsoft.com/office/powerpoint/2010/main" val="1619174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fontScale="90000"/>
          </a:bodyPr>
          <a:lstStyle/>
          <a:p>
            <a:r>
              <a:rPr lang="en-US" dirty="0" smtClean="0"/>
              <a:t>If there are 500,000 kilocalories (kcal) in the producer level, how many kcal will become incorporated in the tissues of the secondary consumers</a:t>
            </a:r>
            <a:endParaRPr lang="en-US" dirty="0"/>
          </a:p>
        </p:txBody>
      </p:sp>
      <p:sp>
        <p:nvSpPr>
          <p:cNvPr id="3" name="Content Placeholder 2"/>
          <p:cNvSpPr>
            <a:spLocks noGrp="1"/>
          </p:cNvSpPr>
          <p:nvPr>
            <p:ph idx="1"/>
          </p:nvPr>
        </p:nvSpPr>
        <p:spPr>
          <a:xfrm>
            <a:off x="457200" y="2819400"/>
            <a:ext cx="8229600" cy="3306763"/>
          </a:xfrm>
        </p:spPr>
        <p:txBody>
          <a:bodyPr/>
          <a:lstStyle/>
          <a:p>
            <a:pPr marL="514350" indent="-514350">
              <a:buAutoNum type="alphaUcParenR"/>
            </a:pPr>
            <a:r>
              <a:rPr lang="en-US" dirty="0" smtClean="0"/>
              <a:t>5</a:t>
            </a:r>
          </a:p>
          <a:p>
            <a:pPr marL="514350" indent="-514350">
              <a:buAutoNum type="alphaUcParenR"/>
            </a:pPr>
            <a:r>
              <a:rPr lang="en-US" dirty="0" smtClean="0"/>
              <a:t>50</a:t>
            </a:r>
          </a:p>
          <a:p>
            <a:pPr marL="514350" indent="-514350">
              <a:buAutoNum type="alphaUcParenR"/>
            </a:pPr>
            <a:r>
              <a:rPr lang="en-US" dirty="0" smtClean="0"/>
              <a:t>500</a:t>
            </a:r>
          </a:p>
          <a:p>
            <a:pPr marL="514350" indent="-514350">
              <a:buAutoNum type="alphaUcParenR"/>
            </a:pPr>
            <a:r>
              <a:rPr lang="en-US" dirty="0" smtClean="0"/>
              <a:t>5000</a:t>
            </a:r>
          </a:p>
          <a:p>
            <a:pPr marL="514350" indent="-514350">
              <a:buAutoNum type="alphaUcParenR"/>
            </a:pPr>
            <a:r>
              <a:rPr lang="en-US" dirty="0" smtClean="0"/>
              <a:t>50,000</a:t>
            </a:r>
            <a:endParaRPr lang="en-US" dirty="0"/>
          </a:p>
        </p:txBody>
      </p:sp>
    </p:spTree>
    <p:extLst>
      <p:ext uri="{BB962C8B-B14F-4D97-AF65-F5344CB8AC3E}">
        <p14:creationId xmlns:p14="http://schemas.microsoft.com/office/powerpoint/2010/main" val="5837666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fontScale="90000"/>
          </a:bodyPr>
          <a:lstStyle/>
          <a:p>
            <a:r>
              <a:rPr lang="en-US" dirty="0" smtClean="0"/>
              <a:t>If there are 500,000 kilocalories (kcal) in the producer level, how many kcal will become incorporated in the tissues of the secondary consumers</a:t>
            </a:r>
            <a:endParaRPr lang="en-US" dirty="0"/>
          </a:p>
        </p:txBody>
      </p:sp>
      <p:sp>
        <p:nvSpPr>
          <p:cNvPr id="3" name="Content Placeholder 2"/>
          <p:cNvSpPr>
            <a:spLocks noGrp="1"/>
          </p:cNvSpPr>
          <p:nvPr>
            <p:ph idx="1"/>
          </p:nvPr>
        </p:nvSpPr>
        <p:spPr>
          <a:xfrm>
            <a:off x="457200" y="2819400"/>
            <a:ext cx="8229600" cy="3306763"/>
          </a:xfrm>
        </p:spPr>
        <p:txBody>
          <a:bodyPr/>
          <a:lstStyle/>
          <a:p>
            <a:pPr marL="514350" indent="-514350">
              <a:buAutoNum type="alphaUcParenR"/>
            </a:pPr>
            <a:r>
              <a:rPr lang="en-US" dirty="0" smtClean="0"/>
              <a:t>5</a:t>
            </a:r>
          </a:p>
          <a:p>
            <a:pPr marL="514350" indent="-514350">
              <a:buAutoNum type="alphaUcParenR"/>
            </a:pPr>
            <a:r>
              <a:rPr lang="en-US" dirty="0" smtClean="0"/>
              <a:t>50</a:t>
            </a:r>
          </a:p>
          <a:p>
            <a:pPr marL="514350" indent="-514350">
              <a:buAutoNum type="alphaUcParenR"/>
            </a:pPr>
            <a:r>
              <a:rPr lang="en-US" dirty="0" smtClean="0"/>
              <a:t>500</a:t>
            </a:r>
          </a:p>
          <a:p>
            <a:pPr marL="514350" indent="-514350">
              <a:buAutoNum type="alphaUcParenR"/>
            </a:pPr>
            <a:r>
              <a:rPr lang="en-US" b="1" dirty="0" smtClean="0">
                <a:solidFill>
                  <a:srgbClr val="FF0000"/>
                </a:solidFill>
              </a:rPr>
              <a:t>5000</a:t>
            </a:r>
          </a:p>
          <a:p>
            <a:pPr marL="514350" indent="-514350">
              <a:buAutoNum type="alphaUcParenR"/>
            </a:pPr>
            <a:r>
              <a:rPr lang="en-US" dirty="0" smtClean="0"/>
              <a:t>50,000</a:t>
            </a:r>
            <a:endParaRPr lang="en-US" dirty="0"/>
          </a:p>
        </p:txBody>
      </p:sp>
    </p:spTree>
    <p:extLst>
      <p:ext uri="{BB962C8B-B14F-4D97-AF65-F5344CB8AC3E}">
        <p14:creationId xmlns:p14="http://schemas.microsoft.com/office/powerpoint/2010/main" val="318876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Ants, bees, wolves, and alligators are examples of organisms that are disproportionately important compared to their biomass in an ecosystem, and are therefore termed?</a:t>
            </a:r>
            <a:endParaRPr lang="en-US" dirty="0"/>
          </a:p>
        </p:txBody>
      </p:sp>
      <p:sp>
        <p:nvSpPr>
          <p:cNvPr id="3" name="Content Placeholder 2"/>
          <p:cNvSpPr>
            <a:spLocks noGrp="1"/>
          </p:cNvSpPr>
          <p:nvPr>
            <p:ph idx="1"/>
          </p:nvPr>
        </p:nvSpPr>
        <p:spPr>
          <a:xfrm>
            <a:off x="457200" y="3810000"/>
            <a:ext cx="8229600" cy="2316163"/>
          </a:xfrm>
        </p:spPr>
        <p:txBody>
          <a:bodyPr>
            <a:normAutofit fontScale="92500" lnSpcReduction="20000"/>
          </a:bodyPr>
          <a:lstStyle/>
          <a:p>
            <a:pPr marL="514350" indent="-514350">
              <a:buAutoNum type="alphaUcParenR"/>
            </a:pPr>
            <a:r>
              <a:rPr lang="en-US" dirty="0" smtClean="0"/>
              <a:t>Golden species</a:t>
            </a:r>
          </a:p>
          <a:p>
            <a:pPr marL="514350" indent="-514350">
              <a:buAutoNum type="alphaUcParenR"/>
            </a:pPr>
            <a:r>
              <a:rPr lang="en-US" dirty="0" smtClean="0"/>
              <a:t>Specialist species</a:t>
            </a:r>
          </a:p>
          <a:p>
            <a:pPr marL="514350" indent="-514350">
              <a:buAutoNum type="alphaUcParenR"/>
            </a:pPr>
            <a:r>
              <a:rPr lang="en-US" dirty="0" smtClean="0"/>
              <a:t>Indicator species</a:t>
            </a:r>
          </a:p>
          <a:p>
            <a:pPr marL="514350" indent="-514350">
              <a:buAutoNum type="alphaUcParenR"/>
            </a:pPr>
            <a:r>
              <a:rPr lang="en-US" dirty="0" smtClean="0"/>
              <a:t>Generalist species</a:t>
            </a:r>
          </a:p>
          <a:p>
            <a:pPr marL="514350" indent="-514350">
              <a:buAutoNum type="alphaUcParenR"/>
            </a:pPr>
            <a:r>
              <a:rPr lang="en-US" dirty="0" smtClean="0"/>
              <a:t>Keystone species</a:t>
            </a:r>
            <a:endParaRPr lang="en-US" dirty="0"/>
          </a:p>
        </p:txBody>
      </p:sp>
    </p:spTree>
    <p:extLst>
      <p:ext uri="{BB962C8B-B14F-4D97-AF65-F5344CB8AC3E}">
        <p14:creationId xmlns:p14="http://schemas.microsoft.com/office/powerpoint/2010/main" val="27147139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Ants, bees, wolves, and alligators are examples of organisms that are disproportionately important compared to their biomass in an ecosystem, and are therefore termed?</a:t>
            </a:r>
            <a:endParaRPr lang="en-US" dirty="0"/>
          </a:p>
        </p:txBody>
      </p:sp>
      <p:sp>
        <p:nvSpPr>
          <p:cNvPr id="3" name="Content Placeholder 2"/>
          <p:cNvSpPr>
            <a:spLocks noGrp="1"/>
          </p:cNvSpPr>
          <p:nvPr>
            <p:ph idx="1"/>
          </p:nvPr>
        </p:nvSpPr>
        <p:spPr>
          <a:xfrm>
            <a:off x="457200" y="3810000"/>
            <a:ext cx="8229600" cy="2316163"/>
          </a:xfrm>
        </p:spPr>
        <p:txBody>
          <a:bodyPr>
            <a:normAutofit fontScale="92500" lnSpcReduction="20000"/>
          </a:bodyPr>
          <a:lstStyle/>
          <a:p>
            <a:pPr marL="514350" indent="-514350">
              <a:buAutoNum type="alphaUcParenR"/>
            </a:pPr>
            <a:r>
              <a:rPr lang="en-US" dirty="0" smtClean="0"/>
              <a:t>Golden species</a:t>
            </a:r>
          </a:p>
          <a:p>
            <a:pPr marL="514350" indent="-514350">
              <a:buAutoNum type="alphaUcParenR"/>
            </a:pPr>
            <a:r>
              <a:rPr lang="en-US" dirty="0" smtClean="0"/>
              <a:t>Specialist species</a:t>
            </a:r>
          </a:p>
          <a:p>
            <a:pPr marL="514350" indent="-514350">
              <a:buAutoNum type="alphaUcParenR"/>
            </a:pPr>
            <a:r>
              <a:rPr lang="en-US" dirty="0" smtClean="0"/>
              <a:t>Indicator species</a:t>
            </a:r>
          </a:p>
          <a:p>
            <a:pPr marL="514350" indent="-514350">
              <a:buAutoNum type="alphaUcParenR"/>
            </a:pPr>
            <a:r>
              <a:rPr lang="en-US" dirty="0" smtClean="0"/>
              <a:t>Generalist species</a:t>
            </a:r>
          </a:p>
          <a:p>
            <a:pPr marL="514350" indent="-514350">
              <a:buAutoNum type="alphaUcParenR"/>
            </a:pPr>
            <a:r>
              <a:rPr lang="en-US" b="1" dirty="0" smtClean="0">
                <a:solidFill>
                  <a:srgbClr val="FF0000"/>
                </a:solidFill>
              </a:rPr>
              <a:t>Keystone species</a:t>
            </a:r>
            <a:endParaRPr lang="en-US" b="1" dirty="0">
              <a:solidFill>
                <a:srgbClr val="FF0000"/>
              </a:solidFill>
            </a:endParaRPr>
          </a:p>
        </p:txBody>
      </p:sp>
    </p:spTree>
    <p:extLst>
      <p:ext uri="{BB962C8B-B14F-4D97-AF65-F5344CB8AC3E}">
        <p14:creationId xmlns:p14="http://schemas.microsoft.com/office/powerpoint/2010/main" val="26098391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biggest stores for carbon are found in these “sinks”</a:t>
            </a:r>
            <a:endParaRPr lang="en-US" dirty="0"/>
          </a:p>
        </p:txBody>
      </p:sp>
      <p:sp>
        <p:nvSpPr>
          <p:cNvPr id="3" name="Content Placeholder 2"/>
          <p:cNvSpPr>
            <a:spLocks noGrp="1"/>
          </p:cNvSpPr>
          <p:nvPr>
            <p:ph idx="1"/>
          </p:nvPr>
        </p:nvSpPr>
        <p:spPr>
          <a:xfrm>
            <a:off x="381000" y="1828800"/>
            <a:ext cx="8229600" cy="4724400"/>
          </a:xfrm>
        </p:spPr>
        <p:txBody>
          <a:bodyPr>
            <a:normAutofit/>
          </a:bodyPr>
          <a:lstStyle/>
          <a:p>
            <a:pPr marL="514350" indent="-514350">
              <a:buAutoNum type="alphaUcParenR"/>
            </a:pPr>
            <a:r>
              <a:rPr lang="en-US" dirty="0" smtClean="0"/>
              <a:t>Living organisms (especially plants) and the troposphere</a:t>
            </a:r>
          </a:p>
          <a:p>
            <a:pPr marL="514350" indent="-514350">
              <a:buAutoNum type="alphaUcParenR"/>
            </a:pPr>
            <a:r>
              <a:rPr lang="en-US" dirty="0" smtClean="0"/>
              <a:t>Ocean water and living phytoplankton</a:t>
            </a:r>
          </a:p>
          <a:p>
            <a:pPr marL="514350" indent="-514350">
              <a:buAutoNum type="alphaUcParenR"/>
            </a:pPr>
            <a:r>
              <a:rPr lang="en-US" dirty="0" smtClean="0"/>
              <a:t>The African continent and </a:t>
            </a:r>
            <a:r>
              <a:rPr lang="en-US" dirty="0" err="1" smtClean="0"/>
              <a:t>Antarcticca</a:t>
            </a:r>
            <a:endParaRPr lang="en-US" dirty="0" smtClean="0"/>
          </a:p>
          <a:p>
            <a:pPr marL="514350" indent="-514350">
              <a:buAutoNum type="alphaUcParenR"/>
            </a:pPr>
            <a:r>
              <a:rPr lang="en-US" dirty="0" smtClean="0"/>
              <a:t>Greenland and the Boreal Forests</a:t>
            </a:r>
          </a:p>
          <a:p>
            <a:pPr marL="514350" indent="-514350">
              <a:buAutoNum type="alphaUcParenR"/>
            </a:pPr>
            <a:r>
              <a:rPr lang="en-US" dirty="0" smtClean="0"/>
              <a:t>The Ocean Floor and continents </a:t>
            </a:r>
          </a:p>
          <a:p>
            <a:pPr marL="514350" indent="-514350">
              <a:buAutoNum type="alphaUcParenR"/>
            </a:pPr>
            <a:endParaRPr lang="en-US" b="1" dirty="0"/>
          </a:p>
          <a:p>
            <a:pPr marL="0" indent="0">
              <a:buNone/>
            </a:pPr>
            <a:r>
              <a:rPr lang="en-US" sz="2600" b="1" dirty="0"/>
              <a:t>https://www.youtube.com/watch?v=RcmZ2vcvX9E</a:t>
            </a:r>
          </a:p>
        </p:txBody>
      </p:sp>
    </p:spTree>
    <p:extLst>
      <p:ext uri="{BB962C8B-B14F-4D97-AF65-F5344CB8AC3E}">
        <p14:creationId xmlns:p14="http://schemas.microsoft.com/office/powerpoint/2010/main" val="4362176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biggest stores for carbon are found in these “sinks”</a:t>
            </a:r>
            <a:endParaRPr lang="en-US" dirty="0"/>
          </a:p>
        </p:txBody>
      </p:sp>
      <p:sp>
        <p:nvSpPr>
          <p:cNvPr id="3" name="Content Placeholder 2"/>
          <p:cNvSpPr>
            <a:spLocks noGrp="1"/>
          </p:cNvSpPr>
          <p:nvPr>
            <p:ph idx="1"/>
          </p:nvPr>
        </p:nvSpPr>
        <p:spPr>
          <a:xfrm>
            <a:off x="381000" y="1828800"/>
            <a:ext cx="8229600" cy="4724400"/>
          </a:xfrm>
        </p:spPr>
        <p:txBody>
          <a:bodyPr>
            <a:normAutofit/>
          </a:bodyPr>
          <a:lstStyle/>
          <a:p>
            <a:pPr marL="514350" indent="-514350">
              <a:buAutoNum type="alphaUcParenR"/>
            </a:pPr>
            <a:r>
              <a:rPr lang="en-US" dirty="0" smtClean="0"/>
              <a:t>Living organisms (especially plants) and the troposphere</a:t>
            </a:r>
          </a:p>
          <a:p>
            <a:pPr marL="514350" indent="-514350">
              <a:buAutoNum type="alphaUcParenR"/>
            </a:pPr>
            <a:r>
              <a:rPr lang="en-US" dirty="0" smtClean="0"/>
              <a:t>Ocean water and living phytoplankton</a:t>
            </a:r>
          </a:p>
          <a:p>
            <a:pPr marL="514350" indent="-514350">
              <a:buAutoNum type="alphaUcParenR"/>
            </a:pPr>
            <a:r>
              <a:rPr lang="en-US" dirty="0" smtClean="0"/>
              <a:t>The African continent and </a:t>
            </a:r>
            <a:r>
              <a:rPr lang="en-US" dirty="0" err="1" smtClean="0"/>
              <a:t>Antarcticca</a:t>
            </a:r>
            <a:endParaRPr lang="en-US" dirty="0" smtClean="0"/>
          </a:p>
          <a:p>
            <a:pPr marL="514350" indent="-514350">
              <a:buAutoNum type="alphaUcParenR"/>
            </a:pPr>
            <a:r>
              <a:rPr lang="en-US" dirty="0" smtClean="0"/>
              <a:t>Greenland and the Boreal Forests</a:t>
            </a:r>
          </a:p>
          <a:p>
            <a:pPr marL="514350" indent="-514350">
              <a:buAutoNum type="alphaUcParenR"/>
            </a:pPr>
            <a:r>
              <a:rPr lang="en-US" b="1" dirty="0" smtClean="0"/>
              <a:t>The Ocean Floor and continents </a:t>
            </a:r>
          </a:p>
          <a:p>
            <a:pPr marL="514350" indent="-514350">
              <a:buAutoNum type="alphaUcParenR"/>
            </a:pPr>
            <a:endParaRPr lang="en-US" b="1" dirty="0"/>
          </a:p>
          <a:p>
            <a:pPr marL="0" indent="0">
              <a:buNone/>
            </a:pPr>
            <a:r>
              <a:rPr lang="en-US" sz="2600" b="1" dirty="0"/>
              <a:t>https://www.youtube.com/watch?v=RcmZ2vcvX9E</a:t>
            </a:r>
          </a:p>
        </p:txBody>
      </p:sp>
    </p:spTree>
    <p:extLst>
      <p:ext uri="{BB962C8B-B14F-4D97-AF65-F5344CB8AC3E}">
        <p14:creationId xmlns:p14="http://schemas.microsoft.com/office/powerpoint/2010/main" val="22007680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energy of the sun is primarily the result of:</a:t>
            </a:r>
            <a:endParaRPr lang="en-US" dirty="0"/>
          </a:p>
        </p:txBody>
      </p:sp>
      <p:sp>
        <p:nvSpPr>
          <p:cNvPr id="3" name="Content Placeholder 2"/>
          <p:cNvSpPr>
            <a:spLocks noGrp="1"/>
          </p:cNvSpPr>
          <p:nvPr>
            <p:ph idx="1"/>
          </p:nvPr>
        </p:nvSpPr>
        <p:spPr>
          <a:xfrm>
            <a:off x="457200" y="1752600"/>
            <a:ext cx="8229600" cy="4525963"/>
          </a:xfrm>
        </p:spPr>
        <p:txBody>
          <a:bodyPr>
            <a:normAutofit lnSpcReduction="10000"/>
          </a:bodyPr>
          <a:lstStyle/>
          <a:p>
            <a:pPr marL="514350" indent="-514350">
              <a:buAutoNum type="alphaUcParenR"/>
            </a:pPr>
            <a:r>
              <a:rPr lang="en-US" dirty="0" smtClean="0"/>
              <a:t>The fusion of the two helium atoms to form carbon</a:t>
            </a:r>
          </a:p>
          <a:p>
            <a:pPr marL="514350" indent="-514350">
              <a:buAutoNum type="alphaUcParenR"/>
            </a:pPr>
            <a:r>
              <a:rPr lang="en-US" dirty="0" smtClean="0"/>
              <a:t>The fission of two hydrogen atom to form helium</a:t>
            </a:r>
          </a:p>
          <a:p>
            <a:pPr marL="514350" indent="-514350">
              <a:buAutoNum type="alphaUcParenR"/>
            </a:pPr>
            <a:r>
              <a:rPr lang="en-US" dirty="0" smtClean="0"/>
              <a:t>The fusion of two carbon atoms to form neon</a:t>
            </a:r>
          </a:p>
          <a:p>
            <a:pPr marL="514350" indent="-514350">
              <a:buAutoNum type="alphaUcParenR"/>
            </a:pPr>
            <a:r>
              <a:rPr lang="en-US" dirty="0" smtClean="0"/>
              <a:t>The fission of two neon atoms to form carbon</a:t>
            </a:r>
          </a:p>
          <a:p>
            <a:pPr marL="514350" indent="-514350">
              <a:buAutoNum type="alphaUcParenR"/>
            </a:pPr>
            <a:r>
              <a:rPr lang="en-US" dirty="0" smtClean="0"/>
              <a:t>The fusion of two hydrogen atoms to form helium</a:t>
            </a:r>
            <a:endParaRPr lang="en-US" dirty="0"/>
          </a:p>
        </p:txBody>
      </p:sp>
    </p:spTree>
    <p:extLst>
      <p:ext uri="{BB962C8B-B14F-4D97-AF65-F5344CB8AC3E}">
        <p14:creationId xmlns:p14="http://schemas.microsoft.com/office/powerpoint/2010/main" val="28826626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energy of the sun is primarily the result of:</a:t>
            </a:r>
            <a:endParaRPr lang="en-US" dirty="0"/>
          </a:p>
        </p:txBody>
      </p:sp>
      <p:sp>
        <p:nvSpPr>
          <p:cNvPr id="3" name="Content Placeholder 2"/>
          <p:cNvSpPr>
            <a:spLocks noGrp="1"/>
          </p:cNvSpPr>
          <p:nvPr>
            <p:ph idx="1"/>
          </p:nvPr>
        </p:nvSpPr>
        <p:spPr>
          <a:xfrm>
            <a:off x="457200" y="1752600"/>
            <a:ext cx="8229600" cy="4525963"/>
          </a:xfrm>
        </p:spPr>
        <p:txBody>
          <a:bodyPr>
            <a:normAutofit lnSpcReduction="10000"/>
          </a:bodyPr>
          <a:lstStyle/>
          <a:p>
            <a:pPr marL="514350" indent="-514350">
              <a:buAutoNum type="alphaUcParenR"/>
            </a:pPr>
            <a:r>
              <a:rPr lang="en-US" dirty="0" smtClean="0"/>
              <a:t>The fusion of the two helium atoms to form carbon</a:t>
            </a:r>
          </a:p>
          <a:p>
            <a:pPr marL="514350" indent="-514350">
              <a:buAutoNum type="alphaUcParenR"/>
            </a:pPr>
            <a:r>
              <a:rPr lang="en-US" dirty="0" smtClean="0"/>
              <a:t>The fission of two hydrogen atom to form helium</a:t>
            </a:r>
          </a:p>
          <a:p>
            <a:pPr marL="514350" indent="-514350">
              <a:buAutoNum type="alphaUcParenR"/>
            </a:pPr>
            <a:r>
              <a:rPr lang="en-US" dirty="0" smtClean="0"/>
              <a:t>The fusion of two carbon atoms to form neon</a:t>
            </a:r>
          </a:p>
          <a:p>
            <a:pPr marL="514350" indent="-514350">
              <a:buAutoNum type="alphaUcParenR"/>
            </a:pPr>
            <a:r>
              <a:rPr lang="en-US" dirty="0" smtClean="0"/>
              <a:t>The fission of two neon atoms to form carbon</a:t>
            </a:r>
          </a:p>
          <a:p>
            <a:pPr marL="514350" indent="-514350">
              <a:buAutoNum type="alphaUcParenR"/>
            </a:pPr>
            <a:r>
              <a:rPr lang="en-US" b="1" dirty="0" smtClean="0">
                <a:solidFill>
                  <a:srgbClr val="FF0000"/>
                </a:solidFill>
              </a:rPr>
              <a:t>The fusion of two hydrogen atoms to form helium</a:t>
            </a:r>
          </a:p>
          <a:p>
            <a:pPr marL="0" indent="0">
              <a:buNone/>
            </a:pPr>
            <a:endParaRPr lang="en-US" b="1" dirty="0">
              <a:solidFill>
                <a:srgbClr val="FF0000"/>
              </a:solidFill>
            </a:endParaRPr>
          </a:p>
        </p:txBody>
      </p:sp>
      <p:sp>
        <p:nvSpPr>
          <p:cNvPr id="4" name="Rectangle 3"/>
          <p:cNvSpPr/>
          <p:nvPr/>
        </p:nvSpPr>
        <p:spPr>
          <a:xfrm>
            <a:off x="457200" y="6096000"/>
            <a:ext cx="8305800" cy="369332"/>
          </a:xfrm>
          <a:prstGeom prst="rect">
            <a:avLst/>
          </a:prstGeom>
        </p:spPr>
        <p:txBody>
          <a:bodyPr wrap="square">
            <a:spAutoFit/>
          </a:bodyPr>
          <a:lstStyle/>
          <a:p>
            <a:r>
              <a:rPr lang="en-US" dirty="0"/>
              <a:t>https://www.youtube.com/watch?v=oIe1EDExxyg</a:t>
            </a:r>
          </a:p>
        </p:txBody>
      </p:sp>
    </p:spTree>
    <p:extLst>
      <p:ext uri="{BB962C8B-B14F-4D97-AF65-F5344CB8AC3E}">
        <p14:creationId xmlns:p14="http://schemas.microsoft.com/office/powerpoint/2010/main" val="17798758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primary productivity</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lphaUcParenR"/>
            </a:pPr>
            <a:r>
              <a:rPr lang="en-US" dirty="0" smtClean="0"/>
              <a:t>Is the rate at which producers manufacture chemical energy through photosynthesis</a:t>
            </a:r>
          </a:p>
          <a:p>
            <a:pPr marL="514350" indent="-514350">
              <a:buAutoNum type="alphaUcParenR"/>
            </a:pPr>
            <a:r>
              <a:rPr lang="en-US" dirty="0" smtClean="0"/>
              <a:t>Is the rate at which producers use chemical energy through respiration</a:t>
            </a:r>
          </a:p>
          <a:p>
            <a:pPr marL="514350" indent="-514350">
              <a:buAutoNum type="alphaUcParenR"/>
            </a:pPr>
            <a:r>
              <a:rPr lang="en-US" dirty="0" smtClean="0"/>
              <a:t>Is the rate of photosynthesis plus the rate of cellular respiration</a:t>
            </a:r>
          </a:p>
          <a:p>
            <a:pPr marL="514350" indent="-514350">
              <a:buAutoNum type="alphaUcParenR"/>
            </a:pPr>
            <a:r>
              <a:rPr lang="en-US" dirty="0" smtClean="0"/>
              <a:t>Is the rate at which energy for use by consumers is stored in new biomass</a:t>
            </a:r>
          </a:p>
          <a:p>
            <a:pPr marL="514350" indent="-514350">
              <a:buAutoNum type="alphaUcParenR"/>
            </a:pPr>
            <a:r>
              <a:rPr lang="en-US" dirty="0" smtClean="0"/>
              <a:t>Is the rate at which plants and other producers use photosynthesis to make more plant material</a:t>
            </a:r>
            <a:endParaRPr lang="en-US" dirty="0"/>
          </a:p>
        </p:txBody>
      </p:sp>
    </p:spTree>
    <p:extLst>
      <p:ext uri="{BB962C8B-B14F-4D97-AF65-F5344CB8AC3E}">
        <p14:creationId xmlns:p14="http://schemas.microsoft.com/office/powerpoint/2010/main" val="27979147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primary productivity</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AutoNum type="alphaUcParenR"/>
            </a:pPr>
            <a:r>
              <a:rPr lang="en-US" dirty="0" smtClean="0"/>
              <a:t>Is the rate at which producers manufacture chemical energy through photosynthesis</a:t>
            </a:r>
          </a:p>
          <a:p>
            <a:pPr marL="514350" indent="-514350">
              <a:buAutoNum type="alphaUcParenR"/>
            </a:pPr>
            <a:r>
              <a:rPr lang="en-US" dirty="0" smtClean="0"/>
              <a:t>Is the rate at which producers use chemical energy through respiration</a:t>
            </a:r>
          </a:p>
          <a:p>
            <a:pPr marL="514350" indent="-514350">
              <a:buAutoNum type="alphaUcParenR"/>
            </a:pPr>
            <a:r>
              <a:rPr lang="en-US" dirty="0" smtClean="0"/>
              <a:t>Is the rate of photosynthesis plus the rate of cellular respiration</a:t>
            </a:r>
          </a:p>
          <a:p>
            <a:pPr marL="514350" indent="-514350">
              <a:buAutoNum type="alphaUcParenR"/>
            </a:pPr>
            <a:r>
              <a:rPr lang="en-US" b="1" dirty="0" smtClean="0">
                <a:solidFill>
                  <a:srgbClr val="FF0000"/>
                </a:solidFill>
              </a:rPr>
              <a:t>Is the rate at which energy for use by consumers is stored in new biomass</a:t>
            </a:r>
          </a:p>
          <a:p>
            <a:pPr marL="514350" indent="-514350">
              <a:buAutoNum type="alphaUcParenR"/>
            </a:pPr>
            <a:r>
              <a:rPr lang="en-US" dirty="0" smtClean="0"/>
              <a:t>Is the rate at which plants and other producers use photosynthesis to make more plant material</a:t>
            </a:r>
          </a:p>
          <a:p>
            <a:pPr marL="0" indent="0">
              <a:buNone/>
            </a:pPr>
            <a:r>
              <a:rPr lang="en-US" dirty="0">
                <a:hlinkClick r:id="rId2"/>
              </a:rPr>
              <a:t>https://</a:t>
            </a:r>
            <a:r>
              <a:rPr lang="en-US" dirty="0" smtClean="0">
                <a:hlinkClick r:id="rId2"/>
              </a:rPr>
              <a:t>www.youtube.com/watch?v=wYuxjAzdV_g</a:t>
            </a:r>
            <a:endParaRPr lang="en-US" dirty="0" smtClean="0"/>
          </a:p>
          <a:p>
            <a:pPr marL="0" indent="0">
              <a:buNone/>
            </a:pPr>
            <a:endParaRPr lang="en-US" dirty="0"/>
          </a:p>
        </p:txBody>
      </p:sp>
    </p:spTree>
    <p:extLst>
      <p:ext uri="{BB962C8B-B14F-4D97-AF65-F5344CB8AC3E}">
        <p14:creationId xmlns:p14="http://schemas.microsoft.com/office/powerpoint/2010/main" val="2463980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Autofit/>
          </a:bodyPr>
          <a:lstStyle/>
          <a:p>
            <a:r>
              <a:rPr lang="en-US" sz="3600" dirty="0" smtClean="0"/>
              <a:t>(A) Persistence (B) biodegradable (C)cleanup (D) concentration (E)prevention</a:t>
            </a:r>
            <a:endParaRPr lang="en-US" sz="3600"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pPr marL="0" indent="0">
              <a:buNone/>
            </a:pPr>
            <a:r>
              <a:rPr lang="en-US" dirty="0" smtClean="0"/>
              <a:t>Q6: the amount per unit volume of air, soil, water, or body weight    </a:t>
            </a:r>
            <a:r>
              <a:rPr lang="en-US" b="1" dirty="0" smtClean="0">
                <a:solidFill>
                  <a:srgbClr val="FF0000"/>
                </a:solidFill>
              </a:rPr>
              <a:t>D</a:t>
            </a:r>
          </a:p>
          <a:p>
            <a:pPr marL="0" indent="0">
              <a:buNone/>
            </a:pPr>
            <a:r>
              <a:rPr lang="en-US" dirty="0" smtClean="0"/>
              <a:t>Q7: method of dealing with pollution which receives relatively minor funding  </a:t>
            </a:r>
            <a:r>
              <a:rPr lang="en-US" b="1" dirty="0" smtClean="0">
                <a:solidFill>
                  <a:srgbClr val="FF0000"/>
                </a:solidFill>
              </a:rPr>
              <a:t> E</a:t>
            </a:r>
          </a:p>
          <a:p>
            <a:pPr marL="0" indent="0">
              <a:buNone/>
            </a:pPr>
            <a:r>
              <a:rPr lang="en-US" dirty="0" smtClean="0"/>
              <a:t>Q8: how long a pollutant remains in the air, soil, or body weight   </a:t>
            </a:r>
            <a:r>
              <a:rPr lang="en-US" b="1" dirty="0" smtClean="0">
                <a:solidFill>
                  <a:srgbClr val="FF0000"/>
                </a:solidFill>
              </a:rPr>
              <a:t> A</a:t>
            </a:r>
          </a:p>
          <a:p>
            <a:pPr marL="0" indent="0">
              <a:buNone/>
            </a:pPr>
            <a:r>
              <a:rPr lang="en-US" dirty="0" smtClean="0"/>
              <a:t>Q9: most efforts to improve environmental quality have focused on this   </a:t>
            </a:r>
            <a:r>
              <a:rPr lang="en-US" b="1" dirty="0" smtClean="0">
                <a:solidFill>
                  <a:srgbClr val="FF0000"/>
                </a:solidFill>
              </a:rPr>
              <a:t>C</a:t>
            </a:r>
          </a:p>
          <a:p>
            <a:pPr marL="0" indent="0">
              <a:buNone/>
            </a:pPr>
            <a:r>
              <a:rPr lang="en-US" dirty="0" smtClean="0"/>
              <a:t>Q10: capable of being decomposed by organisms, such as bacteria    </a:t>
            </a:r>
            <a:r>
              <a:rPr lang="en-US" b="1" dirty="0" smtClean="0">
                <a:solidFill>
                  <a:srgbClr val="FF0000"/>
                </a:solidFill>
              </a:rPr>
              <a:t>B</a:t>
            </a:r>
            <a:endParaRPr lang="en-US" b="1" dirty="0">
              <a:solidFill>
                <a:srgbClr val="FF0000"/>
              </a:solidFill>
            </a:endParaRPr>
          </a:p>
        </p:txBody>
      </p:sp>
    </p:spTree>
    <p:extLst>
      <p:ext uri="{BB962C8B-B14F-4D97-AF65-F5344CB8AC3E}">
        <p14:creationId xmlns:p14="http://schemas.microsoft.com/office/powerpoint/2010/main" val="5466646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839200" cy="1143000"/>
          </a:xfrm>
        </p:spPr>
        <p:txBody>
          <a:bodyPr>
            <a:normAutofit fontScale="90000"/>
          </a:bodyPr>
          <a:lstStyle/>
          <a:p>
            <a:r>
              <a:rPr lang="en-US" dirty="0" smtClean="0"/>
              <a:t>A) NH</a:t>
            </a:r>
            <a:r>
              <a:rPr lang="en-US" sz="2200" dirty="0" smtClean="0"/>
              <a:t>4</a:t>
            </a:r>
            <a:r>
              <a:rPr lang="en-US" dirty="0" smtClean="0"/>
              <a:t>+  B) NO</a:t>
            </a:r>
            <a:r>
              <a:rPr lang="en-US" sz="2200" dirty="0" smtClean="0"/>
              <a:t>2</a:t>
            </a:r>
            <a:r>
              <a:rPr lang="en-US" dirty="0" smtClean="0"/>
              <a:t>- C) NO</a:t>
            </a:r>
            <a:r>
              <a:rPr lang="en-US" sz="2700" dirty="0" smtClean="0"/>
              <a:t>3</a:t>
            </a:r>
            <a:r>
              <a:rPr lang="en-US" dirty="0" smtClean="0"/>
              <a:t>- D) NH</a:t>
            </a:r>
            <a:r>
              <a:rPr lang="en-US" sz="2700" dirty="0" smtClean="0"/>
              <a:t>3</a:t>
            </a:r>
            <a:r>
              <a:rPr lang="en-US" dirty="0" smtClean="0"/>
              <a:t>  E) HNO</a:t>
            </a:r>
            <a:r>
              <a:rPr lang="en-US" sz="2700" dirty="0" smtClean="0"/>
              <a:t>3</a:t>
            </a:r>
            <a:endParaRPr lang="en-US" sz="2700" dirty="0"/>
          </a:p>
        </p:txBody>
      </p:sp>
      <p:sp>
        <p:nvSpPr>
          <p:cNvPr id="3" name="Content Placeholder 2"/>
          <p:cNvSpPr>
            <a:spLocks noGrp="1"/>
          </p:cNvSpPr>
          <p:nvPr>
            <p:ph idx="1"/>
          </p:nvPr>
        </p:nvSpPr>
        <p:spPr/>
        <p:txBody>
          <a:bodyPr/>
          <a:lstStyle/>
          <a:p>
            <a:pPr marL="514350" indent="-514350">
              <a:buAutoNum type="arabicParenR"/>
            </a:pPr>
            <a:r>
              <a:rPr lang="en-US" dirty="0" smtClean="0"/>
              <a:t>Nitrite ion</a:t>
            </a:r>
          </a:p>
          <a:p>
            <a:pPr marL="514350" indent="-514350">
              <a:buAutoNum type="arabicParenR"/>
            </a:pPr>
            <a:r>
              <a:rPr lang="en-US" dirty="0" smtClean="0"/>
              <a:t>Ammonium ion</a:t>
            </a:r>
          </a:p>
          <a:p>
            <a:pPr marL="514350" indent="-514350">
              <a:buAutoNum type="arabicParenR"/>
            </a:pPr>
            <a:r>
              <a:rPr lang="en-US" dirty="0" smtClean="0"/>
              <a:t>Nitric acid</a:t>
            </a:r>
          </a:p>
          <a:p>
            <a:pPr marL="514350" indent="-514350">
              <a:buAutoNum type="arabicParenR"/>
            </a:pPr>
            <a:r>
              <a:rPr lang="en-US" dirty="0" smtClean="0"/>
              <a:t>Nitrate ion</a:t>
            </a:r>
          </a:p>
          <a:p>
            <a:pPr marL="514350" indent="-514350">
              <a:buAutoNum type="arabicParenR"/>
            </a:pPr>
            <a:r>
              <a:rPr lang="en-US" dirty="0" smtClean="0"/>
              <a:t>Ammonia</a:t>
            </a:r>
            <a:endParaRPr lang="en-US" dirty="0"/>
          </a:p>
        </p:txBody>
      </p:sp>
    </p:spTree>
    <p:extLst>
      <p:ext uri="{BB962C8B-B14F-4D97-AF65-F5344CB8AC3E}">
        <p14:creationId xmlns:p14="http://schemas.microsoft.com/office/powerpoint/2010/main" val="14874255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839200" cy="1143000"/>
          </a:xfrm>
        </p:spPr>
        <p:txBody>
          <a:bodyPr>
            <a:normAutofit fontScale="90000"/>
          </a:bodyPr>
          <a:lstStyle/>
          <a:p>
            <a:r>
              <a:rPr lang="en-US" dirty="0" smtClean="0"/>
              <a:t>A) NH</a:t>
            </a:r>
            <a:r>
              <a:rPr lang="en-US" sz="2200" dirty="0" smtClean="0"/>
              <a:t>4</a:t>
            </a:r>
            <a:r>
              <a:rPr lang="en-US" dirty="0" smtClean="0"/>
              <a:t>+  B) NO</a:t>
            </a:r>
            <a:r>
              <a:rPr lang="en-US" sz="2200" dirty="0" smtClean="0"/>
              <a:t>2</a:t>
            </a:r>
            <a:r>
              <a:rPr lang="en-US" dirty="0" smtClean="0"/>
              <a:t>- C) NO</a:t>
            </a:r>
            <a:r>
              <a:rPr lang="en-US" sz="2700" dirty="0" smtClean="0"/>
              <a:t>3</a:t>
            </a:r>
            <a:r>
              <a:rPr lang="en-US" dirty="0" smtClean="0"/>
              <a:t>- D) NH</a:t>
            </a:r>
            <a:r>
              <a:rPr lang="en-US" sz="2700" dirty="0" smtClean="0"/>
              <a:t>3</a:t>
            </a:r>
            <a:r>
              <a:rPr lang="en-US" dirty="0" smtClean="0"/>
              <a:t>  E) HNO</a:t>
            </a:r>
            <a:r>
              <a:rPr lang="en-US" sz="2700" dirty="0" smtClean="0"/>
              <a:t>3</a:t>
            </a:r>
            <a:endParaRPr lang="en-US" sz="2700" dirty="0"/>
          </a:p>
        </p:txBody>
      </p:sp>
      <p:sp>
        <p:nvSpPr>
          <p:cNvPr id="3" name="Content Placeholder 2"/>
          <p:cNvSpPr>
            <a:spLocks noGrp="1"/>
          </p:cNvSpPr>
          <p:nvPr>
            <p:ph idx="1"/>
          </p:nvPr>
        </p:nvSpPr>
        <p:spPr/>
        <p:txBody>
          <a:bodyPr/>
          <a:lstStyle/>
          <a:p>
            <a:pPr marL="514350" indent="-514350">
              <a:buAutoNum type="arabicParenR"/>
            </a:pPr>
            <a:r>
              <a:rPr lang="en-US" dirty="0" smtClean="0"/>
              <a:t>Nitrite ion		B</a:t>
            </a:r>
          </a:p>
          <a:p>
            <a:pPr marL="514350" indent="-514350">
              <a:buAutoNum type="arabicParenR"/>
            </a:pPr>
            <a:r>
              <a:rPr lang="en-US" dirty="0" smtClean="0"/>
              <a:t>Ammonium ion	A</a:t>
            </a:r>
          </a:p>
          <a:p>
            <a:pPr marL="514350" indent="-514350">
              <a:buAutoNum type="arabicParenR"/>
            </a:pPr>
            <a:r>
              <a:rPr lang="en-US" dirty="0" smtClean="0"/>
              <a:t>Nitric acid		E</a:t>
            </a:r>
          </a:p>
          <a:p>
            <a:pPr marL="514350" indent="-514350">
              <a:buAutoNum type="arabicParenR"/>
            </a:pPr>
            <a:r>
              <a:rPr lang="en-US" dirty="0" smtClean="0"/>
              <a:t>Nitrate ion		C</a:t>
            </a:r>
          </a:p>
          <a:p>
            <a:pPr marL="514350" indent="-514350">
              <a:buAutoNum type="arabicParenR"/>
            </a:pPr>
            <a:r>
              <a:rPr lang="en-US" dirty="0" smtClean="0"/>
              <a:t>Ammonia		D</a:t>
            </a:r>
            <a:endParaRPr lang="en-US" dirty="0"/>
          </a:p>
        </p:txBody>
      </p:sp>
    </p:spTree>
    <p:extLst>
      <p:ext uri="{BB962C8B-B14F-4D97-AF65-F5344CB8AC3E}">
        <p14:creationId xmlns:p14="http://schemas.microsoft.com/office/powerpoint/2010/main" val="3422301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ecosystems has the LOWEST level of kilocalories per square meter per year? </a:t>
            </a:r>
            <a:endParaRPr lang="en-US" dirty="0"/>
          </a:p>
        </p:txBody>
      </p:sp>
      <p:sp>
        <p:nvSpPr>
          <p:cNvPr id="3" name="Content Placeholder 2"/>
          <p:cNvSpPr>
            <a:spLocks noGrp="1"/>
          </p:cNvSpPr>
          <p:nvPr>
            <p:ph idx="1"/>
          </p:nvPr>
        </p:nvSpPr>
        <p:spPr>
          <a:xfrm>
            <a:off x="457200" y="2057400"/>
            <a:ext cx="8229600" cy="4525963"/>
          </a:xfrm>
        </p:spPr>
        <p:txBody>
          <a:bodyPr/>
          <a:lstStyle/>
          <a:p>
            <a:pPr marL="514350" indent="-514350">
              <a:buAutoNum type="alphaUcParenR"/>
            </a:pPr>
            <a:r>
              <a:rPr lang="en-US" dirty="0" smtClean="0"/>
              <a:t>Savanna</a:t>
            </a:r>
          </a:p>
          <a:p>
            <a:pPr marL="514350" indent="-514350">
              <a:buAutoNum type="alphaUcParenR"/>
            </a:pPr>
            <a:r>
              <a:rPr lang="en-US" dirty="0" smtClean="0"/>
              <a:t>Tropical rain forest</a:t>
            </a:r>
          </a:p>
          <a:p>
            <a:pPr marL="514350" indent="-514350">
              <a:buAutoNum type="alphaUcParenR"/>
            </a:pPr>
            <a:r>
              <a:rPr lang="en-US" dirty="0" smtClean="0"/>
              <a:t>Agricultural land</a:t>
            </a:r>
          </a:p>
          <a:p>
            <a:pPr marL="514350" indent="-514350">
              <a:buAutoNum type="alphaUcParenR"/>
            </a:pPr>
            <a:r>
              <a:rPr lang="en-US" dirty="0" smtClean="0"/>
              <a:t>Lakes and streams</a:t>
            </a:r>
          </a:p>
          <a:p>
            <a:pPr marL="514350" indent="-514350">
              <a:buAutoNum type="alphaUcParenR"/>
            </a:pPr>
            <a:r>
              <a:rPr lang="en-US" dirty="0" smtClean="0"/>
              <a:t>Open ocean</a:t>
            </a:r>
            <a:endParaRPr lang="en-US" dirty="0"/>
          </a:p>
        </p:txBody>
      </p:sp>
    </p:spTree>
    <p:extLst>
      <p:ext uri="{BB962C8B-B14F-4D97-AF65-F5344CB8AC3E}">
        <p14:creationId xmlns:p14="http://schemas.microsoft.com/office/powerpoint/2010/main" val="32223274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ecosystems has the LOWEST level of kilocalories per square meter per year? </a:t>
            </a:r>
            <a:endParaRPr lang="en-US" dirty="0"/>
          </a:p>
        </p:txBody>
      </p:sp>
      <p:sp>
        <p:nvSpPr>
          <p:cNvPr id="3" name="Content Placeholder 2"/>
          <p:cNvSpPr>
            <a:spLocks noGrp="1"/>
          </p:cNvSpPr>
          <p:nvPr>
            <p:ph idx="1"/>
          </p:nvPr>
        </p:nvSpPr>
        <p:spPr>
          <a:xfrm>
            <a:off x="457200" y="2057400"/>
            <a:ext cx="8229600" cy="4525963"/>
          </a:xfrm>
        </p:spPr>
        <p:txBody>
          <a:bodyPr/>
          <a:lstStyle/>
          <a:p>
            <a:pPr marL="514350" indent="-514350">
              <a:buAutoNum type="alphaUcParenR"/>
            </a:pPr>
            <a:r>
              <a:rPr lang="en-US" dirty="0" smtClean="0"/>
              <a:t>Savanna</a:t>
            </a:r>
          </a:p>
          <a:p>
            <a:pPr marL="514350" indent="-514350">
              <a:buAutoNum type="alphaUcParenR"/>
            </a:pPr>
            <a:r>
              <a:rPr lang="en-US" dirty="0" smtClean="0"/>
              <a:t>Tropical rain forest</a:t>
            </a:r>
          </a:p>
          <a:p>
            <a:pPr marL="514350" indent="-514350">
              <a:buAutoNum type="alphaUcParenR"/>
            </a:pPr>
            <a:r>
              <a:rPr lang="en-US" dirty="0" smtClean="0"/>
              <a:t>Agricultural land</a:t>
            </a:r>
          </a:p>
          <a:p>
            <a:pPr marL="514350" indent="-514350">
              <a:buAutoNum type="alphaUcParenR"/>
            </a:pPr>
            <a:r>
              <a:rPr lang="en-US" dirty="0" smtClean="0"/>
              <a:t>Lakes and streams</a:t>
            </a:r>
          </a:p>
          <a:p>
            <a:pPr marL="514350" indent="-514350">
              <a:buAutoNum type="alphaUcParenR"/>
            </a:pPr>
            <a:r>
              <a:rPr lang="en-US" b="1" dirty="0" smtClean="0">
                <a:solidFill>
                  <a:srgbClr val="FF0000"/>
                </a:solidFill>
              </a:rPr>
              <a:t>Open ocean</a:t>
            </a:r>
          </a:p>
          <a:p>
            <a:pPr marL="0" indent="0">
              <a:buNone/>
            </a:pPr>
            <a:r>
              <a:rPr lang="en-US" sz="2400" dirty="0"/>
              <a:t>https://www.youtube.com/watch?v=wYuxjAzdV_g</a:t>
            </a:r>
          </a:p>
        </p:txBody>
      </p:sp>
    </p:spTree>
    <p:extLst>
      <p:ext uri="{BB962C8B-B14F-4D97-AF65-F5344CB8AC3E}">
        <p14:creationId xmlns:p14="http://schemas.microsoft.com/office/powerpoint/2010/main" val="10269652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bodyPr>
          <a:lstStyle/>
          <a:p>
            <a:r>
              <a:rPr lang="en-US" dirty="0" smtClean="0"/>
              <a:t>___ of the incoming solar energy is captured by green plants and bacteria and fuels photosynthesis to make the organic compounds that most life-forms need to survive</a:t>
            </a:r>
            <a:endParaRPr lang="en-US" dirty="0"/>
          </a:p>
        </p:txBody>
      </p:sp>
      <p:sp>
        <p:nvSpPr>
          <p:cNvPr id="3" name="Content Placeholder 2"/>
          <p:cNvSpPr>
            <a:spLocks noGrp="1"/>
          </p:cNvSpPr>
          <p:nvPr>
            <p:ph idx="1"/>
          </p:nvPr>
        </p:nvSpPr>
        <p:spPr>
          <a:xfrm>
            <a:off x="381000" y="3352800"/>
            <a:ext cx="8229600" cy="3200400"/>
          </a:xfrm>
        </p:spPr>
        <p:txBody>
          <a:bodyPr/>
          <a:lstStyle/>
          <a:p>
            <a:pPr marL="514350" indent="-514350">
              <a:buAutoNum type="alphaUcParenR"/>
            </a:pPr>
            <a:r>
              <a:rPr lang="en-US" dirty="0" smtClean="0"/>
              <a:t>90%	</a:t>
            </a:r>
          </a:p>
          <a:p>
            <a:pPr marL="0" indent="0">
              <a:buNone/>
            </a:pPr>
            <a:r>
              <a:rPr lang="en-US" dirty="0" smtClean="0"/>
              <a:t>B) 66     </a:t>
            </a:r>
          </a:p>
          <a:p>
            <a:pPr marL="0" indent="0">
              <a:buNone/>
            </a:pPr>
            <a:r>
              <a:rPr lang="en-US" dirty="0" smtClean="0"/>
              <a:t>C) 40     </a:t>
            </a:r>
          </a:p>
          <a:p>
            <a:pPr marL="0" indent="0">
              <a:buNone/>
            </a:pPr>
            <a:r>
              <a:rPr lang="en-US" dirty="0" smtClean="0"/>
              <a:t>D) 10  </a:t>
            </a:r>
          </a:p>
          <a:p>
            <a:pPr marL="0" indent="0">
              <a:buNone/>
            </a:pPr>
            <a:r>
              <a:rPr lang="en-US" dirty="0" smtClean="0"/>
              <a:t> E) less than 1%</a:t>
            </a:r>
            <a:endParaRPr lang="en-US" dirty="0"/>
          </a:p>
        </p:txBody>
      </p:sp>
    </p:spTree>
    <p:extLst>
      <p:ext uri="{BB962C8B-B14F-4D97-AF65-F5344CB8AC3E}">
        <p14:creationId xmlns:p14="http://schemas.microsoft.com/office/powerpoint/2010/main" val="11855961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bodyPr>
          <a:lstStyle/>
          <a:p>
            <a:r>
              <a:rPr lang="en-US" dirty="0" smtClean="0"/>
              <a:t>___ of the incoming solar energy is captured by green plants and bacteria and fuels photosynthesis to make the organic compounds that most life-forms need to survive</a:t>
            </a:r>
            <a:endParaRPr lang="en-US" dirty="0"/>
          </a:p>
        </p:txBody>
      </p:sp>
      <p:sp>
        <p:nvSpPr>
          <p:cNvPr id="3" name="Content Placeholder 2"/>
          <p:cNvSpPr>
            <a:spLocks noGrp="1"/>
          </p:cNvSpPr>
          <p:nvPr>
            <p:ph idx="1"/>
          </p:nvPr>
        </p:nvSpPr>
        <p:spPr>
          <a:xfrm>
            <a:off x="381000" y="3352800"/>
            <a:ext cx="8229600" cy="3200400"/>
          </a:xfrm>
        </p:spPr>
        <p:txBody>
          <a:bodyPr/>
          <a:lstStyle/>
          <a:p>
            <a:pPr marL="514350" indent="-514350">
              <a:buAutoNum type="alphaUcParenR"/>
            </a:pPr>
            <a:r>
              <a:rPr lang="en-US" dirty="0" smtClean="0"/>
              <a:t>90%	</a:t>
            </a:r>
          </a:p>
          <a:p>
            <a:pPr marL="0" indent="0">
              <a:buNone/>
            </a:pPr>
            <a:r>
              <a:rPr lang="en-US" dirty="0" smtClean="0"/>
              <a:t>B) 66     </a:t>
            </a:r>
          </a:p>
          <a:p>
            <a:pPr marL="0" indent="0">
              <a:buNone/>
            </a:pPr>
            <a:r>
              <a:rPr lang="en-US" dirty="0" smtClean="0"/>
              <a:t>C) 40     </a:t>
            </a:r>
          </a:p>
          <a:p>
            <a:pPr marL="0" indent="0">
              <a:buNone/>
            </a:pPr>
            <a:r>
              <a:rPr lang="en-US" dirty="0" smtClean="0"/>
              <a:t>D) 10  </a:t>
            </a:r>
          </a:p>
          <a:p>
            <a:pPr marL="0" indent="0">
              <a:buNone/>
            </a:pPr>
            <a:r>
              <a:rPr lang="en-US" b="1" dirty="0" smtClean="0">
                <a:solidFill>
                  <a:srgbClr val="FF0000"/>
                </a:solidFill>
              </a:rPr>
              <a:t> E) less than 1%</a:t>
            </a:r>
            <a:endParaRPr lang="en-US" b="1" dirty="0">
              <a:solidFill>
                <a:srgbClr val="FF0000"/>
              </a:solidFill>
            </a:endParaRPr>
          </a:p>
        </p:txBody>
      </p:sp>
    </p:spTree>
    <p:extLst>
      <p:ext uri="{BB962C8B-B14F-4D97-AF65-F5344CB8AC3E}">
        <p14:creationId xmlns:p14="http://schemas.microsoft.com/office/powerpoint/2010/main" val="11814656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t>Coral reefs, estuaries, and tidal zones are examples of:</a:t>
            </a:r>
            <a:br>
              <a:rPr lang="en-US" dirty="0" smtClean="0"/>
            </a:br>
            <a:r>
              <a:rPr lang="en-US" dirty="0" smtClean="0"/>
              <a:t>I.  Biomes  </a:t>
            </a:r>
            <a:br>
              <a:rPr lang="en-US" dirty="0" smtClean="0"/>
            </a:br>
            <a:r>
              <a:rPr lang="en-US" dirty="0" smtClean="0"/>
              <a:t>II.  Aquatic life zones </a:t>
            </a:r>
            <a:br>
              <a:rPr lang="en-US" dirty="0" smtClean="0"/>
            </a:br>
            <a:r>
              <a:rPr lang="en-US" dirty="0" smtClean="0"/>
              <a:t>III.  Niches</a:t>
            </a:r>
            <a:endParaRPr lang="en-US" dirty="0"/>
          </a:p>
        </p:txBody>
      </p:sp>
      <p:sp>
        <p:nvSpPr>
          <p:cNvPr id="3" name="Content Placeholder 2"/>
          <p:cNvSpPr>
            <a:spLocks noGrp="1"/>
          </p:cNvSpPr>
          <p:nvPr>
            <p:ph idx="1"/>
          </p:nvPr>
        </p:nvSpPr>
        <p:spPr>
          <a:xfrm>
            <a:off x="457200" y="3581400"/>
            <a:ext cx="8229600" cy="2544763"/>
          </a:xfrm>
        </p:spPr>
        <p:txBody>
          <a:bodyPr>
            <a:normAutofit fontScale="92500" lnSpcReduction="10000"/>
          </a:bodyPr>
          <a:lstStyle/>
          <a:p>
            <a:pPr marL="514350" indent="-514350">
              <a:buAutoNum type="alphaUcParenR"/>
            </a:pPr>
            <a:r>
              <a:rPr lang="en-US" dirty="0" smtClean="0"/>
              <a:t>I only    </a:t>
            </a:r>
          </a:p>
          <a:p>
            <a:pPr marL="0" indent="0">
              <a:buNone/>
            </a:pPr>
            <a:r>
              <a:rPr lang="en-US" dirty="0" smtClean="0"/>
              <a:t>B) II only   </a:t>
            </a:r>
          </a:p>
          <a:p>
            <a:pPr marL="0" indent="0">
              <a:buNone/>
            </a:pPr>
            <a:r>
              <a:rPr lang="en-US" dirty="0" smtClean="0"/>
              <a:t>C)  III only </a:t>
            </a:r>
          </a:p>
          <a:p>
            <a:pPr marL="514350" indent="-514350">
              <a:buAutoNum type="alphaUcParenR" startAt="4"/>
            </a:pPr>
            <a:r>
              <a:rPr lang="en-US" dirty="0" smtClean="0"/>
              <a:t>I and III only    </a:t>
            </a:r>
          </a:p>
          <a:p>
            <a:pPr marL="0" indent="0">
              <a:buNone/>
            </a:pPr>
            <a:r>
              <a:rPr lang="en-US" dirty="0" smtClean="0"/>
              <a:t>E)  II and III only</a:t>
            </a:r>
            <a:endParaRPr lang="en-US" dirty="0"/>
          </a:p>
        </p:txBody>
      </p:sp>
    </p:spTree>
    <p:extLst>
      <p:ext uri="{BB962C8B-B14F-4D97-AF65-F5344CB8AC3E}">
        <p14:creationId xmlns:p14="http://schemas.microsoft.com/office/powerpoint/2010/main" val="28055552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t>Coral reefs, estuaries, and tidal zones are examples of:</a:t>
            </a:r>
            <a:br>
              <a:rPr lang="en-US" dirty="0" smtClean="0"/>
            </a:br>
            <a:r>
              <a:rPr lang="en-US" dirty="0" smtClean="0"/>
              <a:t>I.  Biomes  </a:t>
            </a:r>
            <a:br>
              <a:rPr lang="en-US" dirty="0" smtClean="0"/>
            </a:br>
            <a:r>
              <a:rPr lang="en-US" dirty="0" smtClean="0"/>
              <a:t>II.  Aquatic life zones </a:t>
            </a:r>
            <a:br>
              <a:rPr lang="en-US" dirty="0" smtClean="0"/>
            </a:br>
            <a:r>
              <a:rPr lang="en-US" dirty="0" smtClean="0"/>
              <a:t>III.  Niches</a:t>
            </a:r>
            <a:endParaRPr lang="en-US" dirty="0"/>
          </a:p>
        </p:txBody>
      </p:sp>
      <p:sp>
        <p:nvSpPr>
          <p:cNvPr id="3" name="Content Placeholder 2"/>
          <p:cNvSpPr>
            <a:spLocks noGrp="1"/>
          </p:cNvSpPr>
          <p:nvPr>
            <p:ph idx="1"/>
          </p:nvPr>
        </p:nvSpPr>
        <p:spPr>
          <a:xfrm>
            <a:off x="457200" y="3581400"/>
            <a:ext cx="8229600" cy="2544763"/>
          </a:xfrm>
        </p:spPr>
        <p:txBody>
          <a:bodyPr>
            <a:normAutofit fontScale="85000" lnSpcReduction="20000"/>
          </a:bodyPr>
          <a:lstStyle/>
          <a:p>
            <a:pPr marL="514350" indent="-514350">
              <a:buAutoNum type="alphaUcParenR"/>
            </a:pPr>
            <a:r>
              <a:rPr lang="en-US" dirty="0" smtClean="0"/>
              <a:t>I only    </a:t>
            </a:r>
          </a:p>
          <a:p>
            <a:pPr marL="0" indent="0">
              <a:buNone/>
            </a:pPr>
            <a:r>
              <a:rPr lang="en-US" b="1" dirty="0" smtClean="0">
                <a:solidFill>
                  <a:srgbClr val="FF0000"/>
                </a:solidFill>
              </a:rPr>
              <a:t>B) II only   </a:t>
            </a:r>
          </a:p>
          <a:p>
            <a:pPr marL="0" indent="0">
              <a:buNone/>
            </a:pPr>
            <a:r>
              <a:rPr lang="en-US" dirty="0" smtClean="0"/>
              <a:t>C)  III only </a:t>
            </a:r>
          </a:p>
          <a:p>
            <a:pPr marL="514350" indent="-514350">
              <a:buAutoNum type="alphaUcParenR" startAt="4"/>
            </a:pPr>
            <a:r>
              <a:rPr lang="en-US" dirty="0" smtClean="0"/>
              <a:t>I and III only    </a:t>
            </a:r>
          </a:p>
          <a:p>
            <a:pPr marL="514350" indent="-514350">
              <a:buAutoNum type="alphaUcParenR" startAt="5"/>
            </a:pPr>
            <a:r>
              <a:rPr lang="en-US" dirty="0" smtClean="0"/>
              <a:t>II and III only</a:t>
            </a:r>
          </a:p>
          <a:p>
            <a:pPr marL="0" indent="0">
              <a:buNone/>
            </a:pPr>
            <a:r>
              <a:rPr lang="en-US" dirty="0"/>
              <a:t>https://www.youtube.com/watch?v=HLemFucgDfc</a:t>
            </a:r>
          </a:p>
        </p:txBody>
      </p:sp>
    </p:spTree>
    <p:extLst>
      <p:ext uri="{BB962C8B-B14F-4D97-AF65-F5344CB8AC3E}">
        <p14:creationId xmlns:p14="http://schemas.microsoft.com/office/powerpoint/2010/main" val="39337162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t>Of the following processes, which work (move) against gravity</a:t>
            </a:r>
            <a:br>
              <a:rPr lang="en-US" dirty="0" smtClean="0"/>
            </a:br>
            <a:r>
              <a:rPr lang="en-US" dirty="0" smtClean="0"/>
              <a:t>I. percolation</a:t>
            </a:r>
            <a:br>
              <a:rPr lang="en-US" dirty="0" smtClean="0"/>
            </a:br>
            <a:r>
              <a:rPr lang="en-US" dirty="0" smtClean="0"/>
              <a:t>II.  transpiration</a:t>
            </a:r>
            <a:br>
              <a:rPr lang="en-US" dirty="0" smtClean="0"/>
            </a:br>
            <a:r>
              <a:rPr lang="en-US" dirty="0" smtClean="0"/>
              <a:t>III. infiltration</a:t>
            </a:r>
            <a:endParaRPr lang="en-US" dirty="0"/>
          </a:p>
        </p:txBody>
      </p:sp>
      <p:sp>
        <p:nvSpPr>
          <p:cNvPr id="3" name="Content Placeholder 2"/>
          <p:cNvSpPr>
            <a:spLocks noGrp="1"/>
          </p:cNvSpPr>
          <p:nvPr>
            <p:ph idx="1"/>
          </p:nvPr>
        </p:nvSpPr>
        <p:spPr>
          <a:xfrm>
            <a:off x="457200" y="3810000"/>
            <a:ext cx="8229600" cy="2620963"/>
          </a:xfrm>
        </p:spPr>
        <p:txBody>
          <a:bodyPr/>
          <a:lstStyle/>
          <a:p>
            <a:pPr marL="514350" indent="-514350">
              <a:buAutoNum type="alphaUcParenR"/>
            </a:pPr>
            <a:r>
              <a:rPr lang="en-US" dirty="0" smtClean="0"/>
              <a:t>I only    B) II only   C) III only   </a:t>
            </a:r>
          </a:p>
          <a:p>
            <a:pPr marL="0" indent="0">
              <a:buNone/>
            </a:pPr>
            <a:r>
              <a:rPr lang="en-US" dirty="0" smtClean="0"/>
              <a:t>D) I and II only     E)   II and III only</a:t>
            </a:r>
          </a:p>
          <a:p>
            <a:pPr marL="0" indent="0">
              <a:buNone/>
            </a:pPr>
            <a:endParaRPr lang="en-US" dirty="0"/>
          </a:p>
        </p:txBody>
      </p:sp>
    </p:spTree>
    <p:extLst>
      <p:ext uri="{BB962C8B-B14F-4D97-AF65-F5344CB8AC3E}">
        <p14:creationId xmlns:p14="http://schemas.microsoft.com/office/powerpoint/2010/main" val="5157660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fontScale="90000"/>
          </a:bodyPr>
          <a:lstStyle/>
          <a:p>
            <a:r>
              <a:rPr lang="en-US" dirty="0" smtClean="0"/>
              <a:t>Of the following processes, which work (move) against gravity</a:t>
            </a:r>
            <a:br>
              <a:rPr lang="en-US" dirty="0" smtClean="0"/>
            </a:br>
            <a:r>
              <a:rPr lang="en-US" dirty="0" smtClean="0"/>
              <a:t>I. percolation</a:t>
            </a:r>
            <a:br>
              <a:rPr lang="en-US" dirty="0" smtClean="0"/>
            </a:br>
            <a:r>
              <a:rPr lang="en-US" dirty="0" smtClean="0"/>
              <a:t>II.  transpiration</a:t>
            </a:r>
            <a:br>
              <a:rPr lang="en-US" dirty="0" smtClean="0"/>
            </a:br>
            <a:r>
              <a:rPr lang="en-US" dirty="0" smtClean="0"/>
              <a:t>III. infiltration</a:t>
            </a:r>
            <a:endParaRPr lang="en-US" dirty="0"/>
          </a:p>
        </p:txBody>
      </p:sp>
      <p:sp>
        <p:nvSpPr>
          <p:cNvPr id="3" name="Content Placeholder 2"/>
          <p:cNvSpPr>
            <a:spLocks noGrp="1"/>
          </p:cNvSpPr>
          <p:nvPr>
            <p:ph idx="1"/>
          </p:nvPr>
        </p:nvSpPr>
        <p:spPr>
          <a:xfrm>
            <a:off x="457200" y="3810000"/>
            <a:ext cx="8229600" cy="2620963"/>
          </a:xfrm>
        </p:spPr>
        <p:txBody>
          <a:bodyPr/>
          <a:lstStyle/>
          <a:p>
            <a:pPr marL="514350" indent="-514350">
              <a:buAutoNum type="alphaUcParenR"/>
            </a:pPr>
            <a:r>
              <a:rPr lang="en-US" dirty="0" smtClean="0"/>
              <a:t>I only    </a:t>
            </a:r>
            <a:r>
              <a:rPr lang="en-US" b="1" dirty="0" smtClean="0">
                <a:solidFill>
                  <a:srgbClr val="FF0000"/>
                </a:solidFill>
              </a:rPr>
              <a:t>B) II only   </a:t>
            </a:r>
            <a:r>
              <a:rPr lang="en-US" dirty="0" smtClean="0"/>
              <a:t>C) III only   </a:t>
            </a:r>
          </a:p>
          <a:p>
            <a:pPr marL="0" indent="0">
              <a:buNone/>
            </a:pPr>
            <a:r>
              <a:rPr lang="en-US" dirty="0" smtClean="0"/>
              <a:t>D) I and II only     E)   II and III only</a:t>
            </a:r>
          </a:p>
          <a:p>
            <a:pPr marL="0" indent="0">
              <a:buNone/>
            </a:pPr>
            <a:endParaRPr lang="en-US" dirty="0"/>
          </a:p>
        </p:txBody>
      </p:sp>
    </p:spTree>
    <p:extLst>
      <p:ext uri="{BB962C8B-B14F-4D97-AF65-F5344CB8AC3E}">
        <p14:creationId xmlns:p14="http://schemas.microsoft.com/office/powerpoint/2010/main" val="424171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regarding MDCs and LDCs is true?	</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MDCs are home to twice as many people as LDCs</a:t>
            </a:r>
          </a:p>
          <a:p>
            <a:pPr marL="514350" indent="-514350">
              <a:buAutoNum type="alphaUcParenBoth"/>
            </a:pPr>
            <a:r>
              <a:rPr lang="en-US" dirty="0" smtClean="0"/>
              <a:t>MDCs are home to four times as many people as LDCs</a:t>
            </a:r>
          </a:p>
          <a:p>
            <a:pPr marL="514350" indent="-514350">
              <a:buAutoNum type="alphaUcParenBoth"/>
            </a:pPr>
            <a:r>
              <a:rPr lang="en-US" dirty="0" smtClean="0"/>
              <a:t>MDCs have more rapid population growth rates than LDCs</a:t>
            </a:r>
          </a:p>
          <a:p>
            <a:pPr marL="514350" indent="-514350">
              <a:buAutoNum type="alphaUcParenBoth"/>
            </a:pPr>
            <a:r>
              <a:rPr lang="en-US" dirty="0" smtClean="0"/>
              <a:t>MDCs have lower per capita GNPs than LDCs</a:t>
            </a:r>
          </a:p>
          <a:p>
            <a:pPr marL="514350" indent="-514350">
              <a:buAutoNum type="alphaUcParenBoth"/>
            </a:pPr>
            <a:r>
              <a:rPr lang="en-US" dirty="0" smtClean="0"/>
              <a:t>MDCs generally have safer water supplies</a:t>
            </a:r>
            <a:endParaRPr lang="en-US" dirty="0"/>
          </a:p>
        </p:txBody>
      </p:sp>
    </p:spTree>
    <p:extLst>
      <p:ext uri="{BB962C8B-B14F-4D97-AF65-F5344CB8AC3E}">
        <p14:creationId xmlns:p14="http://schemas.microsoft.com/office/powerpoint/2010/main" val="36476905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The major plant nutrient MOST likely to be a limiting factor is</a:t>
            </a:r>
            <a:br>
              <a:rPr lang="en-US" dirty="0" smtClean="0"/>
            </a:br>
            <a:endParaRPr lang="en-US" dirty="0"/>
          </a:p>
        </p:txBody>
      </p:sp>
      <p:sp>
        <p:nvSpPr>
          <p:cNvPr id="3" name="Content Placeholder 2"/>
          <p:cNvSpPr>
            <a:spLocks noGrp="1"/>
          </p:cNvSpPr>
          <p:nvPr>
            <p:ph idx="1"/>
          </p:nvPr>
        </p:nvSpPr>
        <p:spPr>
          <a:xfrm>
            <a:off x="457200" y="3657600"/>
            <a:ext cx="8229600" cy="2468563"/>
          </a:xfrm>
        </p:spPr>
        <p:txBody>
          <a:bodyPr>
            <a:normAutofit fontScale="92500" lnSpcReduction="20000"/>
          </a:bodyPr>
          <a:lstStyle/>
          <a:p>
            <a:pPr marL="514350" indent="-514350">
              <a:buAutoNum type="alphaUcParenR"/>
            </a:pPr>
            <a:r>
              <a:rPr lang="en-US" dirty="0" smtClean="0"/>
              <a:t>Phosphorus</a:t>
            </a:r>
          </a:p>
          <a:p>
            <a:pPr marL="514350" indent="-514350">
              <a:buAutoNum type="alphaUcParenR"/>
            </a:pPr>
            <a:r>
              <a:rPr lang="en-US" dirty="0" smtClean="0"/>
              <a:t>Calcium</a:t>
            </a:r>
          </a:p>
          <a:p>
            <a:pPr marL="514350" indent="-514350">
              <a:buAutoNum type="alphaUcParenR"/>
            </a:pPr>
            <a:r>
              <a:rPr lang="en-US" dirty="0" smtClean="0"/>
              <a:t>Manganese</a:t>
            </a:r>
          </a:p>
          <a:p>
            <a:pPr marL="514350" indent="-514350">
              <a:buAutoNum type="alphaUcParenR"/>
            </a:pPr>
            <a:r>
              <a:rPr lang="en-US" dirty="0" smtClean="0"/>
              <a:t>Potassium</a:t>
            </a:r>
          </a:p>
          <a:p>
            <a:pPr marL="514350" indent="-514350">
              <a:buAutoNum type="alphaUcParenR"/>
            </a:pPr>
            <a:r>
              <a:rPr lang="en-US" smtClean="0"/>
              <a:t>magnesium</a:t>
            </a:r>
            <a:endParaRPr lang="en-US" dirty="0"/>
          </a:p>
        </p:txBody>
      </p:sp>
    </p:spTree>
    <p:extLst>
      <p:ext uri="{BB962C8B-B14F-4D97-AF65-F5344CB8AC3E}">
        <p14:creationId xmlns:p14="http://schemas.microsoft.com/office/powerpoint/2010/main" val="34812665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The major plant nutrient MOST likely to be a limiting factor is</a:t>
            </a:r>
            <a:br>
              <a:rPr lang="en-US" dirty="0" smtClean="0"/>
            </a:br>
            <a:endParaRPr lang="en-US" dirty="0"/>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AutoNum type="alphaUcParenR"/>
            </a:pPr>
            <a:r>
              <a:rPr lang="en-US" b="1" dirty="0" smtClean="0">
                <a:solidFill>
                  <a:srgbClr val="FF0000"/>
                </a:solidFill>
              </a:rPr>
              <a:t>Phosphorus</a:t>
            </a:r>
          </a:p>
          <a:p>
            <a:pPr marL="514350" indent="-514350">
              <a:buAutoNum type="alphaUcParenR"/>
            </a:pPr>
            <a:r>
              <a:rPr lang="en-US" dirty="0" smtClean="0"/>
              <a:t>Calcium</a:t>
            </a:r>
          </a:p>
          <a:p>
            <a:pPr marL="514350" indent="-514350">
              <a:buAutoNum type="alphaUcParenR"/>
            </a:pPr>
            <a:r>
              <a:rPr lang="en-US" dirty="0" smtClean="0"/>
              <a:t>Manganese</a:t>
            </a:r>
          </a:p>
          <a:p>
            <a:pPr marL="514350" indent="-514350">
              <a:buAutoNum type="alphaUcParenR"/>
            </a:pPr>
            <a:r>
              <a:rPr lang="en-US" dirty="0" smtClean="0"/>
              <a:t>Potassium</a:t>
            </a:r>
          </a:p>
          <a:p>
            <a:pPr marL="514350" indent="-514350">
              <a:buAutoNum type="alphaUcParenR"/>
            </a:pPr>
            <a:r>
              <a:rPr lang="en-US" dirty="0" smtClean="0"/>
              <a:t>Magnesium</a:t>
            </a:r>
          </a:p>
          <a:p>
            <a:pPr marL="0" indent="0">
              <a:buNone/>
            </a:pPr>
            <a:r>
              <a:rPr lang="en-US" sz="2400" dirty="0"/>
              <a:t>https://www.youtube.com/watch?v=NOJDQXOBEIw</a:t>
            </a:r>
          </a:p>
        </p:txBody>
      </p:sp>
    </p:spTree>
    <p:extLst>
      <p:ext uri="{BB962C8B-B14F-4D97-AF65-F5344CB8AC3E}">
        <p14:creationId xmlns:p14="http://schemas.microsoft.com/office/powerpoint/2010/main" val="28560636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229600" cy="1143000"/>
          </a:xfrm>
        </p:spPr>
        <p:txBody>
          <a:bodyPr>
            <a:normAutofit fontScale="90000"/>
          </a:bodyPr>
          <a:lstStyle/>
          <a:p>
            <a:r>
              <a:rPr lang="en-US" dirty="0" smtClean="0"/>
              <a:t>Which of the following is NOT one of the common phosphorus reservoirs in the ecosystem</a:t>
            </a:r>
            <a:endParaRPr lang="en-US" dirty="0"/>
          </a:p>
        </p:txBody>
      </p:sp>
      <p:sp>
        <p:nvSpPr>
          <p:cNvPr id="3" name="Content Placeholder 2"/>
          <p:cNvSpPr>
            <a:spLocks noGrp="1"/>
          </p:cNvSpPr>
          <p:nvPr>
            <p:ph idx="1"/>
          </p:nvPr>
        </p:nvSpPr>
        <p:spPr>
          <a:xfrm>
            <a:off x="152400" y="2514600"/>
            <a:ext cx="8229600" cy="4525963"/>
          </a:xfrm>
        </p:spPr>
        <p:txBody>
          <a:bodyPr/>
          <a:lstStyle/>
          <a:p>
            <a:pPr marL="514350" indent="-514350">
              <a:buAutoNum type="alphaUcParenR"/>
            </a:pPr>
            <a:r>
              <a:rPr lang="en-US" dirty="0" smtClean="0"/>
              <a:t>Water   B) organisms  C) atmosphere  </a:t>
            </a:r>
          </a:p>
          <a:p>
            <a:pPr marL="0" indent="0">
              <a:buNone/>
            </a:pPr>
            <a:r>
              <a:rPr lang="en-US" dirty="0" smtClean="0"/>
              <a:t>D) Rocks  	E</a:t>
            </a:r>
            <a:r>
              <a:rPr lang="en-US" smtClean="0"/>
              <a:t>) Soil</a:t>
            </a:r>
            <a:endParaRPr lang="en-US" dirty="0"/>
          </a:p>
        </p:txBody>
      </p:sp>
    </p:spTree>
    <p:extLst>
      <p:ext uri="{BB962C8B-B14F-4D97-AF65-F5344CB8AC3E}">
        <p14:creationId xmlns:p14="http://schemas.microsoft.com/office/powerpoint/2010/main" val="19495024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229600" cy="1143000"/>
          </a:xfrm>
        </p:spPr>
        <p:txBody>
          <a:bodyPr>
            <a:normAutofit fontScale="90000"/>
          </a:bodyPr>
          <a:lstStyle/>
          <a:p>
            <a:r>
              <a:rPr lang="en-US" dirty="0" smtClean="0"/>
              <a:t>Which of the following is NOT one of the common phosphorus reservoirs in the ecosystem</a:t>
            </a:r>
            <a:endParaRPr lang="en-US" dirty="0"/>
          </a:p>
        </p:txBody>
      </p:sp>
      <p:sp>
        <p:nvSpPr>
          <p:cNvPr id="3" name="Content Placeholder 2"/>
          <p:cNvSpPr>
            <a:spLocks noGrp="1"/>
          </p:cNvSpPr>
          <p:nvPr>
            <p:ph idx="1"/>
          </p:nvPr>
        </p:nvSpPr>
        <p:spPr>
          <a:xfrm>
            <a:off x="152400" y="2514600"/>
            <a:ext cx="8229600" cy="4525963"/>
          </a:xfrm>
        </p:spPr>
        <p:txBody>
          <a:bodyPr/>
          <a:lstStyle/>
          <a:p>
            <a:pPr marL="514350" indent="-514350">
              <a:buAutoNum type="alphaUcParenR"/>
            </a:pPr>
            <a:r>
              <a:rPr lang="en-US" dirty="0" smtClean="0"/>
              <a:t>Water   B) organisms  </a:t>
            </a:r>
            <a:r>
              <a:rPr lang="en-US" b="1" dirty="0" smtClean="0">
                <a:solidFill>
                  <a:srgbClr val="FF0000"/>
                </a:solidFill>
              </a:rPr>
              <a:t>C) atmosphere  </a:t>
            </a:r>
          </a:p>
          <a:p>
            <a:pPr marL="0" indent="0">
              <a:buNone/>
            </a:pPr>
            <a:r>
              <a:rPr lang="en-US" dirty="0" smtClean="0"/>
              <a:t>D) Rocks  	E) Soil</a:t>
            </a:r>
            <a:endParaRPr lang="en-US" dirty="0"/>
          </a:p>
        </p:txBody>
      </p:sp>
    </p:spTree>
    <p:extLst>
      <p:ext uri="{BB962C8B-B14F-4D97-AF65-F5344CB8AC3E}">
        <p14:creationId xmlns:p14="http://schemas.microsoft.com/office/powerpoint/2010/main" val="28787621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Condensation nuclei form from all of the following EXCEPT</a:t>
            </a:r>
            <a:endParaRPr lang="en-US" dirty="0"/>
          </a:p>
        </p:txBody>
      </p:sp>
      <p:sp>
        <p:nvSpPr>
          <p:cNvPr id="3" name="Content Placeholder 2"/>
          <p:cNvSpPr>
            <a:spLocks noGrp="1"/>
          </p:cNvSpPr>
          <p:nvPr>
            <p:ph idx="1"/>
          </p:nvPr>
        </p:nvSpPr>
        <p:spPr/>
        <p:txBody>
          <a:bodyPr/>
          <a:lstStyle/>
          <a:p>
            <a:pPr marL="0" indent="0">
              <a:buNone/>
            </a:pPr>
            <a:r>
              <a:rPr lang="en-US" dirty="0" smtClean="0"/>
              <a:t>A) sea salt</a:t>
            </a:r>
          </a:p>
          <a:p>
            <a:pPr marL="0" indent="0">
              <a:buNone/>
            </a:pPr>
            <a:r>
              <a:rPr lang="en-US" dirty="0" smtClean="0"/>
              <a:t>B) Soil dust</a:t>
            </a:r>
          </a:p>
          <a:p>
            <a:pPr marL="0" indent="0">
              <a:buNone/>
            </a:pPr>
            <a:r>
              <a:rPr lang="en-US" dirty="0" smtClean="0"/>
              <a:t>C)Carbon monoxide emitted from vehicles</a:t>
            </a:r>
          </a:p>
          <a:p>
            <a:pPr marL="0" indent="0">
              <a:buNone/>
            </a:pPr>
            <a:r>
              <a:rPr lang="en-US" dirty="0" smtClean="0"/>
              <a:t>D) Volcanic ash</a:t>
            </a:r>
          </a:p>
          <a:p>
            <a:pPr marL="0" indent="0">
              <a:buNone/>
            </a:pPr>
            <a:r>
              <a:rPr lang="en-US" dirty="0" smtClean="0"/>
              <a:t>E) Particulate matter emitted by coal-burning power plants</a:t>
            </a:r>
            <a:endParaRPr lang="en-US" dirty="0" smtClean="0"/>
          </a:p>
          <a:p>
            <a:endParaRPr lang="en-US" dirty="0"/>
          </a:p>
        </p:txBody>
      </p:sp>
    </p:spTree>
    <p:extLst>
      <p:ext uri="{BB962C8B-B14F-4D97-AF65-F5344CB8AC3E}">
        <p14:creationId xmlns:p14="http://schemas.microsoft.com/office/powerpoint/2010/main" val="30809778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Condensation nuclei form from all of the following EXCEPT</a:t>
            </a:r>
            <a:endParaRPr lang="en-US" dirty="0"/>
          </a:p>
        </p:txBody>
      </p:sp>
      <p:sp>
        <p:nvSpPr>
          <p:cNvPr id="3" name="Content Placeholder 2"/>
          <p:cNvSpPr>
            <a:spLocks noGrp="1"/>
          </p:cNvSpPr>
          <p:nvPr>
            <p:ph idx="1"/>
          </p:nvPr>
        </p:nvSpPr>
        <p:spPr/>
        <p:txBody>
          <a:bodyPr/>
          <a:lstStyle/>
          <a:p>
            <a:pPr marL="0" indent="0">
              <a:buNone/>
            </a:pPr>
            <a:r>
              <a:rPr lang="en-US" dirty="0" smtClean="0"/>
              <a:t>A) sea salt</a:t>
            </a:r>
          </a:p>
          <a:p>
            <a:pPr marL="0" indent="0">
              <a:buNone/>
            </a:pPr>
            <a:r>
              <a:rPr lang="en-US" dirty="0" smtClean="0"/>
              <a:t>B) Soil dust</a:t>
            </a:r>
          </a:p>
          <a:p>
            <a:pPr marL="0" indent="0">
              <a:buNone/>
            </a:pPr>
            <a:r>
              <a:rPr lang="en-US" b="1" dirty="0" smtClean="0">
                <a:solidFill>
                  <a:srgbClr val="FF0000"/>
                </a:solidFill>
              </a:rPr>
              <a:t>C)Carbon monoxide emitted from vehicles</a:t>
            </a:r>
          </a:p>
          <a:p>
            <a:pPr marL="0" indent="0">
              <a:buNone/>
            </a:pPr>
            <a:r>
              <a:rPr lang="en-US" dirty="0" smtClean="0"/>
              <a:t>D) Volcanic ash</a:t>
            </a:r>
          </a:p>
          <a:p>
            <a:pPr marL="0" indent="0">
              <a:buNone/>
            </a:pPr>
            <a:r>
              <a:rPr lang="en-US" dirty="0" smtClean="0"/>
              <a:t>E) Particulate matter emitted by coal-burning power plants</a:t>
            </a:r>
            <a:endParaRPr lang="en-US" dirty="0" smtClean="0"/>
          </a:p>
          <a:p>
            <a:endParaRPr lang="en-US" dirty="0"/>
          </a:p>
        </p:txBody>
      </p:sp>
    </p:spTree>
    <p:extLst>
      <p:ext uri="{BB962C8B-B14F-4D97-AF65-F5344CB8AC3E}">
        <p14:creationId xmlns:p14="http://schemas.microsoft.com/office/powerpoint/2010/main" val="19005553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During an El Nino-Southern Oscillation (ENSO)	</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Prevailing easterly winds weaken </a:t>
            </a:r>
          </a:p>
          <a:p>
            <a:pPr marL="514350" indent="-514350">
              <a:buAutoNum type="alphaUcParenR"/>
            </a:pPr>
            <a:r>
              <a:rPr lang="en-US" dirty="0" smtClean="0"/>
              <a:t>Surface water along the South and North American coasts becomes cooler</a:t>
            </a:r>
          </a:p>
          <a:p>
            <a:pPr marL="514350" indent="-514350">
              <a:buAutoNum type="alphaUcParenR"/>
            </a:pPr>
            <a:r>
              <a:rPr lang="en-US" dirty="0" err="1" smtClean="0"/>
              <a:t>Upwellings</a:t>
            </a:r>
            <a:r>
              <a:rPr lang="en-US" dirty="0" smtClean="0"/>
              <a:t> of cold, nutrient rich water are suppressed</a:t>
            </a:r>
          </a:p>
          <a:p>
            <a:pPr marL="514350" indent="-514350">
              <a:buAutoNum type="alphaUcParenR"/>
            </a:pPr>
            <a:r>
              <a:rPr lang="en-US" dirty="0" err="1" smtClean="0"/>
              <a:t>Upwellings</a:t>
            </a:r>
            <a:r>
              <a:rPr lang="en-US" dirty="0" smtClean="0"/>
              <a:t> of warm, nutrient poor water are suppressed</a:t>
            </a:r>
          </a:p>
          <a:p>
            <a:pPr marL="514350" indent="-514350">
              <a:buAutoNum type="alphaUcParenR"/>
            </a:pPr>
            <a:r>
              <a:rPr lang="en-US" dirty="0" smtClean="0"/>
              <a:t>Primary productivity increases</a:t>
            </a:r>
            <a:endParaRPr lang="en-US" dirty="0"/>
          </a:p>
        </p:txBody>
      </p:sp>
    </p:spTree>
    <p:extLst>
      <p:ext uri="{BB962C8B-B14F-4D97-AF65-F5344CB8AC3E}">
        <p14:creationId xmlns:p14="http://schemas.microsoft.com/office/powerpoint/2010/main" val="9345313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During an El Nino-Southern Oscillation (ENSO)	</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AutoNum type="alphaUcParenR"/>
            </a:pPr>
            <a:r>
              <a:rPr lang="en-US" dirty="0" smtClean="0"/>
              <a:t>Prevailing easterly winds weaken </a:t>
            </a:r>
          </a:p>
          <a:p>
            <a:pPr marL="514350" indent="-514350">
              <a:buAutoNum type="alphaUcParenR"/>
            </a:pPr>
            <a:r>
              <a:rPr lang="en-US" dirty="0" smtClean="0"/>
              <a:t>Surface water along the South and North American coasts becomes cooler</a:t>
            </a:r>
          </a:p>
          <a:p>
            <a:pPr marL="514350" indent="-514350">
              <a:buAutoNum type="alphaUcParenR"/>
            </a:pPr>
            <a:r>
              <a:rPr lang="en-US" b="1" dirty="0" err="1" smtClean="0">
                <a:solidFill>
                  <a:srgbClr val="FF0000"/>
                </a:solidFill>
              </a:rPr>
              <a:t>Upwellings</a:t>
            </a:r>
            <a:r>
              <a:rPr lang="en-US" b="1" dirty="0" smtClean="0">
                <a:solidFill>
                  <a:srgbClr val="FF0000"/>
                </a:solidFill>
              </a:rPr>
              <a:t> of cold, nutrient rich water are suppressed</a:t>
            </a:r>
          </a:p>
          <a:p>
            <a:pPr marL="514350" indent="-514350">
              <a:buAutoNum type="alphaUcParenR"/>
            </a:pPr>
            <a:r>
              <a:rPr lang="en-US" dirty="0" err="1" smtClean="0"/>
              <a:t>Upwellings</a:t>
            </a:r>
            <a:r>
              <a:rPr lang="en-US" dirty="0" smtClean="0"/>
              <a:t> of warm, nutrient poor water are suppressed</a:t>
            </a:r>
          </a:p>
          <a:p>
            <a:pPr marL="514350" indent="-514350">
              <a:buAutoNum type="alphaUcParenR"/>
            </a:pPr>
            <a:r>
              <a:rPr lang="en-US" dirty="0" smtClean="0"/>
              <a:t>Primary productivity increases</a:t>
            </a:r>
          </a:p>
          <a:p>
            <a:pPr marL="0" indent="0">
              <a:buNone/>
            </a:pPr>
            <a:r>
              <a:rPr lang="en-US" dirty="0">
                <a:hlinkClick r:id="rId2"/>
              </a:rPr>
              <a:t>http://</a:t>
            </a:r>
            <a:r>
              <a:rPr lang="en-US" dirty="0" smtClean="0">
                <a:hlinkClick r:id="rId2"/>
              </a:rPr>
              <a:t>www.youtube.com/watch?v=tyPq86yM_Ic</a:t>
            </a:r>
            <a:endParaRPr lang="en-US" dirty="0" smtClean="0"/>
          </a:p>
          <a:p>
            <a:pPr marL="0" indent="0">
              <a:buNone/>
            </a:pPr>
            <a:endParaRPr lang="en-US" dirty="0"/>
          </a:p>
        </p:txBody>
      </p:sp>
    </p:spTree>
    <p:extLst>
      <p:ext uri="{BB962C8B-B14F-4D97-AF65-F5344CB8AC3E}">
        <p14:creationId xmlns:p14="http://schemas.microsoft.com/office/powerpoint/2010/main" val="8037755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Thick, spongy mats of low-growing plants are typical of the </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Arctic tundra </a:t>
            </a:r>
          </a:p>
          <a:p>
            <a:pPr marL="514350" indent="-514350">
              <a:buAutoNum type="alphaUcParenR"/>
            </a:pPr>
            <a:r>
              <a:rPr lang="en-US" dirty="0" smtClean="0"/>
              <a:t>Coniferous forest</a:t>
            </a:r>
          </a:p>
          <a:p>
            <a:pPr marL="514350" indent="-514350">
              <a:buAutoNum type="alphaUcParenR"/>
            </a:pPr>
            <a:r>
              <a:rPr lang="en-US" dirty="0" smtClean="0"/>
              <a:t>Tall-grass prairies</a:t>
            </a:r>
          </a:p>
          <a:p>
            <a:pPr marL="514350" indent="-514350">
              <a:buAutoNum type="alphaUcParenR"/>
            </a:pPr>
            <a:r>
              <a:rPr lang="en-US" dirty="0" smtClean="0"/>
              <a:t>Tropical forests</a:t>
            </a:r>
          </a:p>
          <a:p>
            <a:pPr marL="514350" indent="-514350">
              <a:buAutoNum type="alphaUcParenR"/>
            </a:pPr>
            <a:r>
              <a:rPr lang="en-US" dirty="0" smtClean="0"/>
              <a:t>Cold deserts</a:t>
            </a:r>
          </a:p>
          <a:p>
            <a:pPr marL="514350" indent="-514350">
              <a:buAutoNum type="alphaUcParenR"/>
            </a:pPr>
            <a:endParaRPr lang="en-US" dirty="0"/>
          </a:p>
          <a:p>
            <a:pPr marL="0" indent="0">
              <a:buNone/>
            </a:pPr>
            <a:endParaRPr lang="en-US" dirty="0"/>
          </a:p>
        </p:txBody>
      </p:sp>
    </p:spTree>
    <p:extLst>
      <p:ext uri="{BB962C8B-B14F-4D97-AF65-F5344CB8AC3E}">
        <p14:creationId xmlns:p14="http://schemas.microsoft.com/office/powerpoint/2010/main" val="195460228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Thick, spongy mats of low-growing plants are typical of the </a:t>
            </a:r>
            <a:endParaRPr lang="en-US" dirty="0"/>
          </a:p>
        </p:txBody>
      </p:sp>
      <p:sp>
        <p:nvSpPr>
          <p:cNvPr id="3" name="Content Placeholder 2"/>
          <p:cNvSpPr>
            <a:spLocks noGrp="1"/>
          </p:cNvSpPr>
          <p:nvPr>
            <p:ph idx="1"/>
          </p:nvPr>
        </p:nvSpPr>
        <p:spPr/>
        <p:txBody>
          <a:bodyPr>
            <a:normAutofit/>
          </a:bodyPr>
          <a:lstStyle/>
          <a:p>
            <a:pPr marL="514350" indent="-514350">
              <a:buAutoNum type="alphaUcParenR"/>
            </a:pPr>
            <a:r>
              <a:rPr lang="en-US" b="1" dirty="0" smtClean="0">
                <a:solidFill>
                  <a:srgbClr val="FF0000"/>
                </a:solidFill>
              </a:rPr>
              <a:t>Arctic tundra </a:t>
            </a:r>
          </a:p>
          <a:p>
            <a:pPr marL="514350" indent="-514350">
              <a:buAutoNum type="alphaUcParenR"/>
            </a:pPr>
            <a:r>
              <a:rPr lang="en-US" dirty="0" smtClean="0"/>
              <a:t>Coniferous forest</a:t>
            </a:r>
          </a:p>
          <a:p>
            <a:pPr marL="514350" indent="-514350">
              <a:buAutoNum type="alphaUcParenR"/>
            </a:pPr>
            <a:r>
              <a:rPr lang="en-US" dirty="0" smtClean="0"/>
              <a:t>Tall-grass prairies</a:t>
            </a:r>
          </a:p>
          <a:p>
            <a:pPr marL="514350" indent="-514350">
              <a:buAutoNum type="alphaUcParenR"/>
            </a:pPr>
            <a:r>
              <a:rPr lang="en-US" dirty="0" smtClean="0"/>
              <a:t>Tropical forests</a:t>
            </a:r>
          </a:p>
          <a:p>
            <a:pPr marL="514350" indent="-514350">
              <a:buAutoNum type="alphaUcParenR"/>
            </a:pPr>
            <a:r>
              <a:rPr lang="en-US" dirty="0" smtClean="0"/>
              <a:t>Cold deserts</a:t>
            </a:r>
          </a:p>
          <a:p>
            <a:pPr marL="514350" indent="-514350">
              <a:buAutoNum type="alphaUcParenR"/>
            </a:pPr>
            <a:endParaRPr lang="en-US" dirty="0"/>
          </a:p>
          <a:p>
            <a:pPr marL="0" indent="0">
              <a:buNone/>
            </a:pPr>
            <a:r>
              <a:rPr lang="en-US" sz="3000" dirty="0">
                <a:hlinkClick r:id="rId2"/>
              </a:rPr>
              <a:t>http://</a:t>
            </a:r>
            <a:r>
              <a:rPr lang="en-US" sz="3000" dirty="0" smtClean="0">
                <a:hlinkClick r:id="rId2"/>
              </a:rPr>
              <a:t>www.youtube.com/watch?v=v7cZ3b6PH2s</a:t>
            </a:r>
            <a:endParaRPr lang="en-US" sz="3000" dirty="0" smtClean="0"/>
          </a:p>
          <a:p>
            <a:pPr marL="0" indent="0">
              <a:buNone/>
            </a:pPr>
            <a:endParaRPr lang="en-US" dirty="0"/>
          </a:p>
        </p:txBody>
      </p:sp>
    </p:spTree>
    <p:extLst>
      <p:ext uri="{BB962C8B-B14F-4D97-AF65-F5344CB8AC3E}">
        <p14:creationId xmlns:p14="http://schemas.microsoft.com/office/powerpoint/2010/main" val="3901049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regarding MDCs and LDCs is true?	</a:t>
            </a:r>
            <a:endParaRPr lang="en-US" dirty="0"/>
          </a:p>
        </p:txBody>
      </p:sp>
      <p:sp>
        <p:nvSpPr>
          <p:cNvPr id="3" name="Content Placeholder 2"/>
          <p:cNvSpPr>
            <a:spLocks noGrp="1"/>
          </p:cNvSpPr>
          <p:nvPr>
            <p:ph idx="1"/>
          </p:nvPr>
        </p:nvSpPr>
        <p:spPr/>
        <p:txBody>
          <a:bodyPr/>
          <a:lstStyle/>
          <a:p>
            <a:pPr marL="514350" indent="-514350">
              <a:buAutoNum type="alphaUcParenBoth"/>
            </a:pPr>
            <a:r>
              <a:rPr lang="en-US" dirty="0" smtClean="0"/>
              <a:t>MDCs are home to twice as many people as LDCs</a:t>
            </a:r>
          </a:p>
          <a:p>
            <a:pPr marL="514350" indent="-514350">
              <a:buAutoNum type="alphaUcParenBoth"/>
            </a:pPr>
            <a:r>
              <a:rPr lang="en-US" dirty="0" smtClean="0"/>
              <a:t>MDCs are home to four times as many people as LDCs</a:t>
            </a:r>
          </a:p>
          <a:p>
            <a:pPr marL="514350" indent="-514350">
              <a:buAutoNum type="alphaUcParenBoth"/>
            </a:pPr>
            <a:r>
              <a:rPr lang="en-US" dirty="0" smtClean="0"/>
              <a:t>MDCs have more rapid population growth rates than LDCs</a:t>
            </a:r>
          </a:p>
          <a:p>
            <a:pPr marL="514350" indent="-514350">
              <a:buAutoNum type="alphaUcParenBoth"/>
            </a:pPr>
            <a:r>
              <a:rPr lang="en-US" dirty="0" smtClean="0"/>
              <a:t>MDCs have lower per capita GNPs than LDCs</a:t>
            </a:r>
          </a:p>
          <a:p>
            <a:pPr marL="514350" indent="-514350">
              <a:buAutoNum type="alphaUcParenBoth"/>
            </a:pPr>
            <a:r>
              <a:rPr lang="en-US" b="1" dirty="0" smtClean="0">
                <a:solidFill>
                  <a:srgbClr val="FF0000"/>
                </a:solidFill>
              </a:rPr>
              <a:t>MDCs generally have safer water supplies</a:t>
            </a:r>
            <a:endParaRPr lang="en-US" b="1" dirty="0">
              <a:solidFill>
                <a:srgbClr val="FF0000"/>
              </a:solidFill>
            </a:endParaRPr>
          </a:p>
        </p:txBody>
      </p:sp>
    </p:spTree>
    <p:extLst>
      <p:ext uri="{BB962C8B-B14F-4D97-AF65-F5344CB8AC3E}">
        <p14:creationId xmlns:p14="http://schemas.microsoft.com/office/powerpoint/2010/main" val="15758345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Cone-bearing trees are characteristic of the	</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Taiga</a:t>
            </a:r>
          </a:p>
          <a:p>
            <a:pPr marL="514350" indent="-514350">
              <a:buAutoNum type="alphaUcParenR"/>
            </a:pPr>
            <a:r>
              <a:rPr lang="en-US" dirty="0" smtClean="0"/>
              <a:t>Tropical rain forest</a:t>
            </a:r>
          </a:p>
          <a:p>
            <a:pPr marL="514350" indent="-514350">
              <a:buAutoNum type="alphaUcParenR"/>
            </a:pPr>
            <a:r>
              <a:rPr lang="en-US" dirty="0" smtClean="0"/>
              <a:t>Temperate deciduous forest</a:t>
            </a:r>
          </a:p>
          <a:p>
            <a:pPr marL="514350" indent="-514350">
              <a:buAutoNum type="alphaUcParenR"/>
            </a:pPr>
            <a:r>
              <a:rPr lang="en-US" dirty="0" smtClean="0"/>
              <a:t>Savanna</a:t>
            </a:r>
          </a:p>
          <a:p>
            <a:pPr marL="514350" indent="-514350">
              <a:buAutoNum type="alphaUcParenR"/>
            </a:pPr>
            <a:r>
              <a:rPr lang="en-US" dirty="0" smtClean="0"/>
              <a:t>Prairies</a:t>
            </a:r>
          </a:p>
          <a:p>
            <a:pPr marL="0" indent="0">
              <a:buNone/>
            </a:pPr>
            <a:endParaRPr lang="en-US" dirty="0"/>
          </a:p>
        </p:txBody>
      </p:sp>
    </p:spTree>
    <p:extLst>
      <p:ext uri="{BB962C8B-B14F-4D97-AF65-F5344CB8AC3E}">
        <p14:creationId xmlns:p14="http://schemas.microsoft.com/office/powerpoint/2010/main" val="38963972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Cone-bearing trees are characteristic of the	</a:t>
            </a:r>
            <a:endParaRPr lang="en-US" dirty="0"/>
          </a:p>
        </p:txBody>
      </p:sp>
      <p:sp>
        <p:nvSpPr>
          <p:cNvPr id="3" name="Content Placeholder 2"/>
          <p:cNvSpPr>
            <a:spLocks noGrp="1"/>
          </p:cNvSpPr>
          <p:nvPr>
            <p:ph idx="1"/>
          </p:nvPr>
        </p:nvSpPr>
        <p:spPr/>
        <p:txBody>
          <a:bodyPr/>
          <a:lstStyle/>
          <a:p>
            <a:pPr marL="514350" indent="-514350">
              <a:buAutoNum type="alphaUcParenR"/>
            </a:pPr>
            <a:r>
              <a:rPr lang="en-US" b="1" dirty="0" smtClean="0">
                <a:solidFill>
                  <a:srgbClr val="FF0000"/>
                </a:solidFill>
              </a:rPr>
              <a:t>Taiga</a:t>
            </a:r>
          </a:p>
          <a:p>
            <a:pPr marL="514350" indent="-514350">
              <a:buAutoNum type="alphaUcParenR"/>
            </a:pPr>
            <a:r>
              <a:rPr lang="en-US" dirty="0" smtClean="0"/>
              <a:t>Tropical rain forest</a:t>
            </a:r>
          </a:p>
          <a:p>
            <a:pPr marL="514350" indent="-514350">
              <a:buAutoNum type="alphaUcParenR"/>
            </a:pPr>
            <a:r>
              <a:rPr lang="en-US" dirty="0" smtClean="0"/>
              <a:t>Temperate deciduous forest</a:t>
            </a:r>
          </a:p>
          <a:p>
            <a:pPr marL="514350" indent="-514350">
              <a:buAutoNum type="alphaUcParenR"/>
            </a:pPr>
            <a:r>
              <a:rPr lang="en-US" dirty="0" smtClean="0"/>
              <a:t>Savanna</a:t>
            </a:r>
          </a:p>
          <a:p>
            <a:pPr marL="514350" indent="-514350">
              <a:buAutoNum type="alphaUcParenR"/>
            </a:pPr>
            <a:r>
              <a:rPr lang="en-US" dirty="0" smtClean="0"/>
              <a:t>Prairies</a:t>
            </a:r>
          </a:p>
          <a:p>
            <a:pPr marL="0" indent="0">
              <a:buNone/>
            </a:pPr>
            <a:endParaRPr lang="en-US" dirty="0"/>
          </a:p>
        </p:txBody>
      </p:sp>
    </p:spTree>
    <p:extLst>
      <p:ext uri="{BB962C8B-B14F-4D97-AF65-F5344CB8AC3E}">
        <p14:creationId xmlns:p14="http://schemas.microsoft.com/office/powerpoint/2010/main" val="335000484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Lakes that have few minerals and low productivity are referred to as</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Autotrophic</a:t>
            </a:r>
          </a:p>
          <a:p>
            <a:pPr marL="514350" indent="-514350">
              <a:buAutoNum type="alphaUcParenR"/>
            </a:pPr>
            <a:r>
              <a:rPr lang="en-US" dirty="0" smtClean="0"/>
              <a:t>Eutrophic</a:t>
            </a:r>
          </a:p>
          <a:p>
            <a:pPr marL="514350" indent="-514350">
              <a:buAutoNum type="alphaUcParenR"/>
            </a:pPr>
            <a:r>
              <a:rPr lang="en-US" dirty="0" smtClean="0"/>
              <a:t>Oligotrophic</a:t>
            </a:r>
          </a:p>
          <a:p>
            <a:pPr marL="514350" indent="-514350">
              <a:buAutoNum type="alphaUcParenR"/>
            </a:pPr>
            <a:r>
              <a:rPr lang="en-US" dirty="0" err="1" smtClean="0"/>
              <a:t>Mesotrophic</a:t>
            </a:r>
            <a:endParaRPr lang="en-US" dirty="0" smtClean="0"/>
          </a:p>
          <a:p>
            <a:pPr marL="514350" indent="-514350">
              <a:buAutoNum type="alphaUcParenR"/>
            </a:pPr>
            <a:r>
              <a:rPr lang="en-US" dirty="0" smtClean="0"/>
              <a:t>Heterotrophic</a:t>
            </a:r>
          </a:p>
          <a:p>
            <a:pPr marL="0" indent="0">
              <a:buNone/>
            </a:pPr>
            <a:endParaRPr lang="en-US" dirty="0"/>
          </a:p>
        </p:txBody>
      </p:sp>
    </p:spTree>
    <p:extLst>
      <p:ext uri="{BB962C8B-B14F-4D97-AF65-F5344CB8AC3E}">
        <p14:creationId xmlns:p14="http://schemas.microsoft.com/office/powerpoint/2010/main" val="34526727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Lakes that have few minerals and low productivity are referred to as</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Autotrophic</a:t>
            </a:r>
          </a:p>
          <a:p>
            <a:pPr marL="514350" indent="-514350">
              <a:buAutoNum type="alphaUcParenR"/>
            </a:pPr>
            <a:r>
              <a:rPr lang="en-US" dirty="0" smtClean="0"/>
              <a:t>Eutrophic</a:t>
            </a:r>
          </a:p>
          <a:p>
            <a:pPr marL="514350" indent="-514350">
              <a:buAutoNum type="alphaUcParenR"/>
            </a:pPr>
            <a:r>
              <a:rPr lang="en-US" b="1" dirty="0" smtClean="0">
                <a:solidFill>
                  <a:srgbClr val="FF0000"/>
                </a:solidFill>
              </a:rPr>
              <a:t>Oligotrophic</a:t>
            </a:r>
          </a:p>
          <a:p>
            <a:pPr marL="514350" indent="-514350">
              <a:buAutoNum type="alphaUcParenR"/>
            </a:pPr>
            <a:r>
              <a:rPr lang="en-US" dirty="0" err="1" smtClean="0"/>
              <a:t>Mesotrophic</a:t>
            </a:r>
            <a:endParaRPr lang="en-US" dirty="0" smtClean="0"/>
          </a:p>
          <a:p>
            <a:pPr marL="514350" indent="-514350">
              <a:buAutoNum type="alphaUcParenR"/>
            </a:pPr>
            <a:r>
              <a:rPr lang="en-US" dirty="0" smtClean="0"/>
              <a:t>Heterotrophic</a:t>
            </a:r>
          </a:p>
          <a:p>
            <a:pPr marL="0" indent="0">
              <a:buNone/>
            </a:pPr>
            <a:endParaRPr lang="en-US" dirty="0"/>
          </a:p>
        </p:txBody>
      </p:sp>
    </p:spTree>
    <p:extLst>
      <p:ext uri="{BB962C8B-B14F-4D97-AF65-F5344CB8AC3E}">
        <p14:creationId xmlns:p14="http://schemas.microsoft.com/office/powerpoint/2010/main" val="65850793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Lake overturns bring</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Oxygen and nutrients to the surface</a:t>
            </a:r>
          </a:p>
          <a:p>
            <a:pPr marL="514350" indent="-514350">
              <a:buAutoNum type="alphaUcParenR"/>
            </a:pPr>
            <a:r>
              <a:rPr lang="en-US" dirty="0" smtClean="0"/>
              <a:t>Oxygen and nutrients to the lake bottom</a:t>
            </a:r>
          </a:p>
          <a:p>
            <a:pPr marL="514350" indent="-514350">
              <a:buAutoNum type="alphaUcParenR"/>
            </a:pPr>
            <a:r>
              <a:rPr lang="en-US" dirty="0" smtClean="0"/>
              <a:t>Oxygen to the surface and nutrients to the lake bottom</a:t>
            </a:r>
          </a:p>
          <a:p>
            <a:pPr marL="514350" indent="-514350">
              <a:buAutoNum type="alphaUcParenR"/>
            </a:pPr>
            <a:r>
              <a:rPr lang="en-US" dirty="0" smtClean="0"/>
              <a:t>Oxygen to the lake bottom and nutrients to the surface</a:t>
            </a:r>
          </a:p>
          <a:p>
            <a:pPr marL="514350" indent="-514350">
              <a:buAutoNum type="alphaUcParenR"/>
            </a:pPr>
            <a:r>
              <a:rPr lang="en-US" dirty="0" smtClean="0"/>
              <a:t>No movement of oxygen and nutrients</a:t>
            </a:r>
            <a:endParaRPr lang="en-US" dirty="0"/>
          </a:p>
        </p:txBody>
      </p:sp>
    </p:spTree>
    <p:extLst>
      <p:ext uri="{BB962C8B-B14F-4D97-AF65-F5344CB8AC3E}">
        <p14:creationId xmlns:p14="http://schemas.microsoft.com/office/powerpoint/2010/main" val="341235611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Lake overturns bring</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lphaUcParenR"/>
            </a:pPr>
            <a:r>
              <a:rPr lang="en-US" dirty="0" smtClean="0"/>
              <a:t>Oxygen and nutrients to the surface</a:t>
            </a:r>
          </a:p>
          <a:p>
            <a:pPr marL="514350" indent="-514350">
              <a:buAutoNum type="alphaUcParenR"/>
            </a:pPr>
            <a:r>
              <a:rPr lang="en-US" dirty="0" smtClean="0"/>
              <a:t>Oxygen and nutrients to the lake bottom</a:t>
            </a:r>
          </a:p>
          <a:p>
            <a:pPr marL="514350" indent="-514350">
              <a:buAutoNum type="alphaUcParenR"/>
            </a:pPr>
            <a:r>
              <a:rPr lang="en-US" dirty="0" smtClean="0"/>
              <a:t>Oxygen to the surface and nutrients to the lake bottom</a:t>
            </a:r>
          </a:p>
          <a:p>
            <a:pPr marL="514350" indent="-514350">
              <a:buAutoNum type="alphaUcParenR"/>
            </a:pPr>
            <a:r>
              <a:rPr lang="en-US" b="1" dirty="0" smtClean="0">
                <a:solidFill>
                  <a:srgbClr val="FF0000"/>
                </a:solidFill>
              </a:rPr>
              <a:t>Oxygen to the lake bottom and nutrients to the surface</a:t>
            </a:r>
          </a:p>
          <a:p>
            <a:pPr marL="514350" indent="-514350">
              <a:buAutoNum type="alphaUcParenR"/>
            </a:pPr>
            <a:r>
              <a:rPr lang="en-US" dirty="0" smtClean="0"/>
              <a:t>No movement of oxygen and nutrients</a:t>
            </a:r>
          </a:p>
          <a:p>
            <a:pPr marL="0" indent="0">
              <a:buNone/>
            </a:pPr>
            <a:r>
              <a:rPr lang="en-US" dirty="0"/>
              <a:t>Demo: </a:t>
            </a:r>
            <a:r>
              <a:rPr lang="en-US" dirty="0">
                <a:hlinkClick r:id="rId2"/>
              </a:rPr>
              <a:t>http://</a:t>
            </a:r>
            <a:r>
              <a:rPr lang="en-US" dirty="0" smtClean="0">
                <a:hlinkClick r:id="rId2"/>
              </a:rPr>
              <a:t>www.youtube.com/watch?v=uSFSNTI67wc</a:t>
            </a:r>
            <a:endParaRPr lang="en-US" dirty="0" smtClean="0"/>
          </a:p>
          <a:p>
            <a:pPr marL="0" indent="0">
              <a:buNone/>
            </a:pPr>
            <a:r>
              <a:rPr lang="en-US" dirty="0"/>
              <a:t>http://www.youtube.com/watch?v=XCh04Mi6gNo</a:t>
            </a:r>
          </a:p>
        </p:txBody>
      </p:sp>
    </p:spTree>
    <p:extLst>
      <p:ext uri="{BB962C8B-B14F-4D97-AF65-F5344CB8AC3E}">
        <p14:creationId xmlns:p14="http://schemas.microsoft.com/office/powerpoint/2010/main" val="1673626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desert is an area where:	</a:t>
            </a:r>
            <a:endParaRPr lang="en-US" dirty="0"/>
          </a:p>
        </p:txBody>
      </p:sp>
      <p:sp>
        <p:nvSpPr>
          <p:cNvPr id="3" name="Content Placeholder 2"/>
          <p:cNvSpPr>
            <a:spLocks noGrp="1"/>
          </p:cNvSpPr>
          <p:nvPr>
            <p:ph idx="1"/>
          </p:nvPr>
        </p:nvSpPr>
        <p:spPr/>
        <p:txBody>
          <a:bodyPr/>
          <a:lstStyle/>
          <a:p>
            <a:pPr marL="571500" indent="-571500">
              <a:buAutoNum type="romanUcPeriod"/>
            </a:pPr>
            <a:r>
              <a:rPr lang="en-US" dirty="0" smtClean="0"/>
              <a:t>Average annual precipitation is less than 25 centimeters</a:t>
            </a:r>
          </a:p>
          <a:p>
            <a:pPr marL="571500" indent="-571500">
              <a:buAutoNum type="romanUcPeriod"/>
            </a:pPr>
            <a:r>
              <a:rPr lang="en-US" dirty="0" smtClean="0"/>
              <a:t>Evaporation is Slow</a:t>
            </a:r>
          </a:p>
          <a:p>
            <a:pPr marL="571500" indent="-571500">
              <a:buAutoNum type="romanUcPeriod"/>
            </a:pPr>
            <a:r>
              <a:rPr lang="en-US" dirty="0" smtClean="0"/>
              <a:t>The atmosphere (troposphere) serves as an excellent insulator</a:t>
            </a:r>
          </a:p>
          <a:p>
            <a:pPr marL="514350" indent="-514350">
              <a:buAutoNum type="alphaUcParenR"/>
            </a:pPr>
            <a:r>
              <a:rPr lang="en-US" dirty="0" smtClean="0"/>
              <a:t>I only   B) II only   C) III only  D)  I and II only</a:t>
            </a:r>
          </a:p>
          <a:p>
            <a:pPr marL="0" indent="0">
              <a:buNone/>
            </a:pPr>
            <a:r>
              <a:rPr lang="en-US" dirty="0" smtClean="0"/>
              <a:t>E)  I, I, and III</a:t>
            </a:r>
            <a:endParaRPr lang="en-US" dirty="0"/>
          </a:p>
        </p:txBody>
      </p:sp>
    </p:spTree>
    <p:extLst>
      <p:ext uri="{BB962C8B-B14F-4D97-AF65-F5344CB8AC3E}">
        <p14:creationId xmlns:p14="http://schemas.microsoft.com/office/powerpoint/2010/main" val="427120912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desert is an area where:	</a:t>
            </a:r>
            <a:endParaRPr lang="en-US" dirty="0"/>
          </a:p>
        </p:txBody>
      </p:sp>
      <p:sp>
        <p:nvSpPr>
          <p:cNvPr id="3" name="Content Placeholder 2"/>
          <p:cNvSpPr>
            <a:spLocks noGrp="1"/>
          </p:cNvSpPr>
          <p:nvPr>
            <p:ph idx="1"/>
          </p:nvPr>
        </p:nvSpPr>
        <p:spPr/>
        <p:txBody>
          <a:bodyPr/>
          <a:lstStyle/>
          <a:p>
            <a:pPr marL="571500" indent="-571500">
              <a:buAutoNum type="romanUcPeriod"/>
            </a:pPr>
            <a:r>
              <a:rPr lang="en-US" dirty="0" smtClean="0"/>
              <a:t>Average annual precipitation is less than 25 centimeters</a:t>
            </a:r>
          </a:p>
          <a:p>
            <a:pPr marL="571500" indent="-571500">
              <a:buAutoNum type="romanUcPeriod"/>
            </a:pPr>
            <a:r>
              <a:rPr lang="en-US" dirty="0" smtClean="0"/>
              <a:t>Evaporation is Slow</a:t>
            </a:r>
          </a:p>
          <a:p>
            <a:pPr marL="571500" indent="-571500">
              <a:buAutoNum type="romanUcPeriod"/>
            </a:pPr>
            <a:r>
              <a:rPr lang="en-US" dirty="0" smtClean="0"/>
              <a:t>The atmosphere (troposphere) serves as an excellent insulator</a:t>
            </a:r>
          </a:p>
          <a:p>
            <a:pPr marL="514350" indent="-514350">
              <a:buAutoNum type="alphaUcParenR"/>
            </a:pPr>
            <a:r>
              <a:rPr lang="en-US" b="1" dirty="0" smtClean="0">
                <a:solidFill>
                  <a:srgbClr val="FF0000"/>
                </a:solidFill>
              </a:rPr>
              <a:t>I only   </a:t>
            </a:r>
            <a:r>
              <a:rPr lang="en-US" dirty="0" smtClean="0"/>
              <a:t>B) II only   C) III only  D)  I and II only</a:t>
            </a:r>
          </a:p>
          <a:p>
            <a:pPr marL="0" indent="0">
              <a:buNone/>
            </a:pPr>
            <a:r>
              <a:rPr lang="en-US" dirty="0" smtClean="0"/>
              <a:t>E)  I, I, and III</a:t>
            </a:r>
            <a:endParaRPr lang="en-US" dirty="0"/>
          </a:p>
        </p:txBody>
      </p:sp>
    </p:spTree>
    <p:extLst>
      <p:ext uri="{BB962C8B-B14F-4D97-AF65-F5344CB8AC3E}">
        <p14:creationId xmlns:p14="http://schemas.microsoft.com/office/powerpoint/2010/main" val="36203552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Ozone </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lphaUcParenR"/>
            </a:pPr>
            <a:r>
              <a:rPr lang="en-US" dirty="0" smtClean="0"/>
              <a:t>Is formed in the stratosphere through the interaction of infrared radiation and molecular oxygen</a:t>
            </a:r>
          </a:p>
          <a:p>
            <a:pPr marL="514350" indent="-514350">
              <a:buAutoNum type="alphaUcParenR"/>
            </a:pPr>
            <a:r>
              <a:rPr lang="en-US" dirty="0" smtClean="0"/>
              <a:t>Is considered a pollutant in the stratosphere</a:t>
            </a:r>
          </a:p>
          <a:p>
            <a:pPr marL="514350" indent="-514350">
              <a:buAutoNum type="alphaUcParenR"/>
            </a:pPr>
            <a:r>
              <a:rPr lang="en-US" dirty="0" smtClean="0"/>
              <a:t>Filters out all harmful ultraviolet radiation</a:t>
            </a:r>
          </a:p>
          <a:p>
            <a:pPr marL="514350" indent="-514350">
              <a:buAutoNum type="alphaUcParenR"/>
            </a:pPr>
            <a:r>
              <a:rPr lang="en-US" dirty="0" smtClean="0"/>
              <a:t>In the stratosphere forms a thermal cap that is important in determining the average temperature of the troposphere</a:t>
            </a:r>
          </a:p>
          <a:p>
            <a:pPr marL="514350" indent="-514350">
              <a:buAutoNum type="alphaUcParenR"/>
            </a:pPr>
            <a:r>
              <a:rPr lang="en-US" dirty="0" smtClean="0"/>
              <a:t>That forms in the troposphere generally travels to the stratosphere over a 2 to 3 month period of time</a:t>
            </a:r>
            <a:endParaRPr lang="en-US" dirty="0"/>
          </a:p>
        </p:txBody>
      </p:sp>
    </p:spTree>
    <p:extLst>
      <p:ext uri="{BB962C8B-B14F-4D97-AF65-F5344CB8AC3E}">
        <p14:creationId xmlns:p14="http://schemas.microsoft.com/office/powerpoint/2010/main" val="2281868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Ozone </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AutoNum type="alphaUcParenR"/>
            </a:pPr>
            <a:r>
              <a:rPr lang="en-US" dirty="0" smtClean="0"/>
              <a:t>Is formed in the stratosphere through the interaction of infrared radiation and molecular oxygen</a:t>
            </a:r>
          </a:p>
          <a:p>
            <a:pPr marL="514350" indent="-514350">
              <a:buAutoNum type="alphaUcParenR"/>
            </a:pPr>
            <a:r>
              <a:rPr lang="en-US" dirty="0" smtClean="0"/>
              <a:t>Is considered a pollutant in the stratosphere</a:t>
            </a:r>
          </a:p>
          <a:p>
            <a:pPr marL="514350" indent="-514350">
              <a:buAutoNum type="alphaUcParenR"/>
            </a:pPr>
            <a:r>
              <a:rPr lang="en-US" dirty="0" smtClean="0"/>
              <a:t>Filters out all harmful ultraviolet radiation</a:t>
            </a:r>
          </a:p>
          <a:p>
            <a:pPr marL="514350" indent="-514350">
              <a:buAutoNum type="alphaUcParenR"/>
            </a:pPr>
            <a:r>
              <a:rPr lang="en-US" dirty="0" smtClean="0"/>
              <a:t>In the stratosphere forms a thermal cap that is important in determining the average temperature of the troposphere</a:t>
            </a:r>
          </a:p>
          <a:p>
            <a:pPr marL="514350" indent="-514350">
              <a:buAutoNum type="alphaUcParenR"/>
            </a:pPr>
            <a:r>
              <a:rPr lang="en-US" b="1" dirty="0" smtClean="0">
                <a:solidFill>
                  <a:srgbClr val="FF0000"/>
                </a:solidFill>
              </a:rPr>
              <a:t>That forms in the troposphere generally travels to the stratosphere over a 2 to 3 month period of time</a:t>
            </a:r>
          </a:p>
          <a:p>
            <a:pPr marL="0" indent="0">
              <a:buNone/>
            </a:pPr>
            <a:r>
              <a:rPr lang="en-US" b="1" dirty="0">
                <a:solidFill>
                  <a:srgbClr val="FF0000"/>
                </a:solidFill>
                <a:hlinkClick r:id="rId2"/>
              </a:rPr>
              <a:t>http://</a:t>
            </a:r>
            <a:r>
              <a:rPr lang="en-US" b="1" dirty="0" smtClean="0">
                <a:solidFill>
                  <a:srgbClr val="FF0000"/>
                </a:solidFill>
                <a:hlinkClick r:id="rId2"/>
              </a:rPr>
              <a:t>www.youtube.com/watch?v=7c82X521jlM</a:t>
            </a:r>
            <a:endParaRPr lang="en-US" b="1" dirty="0" smtClean="0">
              <a:solidFill>
                <a:srgbClr val="FF0000"/>
              </a:solidFill>
            </a:endParaRPr>
          </a:p>
          <a:p>
            <a:pPr marL="0" indent="0">
              <a:buNone/>
            </a:pPr>
            <a:endParaRPr lang="en-US" b="1" dirty="0">
              <a:solidFill>
                <a:srgbClr val="FF0000"/>
              </a:solidFill>
            </a:endParaRPr>
          </a:p>
        </p:txBody>
      </p:sp>
    </p:spTree>
    <p:extLst>
      <p:ext uri="{BB962C8B-B14F-4D97-AF65-F5344CB8AC3E}">
        <p14:creationId xmlns:p14="http://schemas.microsoft.com/office/powerpoint/2010/main" val="1850814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305800" cy="3535362"/>
          </a:xfrm>
        </p:spPr>
        <p:txBody>
          <a:bodyPr>
            <a:normAutofit/>
          </a:bodyPr>
          <a:lstStyle/>
          <a:p>
            <a:pPr algn="l"/>
            <a:r>
              <a:rPr lang="en-US" sz="3200" dirty="0" smtClean="0"/>
              <a:t>The level below which a potentially renewable resource can be used without reducing its available supply throughout the world or in a particular area? </a:t>
            </a:r>
            <a:endParaRPr lang="en-US" sz="3200" dirty="0"/>
          </a:p>
        </p:txBody>
      </p:sp>
      <p:sp>
        <p:nvSpPr>
          <p:cNvPr id="3" name="Content Placeholder 2"/>
          <p:cNvSpPr>
            <a:spLocks noGrp="1"/>
          </p:cNvSpPr>
          <p:nvPr>
            <p:ph idx="1"/>
          </p:nvPr>
        </p:nvSpPr>
        <p:spPr>
          <a:xfrm>
            <a:off x="228600" y="2057400"/>
            <a:ext cx="8229600" cy="4525963"/>
          </a:xfrm>
        </p:spPr>
        <p:txBody>
          <a:bodyPr/>
          <a:lstStyle/>
          <a:p>
            <a:pPr marL="514350" indent="-514350">
              <a:buAutoNum type="alphaUcParenBoth"/>
            </a:pPr>
            <a:r>
              <a:rPr lang="en-US" dirty="0" smtClean="0"/>
              <a:t>Sustainable yield</a:t>
            </a:r>
          </a:p>
          <a:p>
            <a:pPr marL="514350" indent="-514350">
              <a:buAutoNum type="alphaUcParenBoth"/>
            </a:pPr>
            <a:r>
              <a:rPr lang="en-US" dirty="0" smtClean="0"/>
              <a:t>Economic depletion</a:t>
            </a:r>
          </a:p>
          <a:p>
            <a:pPr marL="514350" indent="-514350">
              <a:buAutoNum type="alphaUcParenBoth"/>
            </a:pPr>
            <a:r>
              <a:rPr lang="en-US" dirty="0" smtClean="0"/>
              <a:t>Resource partitioning</a:t>
            </a:r>
          </a:p>
          <a:p>
            <a:pPr marL="514350" indent="-514350">
              <a:buAutoNum type="alphaUcParenBoth"/>
            </a:pPr>
            <a:r>
              <a:rPr lang="en-US" dirty="0" smtClean="0"/>
              <a:t>Symbiosis</a:t>
            </a:r>
          </a:p>
          <a:p>
            <a:pPr marL="514350" indent="-514350">
              <a:buAutoNum type="alphaUcParenBoth"/>
            </a:pPr>
            <a:r>
              <a:rPr lang="en-US" dirty="0" smtClean="0"/>
              <a:t>Carrying capacity</a:t>
            </a:r>
            <a:endParaRPr lang="en-US" dirty="0"/>
          </a:p>
        </p:txBody>
      </p:sp>
    </p:spTree>
    <p:extLst>
      <p:ext uri="{BB962C8B-B14F-4D97-AF65-F5344CB8AC3E}">
        <p14:creationId xmlns:p14="http://schemas.microsoft.com/office/powerpoint/2010/main" val="10434438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is FALSE?	</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AutoNum type="alphaUcParenR"/>
            </a:pPr>
            <a:r>
              <a:rPr lang="en-US" dirty="0" smtClean="0"/>
              <a:t>The gulf stream is largely responsible for the mild climate in northwestern Europe</a:t>
            </a:r>
          </a:p>
          <a:p>
            <a:pPr marL="514350" indent="-514350">
              <a:buAutoNum type="alphaUcParenR"/>
            </a:pPr>
            <a:r>
              <a:rPr lang="en-US" dirty="0" smtClean="0"/>
              <a:t>The tilt and revolution of the earth as it rotates and moves around the sun cause seasonal variations in the temperature</a:t>
            </a:r>
          </a:p>
          <a:p>
            <a:pPr marL="514350" indent="-514350">
              <a:buAutoNum type="alphaUcParenR"/>
            </a:pPr>
            <a:r>
              <a:rPr lang="en-US" dirty="0" smtClean="0"/>
              <a:t>The inclination of the Earth’s axis and its rotation, as well as prevailing winds and differences in water density cause ocean currents</a:t>
            </a:r>
          </a:p>
          <a:p>
            <a:pPr marL="514350" indent="-514350">
              <a:buAutoNum type="alphaUcParenR"/>
            </a:pPr>
            <a:r>
              <a:rPr lang="en-US" dirty="0" smtClean="0"/>
              <a:t>Equatorial areas receive significantly more solar energy than polar areas, which contributes to the formation of three large convection cells known as Hadley cells, in both the northern and southern hemisphere (each contains 3 cells)</a:t>
            </a:r>
          </a:p>
          <a:p>
            <a:pPr marL="514350" indent="-514350">
              <a:buAutoNum type="alphaUcParenR"/>
            </a:pPr>
            <a:r>
              <a:rPr lang="en-US" dirty="0" smtClean="0"/>
              <a:t>The distance between the earth and the sun is the greatest determining factor involved in the creation of the seasons, with the summer season in each respective hemisphere corresponding to the time at which that portion of earth is closest (nearest) the sun</a:t>
            </a:r>
          </a:p>
          <a:p>
            <a:pPr marL="0" indent="0">
              <a:buNone/>
            </a:pPr>
            <a:r>
              <a:rPr lang="en-US" b="1" dirty="0">
                <a:solidFill>
                  <a:srgbClr val="FF0000"/>
                </a:solidFill>
                <a:hlinkClick r:id="rId2"/>
              </a:rPr>
              <a:t>http://</a:t>
            </a:r>
            <a:r>
              <a:rPr lang="en-US" b="1" dirty="0" smtClean="0">
                <a:solidFill>
                  <a:srgbClr val="FF0000"/>
                </a:solidFill>
                <a:hlinkClick r:id="rId2"/>
              </a:rPr>
              <a:t>www.youtube.com/watch?v=7c82X521jlM</a:t>
            </a:r>
            <a:r>
              <a:rPr lang="en-US" b="1" dirty="0" smtClean="0">
                <a:solidFill>
                  <a:srgbClr val="FF0000"/>
                </a:solidFill>
              </a:rPr>
              <a:t> (Khan- watch!!)</a:t>
            </a:r>
            <a:endParaRPr lang="en-US" b="1" dirty="0">
              <a:solidFill>
                <a:srgbClr val="FF0000"/>
              </a:solidFill>
            </a:endParaRPr>
          </a:p>
        </p:txBody>
      </p:sp>
    </p:spTree>
    <p:extLst>
      <p:ext uri="{BB962C8B-B14F-4D97-AF65-F5344CB8AC3E}">
        <p14:creationId xmlns:p14="http://schemas.microsoft.com/office/powerpoint/2010/main" val="1453506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is FALSE?	</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AutoNum type="alphaUcParenR"/>
            </a:pPr>
            <a:r>
              <a:rPr lang="en-US" dirty="0" smtClean="0"/>
              <a:t>The gulf stream is largely responsible for the mild climate in northwestern Europe</a:t>
            </a:r>
          </a:p>
          <a:p>
            <a:pPr marL="514350" indent="-514350">
              <a:buAutoNum type="alphaUcParenR"/>
            </a:pPr>
            <a:r>
              <a:rPr lang="en-US" dirty="0" smtClean="0"/>
              <a:t>The tilt and revolution of the earth as it rotates and moves around the sun cause seasonal variations in the temperature</a:t>
            </a:r>
          </a:p>
          <a:p>
            <a:pPr marL="514350" indent="-514350">
              <a:buAutoNum type="alphaUcParenR"/>
            </a:pPr>
            <a:r>
              <a:rPr lang="en-US" dirty="0" smtClean="0"/>
              <a:t>The inclination of the Earth’s axis and its rotation, as well as prevailing winds and differences in water density cause ocean currents</a:t>
            </a:r>
          </a:p>
          <a:p>
            <a:pPr marL="514350" indent="-514350">
              <a:buAutoNum type="alphaUcParenR"/>
            </a:pPr>
            <a:r>
              <a:rPr lang="en-US" dirty="0" smtClean="0"/>
              <a:t>Equatorial areas receive significantly more solar energy than polar areas, which contributes to the formation of three large convection cells known as Hadley cells, in both the northern and southern hemisphere (each contains 3 cells)</a:t>
            </a:r>
          </a:p>
          <a:p>
            <a:pPr marL="514350" indent="-514350">
              <a:buAutoNum type="alphaUcParenR"/>
            </a:pPr>
            <a:r>
              <a:rPr lang="en-US" b="1" dirty="0" smtClean="0">
                <a:solidFill>
                  <a:srgbClr val="FF0000"/>
                </a:solidFill>
              </a:rPr>
              <a:t>The distance between the earth and the sun is the greatest determining factor involved in the creation of the seasons, with the summer season in each respective hemisphere corresponding to the time at which that portion of earth is closest (nearest) the sun</a:t>
            </a:r>
          </a:p>
          <a:p>
            <a:pPr marL="0" indent="0">
              <a:buNone/>
            </a:pPr>
            <a:r>
              <a:rPr lang="en-US" b="1" dirty="0">
                <a:solidFill>
                  <a:srgbClr val="FF0000"/>
                </a:solidFill>
                <a:hlinkClick r:id="rId2"/>
              </a:rPr>
              <a:t>http://</a:t>
            </a:r>
            <a:r>
              <a:rPr lang="en-US" b="1" dirty="0" smtClean="0">
                <a:solidFill>
                  <a:srgbClr val="FF0000"/>
                </a:solidFill>
                <a:hlinkClick r:id="rId2"/>
              </a:rPr>
              <a:t>www.youtube.com/watch?v=7c82X521jlM</a:t>
            </a:r>
            <a:r>
              <a:rPr lang="en-US" b="1" dirty="0" smtClean="0">
                <a:solidFill>
                  <a:srgbClr val="FF0000"/>
                </a:solidFill>
              </a:rPr>
              <a:t> (Khan- watch!!)</a:t>
            </a:r>
            <a:endParaRPr lang="en-US" b="1" dirty="0">
              <a:solidFill>
                <a:srgbClr val="FF0000"/>
              </a:solidFill>
            </a:endParaRPr>
          </a:p>
        </p:txBody>
      </p:sp>
    </p:spTree>
    <p:extLst>
      <p:ext uri="{BB962C8B-B14F-4D97-AF65-F5344CB8AC3E}">
        <p14:creationId xmlns:p14="http://schemas.microsoft.com/office/powerpoint/2010/main" val="24954750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FALSE? Oceans are important because they</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Regulate climate</a:t>
            </a:r>
          </a:p>
          <a:p>
            <a:pPr marL="514350" indent="-514350">
              <a:buAutoNum type="alphaUcParenR"/>
            </a:pPr>
            <a:r>
              <a:rPr lang="en-US" dirty="0" smtClean="0"/>
              <a:t>Provide a source of many natural resources, such as minerals and fossil fuels</a:t>
            </a:r>
          </a:p>
          <a:p>
            <a:pPr marL="514350" indent="-514350">
              <a:buAutoNum type="alphaUcParenR"/>
            </a:pPr>
            <a:r>
              <a:rPr lang="en-US" dirty="0" smtClean="0"/>
              <a:t>Are one of the most highly productive ecosystems in the world on a unit area basis</a:t>
            </a:r>
          </a:p>
          <a:p>
            <a:pPr marL="514350" indent="-514350">
              <a:buAutoNum type="alphaUcParenR"/>
            </a:pPr>
            <a:r>
              <a:rPr lang="en-US" dirty="0" smtClean="0"/>
              <a:t>Participate in the biogeochemical cycle</a:t>
            </a:r>
          </a:p>
          <a:p>
            <a:pPr marL="514350" indent="-514350">
              <a:buAutoNum type="alphaUcParenR"/>
            </a:pPr>
            <a:r>
              <a:rPr lang="en-US" dirty="0" smtClean="0"/>
              <a:t>Play a major role in the hydrologic cycle</a:t>
            </a:r>
            <a:endParaRPr lang="en-US" dirty="0"/>
          </a:p>
        </p:txBody>
      </p:sp>
    </p:spTree>
    <p:extLst>
      <p:ext uri="{BB962C8B-B14F-4D97-AF65-F5344CB8AC3E}">
        <p14:creationId xmlns:p14="http://schemas.microsoft.com/office/powerpoint/2010/main" val="18918106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FALSE? Oceans are important because they</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Regulate climate</a:t>
            </a:r>
          </a:p>
          <a:p>
            <a:pPr marL="514350" indent="-514350">
              <a:buAutoNum type="alphaUcParenR"/>
            </a:pPr>
            <a:r>
              <a:rPr lang="en-US" dirty="0" smtClean="0"/>
              <a:t>Provide a source of many natural resources, such as minerals and fossil fuels</a:t>
            </a:r>
          </a:p>
          <a:p>
            <a:pPr marL="514350" indent="-514350">
              <a:buAutoNum type="alphaUcParenR"/>
            </a:pPr>
            <a:r>
              <a:rPr lang="en-US" b="1" dirty="0" smtClean="0">
                <a:solidFill>
                  <a:srgbClr val="FF0000"/>
                </a:solidFill>
              </a:rPr>
              <a:t>Are one of the most highly productive ecosystems in the world on a unit area basis</a:t>
            </a:r>
          </a:p>
          <a:p>
            <a:pPr marL="514350" indent="-514350">
              <a:buAutoNum type="alphaUcParenR"/>
            </a:pPr>
            <a:r>
              <a:rPr lang="en-US" dirty="0" smtClean="0"/>
              <a:t>Participate in the biogeochemical cycle</a:t>
            </a:r>
          </a:p>
          <a:p>
            <a:pPr marL="514350" indent="-514350">
              <a:buAutoNum type="alphaUcParenR"/>
            </a:pPr>
            <a:r>
              <a:rPr lang="en-US" dirty="0" smtClean="0"/>
              <a:t>Play a major role in the hydrologic cycle</a:t>
            </a:r>
            <a:endParaRPr lang="en-US" dirty="0"/>
          </a:p>
        </p:txBody>
      </p:sp>
    </p:spTree>
    <p:extLst>
      <p:ext uri="{BB962C8B-B14F-4D97-AF65-F5344CB8AC3E}">
        <p14:creationId xmlns:p14="http://schemas.microsoft.com/office/powerpoint/2010/main" val="288548569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The ecosystem with the world’s highest net primary productivities per unit area are found in the</a:t>
            </a:r>
            <a:endParaRPr lang="en-US" dirty="0"/>
          </a:p>
        </p:txBody>
      </p:sp>
      <p:sp>
        <p:nvSpPr>
          <p:cNvPr id="3" name="Content Placeholder 2"/>
          <p:cNvSpPr>
            <a:spLocks noGrp="1"/>
          </p:cNvSpPr>
          <p:nvPr>
            <p:ph idx="1"/>
          </p:nvPr>
        </p:nvSpPr>
        <p:spPr>
          <a:xfrm>
            <a:off x="304800" y="2358618"/>
            <a:ext cx="8229600" cy="4525963"/>
          </a:xfrm>
        </p:spPr>
        <p:txBody>
          <a:bodyPr/>
          <a:lstStyle/>
          <a:p>
            <a:pPr marL="514350" indent="-514350">
              <a:buAutoNum type="alphaUcParenR"/>
            </a:pPr>
            <a:r>
              <a:rPr lang="en-US" dirty="0" smtClean="0"/>
              <a:t>Euphotic zone</a:t>
            </a:r>
          </a:p>
          <a:p>
            <a:pPr marL="514350" indent="-514350">
              <a:buAutoNum type="alphaUcParenR"/>
            </a:pPr>
            <a:r>
              <a:rPr lang="en-US" dirty="0" smtClean="0"/>
              <a:t>Abyssal zone</a:t>
            </a:r>
          </a:p>
          <a:p>
            <a:pPr marL="514350" indent="-514350">
              <a:buAutoNum type="alphaUcParenR"/>
            </a:pPr>
            <a:r>
              <a:rPr lang="en-US" dirty="0" err="1" smtClean="0"/>
              <a:t>Bathyal</a:t>
            </a:r>
            <a:r>
              <a:rPr lang="en-US" dirty="0" smtClean="0"/>
              <a:t> zone</a:t>
            </a:r>
          </a:p>
          <a:p>
            <a:pPr marL="514350" indent="-514350">
              <a:buAutoNum type="alphaUcParenR"/>
            </a:pPr>
            <a:r>
              <a:rPr lang="en-US" dirty="0" smtClean="0"/>
              <a:t>Coastal zone</a:t>
            </a:r>
          </a:p>
          <a:p>
            <a:pPr marL="514350" indent="-514350">
              <a:buAutoNum type="alphaUcParenR"/>
            </a:pPr>
            <a:r>
              <a:rPr lang="en-US" dirty="0" smtClean="0"/>
              <a:t>Benthic zone</a:t>
            </a:r>
          </a:p>
          <a:p>
            <a:pPr marL="0" indent="0">
              <a:buNone/>
            </a:pPr>
            <a:endParaRPr lang="en-US" dirty="0"/>
          </a:p>
        </p:txBody>
      </p:sp>
    </p:spTree>
    <p:extLst>
      <p:ext uri="{BB962C8B-B14F-4D97-AF65-F5344CB8AC3E}">
        <p14:creationId xmlns:p14="http://schemas.microsoft.com/office/powerpoint/2010/main" val="2501755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The ecosystem with the world’s highest net primary productivities per unit area are found in the</a:t>
            </a:r>
            <a:endParaRPr lang="en-US" dirty="0"/>
          </a:p>
        </p:txBody>
      </p:sp>
      <p:sp>
        <p:nvSpPr>
          <p:cNvPr id="3" name="Content Placeholder 2"/>
          <p:cNvSpPr>
            <a:spLocks noGrp="1"/>
          </p:cNvSpPr>
          <p:nvPr>
            <p:ph idx="1"/>
          </p:nvPr>
        </p:nvSpPr>
        <p:spPr>
          <a:xfrm>
            <a:off x="304800" y="2358618"/>
            <a:ext cx="8229600" cy="4525963"/>
          </a:xfrm>
        </p:spPr>
        <p:txBody>
          <a:bodyPr/>
          <a:lstStyle/>
          <a:p>
            <a:pPr marL="514350" indent="-514350">
              <a:buAutoNum type="alphaUcParenR"/>
            </a:pPr>
            <a:r>
              <a:rPr lang="en-US" dirty="0" smtClean="0"/>
              <a:t>Euphotic zone</a:t>
            </a:r>
          </a:p>
          <a:p>
            <a:pPr marL="514350" indent="-514350">
              <a:buAutoNum type="alphaUcParenR"/>
            </a:pPr>
            <a:r>
              <a:rPr lang="en-US" dirty="0" smtClean="0"/>
              <a:t>Abyssal zone</a:t>
            </a:r>
          </a:p>
          <a:p>
            <a:pPr marL="514350" indent="-514350">
              <a:buAutoNum type="alphaUcParenR"/>
            </a:pPr>
            <a:r>
              <a:rPr lang="en-US" dirty="0" err="1" smtClean="0"/>
              <a:t>Bathyal</a:t>
            </a:r>
            <a:r>
              <a:rPr lang="en-US" dirty="0" smtClean="0"/>
              <a:t> zone</a:t>
            </a:r>
          </a:p>
          <a:p>
            <a:pPr marL="514350" indent="-514350">
              <a:buAutoNum type="alphaUcParenR"/>
            </a:pPr>
            <a:r>
              <a:rPr lang="en-US" b="1" dirty="0" smtClean="0">
                <a:solidFill>
                  <a:srgbClr val="FF0000"/>
                </a:solidFill>
              </a:rPr>
              <a:t>Coastal zone</a:t>
            </a:r>
          </a:p>
          <a:p>
            <a:pPr marL="514350" indent="-514350">
              <a:buAutoNum type="alphaUcParenR"/>
            </a:pPr>
            <a:r>
              <a:rPr lang="en-US" dirty="0" smtClean="0"/>
              <a:t>Benthic zone</a:t>
            </a:r>
          </a:p>
          <a:p>
            <a:pPr marL="0" indent="0">
              <a:buNone/>
            </a:pPr>
            <a:endParaRPr lang="en-US" dirty="0"/>
          </a:p>
        </p:txBody>
      </p:sp>
    </p:spTree>
    <p:extLst>
      <p:ext uri="{BB962C8B-B14F-4D97-AF65-F5344CB8AC3E}">
        <p14:creationId xmlns:p14="http://schemas.microsoft.com/office/powerpoint/2010/main" val="199646082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Climate is the general pattern of weather over a period of at least</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10 years</a:t>
            </a:r>
          </a:p>
          <a:p>
            <a:pPr marL="514350" indent="-514350">
              <a:buAutoNum type="alphaUcParenR"/>
            </a:pPr>
            <a:r>
              <a:rPr lang="en-US" dirty="0" smtClean="0"/>
              <a:t>20 years</a:t>
            </a:r>
          </a:p>
          <a:p>
            <a:pPr marL="514350" indent="-514350">
              <a:buAutoNum type="alphaUcParenR"/>
            </a:pPr>
            <a:r>
              <a:rPr lang="en-US" dirty="0" smtClean="0"/>
              <a:t>30 years</a:t>
            </a:r>
          </a:p>
          <a:p>
            <a:pPr marL="514350" indent="-514350">
              <a:buAutoNum type="alphaUcParenR"/>
            </a:pPr>
            <a:r>
              <a:rPr lang="en-US" dirty="0" smtClean="0"/>
              <a:t>50 years</a:t>
            </a:r>
          </a:p>
          <a:p>
            <a:pPr marL="514350" indent="-514350">
              <a:buAutoNum type="alphaUcParenR"/>
            </a:pPr>
            <a:r>
              <a:rPr lang="en-US" dirty="0" smtClean="0"/>
              <a:t>100 years</a:t>
            </a:r>
          </a:p>
          <a:p>
            <a:pPr marL="0" indent="0">
              <a:buNone/>
            </a:pPr>
            <a:endParaRPr lang="en-US" dirty="0"/>
          </a:p>
        </p:txBody>
      </p:sp>
    </p:spTree>
    <p:extLst>
      <p:ext uri="{BB962C8B-B14F-4D97-AF65-F5344CB8AC3E}">
        <p14:creationId xmlns:p14="http://schemas.microsoft.com/office/powerpoint/2010/main" val="390986671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Climate is the general pattern of weather over a period of at least</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10 years</a:t>
            </a:r>
          </a:p>
          <a:p>
            <a:pPr marL="514350" indent="-514350">
              <a:buAutoNum type="alphaUcParenR"/>
            </a:pPr>
            <a:r>
              <a:rPr lang="en-US" dirty="0" smtClean="0"/>
              <a:t>20 years</a:t>
            </a:r>
          </a:p>
          <a:p>
            <a:pPr marL="514350" indent="-514350">
              <a:buAutoNum type="alphaUcParenR"/>
            </a:pPr>
            <a:r>
              <a:rPr lang="en-US" b="1" dirty="0" smtClean="0">
                <a:solidFill>
                  <a:srgbClr val="FF0000"/>
                </a:solidFill>
              </a:rPr>
              <a:t>30 years</a:t>
            </a:r>
          </a:p>
          <a:p>
            <a:pPr marL="514350" indent="-514350">
              <a:buAutoNum type="alphaUcParenR"/>
            </a:pPr>
            <a:r>
              <a:rPr lang="en-US" dirty="0" smtClean="0"/>
              <a:t>50 years</a:t>
            </a:r>
          </a:p>
          <a:p>
            <a:pPr marL="514350" indent="-514350">
              <a:buAutoNum type="alphaUcParenR"/>
            </a:pPr>
            <a:r>
              <a:rPr lang="en-US" dirty="0" smtClean="0"/>
              <a:t>100 years</a:t>
            </a:r>
          </a:p>
          <a:p>
            <a:pPr marL="0" indent="0">
              <a:buNone/>
            </a:pPr>
            <a:endParaRPr lang="en-US" dirty="0" smtClean="0"/>
          </a:p>
          <a:p>
            <a:pPr marL="0" indent="0">
              <a:buNone/>
            </a:pPr>
            <a:r>
              <a:rPr lang="en-US" dirty="0">
                <a:hlinkClick r:id="rId2"/>
              </a:rPr>
              <a:t>http://</a:t>
            </a:r>
            <a:r>
              <a:rPr lang="en-US" dirty="0" smtClean="0">
                <a:hlinkClick r:id="rId2"/>
              </a:rPr>
              <a:t>www.youtube.com/watch?v=zz_CRzcIT-Q</a:t>
            </a:r>
            <a:endParaRPr lang="en-US" dirty="0" smtClean="0"/>
          </a:p>
          <a:p>
            <a:pPr marL="0" indent="0">
              <a:buNone/>
            </a:pPr>
            <a:endParaRPr lang="en-US" dirty="0"/>
          </a:p>
        </p:txBody>
      </p:sp>
    </p:spTree>
    <p:extLst>
      <p:ext uri="{BB962C8B-B14F-4D97-AF65-F5344CB8AC3E}">
        <p14:creationId xmlns:p14="http://schemas.microsoft.com/office/powerpoint/2010/main" val="256378858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NOT a greenhouse gas?</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O</a:t>
            </a:r>
            <a:r>
              <a:rPr lang="en-US" sz="2400" dirty="0" smtClean="0"/>
              <a:t>3</a:t>
            </a:r>
          </a:p>
          <a:p>
            <a:pPr marL="514350" indent="-514350">
              <a:buAutoNum type="alphaUcParenR"/>
            </a:pPr>
            <a:r>
              <a:rPr lang="en-US" dirty="0" smtClean="0"/>
              <a:t>CFCs</a:t>
            </a:r>
          </a:p>
          <a:p>
            <a:pPr marL="514350" indent="-514350">
              <a:buAutoNum type="alphaUcParenR"/>
            </a:pPr>
            <a:r>
              <a:rPr lang="en-US" dirty="0" smtClean="0"/>
              <a:t>N</a:t>
            </a:r>
            <a:r>
              <a:rPr lang="en-US" sz="2400" dirty="0" smtClean="0"/>
              <a:t>2</a:t>
            </a:r>
            <a:r>
              <a:rPr lang="en-US" dirty="0" smtClean="0"/>
              <a:t>O</a:t>
            </a:r>
          </a:p>
          <a:p>
            <a:pPr marL="514350" indent="-514350">
              <a:buAutoNum type="alphaUcParenR"/>
            </a:pPr>
            <a:r>
              <a:rPr lang="en-US" dirty="0" smtClean="0"/>
              <a:t>CO</a:t>
            </a:r>
          </a:p>
          <a:p>
            <a:pPr marL="514350" indent="-514350">
              <a:buAutoNum type="alphaUcParenR"/>
            </a:pPr>
            <a:r>
              <a:rPr lang="en-US" dirty="0" smtClean="0"/>
              <a:t>CO</a:t>
            </a:r>
            <a:r>
              <a:rPr lang="en-US" sz="1800" dirty="0" smtClean="0"/>
              <a:t>2</a:t>
            </a:r>
          </a:p>
          <a:p>
            <a:pPr marL="0" indent="0">
              <a:buNone/>
            </a:pPr>
            <a:endParaRPr lang="en-US" dirty="0"/>
          </a:p>
        </p:txBody>
      </p:sp>
    </p:spTree>
    <p:extLst>
      <p:ext uri="{BB962C8B-B14F-4D97-AF65-F5344CB8AC3E}">
        <p14:creationId xmlns:p14="http://schemas.microsoft.com/office/powerpoint/2010/main" val="48516010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NOT a greenhouse gas?</a:t>
            </a:r>
            <a:endParaRPr lang="en-US" dirty="0"/>
          </a:p>
        </p:txBody>
      </p:sp>
      <p:sp>
        <p:nvSpPr>
          <p:cNvPr id="3" name="Content Placeholder 2"/>
          <p:cNvSpPr>
            <a:spLocks noGrp="1"/>
          </p:cNvSpPr>
          <p:nvPr>
            <p:ph idx="1"/>
          </p:nvPr>
        </p:nvSpPr>
        <p:spPr/>
        <p:txBody>
          <a:bodyPr/>
          <a:lstStyle/>
          <a:p>
            <a:pPr marL="514350" indent="-514350">
              <a:buAutoNum type="alphaUcParenR"/>
            </a:pPr>
            <a:r>
              <a:rPr lang="en-US" dirty="0" smtClean="0"/>
              <a:t>O</a:t>
            </a:r>
            <a:r>
              <a:rPr lang="en-US" sz="2400" dirty="0" smtClean="0"/>
              <a:t>3</a:t>
            </a:r>
          </a:p>
          <a:p>
            <a:pPr marL="514350" indent="-514350">
              <a:buAutoNum type="alphaUcParenR"/>
            </a:pPr>
            <a:r>
              <a:rPr lang="en-US" dirty="0" smtClean="0"/>
              <a:t>CFCs</a:t>
            </a:r>
          </a:p>
          <a:p>
            <a:pPr marL="514350" indent="-514350">
              <a:buAutoNum type="alphaUcParenR"/>
            </a:pPr>
            <a:r>
              <a:rPr lang="en-US" dirty="0" smtClean="0"/>
              <a:t>N</a:t>
            </a:r>
            <a:r>
              <a:rPr lang="en-US" sz="2400" dirty="0" smtClean="0"/>
              <a:t>2</a:t>
            </a:r>
            <a:r>
              <a:rPr lang="en-US" dirty="0" smtClean="0"/>
              <a:t>O</a:t>
            </a:r>
          </a:p>
          <a:p>
            <a:pPr marL="514350" indent="-514350">
              <a:buAutoNum type="alphaUcParenR"/>
            </a:pPr>
            <a:r>
              <a:rPr lang="en-US" b="1" dirty="0" smtClean="0">
                <a:solidFill>
                  <a:srgbClr val="FF0000"/>
                </a:solidFill>
              </a:rPr>
              <a:t>CO</a:t>
            </a:r>
          </a:p>
          <a:p>
            <a:pPr marL="514350" indent="-514350">
              <a:buAutoNum type="alphaUcParenR"/>
            </a:pPr>
            <a:r>
              <a:rPr lang="en-US" dirty="0" smtClean="0"/>
              <a:t>CO</a:t>
            </a:r>
            <a:r>
              <a:rPr lang="en-US" sz="1800" dirty="0" smtClean="0"/>
              <a:t>2</a:t>
            </a:r>
          </a:p>
          <a:p>
            <a:pPr marL="0" indent="0">
              <a:buNone/>
            </a:pPr>
            <a:r>
              <a:rPr lang="en-US" sz="1800" dirty="0">
                <a:hlinkClick r:id="rId2"/>
              </a:rPr>
              <a:t>http://</a:t>
            </a:r>
            <a:r>
              <a:rPr lang="en-US" sz="1800" dirty="0" smtClean="0">
                <a:hlinkClick r:id="rId2"/>
              </a:rPr>
              <a:t>www.youtube.com/watch?v=RGIllMbG22Y</a:t>
            </a:r>
            <a:endParaRPr lang="en-US" sz="1800" dirty="0" smtClean="0"/>
          </a:p>
          <a:p>
            <a:pPr marL="0" indent="0">
              <a:buNone/>
            </a:pPr>
            <a:endParaRPr lang="en-US" sz="1800" dirty="0" smtClean="0"/>
          </a:p>
          <a:p>
            <a:pPr marL="0" indent="0">
              <a:buNone/>
            </a:pPr>
            <a:endParaRPr lang="en-US" dirty="0"/>
          </a:p>
        </p:txBody>
      </p:sp>
    </p:spTree>
    <p:extLst>
      <p:ext uri="{BB962C8B-B14F-4D97-AF65-F5344CB8AC3E}">
        <p14:creationId xmlns:p14="http://schemas.microsoft.com/office/powerpoint/2010/main" val="860108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305800" cy="3535362"/>
          </a:xfrm>
        </p:spPr>
        <p:txBody>
          <a:bodyPr>
            <a:normAutofit/>
          </a:bodyPr>
          <a:lstStyle/>
          <a:p>
            <a:pPr algn="l"/>
            <a:r>
              <a:rPr lang="en-US" sz="3200" dirty="0" smtClean="0"/>
              <a:t>The level below which a potentially renewable resource can be used without reducing its available supply throughout the world or in a particular area? </a:t>
            </a:r>
            <a:endParaRPr lang="en-US" sz="3200" dirty="0"/>
          </a:p>
        </p:txBody>
      </p:sp>
      <p:sp>
        <p:nvSpPr>
          <p:cNvPr id="3" name="Content Placeholder 2"/>
          <p:cNvSpPr>
            <a:spLocks noGrp="1"/>
          </p:cNvSpPr>
          <p:nvPr>
            <p:ph idx="1"/>
          </p:nvPr>
        </p:nvSpPr>
        <p:spPr>
          <a:xfrm>
            <a:off x="228600" y="2057400"/>
            <a:ext cx="8229600" cy="4525963"/>
          </a:xfrm>
        </p:spPr>
        <p:txBody>
          <a:bodyPr/>
          <a:lstStyle/>
          <a:p>
            <a:pPr marL="514350" indent="-514350">
              <a:buAutoNum type="alphaUcParenBoth"/>
            </a:pPr>
            <a:r>
              <a:rPr lang="en-US" b="1" dirty="0" smtClean="0">
                <a:solidFill>
                  <a:srgbClr val="FF0000"/>
                </a:solidFill>
              </a:rPr>
              <a:t>Sustainable yield</a:t>
            </a:r>
          </a:p>
          <a:p>
            <a:pPr marL="514350" indent="-514350">
              <a:buAutoNum type="alphaUcParenBoth"/>
            </a:pPr>
            <a:r>
              <a:rPr lang="en-US" dirty="0" smtClean="0"/>
              <a:t>Economic depletion</a:t>
            </a:r>
          </a:p>
          <a:p>
            <a:pPr marL="514350" indent="-514350">
              <a:buAutoNum type="alphaUcParenBoth"/>
            </a:pPr>
            <a:r>
              <a:rPr lang="en-US" dirty="0" smtClean="0"/>
              <a:t>Resource partitioning</a:t>
            </a:r>
          </a:p>
          <a:p>
            <a:pPr marL="514350" indent="-514350">
              <a:buAutoNum type="alphaUcParenBoth"/>
            </a:pPr>
            <a:r>
              <a:rPr lang="en-US" dirty="0" smtClean="0"/>
              <a:t>Symbiosis</a:t>
            </a:r>
          </a:p>
          <a:p>
            <a:pPr marL="514350" indent="-514350">
              <a:buAutoNum type="alphaUcParenBoth"/>
            </a:pPr>
            <a:r>
              <a:rPr lang="en-US" dirty="0" smtClean="0"/>
              <a:t>Carrying capacity</a:t>
            </a:r>
            <a:endParaRPr lang="en-US" dirty="0"/>
          </a:p>
        </p:txBody>
      </p:sp>
    </p:spTree>
    <p:extLst>
      <p:ext uri="{BB962C8B-B14F-4D97-AF65-F5344CB8AC3E}">
        <p14:creationId xmlns:p14="http://schemas.microsoft.com/office/powerpoint/2010/main" val="65093752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In coral reefs, the relationship exhibited by coral polyps and single-celled algae is</a:t>
            </a:r>
            <a:endParaRPr lang="en-US" dirty="0"/>
          </a:p>
        </p:txBody>
      </p:sp>
      <p:sp>
        <p:nvSpPr>
          <p:cNvPr id="3" name="Content Placeholder 2"/>
          <p:cNvSpPr>
            <a:spLocks noGrp="1"/>
          </p:cNvSpPr>
          <p:nvPr>
            <p:ph idx="1"/>
          </p:nvPr>
        </p:nvSpPr>
        <p:spPr>
          <a:xfrm>
            <a:off x="304800" y="2438400"/>
            <a:ext cx="8229600" cy="4525963"/>
          </a:xfrm>
        </p:spPr>
        <p:txBody>
          <a:bodyPr/>
          <a:lstStyle/>
          <a:p>
            <a:pPr marL="514350" indent="-514350">
              <a:buAutoNum type="alphaUcParenR"/>
            </a:pPr>
            <a:r>
              <a:rPr lang="en-US" dirty="0" smtClean="0"/>
              <a:t>Predation</a:t>
            </a:r>
          </a:p>
          <a:p>
            <a:pPr marL="514350" indent="-514350">
              <a:buAutoNum type="alphaUcParenR"/>
            </a:pPr>
            <a:r>
              <a:rPr lang="en-US" dirty="0" smtClean="0"/>
              <a:t>Commensalism</a:t>
            </a:r>
          </a:p>
          <a:p>
            <a:pPr marL="514350" indent="-514350">
              <a:buAutoNum type="alphaUcParenR"/>
            </a:pPr>
            <a:r>
              <a:rPr lang="en-US" dirty="0" smtClean="0"/>
              <a:t>Parasitism</a:t>
            </a:r>
          </a:p>
          <a:p>
            <a:pPr marL="514350" indent="-514350">
              <a:buAutoNum type="alphaUcParenR"/>
            </a:pPr>
            <a:r>
              <a:rPr lang="en-US" dirty="0" smtClean="0"/>
              <a:t>Mutualism</a:t>
            </a:r>
          </a:p>
          <a:p>
            <a:pPr marL="514350" indent="-514350">
              <a:buAutoNum type="alphaUcParenR"/>
            </a:pPr>
            <a:r>
              <a:rPr lang="en-US" dirty="0" smtClean="0"/>
              <a:t>Interspecific competition</a:t>
            </a:r>
            <a:endParaRPr lang="en-US" dirty="0"/>
          </a:p>
        </p:txBody>
      </p:sp>
    </p:spTree>
    <p:extLst>
      <p:ext uri="{BB962C8B-B14F-4D97-AF65-F5344CB8AC3E}">
        <p14:creationId xmlns:p14="http://schemas.microsoft.com/office/powerpoint/2010/main" val="11993881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In coral reefs, the relationship exhibited by coral polyps and single-celled algae is</a:t>
            </a:r>
            <a:endParaRPr lang="en-US" dirty="0"/>
          </a:p>
        </p:txBody>
      </p:sp>
      <p:sp>
        <p:nvSpPr>
          <p:cNvPr id="3" name="Content Placeholder 2"/>
          <p:cNvSpPr>
            <a:spLocks noGrp="1"/>
          </p:cNvSpPr>
          <p:nvPr>
            <p:ph idx="1"/>
          </p:nvPr>
        </p:nvSpPr>
        <p:spPr>
          <a:xfrm>
            <a:off x="304800" y="2438400"/>
            <a:ext cx="8229600" cy="4525963"/>
          </a:xfrm>
        </p:spPr>
        <p:txBody>
          <a:bodyPr/>
          <a:lstStyle/>
          <a:p>
            <a:pPr marL="514350" indent="-514350">
              <a:buAutoNum type="alphaUcParenR"/>
            </a:pPr>
            <a:r>
              <a:rPr lang="en-US" dirty="0" smtClean="0"/>
              <a:t>Predation</a:t>
            </a:r>
          </a:p>
          <a:p>
            <a:pPr marL="514350" indent="-514350">
              <a:buAutoNum type="alphaUcParenR"/>
            </a:pPr>
            <a:r>
              <a:rPr lang="en-US" dirty="0" smtClean="0"/>
              <a:t>Commensalism</a:t>
            </a:r>
          </a:p>
          <a:p>
            <a:pPr marL="514350" indent="-514350">
              <a:buAutoNum type="alphaUcParenR"/>
            </a:pPr>
            <a:r>
              <a:rPr lang="en-US" dirty="0" smtClean="0"/>
              <a:t>Parasitism</a:t>
            </a:r>
          </a:p>
          <a:p>
            <a:pPr marL="514350" indent="-514350">
              <a:buAutoNum type="alphaUcParenR"/>
            </a:pPr>
            <a:r>
              <a:rPr lang="en-US" b="1" dirty="0" smtClean="0">
                <a:solidFill>
                  <a:srgbClr val="FF0000"/>
                </a:solidFill>
              </a:rPr>
              <a:t>Mutualism</a:t>
            </a:r>
          </a:p>
          <a:p>
            <a:pPr marL="514350" indent="-514350">
              <a:buAutoNum type="alphaUcParenR"/>
            </a:pPr>
            <a:r>
              <a:rPr lang="en-US" dirty="0" smtClean="0"/>
              <a:t>Interspecific competition</a:t>
            </a:r>
            <a:endParaRPr lang="en-US" dirty="0"/>
          </a:p>
        </p:txBody>
      </p:sp>
    </p:spTree>
    <p:extLst>
      <p:ext uri="{BB962C8B-B14F-4D97-AF65-F5344CB8AC3E}">
        <p14:creationId xmlns:p14="http://schemas.microsoft.com/office/powerpoint/2010/main" val="91889121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In mountain biomes, it is estimated that each 100-meter gain in elevation is roughly equivalent to a ___-kilometer change in latitude</a:t>
            </a:r>
            <a:br>
              <a:rPr lang="en-US" dirty="0" smtClean="0"/>
            </a:br>
            <a:endParaRPr lang="en-US" dirty="0"/>
          </a:p>
        </p:txBody>
      </p:sp>
      <p:sp>
        <p:nvSpPr>
          <p:cNvPr id="3" name="Content Placeholder 2"/>
          <p:cNvSpPr>
            <a:spLocks noGrp="1"/>
          </p:cNvSpPr>
          <p:nvPr>
            <p:ph idx="1"/>
          </p:nvPr>
        </p:nvSpPr>
        <p:spPr>
          <a:xfrm>
            <a:off x="457200" y="2971800"/>
            <a:ext cx="8229600" cy="4525963"/>
          </a:xfrm>
        </p:spPr>
        <p:txBody>
          <a:bodyPr/>
          <a:lstStyle/>
          <a:p>
            <a:pPr marL="0" indent="0">
              <a:buNone/>
            </a:pPr>
            <a:r>
              <a:rPr lang="en-US" dirty="0" smtClean="0"/>
              <a:t>A)1   B) 10   C) 100   D) 1000   E) 10,000</a:t>
            </a:r>
            <a:endParaRPr lang="en-US" dirty="0"/>
          </a:p>
        </p:txBody>
      </p:sp>
    </p:spTree>
    <p:extLst>
      <p:ext uri="{BB962C8B-B14F-4D97-AF65-F5344CB8AC3E}">
        <p14:creationId xmlns:p14="http://schemas.microsoft.com/office/powerpoint/2010/main" val="38593840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In mountain biomes, it is estimated that each 100-meter gain in elevation is roughly equivalent to a ___-kilometer change in latitude</a:t>
            </a:r>
            <a:br>
              <a:rPr lang="en-US" dirty="0" smtClean="0"/>
            </a:br>
            <a:endParaRPr lang="en-US" dirty="0"/>
          </a:p>
        </p:txBody>
      </p:sp>
      <p:sp>
        <p:nvSpPr>
          <p:cNvPr id="3" name="Content Placeholder 2"/>
          <p:cNvSpPr>
            <a:spLocks noGrp="1"/>
          </p:cNvSpPr>
          <p:nvPr>
            <p:ph idx="1"/>
          </p:nvPr>
        </p:nvSpPr>
        <p:spPr>
          <a:xfrm>
            <a:off x="457200" y="2971800"/>
            <a:ext cx="8229600" cy="4525963"/>
          </a:xfrm>
        </p:spPr>
        <p:txBody>
          <a:bodyPr/>
          <a:lstStyle/>
          <a:p>
            <a:pPr marL="0" indent="0">
              <a:buNone/>
            </a:pPr>
            <a:r>
              <a:rPr lang="en-US" dirty="0" smtClean="0"/>
              <a:t>A)1   </a:t>
            </a:r>
            <a:r>
              <a:rPr lang="en-US" b="1" dirty="0" smtClean="0">
                <a:solidFill>
                  <a:srgbClr val="FF0000"/>
                </a:solidFill>
              </a:rPr>
              <a:t>B) 10   </a:t>
            </a:r>
            <a:r>
              <a:rPr lang="en-US" dirty="0" smtClean="0"/>
              <a:t>C) 100   D) 1000   E) 10,000</a:t>
            </a:r>
            <a:endParaRPr lang="en-US" dirty="0"/>
          </a:p>
        </p:txBody>
      </p:sp>
    </p:spTree>
    <p:extLst>
      <p:ext uri="{BB962C8B-B14F-4D97-AF65-F5344CB8AC3E}">
        <p14:creationId xmlns:p14="http://schemas.microsoft.com/office/powerpoint/2010/main" val="83126882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fontScale="90000"/>
          </a:bodyPr>
          <a:lstStyle/>
          <a:p>
            <a:r>
              <a:rPr lang="en-US" dirty="0" smtClean="0"/>
              <a:t>All of the following would be considered types of temperate grasslands EXCEPT</a:t>
            </a:r>
            <a:endParaRPr lang="en-US" dirty="0"/>
          </a:p>
        </p:txBody>
      </p:sp>
      <p:sp>
        <p:nvSpPr>
          <p:cNvPr id="3" name="Content Placeholder 2"/>
          <p:cNvSpPr>
            <a:spLocks noGrp="1"/>
          </p:cNvSpPr>
          <p:nvPr>
            <p:ph idx="1"/>
          </p:nvPr>
        </p:nvSpPr>
        <p:spPr>
          <a:xfrm>
            <a:off x="228600" y="2326721"/>
            <a:ext cx="8229600" cy="4525963"/>
          </a:xfrm>
        </p:spPr>
        <p:txBody>
          <a:bodyPr/>
          <a:lstStyle/>
          <a:p>
            <a:pPr marL="514350" indent="-514350">
              <a:buAutoNum type="alphaUcParenR"/>
            </a:pPr>
            <a:r>
              <a:rPr lang="en-US" dirty="0" smtClean="0"/>
              <a:t>Steppes</a:t>
            </a:r>
          </a:p>
          <a:p>
            <a:pPr marL="514350" indent="-514350">
              <a:buAutoNum type="alphaUcParenR"/>
            </a:pPr>
            <a:r>
              <a:rPr lang="en-US" dirty="0" smtClean="0"/>
              <a:t>Veld</a:t>
            </a:r>
          </a:p>
          <a:p>
            <a:pPr marL="514350" indent="-514350">
              <a:buAutoNum type="alphaUcParenR"/>
            </a:pPr>
            <a:r>
              <a:rPr lang="en-US" dirty="0" smtClean="0"/>
              <a:t>Taiga</a:t>
            </a:r>
          </a:p>
          <a:p>
            <a:pPr marL="514350" indent="-514350">
              <a:buAutoNum type="alphaUcParenR"/>
            </a:pPr>
            <a:r>
              <a:rPr lang="en-US" dirty="0" smtClean="0"/>
              <a:t>Pampas</a:t>
            </a:r>
          </a:p>
          <a:p>
            <a:pPr marL="514350" indent="-514350">
              <a:buAutoNum type="alphaUcParenR"/>
            </a:pPr>
            <a:r>
              <a:rPr lang="en-US" dirty="0" smtClean="0"/>
              <a:t>Prairie</a:t>
            </a:r>
          </a:p>
          <a:p>
            <a:pPr marL="0" indent="0">
              <a:buNone/>
            </a:pPr>
            <a:endParaRPr lang="en-US" dirty="0"/>
          </a:p>
        </p:txBody>
      </p:sp>
    </p:spTree>
    <p:extLst>
      <p:ext uri="{BB962C8B-B14F-4D97-AF65-F5344CB8AC3E}">
        <p14:creationId xmlns:p14="http://schemas.microsoft.com/office/powerpoint/2010/main" val="425464293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fontScale="90000"/>
          </a:bodyPr>
          <a:lstStyle/>
          <a:p>
            <a:r>
              <a:rPr lang="en-US" dirty="0" smtClean="0"/>
              <a:t>All of the following would be considered types of temperate grasslands EXCEPT</a:t>
            </a:r>
            <a:endParaRPr lang="en-US" dirty="0"/>
          </a:p>
        </p:txBody>
      </p:sp>
      <p:sp>
        <p:nvSpPr>
          <p:cNvPr id="3" name="Content Placeholder 2"/>
          <p:cNvSpPr>
            <a:spLocks noGrp="1"/>
          </p:cNvSpPr>
          <p:nvPr>
            <p:ph idx="1"/>
          </p:nvPr>
        </p:nvSpPr>
        <p:spPr>
          <a:xfrm>
            <a:off x="228600" y="2326721"/>
            <a:ext cx="8229600" cy="4525963"/>
          </a:xfrm>
        </p:spPr>
        <p:txBody>
          <a:bodyPr/>
          <a:lstStyle/>
          <a:p>
            <a:pPr marL="514350" indent="-514350">
              <a:buAutoNum type="alphaUcParenR"/>
            </a:pPr>
            <a:r>
              <a:rPr lang="en-US" dirty="0" smtClean="0"/>
              <a:t>Steppes</a:t>
            </a:r>
          </a:p>
          <a:p>
            <a:pPr marL="514350" indent="-514350">
              <a:buAutoNum type="alphaUcParenR"/>
            </a:pPr>
            <a:r>
              <a:rPr lang="en-US" dirty="0" smtClean="0"/>
              <a:t>Veld</a:t>
            </a:r>
          </a:p>
          <a:p>
            <a:pPr marL="514350" indent="-514350">
              <a:buAutoNum type="alphaUcParenR"/>
            </a:pPr>
            <a:r>
              <a:rPr lang="en-US" b="1" dirty="0" smtClean="0">
                <a:solidFill>
                  <a:srgbClr val="FF0000"/>
                </a:solidFill>
              </a:rPr>
              <a:t>Taiga</a:t>
            </a:r>
          </a:p>
          <a:p>
            <a:pPr marL="514350" indent="-514350">
              <a:buAutoNum type="alphaUcParenR"/>
            </a:pPr>
            <a:r>
              <a:rPr lang="en-US" dirty="0" smtClean="0"/>
              <a:t>Pampas</a:t>
            </a:r>
          </a:p>
          <a:p>
            <a:pPr marL="514350" indent="-514350">
              <a:buAutoNum type="alphaUcParenR"/>
            </a:pPr>
            <a:r>
              <a:rPr lang="en-US" dirty="0" smtClean="0"/>
              <a:t>Prairie</a:t>
            </a:r>
          </a:p>
          <a:p>
            <a:pPr marL="0" indent="0">
              <a:buNone/>
            </a:pPr>
            <a:endParaRPr lang="en-US" dirty="0"/>
          </a:p>
        </p:txBody>
      </p:sp>
    </p:spTree>
    <p:extLst>
      <p:ext uri="{BB962C8B-B14F-4D97-AF65-F5344CB8AC3E}">
        <p14:creationId xmlns:p14="http://schemas.microsoft.com/office/powerpoint/2010/main" val="8569653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indicative of the desert’s fragility?</a:t>
            </a:r>
            <a:endParaRPr lang="en-US" dirty="0"/>
          </a:p>
        </p:txBody>
      </p:sp>
      <p:sp>
        <p:nvSpPr>
          <p:cNvPr id="3" name="Content Placeholder 2"/>
          <p:cNvSpPr>
            <a:spLocks noGrp="1"/>
          </p:cNvSpPr>
          <p:nvPr>
            <p:ph idx="1"/>
          </p:nvPr>
        </p:nvSpPr>
        <p:spPr/>
        <p:txBody>
          <a:bodyPr/>
          <a:lstStyle/>
          <a:p>
            <a:pPr marL="0" indent="0">
              <a:buNone/>
            </a:pPr>
            <a:r>
              <a:rPr lang="en-US" dirty="0" smtClean="0"/>
              <a:t>I. High species diversity</a:t>
            </a:r>
          </a:p>
          <a:p>
            <a:pPr marL="571500" indent="-571500">
              <a:buAutoNum type="romanUcPeriod" startAt="2"/>
            </a:pPr>
            <a:r>
              <a:rPr lang="en-US" dirty="0" smtClean="0"/>
              <a:t>Brief regeneration time from vegetation destruction</a:t>
            </a:r>
          </a:p>
          <a:p>
            <a:pPr marL="571500" indent="-571500">
              <a:buAutoNum type="romanUcPeriod" startAt="2"/>
            </a:pPr>
            <a:r>
              <a:rPr lang="en-US" dirty="0" smtClean="0"/>
              <a:t>Slow growth rate of plants</a:t>
            </a:r>
          </a:p>
          <a:p>
            <a:pPr marL="514350" indent="-514350">
              <a:buAutoNum type="alphaUcParenR"/>
            </a:pPr>
            <a:r>
              <a:rPr lang="en-US" dirty="0" smtClean="0"/>
              <a:t>I only   B) II only   	C) III only</a:t>
            </a:r>
          </a:p>
          <a:p>
            <a:pPr marL="0" indent="0">
              <a:buNone/>
            </a:pPr>
            <a:r>
              <a:rPr lang="en-US" dirty="0" smtClean="0"/>
              <a:t>D)  II and III only 	E) I, II and III</a:t>
            </a:r>
            <a:endParaRPr lang="en-US" dirty="0"/>
          </a:p>
        </p:txBody>
      </p:sp>
    </p:spTree>
    <p:extLst>
      <p:ext uri="{BB962C8B-B14F-4D97-AF65-F5344CB8AC3E}">
        <p14:creationId xmlns:p14="http://schemas.microsoft.com/office/powerpoint/2010/main" val="346562980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is indicative of the desert’s fragility?</a:t>
            </a:r>
            <a:endParaRPr lang="en-US" dirty="0"/>
          </a:p>
        </p:txBody>
      </p:sp>
      <p:sp>
        <p:nvSpPr>
          <p:cNvPr id="3" name="Content Placeholder 2"/>
          <p:cNvSpPr>
            <a:spLocks noGrp="1"/>
          </p:cNvSpPr>
          <p:nvPr>
            <p:ph idx="1"/>
          </p:nvPr>
        </p:nvSpPr>
        <p:spPr/>
        <p:txBody>
          <a:bodyPr/>
          <a:lstStyle/>
          <a:p>
            <a:pPr marL="0" indent="0">
              <a:buNone/>
            </a:pPr>
            <a:r>
              <a:rPr lang="en-US" dirty="0" smtClean="0"/>
              <a:t>I. High species diversity</a:t>
            </a:r>
          </a:p>
          <a:p>
            <a:pPr marL="571500" indent="-571500">
              <a:buAutoNum type="romanUcPeriod" startAt="2"/>
            </a:pPr>
            <a:r>
              <a:rPr lang="en-US" dirty="0" smtClean="0"/>
              <a:t>Brief regeneration time from vegetation destruction</a:t>
            </a:r>
          </a:p>
          <a:p>
            <a:pPr marL="571500" indent="-571500">
              <a:buAutoNum type="romanUcPeriod" startAt="2"/>
            </a:pPr>
            <a:r>
              <a:rPr lang="en-US" dirty="0" smtClean="0"/>
              <a:t>Slow growth rate of plants</a:t>
            </a:r>
          </a:p>
          <a:p>
            <a:pPr marL="514350" indent="-514350">
              <a:buAutoNum type="alphaUcParenR"/>
            </a:pPr>
            <a:r>
              <a:rPr lang="en-US" dirty="0" smtClean="0"/>
              <a:t>I only   B) II only   	</a:t>
            </a:r>
            <a:r>
              <a:rPr lang="en-US" b="1" dirty="0" smtClean="0">
                <a:solidFill>
                  <a:srgbClr val="FF0000"/>
                </a:solidFill>
              </a:rPr>
              <a:t>C) III only</a:t>
            </a:r>
          </a:p>
          <a:p>
            <a:pPr marL="0" indent="0">
              <a:buNone/>
            </a:pPr>
            <a:r>
              <a:rPr lang="en-US" dirty="0" smtClean="0"/>
              <a:t>D)  II and III only 	E) I, II and III</a:t>
            </a:r>
            <a:endParaRPr lang="en-US" dirty="0"/>
          </a:p>
        </p:txBody>
      </p:sp>
    </p:spTree>
    <p:extLst>
      <p:ext uri="{BB962C8B-B14F-4D97-AF65-F5344CB8AC3E}">
        <p14:creationId xmlns:p14="http://schemas.microsoft.com/office/powerpoint/2010/main" val="243741028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term or phrase which is synonymous with “drainage basin”</a:t>
            </a:r>
            <a:endParaRPr lang="en-US" dirty="0"/>
          </a:p>
        </p:txBody>
      </p:sp>
      <p:sp>
        <p:nvSpPr>
          <p:cNvPr id="3" name="Content Placeholder 2"/>
          <p:cNvSpPr>
            <a:spLocks noGrp="1"/>
          </p:cNvSpPr>
          <p:nvPr>
            <p:ph idx="1"/>
          </p:nvPr>
        </p:nvSpPr>
        <p:spPr>
          <a:xfrm>
            <a:off x="381000" y="1828800"/>
            <a:ext cx="8229600" cy="4525963"/>
          </a:xfrm>
        </p:spPr>
        <p:txBody>
          <a:bodyPr/>
          <a:lstStyle/>
          <a:p>
            <a:pPr marL="571500" indent="-571500">
              <a:buAutoNum type="romanUcPeriod"/>
            </a:pPr>
            <a:r>
              <a:rPr lang="en-US" dirty="0" smtClean="0"/>
              <a:t>Flood plain    II.  Tributary  III.  Watershed</a:t>
            </a:r>
          </a:p>
          <a:p>
            <a:pPr marL="514350" indent="-514350">
              <a:buAutoNum type="alphaUcParenR"/>
            </a:pPr>
            <a:r>
              <a:rPr lang="en-US" dirty="0" smtClean="0"/>
              <a:t>I only</a:t>
            </a:r>
          </a:p>
          <a:p>
            <a:pPr marL="514350" indent="-514350">
              <a:buAutoNum type="alphaUcParenR"/>
            </a:pPr>
            <a:r>
              <a:rPr lang="en-US" dirty="0" smtClean="0"/>
              <a:t>II only</a:t>
            </a:r>
          </a:p>
          <a:p>
            <a:pPr marL="514350" indent="-514350">
              <a:buAutoNum type="alphaUcParenR"/>
            </a:pPr>
            <a:r>
              <a:rPr lang="en-US" dirty="0" smtClean="0"/>
              <a:t>III only</a:t>
            </a:r>
          </a:p>
          <a:p>
            <a:pPr marL="514350" indent="-514350">
              <a:buAutoNum type="alphaUcParenR"/>
            </a:pPr>
            <a:r>
              <a:rPr lang="en-US" dirty="0" smtClean="0"/>
              <a:t>I and III only</a:t>
            </a:r>
          </a:p>
          <a:p>
            <a:pPr marL="514350" indent="-514350">
              <a:buAutoNum type="alphaUcParenR"/>
            </a:pPr>
            <a:r>
              <a:rPr lang="en-US" dirty="0" smtClean="0"/>
              <a:t>II and III only</a:t>
            </a:r>
            <a:endParaRPr lang="en-US" dirty="0"/>
          </a:p>
        </p:txBody>
      </p:sp>
    </p:spTree>
    <p:extLst>
      <p:ext uri="{BB962C8B-B14F-4D97-AF65-F5344CB8AC3E}">
        <p14:creationId xmlns:p14="http://schemas.microsoft.com/office/powerpoint/2010/main" val="289143468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term or phrase which is synonymous with “drainage basin”</a:t>
            </a:r>
            <a:endParaRPr lang="en-US" dirty="0"/>
          </a:p>
        </p:txBody>
      </p:sp>
      <p:sp>
        <p:nvSpPr>
          <p:cNvPr id="3" name="Content Placeholder 2"/>
          <p:cNvSpPr>
            <a:spLocks noGrp="1"/>
          </p:cNvSpPr>
          <p:nvPr>
            <p:ph idx="1"/>
          </p:nvPr>
        </p:nvSpPr>
        <p:spPr>
          <a:xfrm>
            <a:off x="381000" y="1828800"/>
            <a:ext cx="8229600" cy="4525963"/>
          </a:xfrm>
        </p:spPr>
        <p:txBody>
          <a:bodyPr/>
          <a:lstStyle/>
          <a:p>
            <a:pPr marL="571500" indent="-571500">
              <a:buAutoNum type="romanUcPeriod"/>
            </a:pPr>
            <a:r>
              <a:rPr lang="en-US" dirty="0" smtClean="0"/>
              <a:t>Flood plain    II.  Tributary  III.  Watershed</a:t>
            </a:r>
          </a:p>
          <a:p>
            <a:pPr marL="514350" indent="-514350">
              <a:buAutoNum type="alphaUcParenR"/>
            </a:pPr>
            <a:r>
              <a:rPr lang="en-US" dirty="0" smtClean="0"/>
              <a:t>I only</a:t>
            </a:r>
          </a:p>
          <a:p>
            <a:pPr marL="514350" indent="-514350">
              <a:buAutoNum type="alphaUcParenR"/>
            </a:pPr>
            <a:r>
              <a:rPr lang="en-US" dirty="0" smtClean="0"/>
              <a:t>II only</a:t>
            </a:r>
          </a:p>
          <a:p>
            <a:pPr marL="514350" indent="-514350">
              <a:buAutoNum type="alphaUcParenR"/>
            </a:pPr>
            <a:r>
              <a:rPr lang="en-US" b="1" dirty="0" smtClean="0">
                <a:solidFill>
                  <a:srgbClr val="FF0000"/>
                </a:solidFill>
              </a:rPr>
              <a:t>III only</a:t>
            </a:r>
          </a:p>
          <a:p>
            <a:pPr marL="514350" indent="-514350">
              <a:buAutoNum type="alphaUcParenR"/>
            </a:pPr>
            <a:r>
              <a:rPr lang="en-US" dirty="0" smtClean="0"/>
              <a:t>I and III only</a:t>
            </a:r>
          </a:p>
          <a:p>
            <a:pPr marL="514350" indent="-514350">
              <a:buAutoNum type="alphaUcParenR"/>
            </a:pPr>
            <a:r>
              <a:rPr lang="en-US" dirty="0" smtClean="0"/>
              <a:t>II and III only</a:t>
            </a:r>
            <a:endParaRPr lang="en-US" dirty="0"/>
          </a:p>
        </p:txBody>
      </p:sp>
    </p:spTree>
    <p:extLst>
      <p:ext uri="{BB962C8B-B14F-4D97-AF65-F5344CB8AC3E}">
        <p14:creationId xmlns:p14="http://schemas.microsoft.com/office/powerpoint/2010/main" val="2467230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3974</Words>
  <Application>Microsoft Office PowerPoint</Application>
  <PresentationFormat>On-screen Show (4:3)</PresentationFormat>
  <Paragraphs>604</Paragraphs>
  <Slides>100</Slides>
  <Notes>4</Notes>
  <HiddenSlides>0</HiddenSlides>
  <MMClips>0</MMClips>
  <ScaleCrop>false</ScaleCrop>
  <HeadingPairs>
    <vt:vector size="4" baseType="variant">
      <vt:variant>
        <vt:lpstr>Theme</vt:lpstr>
      </vt:variant>
      <vt:variant>
        <vt:i4>1</vt:i4>
      </vt:variant>
      <vt:variant>
        <vt:lpstr>Slide Titles</vt:lpstr>
      </vt:variant>
      <vt:variant>
        <vt:i4>100</vt:i4>
      </vt:variant>
    </vt:vector>
  </HeadingPairs>
  <TitlesOfParts>
    <vt:vector size="101" baseType="lpstr">
      <vt:lpstr>Office Theme</vt:lpstr>
      <vt:lpstr>2014 APES REVIEW</vt:lpstr>
      <vt:lpstr>(A) Coal (B) Sun (C)Aluminum  (D) trees (E) clay</vt:lpstr>
      <vt:lpstr>(A) Coal (B) Sun (C)Aluminum  (D) trees (E) clay</vt:lpstr>
      <vt:lpstr>(A) Persistence (B) biodegradable (C)cleanup (D) concentration (E)prevention</vt:lpstr>
      <vt:lpstr>(A) Persistence (B) biodegradable (C)cleanup (D) concentration (E)prevention</vt:lpstr>
      <vt:lpstr>Which of the following statements regarding MDCs and LDCs is true? </vt:lpstr>
      <vt:lpstr>Which of the following statements regarding MDCs and LDCs is true? </vt:lpstr>
      <vt:lpstr>The level below which a potentially renewable resource can be used without reducing its available supply throughout the world or in a particular area? </vt:lpstr>
      <vt:lpstr>The level below which a potentially renewable resource can be used without reducing its available supply throughout the world or in a particular area? </vt:lpstr>
      <vt:lpstr>Human population growth over the last 4,000 years can best be described as: </vt:lpstr>
      <vt:lpstr>Human population growth over the last 4,000 years can best be described as: </vt:lpstr>
      <vt:lpstr>The maximum population of a particular species that a given habitat can support over a given period of time</vt:lpstr>
      <vt:lpstr>The maximum population of a particular species that a given habitat can support over a given period of time</vt:lpstr>
      <vt:lpstr>If a nation has a growth rate of 3.5%, how many years will it take for the population to double in size?</vt:lpstr>
      <vt:lpstr>If a nation has a growth rate of 3.5%, how many years will it take for the population to double in size?</vt:lpstr>
      <vt:lpstr>Which of the following is an example of a nonpoint pollution source? </vt:lpstr>
      <vt:lpstr>Which of the following is an example of a nonpoint pollution source? </vt:lpstr>
      <vt:lpstr>Which of the following choices contains only fossil fuels? </vt:lpstr>
      <vt:lpstr>Which of the following choices contains only fossil fuels? </vt:lpstr>
      <vt:lpstr>Nonrenewable resources are: </vt:lpstr>
      <vt:lpstr>Nonrenewable resources are: </vt:lpstr>
      <vt:lpstr>The degradation of spaces on and surrounding Earth which are outside of the domain/ownership/rule of any country is known as:</vt:lpstr>
      <vt:lpstr>The degradation of spaces on and surrounding Earth which are outside of the domain/ownership/rule of any country is known as:</vt:lpstr>
      <vt:lpstr>In the equation, I = P A T, I represents</vt:lpstr>
      <vt:lpstr>In the equation, I = P A T, I represents</vt:lpstr>
      <vt:lpstr>(A) Yellowstone National Park  (B) Yosemite National Park  (C)Cuyahoga River (Cleveland, Ohio)  (D) Love Canal (New York)  (E) Lake erie</vt:lpstr>
      <vt:lpstr>(A) Yellowstone National Park  (B) Yosemite National Park  (C)Cuyahoga River (Cleveland, Ohio)  (D) Love Canal (New York)  (E) Lake erie</vt:lpstr>
      <vt:lpstr>The first law of energy states that:</vt:lpstr>
      <vt:lpstr>The first law of energy states that:</vt:lpstr>
      <vt:lpstr>The form of nitrogen most usable to plants is </vt:lpstr>
      <vt:lpstr>The form of nitrogen most usable to plants is </vt:lpstr>
      <vt:lpstr>The amount of energy transferred from an organism on one trophic level to the next trophic level is approximately __%</vt:lpstr>
      <vt:lpstr>The amount of energy transferred from an organism on one trophic level to the next trophic level is approximately __%</vt:lpstr>
      <vt:lpstr>The ecological pyramid which best explains why there are typically only four or five links in a food chain is the pyramid of:</vt:lpstr>
      <vt:lpstr>The ecological pyramid which best explains why there are typically only four or five links in a food chain is the pyramid of:</vt:lpstr>
      <vt:lpstr>When organisms die, their nitrogenous organic compounds are converted to simpler inorganic compounds such as ammonia through the process of </vt:lpstr>
      <vt:lpstr>When organisms die, their nitrogenous organic compounds are converted to simpler inorganic compounds such as ammonia through the process of </vt:lpstr>
      <vt:lpstr>All of the following increase the amount of carbon dioxide in the atmosphere EXCEPT:</vt:lpstr>
      <vt:lpstr>All of the following increase the amount of carbon dioxide in the atmosphere EXCEPT:</vt:lpstr>
      <vt:lpstr>If there are 500,000 kilocalories (kcal) in the producer level, how many kcal will become incorporated in the tissues of the secondary consumers</vt:lpstr>
      <vt:lpstr>If there are 500,000 kilocalories (kcal) in the producer level, how many kcal will become incorporated in the tissues of the secondary consumers</vt:lpstr>
      <vt:lpstr>Ants, bees, wolves, and alligators are examples of organisms that are disproportionately important compared to their biomass in an ecosystem, and are therefore termed?</vt:lpstr>
      <vt:lpstr>Ants, bees, wolves, and alligators are examples of organisms that are disproportionately important compared to their biomass in an ecosystem, and are therefore termed?</vt:lpstr>
      <vt:lpstr>The biggest stores for carbon are found in these “sinks”</vt:lpstr>
      <vt:lpstr>The biggest stores for carbon are found in these “sinks”</vt:lpstr>
      <vt:lpstr>The energy of the sun is primarily the result of:</vt:lpstr>
      <vt:lpstr>The energy of the sun is primarily the result of:</vt:lpstr>
      <vt:lpstr>Net primary productivity</vt:lpstr>
      <vt:lpstr>Net primary productivity</vt:lpstr>
      <vt:lpstr>A) NH4+  B) NO2- C) NO3- D) NH3  E) HNO3</vt:lpstr>
      <vt:lpstr>A) NH4+  B) NO2- C) NO3- D) NH3  E) HNO3</vt:lpstr>
      <vt:lpstr>Which of the following ecosystems has the LOWEST level of kilocalories per square meter per year? </vt:lpstr>
      <vt:lpstr>Which of the following ecosystems has the LOWEST level of kilocalories per square meter per year? </vt:lpstr>
      <vt:lpstr>___ of the incoming solar energy is captured by green plants and bacteria and fuels photosynthesis to make the organic compounds that most life-forms need to survive</vt:lpstr>
      <vt:lpstr>___ of the incoming solar energy is captured by green plants and bacteria and fuels photosynthesis to make the organic compounds that most life-forms need to survive</vt:lpstr>
      <vt:lpstr>Coral reefs, estuaries, and tidal zones are examples of: I.  Biomes   II.  Aquatic life zones  III.  Niches</vt:lpstr>
      <vt:lpstr>Coral reefs, estuaries, and tidal zones are examples of: I.  Biomes   II.  Aquatic life zones  III.  Niches</vt:lpstr>
      <vt:lpstr>Of the following processes, which work (move) against gravity I. percolation II.  transpiration III. infiltration</vt:lpstr>
      <vt:lpstr>Of the following processes, which work (move) against gravity I. percolation II.  transpiration III. infiltration</vt:lpstr>
      <vt:lpstr>The major plant nutrient MOST likely to be a limiting factor is </vt:lpstr>
      <vt:lpstr>The major plant nutrient MOST likely to be a limiting factor is </vt:lpstr>
      <vt:lpstr>Which of the following is NOT one of the common phosphorus reservoirs in the ecosystem</vt:lpstr>
      <vt:lpstr>Which of the following is NOT one of the common phosphorus reservoirs in the ecosystem</vt:lpstr>
      <vt:lpstr>Condensation nuclei form from all of the following EXCEPT</vt:lpstr>
      <vt:lpstr>Condensation nuclei form from all of the following EXCEPT</vt:lpstr>
      <vt:lpstr>During an El Nino-Southern Oscillation (ENSO) </vt:lpstr>
      <vt:lpstr>During an El Nino-Southern Oscillation (ENSO) </vt:lpstr>
      <vt:lpstr>Thick, spongy mats of low-growing plants are typical of the </vt:lpstr>
      <vt:lpstr>Thick, spongy mats of low-growing plants are typical of the </vt:lpstr>
      <vt:lpstr>Cone-bearing trees are characteristic of the </vt:lpstr>
      <vt:lpstr>Cone-bearing trees are characteristic of the </vt:lpstr>
      <vt:lpstr>Lakes that have few minerals and low productivity are referred to as</vt:lpstr>
      <vt:lpstr>Lakes that have few minerals and low productivity are referred to as</vt:lpstr>
      <vt:lpstr>Lake overturns bring</vt:lpstr>
      <vt:lpstr>Lake overturns bring</vt:lpstr>
      <vt:lpstr>A desert is an area where: </vt:lpstr>
      <vt:lpstr>A desert is an area where: </vt:lpstr>
      <vt:lpstr>Ozone </vt:lpstr>
      <vt:lpstr>Ozone </vt:lpstr>
      <vt:lpstr>Which of the following statements is FALSE? </vt:lpstr>
      <vt:lpstr>Which of the following statements is FALSE? </vt:lpstr>
      <vt:lpstr>Which of the following is FALSE? Oceans are important because they</vt:lpstr>
      <vt:lpstr>Which of the following is FALSE? Oceans are important because they</vt:lpstr>
      <vt:lpstr>The ecosystem with the world’s highest net primary productivities per unit area are found in the</vt:lpstr>
      <vt:lpstr>The ecosystem with the world’s highest net primary productivities per unit area are found in the</vt:lpstr>
      <vt:lpstr>Climate is the general pattern of weather over a period of at least</vt:lpstr>
      <vt:lpstr>Climate is the general pattern of weather over a period of at least</vt:lpstr>
      <vt:lpstr>Which of the following is NOT a greenhouse gas?</vt:lpstr>
      <vt:lpstr>Which of the following is NOT a greenhouse gas?</vt:lpstr>
      <vt:lpstr>In coral reefs, the relationship exhibited by coral polyps and single-celled algae is</vt:lpstr>
      <vt:lpstr>In coral reefs, the relationship exhibited by coral polyps and single-celled algae is</vt:lpstr>
      <vt:lpstr>In mountain biomes, it is estimated that each 100-meter gain in elevation is roughly equivalent to a ___-kilometer change in latitude </vt:lpstr>
      <vt:lpstr>In mountain biomes, it is estimated that each 100-meter gain in elevation is roughly equivalent to a ___-kilometer change in latitude </vt:lpstr>
      <vt:lpstr>All of the following would be considered types of temperate grasslands EXCEPT</vt:lpstr>
      <vt:lpstr>All of the following would be considered types of temperate grasslands EXCEPT</vt:lpstr>
      <vt:lpstr>Which of the following is indicative of the desert’s fragility?</vt:lpstr>
      <vt:lpstr>Which of the following is indicative of the desert’s fragility?</vt:lpstr>
      <vt:lpstr>The term or phrase which is synonymous with “drainage basin”</vt:lpstr>
      <vt:lpstr>The term or phrase which is synonymous with “drainage basin”</vt:lpstr>
      <vt:lpstr>Congratulations—you have finished one of the Semester 1 Reviews!</vt:lpstr>
    </vt:vector>
  </TitlesOfParts>
  <Company>Camas School District #117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APES REVIEW</dc:title>
  <dc:creator>Dean, Jennifer</dc:creator>
  <cp:lastModifiedBy>Dean, Jennifer</cp:lastModifiedBy>
  <cp:revision>34</cp:revision>
  <dcterms:created xsi:type="dcterms:W3CDTF">2014-04-18T23:16:43Z</dcterms:created>
  <dcterms:modified xsi:type="dcterms:W3CDTF">2014-04-22T20:05:02Z</dcterms:modified>
</cp:coreProperties>
</file>