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handoutMasterIdLst>
    <p:handoutMasterId r:id="rId24"/>
  </p:handoutMasterIdLst>
  <p:sldIdLst>
    <p:sldId id="256" r:id="rId2"/>
    <p:sldId id="260" r:id="rId3"/>
    <p:sldId id="261" r:id="rId4"/>
    <p:sldId id="262" r:id="rId5"/>
    <p:sldId id="263" r:id="rId6"/>
    <p:sldId id="264" r:id="rId7"/>
    <p:sldId id="268" r:id="rId8"/>
    <p:sldId id="265" r:id="rId9"/>
    <p:sldId id="267" r:id="rId10"/>
    <p:sldId id="269" r:id="rId11"/>
    <p:sldId id="270" r:id="rId12"/>
    <p:sldId id="271" r:id="rId13"/>
    <p:sldId id="272" r:id="rId14"/>
    <p:sldId id="259" r:id="rId15"/>
    <p:sldId id="257" r:id="rId16"/>
    <p:sldId id="258" r:id="rId17"/>
    <p:sldId id="273" r:id="rId18"/>
    <p:sldId id="274" r:id="rId19"/>
    <p:sldId id="275" r:id="rId20"/>
    <p:sldId id="277" r:id="rId21"/>
    <p:sldId id="278" r:id="rId22"/>
    <p:sldId id="276" r:id="rId2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3" autoAdjust="0"/>
    <p:restoredTop sz="94660"/>
  </p:normalViewPr>
  <p:slideViewPr>
    <p:cSldViewPr snapToGrid="0">
      <p:cViewPr varScale="1">
        <p:scale>
          <a:sx n="64" d="100"/>
          <a:sy n="64" d="100"/>
        </p:scale>
        <p:origin x="102" y="103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F8635BD-3483-4F5D-9202-9BC05087D49B}" type="datetimeFigureOut">
              <a:rPr lang="en-US" smtClean="0"/>
              <a:t>3/1/2018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7CE08EA-30A3-4F4F-8D39-646D3098A11C}" type="slidenum">
              <a:rPr lang="en-US" smtClean="0"/>
              <a:t>‹#›</a:t>
            </a:fld>
            <a:endParaRPr lang="en-US"/>
          </a:p>
        </p:txBody>
      </p:sp>
    </p:spTree>
    <p:extLst>
      <p:ext uri="{BB962C8B-B14F-4D97-AF65-F5344CB8AC3E}">
        <p14:creationId xmlns:p14="http://schemas.microsoft.com/office/powerpoint/2010/main" val="36899129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86272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1597332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0751919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053433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739864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0660744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9876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200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13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2/26/2018</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0161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2/26/2018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649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2/26/2018</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06858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2/26/2018</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7402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2/26/2018</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3670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2/26/2018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84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2/26/2018</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5553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BC1C18-307B-4F68-A007-B5B542270E8D}" type="datetimeFigureOut">
              <a:rPr lang="en-US" smtClean="0"/>
              <a:t>2/26/2018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11478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business.qld.gov.au/running-business/marketing-sales/marketing-promotion/pricing"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anagementstudyguide.com/organizing_function.htm" TargetMode="External"/><Relationship Id="rId2" Type="http://schemas.openxmlformats.org/officeDocument/2006/relationships/hyperlink" Target="https://www.managementstudyguide.com/planning_function.htm"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EOPA review study guide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12822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supply and demand</a:t>
            </a:r>
            <a:endParaRPr lang="en-US" dirty="0"/>
          </a:p>
        </p:txBody>
      </p:sp>
      <p:sp>
        <p:nvSpPr>
          <p:cNvPr id="3" name="Content Placeholder 2"/>
          <p:cNvSpPr>
            <a:spLocks noGrp="1"/>
          </p:cNvSpPr>
          <p:nvPr>
            <p:ph idx="1"/>
          </p:nvPr>
        </p:nvSpPr>
        <p:spPr/>
        <p:txBody>
          <a:bodyPr/>
          <a:lstStyle/>
          <a:p>
            <a:r>
              <a:rPr lang="en-US" dirty="0">
                <a:solidFill>
                  <a:srgbClr val="FF0000"/>
                </a:solidFill>
              </a:rPr>
              <a:t>Supply</a:t>
            </a:r>
            <a:r>
              <a:rPr lang="en-US" dirty="0"/>
              <a:t> is the amount of goods and services producers are willing to make and </a:t>
            </a:r>
            <a:r>
              <a:rPr lang="en-US" dirty="0" smtClean="0"/>
              <a:t>sell</a:t>
            </a:r>
          </a:p>
          <a:p>
            <a:r>
              <a:rPr lang="en-US" dirty="0">
                <a:solidFill>
                  <a:srgbClr val="FF0000"/>
                </a:solidFill>
              </a:rPr>
              <a:t>Demand</a:t>
            </a:r>
            <a:r>
              <a:rPr lang="en-US" dirty="0"/>
              <a:t> is the willingness and ability of consumers to buy goods and </a:t>
            </a:r>
            <a:r>
              <a:rPr lang="en-US" dirty="0" smtClean="0"/>
              <a:t>services</a:t>
            </a:r>
          </a:p>
          <a:p>
            <a:r>
              <a:rPr lang="en-US" dirty="0" smtClean="0"/>
              <a:t>Interaction of them can </a:t>
            </a:r>
            <a:r>
              <a:rPr lang="en-US" dirty="0"/>
              <a:t>result in a state </a:t>
            </a:r>
            <a:r>
              <a:rPr lang="en-US" dirty="0">
                <a:solidFill>
                  <a:srgbClr val="FF0000"/>
                </a:solidFill>
              </a:rPr>
              <a:t>of equilibrium, surplus, or shortage.</a:t>
            </a:r>
          </a:p>
        </p:txBody>
      </p:sp>
    </p:spTree>
    <p:extLst>
      <p:ext uri="{BB962C8B-B14F-4D97-AF65-F5344CB8AC3E}">
        <p14:creationId xmlns:p14="http://schemas.microsoft.com/office/powerpoint/2010/main" val="1085162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supply and demand</a:t>
            </a:r>
            <a:endParaRPr lang="en-US" dirty="0"/>
          </a:p>
        </p:txBody>
      </p:sp>
      <p:sp>
        <p:nvSpPr>
          <p:cNvPr id="3" name="Content Placeholder 2"/>
          <p:cNvSpPr>
            <a:spLocks noGrp="1"/>
          </p:cNvSpPr>
          <p:nvPr>
            <p:ph idx="1"/>
          </p:nvPr>
        </p:nvSpPr>
        <p:spPr/>
        <p:txBody>
          <a:bodyPr/>
          <a:lstStyle/>
          <a:p>
            <a:r>
              <a:rPr lang="en-US" dirty="0"/>
              <a:t>The </a:t>
            </a:r>
            <a:r>
              <a:rPr lang="en-US" dirty="0">
                <a:solidFill>
                  <a:srgbClr val="FF0000"/>
                </a:solidFill>
              </a:rPr>
              <a:t>law of supply states </a:t>
            </a:r>
            <a:r>
              <a:rPr lang="en-US" dirty="0"/>
              <a:t>that price and quantity supplied move in the same direction (a direct relationship). Thus, as price increases, the amount of goods and services supplied increases</a:t>
            </a:r>
            <a:r>
              <a:rPr lang="en-US" dirty="0" smtClean="0"/>
              <a:t>.</a:t>
            </a:r>
          </a:p>
          <a:p>
            <a:r>
              <a:rPr lang="en-US" dirty="0"/>
              <a:t>T</a:t>
            </a:r>
            <a:r>
              <a:rPr lang="en-US" dirty="0" smtClean="0"/>
              <a:t>he </a:t>
            </a:r>
            <a:r>
              <a:rPr lang="en-US" dirty="0">
                <a:solidFill>
                  <a:schemeClr val="accent1"/>
                </a:solidFill>
              </a:rPr>
              <a:t>law of demand </a:t>
            </a:r>
            <a:r>
              <a:rPr lang="en-US" dirty="0"/>
              <a:t>states that as price increases, the amount desired by consumers will decrease (an inverse relationship).</a:t>
            </a:r>
          </a:p>
        </p:txBody>
      </p:sp>
    </p:spTree>
    <p:extLst>
      <p:ext uri="{BB962C8B-B14F-4D97-AF65-F5344CB8AC3E}">
        <p14:creationId xmlns:p14="http://schemas.microsoft.com/office/powerpoint/2010/main" val="3919824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price</a:t>
            </a:r>
            <a:endParaRPr lang="en-US" dirty="0"/>
          </a:p>
        </p:txBody>
      </p:sp>
      <p:sp>
        <p:nvSpPr>
          <p:cNvPr id="3" name="Content Placeholder 2"/>
          <p:cNvSpPr>
            <a:spLocks noGrp="1"/>
          </p:cNvSpPr>
          <p:nvPr>
            <p:ph idx="1"/>
          </p:nvPr>
        </p:nvSpPr>
        <p:spPr/>
        <p:txBody>
          <a:bodyPr/>
          <a:lstStyle/>
          <a:p>
            <a:r>
              <a:rPr lang="en-US" dirty="0">
                <a:solidFill>
                  <a:schemeClr val="accent1"/>
                </a:solidFill>
              </a:rPr>
              <a:t>Price </a:t>
            </a:r>
            <a:r>
              <a:rPr lang="en-US" dirty="0"/>
              <a:t>is the </a:t>
            </a:r>
            <a:r>
              <a:rPr lang="en-US" dirty="0">
                <a:solidFill>
                  <a:schemeClr val="accent1"/>
                </a:solidFill>
              </a:rPr>
              <a:t>value</a:t>
            </a:r>
            <a:r>
              <a:rPr lang="en-US" dirty="0"/>
              <a:t> in money placed on a good or service. One function of price is that it can affect the value that a customer places on an item. Price helps </a:t>
            </a:r>
            <a:r>
              <a:rPr lang="en-US" dirty="0">
                <a:solidFill>
                  <a:schemeClr val="accent1"/>
                </a:solidFill>
              </a:rPr>
              <a:t>establish</a:t>
            </a:r>
            <a:r>
              <a:rPr lang="en-US" dirty="0"/>
              <a:t> a company's or </a:t>
            </a:r>
            <a:r>
              <a:rPr lang="en-US" dirty="0">
                <a:solidFill>
                  <a:schemeClr val="accent1"/>
                </a:solidFill>
              </a:rPr>
              <a:t>product's image</a:t>
            </a:r>
            <a:r>
              <a:rPr lang="en-US" dirty="0"/>
              <a:t>—many customers use price as a gauge to make judgments about products and companies. Another function of </a:t>
            </a:r>
            <a:r>
              <a:rPr lang="en-US" dirty="0">
                <a:solidFill>
                  <a:schemeClr val="accent1"/>
                </a:solidFill>
              </a:rPr>
              <a:t>price</a:t>
            </a:r>
            <a:r>
              <a:rPr lang="en-US" dirty="0"/>
              <a:t> is that it can give a </a:t>
            </a:r>
            <a:r>
              <a:rPr lang="en-US" dirty="0">
                <a:solidFill>
                  <a:schemeClr val="accent1"/>
                </a:solidFill>
              </a:rPr>
              <a:t>competitive edge</a:t>
            </a:r>
            <a:r>
              <a:rPr lang="en-US" dirty="0"/>
              <a:t>. Thirdly, the </a:t>
            </a:r>
            <a:r>
              <a:rPr lang="en-US" dirty="0">
                <a:solidFill>
                  <a:schemeClr val="accent1"/>
                </a:solidFill>
              </a:rPr>
              <a:t>price </a:t>
            </a:r>
            <a:r>
              <a:rPr lang="en-US" dirty="0"/>
              <a:t>of an item is part of the </a:t>
            </a:r>
            <a:r>
              <a:rPr lang="en-US" dirty="0">
                <a:solidFill>
                  <a:schemeClr val="accent1"/>
                </a:solidFill>
              </a:rPr>
              <a:t>business' end go</a:t>
            </a:r>
            <a:r>
              <a:rPr lang="en-US" dirty="0"/>
              <a:t>al of making a </a:t>
            </a:r>
            <a:r>
              <a:rPr lang="en-US" dirty="0">
                <a:solidFill>
                  <a:schemeClr val="accent1"/>
                </a:solidFill>
              </a:rPr>
              <a:t>profit.</a:t>
            </a:r>
          </a:p>
        </p:txBody>
      </p:sp>
    </p:spTree>
    <p:extLst>
      <p:ext uri="{BB962C8B-B14F-4D97-AF65-F5344CB8AC3E}">
        <p14:creationId xmlns:p14="http://schemas.microsoft.com/office/powerpoint/2010/main" val="1848723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prices are determined</a:t>
            </a:r>
            <a:endParaRPr lang="en-US" dirty="0"/>
          </a:p>
        </p:txBody>
      </p:sp>
      <p:sp>
        <p:nvSpPr>
          <p:cNvPr id="3" name="Content Placeholder 2"/>
          <p:cNvSpPr>
            <a:spLocks noGrp="1"/>
          </p:cNvSpPr>
          <p:nvPr>
            <p:ph idx="1"/>
          </p:nvPr>
        </p:nvSpPr>
        <p:spPr/>
        <p:txBody>
          <a:bodyPr/>
          <a:lstStyle/>
          <a:p>
            <a:r>
              <a:rPr lang="en-US" dirty="0"/>
              <a:t>price seems to change with a one-way ratchet set to "up." However, economists argue that price is actually set by market forces, balancing supply and demand in order to optimize output with minimal waste. Although it may seem that prices are set randomly, economists explain that price determination is a rational process calculated in a straightforward manner.</a:t>
            </a:r>
          </a:p>
        </p:txBody>
      </p:sp>
    </p:spTree>
    <p:extLst>
      <p:ext uri="{BB962C8B-B14F-4D97-AF65-F5344CB8AC3E}">
        <p14:creationId xmlns:p14="http://schemas.microsoft.com/office/powerpoint/2010/main" val="653624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 for productivity</a:t>
            </a:r>
            <a:endParaRPr lang="en-US" dirty="0"/>
          </a:p>
        </p:txBody>
      </p:sp>
      <p:sp>
        <p:nvSpPr>
          <p:cNvPr id="3" name="Content Placeholder 2"/>
          <p:cNvSpPr>
            <a:spLocks noGrp="1"/>
          </p:cNvSpPr>
          <p:nvPr>
            <p:ph idx="1"/>
          </p:nvPr>
        </p:nvSpPr>
        <p:spPr/>
        <p:txBody>
          <a:bodyPr/>
          <a:lstStyle/>
          <a:p>
            <a:r>
              <a:rPr lang="en-US" dirty="0"/>
              <a:t>You can </a:t>
            </a:r>
            <a:r>
              <a:rPr lang="en-US" b="1" dirty="0"/>
              <a:t>measure</a:t>
            </a:r>
            <a:r>
              <a:rPr lang="en-US" dirty="0"/>
              <a:t> employee productivity with the labor productivity equation: </a:t>
            </a:r>
            <a:r>
              <a:rPr lang="en-US" dirty="0">
                <a:solidFill>
                  <a:srgbClr val="FF0000"/>
                </a:solidFill>
              </a:rPr>
              <a:t>total output / total </a:t>
            </a:r>
            <a:r>
              <a:rPr lang="en-US" b="1" dirty="0">
                <a:solidFill>
                  <a:srgbClr val="FF0000"/>
                </a:solidFill>
              </a:rPr>
              <a:t>input</a:t>
            </a:r>
            <a:r>
              <a:rPr lang="en-US" dirty="0" smtClean="0"/>
              <a:t>.</a:t>
            </a:r>
          </a:p>
          <a:p>
            <a:r>
              <a:rPr lang="en-US" dirty="0" smtClean="0"/>
              <a:t> </a:t>
            </a:r>
            <a:r>
              <a:rPr lang="en-US" dirty="0"/>
              <a:t>Let's say your company generated $80,000 worth of goods or services (output) </a:t>
            </a:r>
            <a:r>
              <a:rPr lang="en-US" b="1" dirty="0"/>
              <a:t>utilizing</a:t>
            </a:r>
            <a:r>
              <a:rPr lang="en-US" dirty="0"/>
              <a:t> 1,500 labor hours (</a:t>
            </a:r>
            <a:r>
              <a:rPr lang="en-US" b="1" dirty="0"/>
              <a:t>input</a:t>
            </a:r>
            <a:r>
              <a:rPr lang="en-US" dirty="0"/>
              <a:t>). To calculate your company's labor productivity, you would </a:t>
            </a:r>
            <a:r>
              <a:rPr lang="en-US" b="1" dirty="0"/>
              <a:t>divide</a:t>
            </a:r>
            <a:r>
              <a:rPr lang="en-US" dirty="0"/>
              <a:t> 80,000 by 1,500, which equals 53.</a:t>
            </a:r>
          </a:p>
        </p:txBody>
      </p:sp>
    </p:spTree>
    <p:extLst>
      <p:ext uri="{BB962C8B-B14F-4D97-AF65-F5344CB8AC3E}">
        <p14:creationId xmlns:p14="http://schemas.microsoft.com/office/powerpoint/2010/main" val="2243680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Explain the reasons why productivity is measured.</a:t>
            </a:r>
            <a:endParaRPr lang="en-US" dirty="0"/>
          </a:p>
        </p:txBody>
      </p:sp>
      <p:sp>
        <p:nvSpPr>
          <p:cNvPr id="3" name="Content Placeholder 2"/>
          <p:cNvSpPr>
            <a:spLocks noGrp="1"/>
          </p:cNvSpPr>
          <p:nvPr>
            <p:ph idx="1"/>
          </p:nvPr>
        </p:nvSpPr>
        <p:spPr/>
        <p:txBody>
          <a:bodyPr>
            <a:normAutofit/>
          </a:bodyPr>
          <a:lstStyle/>
          <a:p>
            <a:r>
              <a:rPr lang="en-US" dirty="0"/>
              <a:t>Productivity is a measure of the efficiency of production. High productivity can lead to greater profits for businesses and greater income for individuals.</a:t>
            </a:r>
          </a:p>
          <a:p>
            <a:r>
              <a:rPr lang="en-US" dirty="0"/>
              <a:t>The control managers in a given organization are tasked with maximizing productivity through process-oriented observations and improvements.</a:t>
            </a:r>
          </a:p>
          <a:p>
            <a:r>
              <a:rPr lang="en-US" dirty="0"/>
              <a:t>Five main processes affect productivity: real process, income distribution, production process, monetary process, and market value.</a:t>
            </a:r>
          </a:p>
          <a:p>
            <a:r>
              <a:rPr lang="en-US" dirty="0"/>
              <a:t>For businesses, productivity growth is important because providing more goods and services to consumers translates to higher profits.</a:t>
            </a:r>
          </a:p>
          <a:p>
            <a:endParaRPr lang="en-US" dirty="0"/>
          </a:p>
        </p:txBody>
      </p:sp>
    </p:spTree>
    <p:extLst>
      <p:ext uri="{BB962C8B-B14F-4D97-AF65-F5344CB8AC3E}">
        <p14:creationId xmlns:p14="http://schemas.microsoft.com/office/powerpoint/2010/main" val="3527593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Explain ways to increase productivity</a:t>
            </a:r>
            <a:endParaRPr lang="en-US" dirty="0"/>
          </a:p>
        </p:txBody>
      </p:sp>
      <p:sp>
        <p:nvSpPr>
          <p:cNvPr id="3" name="Content Placeholder 2"/>
          <p:cNvSpPr>
            <a:spLocks noGrp="1"/>
          </p:cNvSpPr>
          <p:nvPr>
            <p:ph idx="1"/>
          </p:nvPr>
        </p:nvSpPr>
        <p:spPr/>
        <p:txBody>
          <a:bodyPr/>
          <a:lstStyle/>
          <a:p>
            <a:r>
              <a:rPr lang="en-US" b="1" dirty="0"/>
              <a:t>Improving Productivity</a:t>
            </a:r>
          </a:p>
          <a:p>
            <a:r>
              <a:rPr lang="en-US" dirty="0" smtClean="0"/>
              <a:t>improve </a:t>
            </a:r>
            <a:r>
              <a:rPr lang="en-US" dirty="0"/>
              <a:t>quality, reduce downtime, and increase inputs of labor, materials, energy, and purchased services. </a:t>
            </a:r>
            <a:endParaRPr lang="en-US" dirty="0" smtClean="0"/>
          </a:p>
          <a:p>
            <a:r>
              <a:rPr lang="en-US" dirty="0" smtClean="0"/>
              <a:t>Simple </a:t>
            </a:r>
            <a:r>
              <a:rPr lang="en-US" dirty="0"/>
              <a:t>changes to operating methods or processes can increase productivity (think Henry Ford’s assembly line). </a:t>
            </a:r>
            <a:endParaRPr lang="en-US" dirty="0" smtClean="0"/>
          </a:p>
          <a:p>
            <a:r>
              <a:rPr lang="en-US" dirty="0" smtClean="0"/>
              <a:t> </a:t>
            </a:r>
            <a:r>
              <a:rPr lang="en-US" dirty="0"/>
              <a:t>new technologies or concepts, which requires capital expenditures for new equipment, computers, or software.</a:t>
            </a:r>
          </a:p>
          <a:p>
            <a:endParaRPr lang="en-US" dirty="0"/>
          </a:p>
        </p:txBody>
      </p:sp>
    </p:spTree>
    <p:extLst>
      <p:ext uri="{BB962C8B-B14F-4D97-AF65-F5344CB8AC3E}">
        <p14:creationId xmlns:p14="http://schemas.microsoft.com/office/powerpoint/2010/main" val="1281127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of product/service planning to Marketing</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a:t>With a well-considered new product development (NPD) strategy, you can avoid wasting time, money and business resources. An NPD strategy will help you </a:t>
            </a:r>
            <a:r>
              <a:rPr lang="en-US" dirty="0" smtClean="0"/>
              <a:t>organize </a:t>
            </a:r>
            <a:r>
              <a:rPr lang="en-US" dirty="0"/>
              <a:t>your product planning and research, capture your customers' views and expectations, and accurately plan and resource your NPD project. Your strategy will also help you avoid:</a:t>
            </a:r>
          </a:p>
          <a:p>
            <a:r>
              <a:rPr lang="en-US" dirty="0" smtClean="0"/>
              <a:t>.</a:t>
            </a:r>
            <a:endParaRPr lang="en-US" dirty="0"/>
          </a:p>
          <a:p>
            <a:endParaRPr lang="en-US" dirty="0"/>
          </a:p>
        </p:txBody>
      </p:sp>
      <p:sp>
        <p:nvSpPr>
          <p:cNvPr id="4" name="Content Placeholder 3"/>
          <p:cNvSpPr>
            <a:spLocks noGrp="1"/>
          </p:cNvSpPr>
          <p:nvPr>
            <p:ph sz="half" idx="2"/>
          </p:nvPr>
        </p:nvSpPr>
        <p:spPr/>
        <p:txBody>
          <a:bodyPr>
            <a:normAutofit fontScale="85000" lnSpcReduction="10000"/>
          </a:bodyPr>
          <a:lstStyle/>
          <a:p>
            <a:r>
              <a:rPr lang="en-US" dirty="0"/>
              <a:t>overestimating and misreading your target </a:t>
            </a:r>
            <a:r>
              <a:rPr lang="en-US" dirty="0" smtClean="0"/>
              <a:t>market- Marketing strategy product</a:t>
            </a:r>
            <a:endParaRPr lang="en-US" dirty="0"/>
          </a:p>
          <a:p>
            <a:r>
              <a:rPr lang="en-US" dirty="0"/>
              <a:t>launching a poorly designed product, or a product that doesn't meet the needs of your target </a:t>
            </a:r>
            <a:r>
              <a:rPr lang="en-US" dirty="0" smtClean="0"/>
              <a:t>customers- </a:t>
            </a:r>
            <a:r>
              <a:rPr lang="en-US" dirty="0"/>
              <a:t>Marketing </a:t>
            </a:r>
            <a:r>
              <a:rPr lang="en-US" dirty="0" smtClean="0"/>
              <a:t>strategy- product</a:t>
            </a:r>
            <a:endParaRPr lang="en-US" dirty="0"/>
          </a:p>
          <a:p>
            <a:r>
              <a:rPr lang="en-US" dirty="0"/>
              <a:t>incorrectly </a:t>
            </a:r>
            <a:r>
              <a:rPr lang="en-US" dirty="0">
                <a:hlinkClick r:id="rId2"/>
              </a:rPr>
              <a:t>pricing </a:t>
            </a:r>
            <a:r>
              <a:rPr lang="en-US" dirty="0" smtClean="0">
                <a:hlinkClick r:id="rId2"/>
              </a:rPr>
              <a:t>products</a:t>
            </a:r>
            <a:r>
              <a:rPr lang="en-US" dirty="0"/>
              <a:t> Marketing strategy </a:t>
            </a:r>
            <a:r>
              <a:rPr lang="en-US" dirty="0" smtClean="0"/>
              <a:t>-price</a:t>
            </a:r>
            <a:endParaRPr lang="en-US" dirty="0"/>
          </a:p>
          <a:p>
            <a:r>
              <a:rPr lang="en-US" dirty="0"/>
              <a:t>spending resources you don't have on higher-than-anticipated development </a:t>
            </a:r>
            <a:r>
              <a:rPr lang="en-US" dirty="0" smtClean="0"/>
              <a:t>costs-market strategy- product/price</a:t>
            </a:r>
            <a:endParaRPr lang="en-US" dirty="0"/>
          </a:p>
          <a:p>
            <a:r>
              <a:rPr lang="en-US" dirty="0"/>
              <a:t>exposing your business to risks and threats from unexpected </a:t>
            </a:r>
            <a:r>
              <a:rPr lang="en-US" dirty="0" smtClean="0"/>
              <a:t>competition-promotion/product</a:t>
            </a:r>
          </a:p>
          <a:p>
            <a:r>
              <a:rPr lang="en-US" dirty="0" smtClean="0"/>
              <a:t>Distribution/channel management- place </a:t>
            </a:r>
            <a:endParaRPr lang="en-US" dirty="0"/>
          </a:p>
        </p:txBody>
      </p:sp>
    </p:spTree>
    <p:extLst>
      <p:ext uri="{BB962C8B-B14F-4D97-AF65-F5344CB8AC3E}">
        <p14:creationId xmlns:p14="http://schemas.microsoft.com/office/powerpoint/2010/main" val="28629878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Management</a:t>
            </a:r>
            <a:endParaRPr lang="en-US" dirty="0"/>
          </a:p>
        </p:txBody>
      </p:sp>
      <p:sp>
        <p:nvSpPr>
          <p:cNvPr id="3" name="Content Placeholder 2"/>
          <p:cNvSpPr>
            <a:spLocks noGrp="1"/>
          </p:cNvSpPr>
          <p:nvPr>
            <p:ph idx="1"/>
          </p:nvPr>
        </p:nvSpPr>
        <p:spPr/>
        <p:txBody>
          <a:bodyPr/>
          <a:lstStyle/>
          <a:p>
            <a:r>
              <a:rPr lang="en-US" i="1" dirty="0"/>
              <a:t>Management</a:t>
            </a:r>
            <a:r>
              <a:rPr lang="en-US" dirty="0"/>
              <a:t> strives to encourage individual activity that will lead to reaching organizational goals and to discourage individual activity that will hinder the accomplishment of the organization objectives. There is no idea more </a:t>
            </a:r>
            <a:r>
              <a:rPr lang="en-US" i="1" dirty="0"/>
              <a:t>important</a:t>
            </a:r>
            <a:r>
              <a:rPr lang="en-US" dirty="0"/>
              <a:t> than managing the fulfillment of the organizational goals and objectives</a:t>
            </a:r>
          </a:p>
        </p:txBody>
      </p:sp>
    </p:spTree>
    <p:extLst>
      <p:ext uri="{BB962C8B-B14F-4D97-AF65-F5344CB8AC3E}">
        <p14:creationId xmlns:p14="http://schemas.microsoft.com/office/powerpoint/2010/main" val="4185276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the management  functions</a:t>
            </a:r>
            <a:endParaRPr lang="en-US" dirty="0"/>
          </a:p>
        </p:txBody>
      </p:sp>
      <p:sp>
        <p:nvSpPr>
          <p:cNvPr id="4" name="Content Placeholder 3"/>
          <p:cNvSpPr>
            <a:spLocks noGrp="1"/>
          </p:cNvSpPr>
          <p:nvPr>
            <p:ph sz="half" idx="1"/>
          </p:nvPr>
        </p:nvSpPr>
        <p:spPr/>
        <p:txBody>
          <a:bodyPr/>
          <a:lstStyle/>
          <a:p>
            <a:r>
              <a:rPr lang="en-US" dirty="0"/>
              <a:t>Management has been described as a social process involving responsibility for economical and effective planning &amp; regulation of operation of an enterprise in the fulfillment of given purposes. It is a dynamic process consisting of various elements and activities.</a:t>
            </a:r>
          </a:p>
        </p:txBody>
      </p:sp>
      <p:sp>
        <p:nvSpPr>
          <p:cNvPr id="5" name="Content Placeholder 4"/>
          <p:cNvSpPr>
            <a:spLocks noGrp="1"/>
          </p:cNvSpPr>
          <p:nvPr>
            <p:ph sz="half" idx="2"/>
          </p:nvPr>
        </p:nvSpPr>
        <p:spPr/>
        <p:txBody>
          <a:bodyPr/>
          <a:lstStyle/>
          <a:p>
            <a:r>
              <a:rPr lang="en-US" b="1" dirty="0" smtClean="0">
                <a:hlinkClick r:id="rId2"/>
              </a:rPr>
              <a:t>Planning</a:t>
            </a:r>
            <a:r>
              <a:rPr lang="en-US" b="1" dirty="0" smtClean="0"/>
              <a:t>-</a:t>
            </a:r>
            <a:r>
              <a:rPr lang="en-US" dirty="0"/>
              <a:t> chalking out a future course of action &amp; deciding in advance the most appropriate course of actions for achievement of pre-determined goals</a:t>
            </a:r>
            <a:r>
              <a:rPr lang="en-US" dirty="0" smtClean="0"/>
              <a:t>.</a:t>
            </a:r>
          </a:p>
          <a:p>
            <a:r>
              <a:rPr lang="en-US" b="1" dirty="0" smtClean="0">
                <a:hlinkClick r:id="rId3"/>
              </a:rPr>
              <a:t>Organizing</a:t>
            </a:r>
            <a:r>
              <a:rPr lang="en-US" b="1" dirty="0" smtClean="0"/>
              <a:t>-</a:t>
            </a:r>
            <a:endParaRPr lang="en-US" b="1" dirty="0"/>
          </a:p>
          <a:p>
            <a:endParaRPr lang="en-US" b="1" dirty="0"/>
          </a:p>
          <a:p>
            <a:endParaRPr lang="en-US" dirty="0"/>
          </a:p>
        </p:txBody>
      </p:sp>
    </p:spTree>
    <p:extLst>
      <p:ext uri="{BB962C8B-B14F-4D97-AF65-F5344CB8AC3E}">
        <p14:creationId xmlns:p14="http://schemas.microsoft.com/office/powerpoint/2010/main" val="3629125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Economics Section Marketing Functions</a:t>
            </a:r>
            <a:endParaRPr lang="en-US" dirty="0"/>
          </a:p>
        </p:txBody>
      </p:sp>
      <p:sp>
        <p:nvSpPr>
          <p:cNvPr id="3" name="Content Placeholder 2"/>
          <p:cNvSpPr>
            <a:spLocks noGrp="1"/>
          </p:cNvSpPr>
          <p:nvPr>
            <p:ph idx="1"/>
          </p:nvPr>
        </p:nvSpPr>
        <p:spPr/>
        <p:txBody>
          <a:bodyPr/>
          <a:lstStyle/>
          <a:p>
            <a:r>
              <a:rPr lang="en-US" dirty="0" smtClean="0">
                <a:solidFill>
                  <a:srgbClr val="FF0000"/>
                </a:solidFill>
              </a:rPr>
              <a:t>Distribution/channel management</a:t>
            </a:r>
            <a:r>
              <a:rPr lang="en-US" dirty="0" smtClean="0"/>
              <a:t>-pathway a product takes from producer/manufacture to final consumer</a:t>
            </a:r>
          </a:p>
          <a:p>
            <a:r>
              <a:rPr lang="en-US" dirty="0" smtClean="0">
                <a:solidFill>
                  <a:srgbClr val="FF0000"/>
                </a:solidFill>
              </a:rPr>
              <a:t>Selling</a:t>
            </a:r>
            <a:r>
              <a:rPr lang="en-US" dirty="0" smtClean="0"/>
              <a:t>-one on one personal communication between company and consumer</a:t>
            </a:r>
          </a:p>
          <a:p>
            <a:r>
              <a:rPr lang="en-US" dirty="0" smtClean="0">
                <a:solidFill>
                  <a:srgbClr val="FF0000"/>
                </a:solidFill>
              </a:rPr>
              <a:t>Pricing</a:t>
            </a:r>
            <a:r>
              <a:rPr lang="en-US" dirty="0" smtClean="0"/>
              <a:t>- agree value or exchange of product for monetary means.</a:t>
            </a:r>
          </a:p>
          <a:p>
            <a:r>
              <a:rPr lang="en-US" dirty="0" smtClean="0">
                <a:solidFill>
                  <a:srgbClr val="FF0000"/>
                </a:solidFill>
              </a:rPr>
              <a:t>Finance</a:t>
            </a:r>
            <a:r>
              <a:rPr lang="en-US" dirty="0" smtClean="0"/>
              <a:t>- money used to operate a business: Balance sheets, cash flow statements</a:t>
            </a:r>
          </a:p>
          <a:p>
            <a:endParaRPr lang="en-US" dirty="0"/>
          </a:p>
        </p:txBody>
      </p:sp>
    </p:spTree>
    <p:extLst>
      <p:ext uri="{BB962C8B-B14F-4D97-AF65-F5344CB8AC3E}">
        <p14:creationId xmlns:p14="http://schemas.microsoft.com/office/powerpoint/2010/main" val="815934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a:t>
            </a:r>
            <a:endParaRPr lang="en-US" dirty="0"/>
          </a:p>
        </p:txBody>
      </p:sp>
      <p:sp>
        <p:nvSpPr>
          <p:cNvPr id="3" name="Content Placeholder 2"/>
          <p:cNvSpPr>
            <a:spLocks noGrp="1"/>
          </p:cNvSpPr>
          <p:nvPr>
            <p:ph sz="half" idx="1"/>
          </p:nvPr>
        </p:nvSpPr>
        <p:spPr/>
        <p:txBody>
          <a:bodyPr/>
          <a:lstStyle/>
          <a:p>
            <a:r>
              <a:rPr lang="en-US" dirty="0" smtClean="0"/>
              <a:t>Organizing.-</a:t>
            </a:r>
          </a:p>
          <a:p>
            <a:r>
              <a:rPr lang="en-US" dirty="0" smtClean="0"/>
              <a:t> identification of activities</a:t>
            </a:r>
          </a:p>
          <a:p>
            <a:r>
              <a:rPr lang="en-US" dirty="0" smtClean="0"/>
              <a:t>Classification of grouping of activities</a:t>
            </a:r>
          </a:p>
          <a:p>
            <a:r>
              <a:rPr lang="en-US" dirty="0" smtClean="0"/>
              <a:t>Assignment of duties</a:t>
            </a:r>
          </a:p>
          <a:p>
            <a:r>
              <a:rPr lang="en-US" dirty="0" smtClean="0"/>
              <a:t>Delegation of authority and creation of responsibility</a:t>
            </a:r>
          </a:p>
          <a:p>
            <a:r>
              <a:rPr lang="en-US" dirty="0" smtClean="0"/>
              <a:t>Coordination authority</a:t>
            </a:r>
            <a:endParaRPr lang="en-US" dirty="0"/>
          </a:p>
        </p:txBody>
      </p:sp>
      <p:sp>
        <p:nvSpPr>
          <p:cNvPr id="4" name="Content Placeholder 3"/>
          <p:cNvSpPr>
            <a:spLocks noGrp="1"/>
          </p:cNvSpPr>
          <p:nvPr>
            <p:ph sz="half" idx="2"/>
          </p:nvPr>
        </p:nvSpPr>
        <p:spPr/>
        <p:txBody>
          <a:bodyPr/>
          <a:lstStyle/>
          <a:p>
            <a:r>
              <a:rPr lang="en-US" dirty="0" smtClean="0"/>
              <a:t>Staffing- </a:t>
            </a:r>
          </a:p>
          <a:p>
            <a:r>
              <a:rPr lang="en-US" dirty="0" smtClean="0"/>
              <a:t>Manpower </a:t>
            </a:r>
          </a:p>
          <a:p>
            <a:r>
              <a:rPr lang="en-US" dirty="0" smtClean="0"/>
              <a:t>Training &amp; development-Human resources management</a:t>
            </a:r>
          </a:p>
          <a:p>
            <a:r>
              <a:rPr lang="en-US" dirty="0" smtClean="0"/>
              <a:t>Performance appraisal</a:t>
            </a:r>
          </a:p>
          <a:p>
            <a:r>
              <a:rPr lang="en-US" dirty="0" smtClean="0"/>
              <a:t>Promotions &amp; transfer</a:t>
            </a:r>
            <a:endParaRPr lang="en-US" dirty="0"/>
          </a:p>
        </p:txBody>
      </p:sp>
    </p:spTree>
    <p:extLst>
      <p:ext uri="{BB962C8B-B14F-4D97-AF65-F5344CB8AC3E}">
        <p14:creationId xmlns:p14="http://schemas.microsoft.com/office/powerpoint/2010/main" val="41548057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Functions</a:t>
            </a:r>
            <a:endParaRPr lang="en-US" dirty="0"/>
          </a:p>
        </p:txBody>
      </p:sp>
      <p:sp>
        <p:nvSpPr>
          <p:cNvPr id="6" name="Content Placeholder 5"/>
          <p:cNvSpPr>
            <a:spLocks noGrp="1"/>
          </p:cNvSpPr>
          <p:nvPr>
            <p:ph sz="half" idx="1"/>
          </p:nvPr>
        </p:nvSpPr>
        <p:spPr/>
        <p:txBody>
          <a:bodyPr/>
          <a:lstStyle/>
          <a:p>
            <a:r>
              <a:rPr lang="en-US" b="1" dirty="0"/>
              <a:t>DIRECTING</a:t>
            </a:r>
            <a:r>
              <a:rPr lang="en-US" dirty="0"/>
              <a:t> is said to be a process in which the managers instruct, guide and oversee the performance of the workers to achieve predetermined goals.</a:t>
            </a:r>
          </a:p>
        </p:txBody>
      </p:sp>
      <p:sp>
        <p:nvSpPr>
          <p:cNvPr id="8" name="Rectangle 1"/>
          <p:cNvSpPr>
            <a:spLocks noGrp="1" noChangeArrowheads="1"/>
          </p:cNvSpPr>
          <p:nvPr>
            <p:ph sz="half" idx="2"/>
          </p:nvPr>
        </p:nvSpPr>
        <p:spPr bwMode="auto">
          <a:xfrm>
            <a:off x="6666636" y="1788875"/>
            <a:ext cx="4411095"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Arial" panose="020B0604020202020204" pitchFamily="34" charset="0"/>
              </a:rPr>
              <a:t>Pervasive Function – all levels of company: guidance and inspiration to workers/subordinates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Arial" panose="020B0604020202020204" pitchFamily="34" charset="0"/>
              </a:rPr>
              <a:t>Continuous Activity –</a:t>
            </a:r>
            <a:r>
              <a:rPr kumimoji="0" lang="en-US" altLang="en-US" sz="1800" b="0" i="0" u="none" strike="noStrike" cap="none" normalizeH="0" baseline="0" dirty="0" smtClean="0">
                <a:ln>
                  <a:noFill/>
                </a:ln>
                <a:solidFill>
                  <a:schemeClr val="tx1"/>
                </a:solidFill>
                <a:effectLst/>
                <a:latin typeface="Arial" panose="020B0604020202020204" pitchFamily="34" charset="0"/>
              </a:rPr>
              <a:t> continuous</a:t>
            </a:r>
            <a:r>
              <a:rPr lang="en-US" altLang="en-US" sz="1800" dirty="0" smtClean="0">
                <a:latin typeface="Arial" panose="020B0604020202020204" pitchFamily="34" charset="0"/>
              </a:rPr>
              <a:t> activity life of organization</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Arial" panose="020B0604020202020204" pitchFamily="34" charset="0"/>
              </a:rPr>
              <a:t>Creative Activity –</a:t>
            </a:r>
            <a:r>
              <a:rPr kumimoji="0" lang="en-US" altLang="en-US" sz="1800" b="0" i="0" u="none" strike="noStrike" cap="none" normalizeH="0" baseline="0" dirty="0" smtClean="0">
                <a:ln>
                  <a:noFill/>
                </a:ln>
                <a:solidFill>
                  <a:schemeClr val="tx1"/>
                </a:solidFill>
                <a:effectLst/>
                <a:latin typeface="Arial" panose="020B0604020202020204" pitchFamily="34" charset="0"/>
              </a:rPr>
              <a:t> converting plans into performance; without it employee are</a:t>
            </a:r>
            <a:r>
              <a:rPr kumimoji="0" lang="en-US" altLang="en-US" sz="1800" b="0" i="0" u="none" strike="noStrike" cap="none" normalizeH="0" dirty="0" smtClean="0">
                <a:ln>
                  <a:noFill/>
                </a:ln>
                <a:solidFill>
                  <a:schemeClr val="tx1"/>
                </a:solidFill>
                <a:effectLst/>
                <a:latin typeface="Arial" panose="020B0604020202020204" pitchFamily="34" charset="0"/>
              </a:rPr>
              <a:t> inactive and resources meaningless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Arial" panose="020B0604020202020204" pitchFamily="34" charset="0"/>
              </a:rPr>
              <a:t>Executive Function –carried out by all managers; give instructions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smtClean="0">
                <a:ln>
                  <a:noFill/>
                </a:ln>
                <a:solidFill>
                  <a:schemeClr val="tx1"/>
                </a:solidFill>
                <a:effectLst/>
                <a:latin typeface="Arial" panose="020B0604020202020204" pitchFamily="34" charset="0"/>
              </a:rPr>
              <a:t>Delegate function-dealing with human behavior: towards goals </a:t>
            </a:r>
            <a:r>
              <a:rPr kumimoji="0" lang="en-US" altLang="en-US" sz="1800" b="1" i="0" u="none" strike="noStrike" cap="none" normalizeH="0" baseline="0" dirty="0" err="1" smtClean="0">
                <a:ln>
                  <a:noFill/>
                </a:ln>
                <a:solidFill>
                  <a:schemeClr val="tx1"/>
                </a:solidFill>
                <a:effectLst/>
                <a:latin typeface="Arial" panose="020B0604020202020204" pitchFamily="34" charset="0"/>
              </a:rPr>
              <a:t>ect</a:t>
            </a:r>
            <a:r>
              <a:rPr kumimoji="0" lang="en-US" altLang="en-US" sz="1800" b="1" i="0" u="none" strike="noStrike" cap="none" normalizeH="0" baseline="0" dirty="0" smtClean="0">
                <a:ln>
                  <a:noFill/>
                </a:ln>
                <a:solidFill>
                  <a:schemeClr val="tx1"/>
                </a:solidFill>
                <a:effectLst/>
                <a:latin typeface="Arial" panose="020B060402020202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0891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new-employee orientations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74192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Economics Section Marketing Functions</a:t>
            </a:r>
          </a:p>
        </p:txBody>
      </p:sp>
      <p:sp>
        <p:nvSpPr>
          <p:cNvPr id="3" name="Content Placeholder 2"/>
          <p:cNvSpPr>
            <a:spLocks noGrp="1"/>
          </p:cNvSpPr>
          <p:nvPr>
            <p:ph idx="1"/>
          </p:nvPr>
        </p:nvSpPr>
        <p:spPr/>
        <p:txBody>
          <a:bodyPr/>
          <a:lstStyle/>
          <a:p>
            <a:r>
              <a:rPr lang="en-US" dirty="0" smtClean="0">
                <a:solidFill>
                  <a:srgbClr val="FF0000"/>
                </a:solidFill>
              </a:rPr>
              <a:t>Marketing Information Management- </a:t>
            </a:r>
            <a:r>
              <a:rPr lang="en-US" dirty="0" smtClean="0"/>
              <a:t>research what consumer want in a products. Market research</a:t>
            </a:r>
          </a:p>
          <a:p>
            <a:r>
              <a:rPr lang="en-US" dirty="0" smtClean="0">
                <a:solidFill>
                  <a:srgbClr val="FF0000"/>
                </a:solidFill>
              </a:rPr>
              <a:t>Promotion</a:t>
            </a:r>
            <a:r>
              <a:rPr lang="en-US" dirty="0" smtClean="0"/>
              <a:t>- form of non personal communication; remind, persuade and inform- types: advertising, sales promotion, publicity/public relations, personal selling</a:t>
            </a:r>
          </a:p>
          <a:p>
            <a:r>
              <a:rPr lang="en-US" dirty="0" smtClean="0">
                <a:solidFill>
                  <a:srgbClr val="FF0000"/>
                </a:solidFill>
              </a:rPr>
              <a:t>Product service management</a:t>
            </a:r>
            <a:r>
              <a:rPr lang="en-US" dirty="0" smtClean="0"/>
              <a:t>-developing, maintaining, and distribution of products. Includes branding and packaging</a:t>
            </a:r>
          </a:p>
          <a:p>
            <a:endParaRPr lang="en-US" dirty="0"/>
          </a:p>
        </p:txBody>
      </p:sp>
    </p:spTree>
    <p:extLst>
      <p:ext uri="{BB962C8B-B14F-4D97-AF65-F5344CB8AC3E}">
        <p14:creationId xmlns:p14="http://schemas.microsoft.com/office/powerpoint/2010/main" val="5495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each economic system answers the basic economic questions?</a:t>
            </a:r>
            <a:endParaRPr lang="en-US" dirty="0"/>
          </a:p>
        </p:txBody>
      </p:sp>
      <p:sp>
        <p:nvSpPr>
          <p:cNvPr id="3" name="Content Placeholder 2"/>
          <p:cNvSpPr>
            <a:spLocks noGrp="1"/>
          </p:cNvSpPr>
          <p:nvPr>
            <p:ph idx="1"/>
          </p:nvPr>
        </p:nvSpPr>
        <p:spPr/>
        <p:txBody>
          <a:bodyPr>
            <a:normAutofit/>
          </a:bodyPr>
          <a:lstStyle/>
          <a:p>
            <a:r>
              <a:rPr lang="en-US" dirty="0">
                <a:solidFill>
                  <a:srgbClr val="FFFF00"/>
                </a:solidFill>
              </a:rPr>
              <a:t>What to produce, how to produce it and for whom it should be produced. </a:t>
            </a:r>
            <a:r>
              <a:rPr lang="en-US" dirty="0"/>
              <a:t>This is concerned with how we allocate our scarce resources</a:t>
            </a:r>
            <a:r>
              <a:rPr lang="en-US" dirty="0" smtClean="0"/>
              <a:t>.</a:t>
            </a:r>
          </a:p>
          <a:p>
            <a:r>
              <a:rPr lang="en-US" dirty="0" smtClean="0">
                <a:solidFill>
                  <a:srgbClr val="FFFF00"/>
                </a:solidFill>
              </a:rPr>
              <a:t>Command economic system </a:t>
            </a:r>
            <a:r>
              <a:rPr lang="en-US" dirty="0" smtClean="0"/>
              <a:t>: Gov’t makes all decisions for economic questions</a:t>
            </a:r>
          </a:p>
          <a:p>
            <a:r>
              <a:rPr lang="en-US" dirty="0" smtClean="0">
                <a:solidFill>
                  <a:srgbClr val="FFFF00"/>
                </a:solidFill>
              </a:rPr>
              <a:t>Market economic system</a:t>
            </a:r>
            <a:r>
              <a:rPr lang="en-US" dirty="0" smtClean="0"/>
              <a:t>: the consumer based on products that are sold. </a:t>
            </a:r>
            <a:r>
              <a:rPr lang="en-US" dirty="0"/>
              <a:t>often referred to as a </a:t>
            </a:r>
            <a:r>
              <a:rPr lang="en-US" dirty="0" smtClean="0"/>
              <a:t>price system. . </a:t>
            </a:r>
            <a:r>
              <a:rPr lang="en-US" dirty="0"/>
              <a:t>Other names for the market system are </a:t>
            </a:r>
            <a:r>
              <a:rPr lang="en-US" dirty="0" smtClean="0"/>
              <a:t>free </a:t>
            </a:r>
            <a:r>
              <a:rPr lang="en-US" dirty="0"/>
              <a:t>enterprise, </a:t>
            </a:r>
            <a:r>
              <a:rPr lang="en-US" dirty="0" smtClean="0"/>
              <a:t>capitalism, and laissez-faire</a:t>
            </a:r>
            <a:endParaRPr lang="en-US" dirty="0"/>
          </a:p>
          <a:p>
            <a:endParaRPr lang="en-US" dirty="0" smtClean="0"/>
          </a:p>
        </p:txBody>
      </p:sp>
    </p:spTree>
    <p:extLst>
      <p:ext uri="{BB962C8B-B14F-4D97-AF65-F5344CB8AC3E}">
        <p14:creationId xmlns:p14="http://schemas.microsoft.com/office/powerpoint/2010/main" val="2616482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each economic system answers the basic economic questions?</a:t>
            </a:r>
          </a:p>
        </p:txBody>
      </p:sp>
      <p:sp>
        <p:nvSpPr>
          <p:cNvPr id="3" name="Content Placeholder 2"/>
          <p:cNvSpPr>
            <a:spLocks noGrp="1"/>
          </p:cNvSpPr>
          <p:nvPr>
            <p:ph idx="1"/>
          </p:nvPr>
        </p:nvSpPr>
        <p:spPr/>
        <p:txBody>
          <a:bodyPr/>
          <a:lstStyle/>
          <a:p>
            <a:r>
              <a:rPr lang="en-US" dirty="0">
                <a:solidFill>
                  <a:srgbClr val="FFFF00"/>
                </a:solidFill>
              </a:rPr>
              <a:t>Traditional Economies</a:t>
            </a:r>
            <a:r>
              <a:rPr lang="en-US" dirty="0"/>
              <a:t>: In a traditional economy , economic decisions are based on custom and historical precedent</a:t>
            </a:r>
            <a:r>
              <a:rPr lang="en-US" dirty="0" smtClean="0"/>
              <a:t>.</a:t>
            </a:r>
          </a:p>
          <a:p>
            <a:r>
              <a:rPr lang="en-US" dirty="0" smtClean="0">
                <a:solidFill>
                  <a:srgbClr val="FFFF00"/>
                </a:solidFill>
              </a:rPr>
              <a:t>Mixed Economies: combination of gov’t and private </a:t>
            </a:r>
            <a:r>
              <a:rPr lang="en-US" dirty="0" err="1" smtClean="0">
                <a:solidFill>
                  <a:srgbClr val="FFFF00"/>
                </a:solidFill>
              </a:rPr>
              <a:t>entreprise</a:t>
            </a:r>
            <a:r>
              <a:rPr lang="en-US" dirty="0" smtClean="0">
                <a:solidFill>
                  <a:srgbClr val="FFFF00"/>
                </a:solidFill>
              </a:rPr>
              <a:t>.</a:t>
            </a:r>
            <a:endParaRPr lang="en-US" dirty="0">
              <a:solidFill>
                <a:srgbClr val="FFFF00"/>
              </a:solidFill>
            </a:endParaRPr>
          </a:p>
          <a:p>
            <a:endParaRPr lang="en-US" dirty="0"/>
          </a:p>
          <a:p>
            <a:endParaRPr lang="en-US" dirty="0"/>
          </a:p>
        </p:txBody>
      </p:sp>
    </p:spTree>
    <p:extLst>
      <p:ext uri="{BB962C8B-B14F-4D97-AF65-F5344CB8AC3E}">
        <p14:creationId xmlns:p14="http://schemas.microsoft.com/office/powerpoint/2010/main" val="1532395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competition in a private enterprise system</a:t>
            </a:r>
            <a:endParaRPr lang="en-US" dirty="0"/>
          </a:p>
        </p:txBody>
      </p:sp>
      <p:sp>
        <p:nvSpPr>
          <p:cNvPr id="4" name="Content Placeholder 3"/>
          <p:cNvSpPr>
            <a:spLocks noGrp="1"/>
          </p:cNvSpPr>
          <p:nvPr>
            <p:ph idx="1"/>
          </p:nvPr>
        </p:nvSpPr>
        <p:spPr/>
        <p:txBody>
          <a:bodyPr/>
          <a:lstStyle/>
          <a:p>
            <a:r>
              <a:rPr lang="en-US" dirty="0"/>
              <a:t>essential component of the free enterprise system, competition forces businesses to produce quality goods at reasonable prices. </a:t>
            </a:r>
            <a:r>
              <a:rPr lang="en-US" dirty="0">
                <a:solidFill>
                  <a:srgbClr val="FFFF00"/>
                </a:solidFill>
              </a:rPr>
              <a:t>Competition</a:t>
            </a:r>
            <a:r>
              <a:rPr lang="en-US" dirty="0"/>
              <a:t> also encourages businesses </a:t>
            </a:r>
            <a:r>
              <a:rPr lang="en-US" dirty="0">
                <a:solidFill>
                  <a:srgbClr val="FF0000"/>
                </a:solidFill>
              </a:rPr>
              <a:t>to develop new products, enhance or improve existing products, and expand product selection in order to attract new customers.</a:t>
            </a:r>
          </a:p>
        </p:txBody>
      </p:sp>
    </p:spTree>
    <p:extLst>
      <p:ext uri="{BB962C8B-B14F-4D97-AF65-F5344CB8AC3E}">
        <p14:creationId xmlns:p14="http://schemas.microsoft.com/office/powerpoint/2010/main" val="3257332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competition</a:t>
            </a:r>
            <a:endParaRPr lang="en-US" dirty="0"/>
          </a:p>
        </p:txBody>
      </p:sp>
      <p:sp>
        <p:nvSpPr>
          <p:cNvPr id="3" name="Content Placeholder 2"/>
          <p:cNvSpPr>
            <a:spLocks noGrp="1"/>
          </p:cNvSpPr>
          <p:nvPr>
            <p:ph idx="1"/>
          </p:nvPr>
        </p:nvSpPr>
        <p:spPr/>
        <p:txBody>
          <a:bodyPr/>
          <a:lstStyle/>
          <a:p>
            <a:r>
              <a:rPr lang="en-US" dirty="0">
                <a:solidFill>
                  <a:srgbClr val="FF0000"/>
                </a:solidFill>
              </a:rPr>
              <a:t>Price competition </a:t>
            </a:r>
            <a:r>
              <a:rPr lang="en-US" dirty="0"/>
              <a:t>assumes that, with all other considerations being equal, a customer will buy the lowest-priced product</a:t>
            </a:r>
            <a:r>
              <a:rPr lang="en-US" dirty="0" smtClean="0"/>
              <a:t>.</a:t>
            </a:r>
          </a:p>
          <a:p>
            <a:r>
              <a:rPr lang="en-US" dirty="0" err="1">
                <a:solidFill>
                  <a:srgbClr val="FF0000"/>
                </a:solidFill>
              </a:rPr>
              <a:t>Nonprice</a:t>
            </a:r>
            <a:r>
              <a:rPr lang="en-US" dirty="0">
                <a:solidFill>
                  <a:srgbClr val="FF0000"/>
                </a:solidFill>
              </a:rPr>
              <a:t> competition </a:t>
            </a:r>
            <a:r>
              <a:rPr lang="en-US" dirty="0"/>
              <a:t>is where businesses compete on factors such as product quality, business location and reputation, customer service, and payment or financing options available.</a:t>
            </a:r>
          </a:p>
        </p:txBody>
      </p:sp>
    </p:spTree>
    <p:extLst>
      <p:ext uri="{BB962C8B-B14F-4D97-AF65-F5344CB8AC3E}">
        <p14:creationId xmlns:p14="http://schemas.microsoft.com/office/powerpoint/2010/main" val="1511525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profit in a private enterprise system</a:t>
            </a:r>
            <a:endParaRPr lang="en-US" dirty="0"/>
          </a:p>
        </p:txBody>
      </p:sp>
      <p:sp>
        <p:nvSpPr>
          <p:cNvPr id="3" name="Content Placeholder 2"/>
          <p:cNvSpPr>
            <a:spLocks noGrp="1"/>
          </p:cNvSpPr>
          <p:nvPr>
            <p:ph idx="1"/>
          </p:nvPr>
        </p:nvSpPr>
        <p:spPr/>
        <p:txBody>
          <a:bodyPr/>
          <a:lstStyle/>
          <a:p>
            <a:r>
              <a:rPr lang="en-US" dirty="0"/>
              <a:t>Profit is the monetary return a business' owner receives for taking the risk of investing in the business. In simple terms, profit equals income less expenses.</a:t>
            </a:r>
          </a:p>
          <a:p>
            <a:r>
              <a:rPr lang="en-US" dirty="0"/>
              <a:t>two types of profit: gross profit and net profit.</a:t>
            </a:r>
          </a:p>
          <a:p>
            <a:r>
              <a:rPr lang="en-US" dirty="0"/>
              <a:t>Gross profit is the money left over after the cost of goods is subtracted from income from sales</a:t>
            </a:r>
          </a:p>
          <a:p>
            <a:r>
              <a:rPr lang="en-US" dirty="0"/>
              <a:t>Net profit is the money left over after operating expenses are subtracted from gross profit</a:t>
            </a:r>
          </a:p>
        </p:txBody>
      </p:sp>
    </p:spTree>
    <p:extLst>
      <p:ext uri="{BB962C8B-B14F-4D97-AF65-F5344CB8AC3E}">
        <p14:creationId xmlns:p14="http://schemas.microsoft.com/office/powerpoint/2010/main" val="3503987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factors affecting profit can be adjusted to increase profit?</a:t>
            </a:r>
          </a:p>
        </p:txBody>
      </p:sp>
      <p:sp>
        <p:nvSpPr>
          <p:cNvPr id="3" name="Content Placeholder 2"/>
          <p:cNvSpPr>
            <a:spLocks noGrp="1"/>
          </p:cNvSpPr>
          <p:nvPr>
            <p:ph idx="1"/>
          </p:nvPr>
        </p:nvSpPr>
        <p:spPr/>
        <p:txBody>
          <a:bodyPr/>
          <a:lstStyle/>
          <a:p>
            <a:r>
              <a:rPr lang="en-US" dirty="0">
                <a:solidFill>
                  <a:srgbClr val="FFFF00"/>
                </a:solidFill>
              </a:rPr>
              <a:t>Factors that affect profit </a:t>
            </a:r>
            <a:r>
              <a:rPr lang="en-US" dirty="0"/>
              <a:t>include demand for the good/service, </a:t>
            </a:r>
            <a:r>
              <a:rPr lang="en-US" dirty="0" smtClean="0"/>
              <a:t>expenses</a:t>
            </a:r>
            <a:r>
              <a:rPr lang="en-US" dirty="0"/>
              <a:t>, prices, the economy, and chance</a:t>
            </a:r>
            <a:r>
              <a:rPr lang="en-US" dirty="0" smtClean="0"/>
              <a:t>.</a:t>
            </a:r>
          </a:p>
          <a:p>
            <a:r>
              <a:rPr lang="en-US" dirty="0">
                <a:solidFill>
                  <a:srgbClr val="FFFF00"/>
                </a:solidFill>
              </a:rPr>
              <a:t>To try to increase profit</a:t>
            </a:r>
            <a:r>
              <a:rPr lang="en-US" dirty="0"/>
              <a:t>, a business can increase worker efficiency, increase sales, and/or decrease expenses.</a:t>
            </a:r>
          </a:p>
        </p:txBody>
      </p:sp>
    </p:spTree>
    <p:extLst>
      <p:ext uri="{BB962C8B-B14F-4D97-AF65-F5344CB8AC3E}">
        <p14:creationId xmlns:p14="http://schemas.microsoft.com/office/powerpoint/2010/main" val="21163803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6259</TotalTime>
  <Words>1325</Words>
  <Application>Microsoft Office PowerPoint</Application>
  <PresentationFormat>Widescreen</PresentationFormat>
  <Paragraphs>93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Trebuchet MS</vt:lpstr>
      <vt:lpstr>Wingdings 3</vt:lpstr>
      <vt:lpstr>Facet</vt:lpstr>
      <vt:lpstr>EOPA review study guide</vt:lpstr>
      <vt:lpstr>Economics Section Marketing Functions</vt:lpstr>
      <vt:lpstr>Economics Section Marketing Functions</vt:lpstr>
      <vt:lpstr>How each economic system answers the basic economic questions?</vt:lpstr>
      <vt:lpstr>How each economic system answers the basic economic questions?</vt:lpstr>
      <vt:lpstr>Effects of competition in a private enterprise system</vt:lpstr>
      <vt:lpstr>Types of competition</vt:lpstr>
      <vt:lpstr>Importance of profit in a private enterprise system</vt:lpstr>
      <vt:lpstr>How can factors affecting profit can be adjusted to increase profit?</vt:lpstr>
      <vt:lpstr>Nature of supply and demand</vt:lpstr>
      <vt:lpstr>Law of supply and demand</vt:lpstr>
      <vt:lpstr>Importance of price</vt:lpstr>
      <vt:lpstr>How prices are determined</vt:lpstr>
      <vt:lpstr>Formula for productivity</vt:lpstr>
      <vt:lpstr>Explain the reasons why productivity is measured.</vt:lpstr>
      <vt:lpstr>Explain ways to increase productivity</vt:lpstr>
      <vt:lpstr>Relationship of product/service planning to Marketing</vt:lpstr>
      <vt:lpstr>Importance of Management</vt:lpstr>
      <vt:lpstr>Purpose of the management  functions</vt:lpstr>
      <vt:lpstr>Functions </vt:lpstr>
      <vt:lpstr>Functions</vt:lpstr>
      <vt:lpstr>Content of new-employee orientations</vt:lpstr>
    </vt:vector>
  </TitlesOfParts>
  <Company>JCSS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EOPA review study guide</dc:title>
  <dc:creator>JCSS</dc:creator>
  <cp:lastModifiedBy>JCSS</cp:lastModifiedBy>
  <cp:revision>19</cp:revision>
  <cp:lastPrinted>2018-03-01T14:08:51Z</cp:lastPrinted>
  <dcterms:created xsi:type="dcterms:W3CDTF">2018-01-22T14:28:06Z</dcterms:created>
  <dcterms:modified xsi:type="dcterms:W3CDTF">2018-03-01T14:11:27Z</dcterms:modified>
</cp:coreProperties>
</file>