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4" r:id="rId2"/>
  </p:sldMasterIdLst>
  <p:notesMasterIdLst>
    <p:notesMasterId r:id="rId21"/>
  </p:notesMasterIdLst>
  <p:handoutMasterIdLst>
    <p:handoutMasterId r:id="rId22"/>
  </p:handoutMasterIdLst>
  <p:sldIdLst>
    <p:sldId id="271" r:id="rId3"/>
    <p:sldId id="272" r:id="rId4"/>
    <p:sldId id="273" r:id="rId5"/>
    <p:sldId id="274" r:id="rId6"/>
    <p:sldId id="275" r:id="rId7"/>
    <p:sldId id="276" r:id="rId8"/>
    <p:sldId id="277" r:id="rId9"/>
    <p:sldId id="278" r:id="rId10"/>
    <p:sldId id="279" r:id="rId11"/>
    <p:sldId id="280" r:id="rId12"/>
    <p:sldId id="281" r:id="rId13"/>
    <p:sldId id="283" r:id="rId14"/>
    <p:sldId id="284" r:id="rId15"/>
    <p:sldId id="285" r:id="rId16"/>
    <p:sldId id="286" r:id="rId17"/>
    <p:sldId id="287" r:id="rId18"/>
    <p:sldId id="290" r:id="rId19"/>
    <p:sldId id="291" r:id="rId2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6182" autoAdjust="0"/>
  </p:normalViewPr>
  <p:slideViewPr>
    <p:cSldViewPr showGuides="1">
      <p:cViewPr>
        <p:scale>
          <a:sx n="81" d="100"/>
          <a:sy n="81" d="100"/>
        </p:scale>
        <p:origin x="-96" y="-72"/>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319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7/14/2017</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7/14/2017</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1D70298-8565-4669-9D60-99FC59F1C484}" type="slidenum">
              <a:rPr lang="en-US" altLang="en-US"/>
              <a:pPr>
                <a:spcBef>
                  <a:spcPct val="0"/>
                </a:spcBef>
              </a:pPr>
              <a:t>1</a:t>
            </a:fld>
            <a:endParaRPr lang="en-US" altLang="en-US"/>
          </a:p>
        </p:txBody>
      </p:sp>
      <p:sp>
        <p:nvSpPr>
          <p:cNvPr id="74755" name="Rectangle 2"/>
          <p:cNvSpPr>
            <a:spLocks noChangeArrowheads="1"/>
          </p:cNvSpPr>
          <p:nvPr/>
        </p:nvSpPr>
        <p:spPr bwMode="auto">
          <a:xfrm>
            <a:off x="3886200" y="0"/>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830" tIns="46415" rIns="92830" bIns="46415"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p>
        </p:txBody>
      </p:sp>
      <p:sp>
        <p:nvSpPr>
          <p:cNvPr id="74756" name="Rectangle 3"/>
          <p:cNvSpPr>
            <a:spLocks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63" tIns="45126" rIns="91863" bIns="45126"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r>
              <a:rPr lang="en-US" altLang="en-US">
                <a:latin typeface="Times New Roman" panose="02020603050405020304" pitchFamily="18" charset="0"/>
              </a:rPr>
              <a:t>1</a:t>
            </a:r>
          </a:p>
        </p:txBody>
      </p:sp>
      <p:sp>
        <p:nvSpPr>
          <p:cNvPr id="74757" name="Rectangle 4"/>
          <p:cNvSpPr>
            <a:spLocks noChangeArrowheads="1"/>
          </p:cNvSpPr>
          <p:nvPr/>
        </p:nvSpPr>
        <p:spPr bwMode="auto">
          <a:xfrm>
            <a:off x="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830" tIns="46415" rIns="92830" bIns="46415"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p>
        </p:txBody>
      </p:sp>
      <p:sp>
        <p:nvSpPr>
          <p:cNvPr id="74758" name="Rectangle 5"/>
          <p:cNvSpPr>
            <a:spLocks noChangeArrowheads="1"/>
          </p:cNvSpPr>
          <p:nvPr/>
        </p:nvSpPr>
        <p:spPr bwMode="auto">
          <a:xfrm>
            <a:off x="0" y="0"/>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830" tIns="46415" rIns="92830" bIns="46415" anchor="ct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endParaRPr lang="en-US" altLang="en-US" sz="1800"/>
          </a:p>
        </p:txBody>
      </p:sp>
      <p:sp>
        <p:nvSpPr>
          <p:cNvPr id="74759" name="Rectangle 6"/>
          <p:cNvSpPr>
            <a:spLocks noGrp="1" noRot="1" noChangeAspect="1" noChangeArrowheads="1" noTextEdit="1"/>
          </p:cNvSpPr>
          <p:nvPr>
            <p:ph type="sldImg"/>
          </p:nvPr>
        </p:nvSpPr>
        <p:spPr>
          <a:xfrm>
            <a:off x="-69850" y="471488"/>
            <a:ext cx="6997700" cy="3938587"/>
          </a:xfrm>
          <a:ln cap="flat"/>
        </p:spPr>
      </p:sp>
      <p:sp>
        <p:nvSpPr>
          <p:cNvPr id="74760" name="Rectangle 7"/>
          <p:cNvSpPr>
            <a:spLocks noGrp="1" noChangeArrowheads="1"/>
          </p:cNvSpPr>
          <p:nvPr>
            <p:ph type="body" idx="1"/>
          </p:nvPr>
        </p:nvSpPr>
        <p:spPr>
          <a:xfrm>
            <a:off x="914400" y="4416425"/>
            <a:ext cx="50292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63" tIns="45126" rIns="91863" bIns="45126"/>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600985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1F9CFC-5D02-4CFF-BF81-23612CD7A391}" type="slidenum">
              <a:rPr lang="en-US" altLang="en-US"/>
              <a:pPr>
                <a:spcBef>
                  <a:spcPct val="0"/>
                </a:spcBef>
              </a:pPr>
              <a:t>10</a:t>
            </a:fld>
            <a:endParaRPr lang="en-US" altLang="en-US"/>
          </a:p>
        </p:txBody>
      </p:sp>
      <p:sp>
        <p:nvSpPr>
          <p:cNvPr id="83971" name="Rectangle 2"/>
          <p:cNvSpPr>
            <a:spLocks noGrp="1" noRot="1" noChangeAspect="1" noChangeArrowheads="1" noTextEdit="1"/>
          </p:cNvSpPr>
          <p:nvPr>
            <p:ph type="sldImg"/>
          </p:nvPr>
        </p:nvSpPr>
        <p:spPr>
          <a:xfrm>
            <a:off x="-69850" y="471488"/>
            <a:ext cx="6997700" cy="3938587"/>
          </a:xfrm>
          <a:ln/>
        </p:spPr>
      </p:sp>
      <p:sp>
        <p:nvSpPr>
          <p:cNvPr id="83972" name="Rectangle 3"/>
          <p:cNvSpPr>
            <a:spLocks noGrp="1" noChangeArrowheads="1"/>
          </p:cNvSpPr>
          <p:nvPr>
            <p:ph type="body" idx="1"/>
          </p:nvPr>
        </p:nvSpPr>
        <p:spPr>
          <a:xfrm>
            <a:off x="914400" y="4416425"/>
            <a:ext cx="50292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One present-oriented (descriptive) approach is conducting a survey.  In survey research we ask questions - either on written questionnaires or orally in interviews.</a:t>
            </a:r>
          </a:p>
        </p:txBody>
      </p:sp>
    </p:spTree>
    <p:extLst>
      <p:ext uri="{BB962C8B-B14F-4D97-AF65-F5344CB8AC3E}">
        <p14:creationId xmlns:p14="http://schemas.microsoft.com/office/powerpoint/2010/main" val="2471747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08F112-0F8C-43E0-94B3-7D380625C8F5}" type="slidenum">
              <a:rPr lang="en-US" altLang="en-US"/>
              <a:pPr>
                <a:spcBef>
                  <a:spcPct val="0"/>
                </a:spcBef>
              </a:pPr>
              <a:t>11</a:t>
            </a:fld>
            <a:endParaRPr lang="en-US" altLang="en-US"/>
          </a:p>
        </p:txBody>
      </p:sp>
      <p:sp>
        <p:nvSpPr>
          <p:cNvPr id="84995" name="Rectangle 2"/>
          <p:cNvSpPr>
            <a:spLocks noGrp="1" noRot="1" noChangeAspect="1" noChangeArrowheads="1" noTextEdit="1"/>
          </p:cNvSpPr>
          <p:nvPr>
            <p:ph type="sldImg"/>
          </p:nvPr>
        </p:nvSpPr>
        <p:spPr>
          <a:xfrm>
            <a:off x="-69850" y="471488"/>
            <a:ext cx="6997700" cy="3938587"/>
          </a:xfrm>
          <a:ln/>
        </p:spPr>
      </p:sp>
      <p:sp>
        <p:nvSpPr>
          <p:cNvPr id="84996" name="Rectangle 3"/>
          <p:cNvSpPr>
            <a:spLocks noGrp="1" noChangeArrowheads="1"/>
          </p:cNvSpPr>
          <p:nvPr>
            <p:ph type="body" idx="1"/>
          </p:nvPr>
        </p:nvSpPr>
        <p:spPr>
          <a:xfrm>
            <a:off x="914400" y="4416425"/>
            <a:ext cx="50292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kinds of questions we ask either allow subjects to answer in their own words (open-ended).  For instance, “Explain how you feel about abortion as a mode of birth control?</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Other forms of questions have specific options from which subjects must choose.  (True or False; Agree or disagree; Likert-type scales which as if you agree or disagree to a large extent, somewhat, not much, none at all, etc.)  If the subject’s real answer is not represented, the researcher has no way to know what the true information might be.  The subject is forced to choose one of the predetermined responses..</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Which form of question yields the “best” information?  Which form are subjects most likely to answer?  Are there some topics or issues  that are best approached using survey questions?</a:t>
            </a:r>
          </a:p>
        </p:txBody>
      </p:sp>
    </p:spTree>
    <p:extLst>
      <p:ext uri="{BB962C8B-B14F-4D97-AF65-F5344CB8AC3E}">
        <p14:creationId xmlns:p14="http://schemas.microsoft.com/office/powerpoint/2010/main" val="522728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8F0DBF-51B9-456A-ACD6-D11D5261294A}" type="slidenum">
              <a:rPr lang="en-US" altLang="en-US"/>
              <a:pPr>
                <a:spcBef>
                  <a:spcPct val="0"/>
                </a:spcBef>
              </a:pPr>
              <a:t>12</a:t>
            </a:fld>
            <a:endParaRPr lang="en-US" altLang="en-US"/>
          </a:p>
        </p:txBody>
      </p:sp>
      <p:sp>
        <p:nvSpPr>
          <p:cNvPr id="87043" name="Rectangle 2"/>
          <p:cNvSpPr>
            <a:spLocks noGrp="1" noRot="1" noChangeAspect="1" noChangeArrowheads="1" noTextEdit="1"/>
          </p:cNvSpPr>
          <p:nvPr>
            <p:ph type="sldImg"/>
          </p:nvPr>
        </p:nvSpPr>
        <p:spPr>
          <a:xfrm>
            <a:off x="-69850" y="471488"/>
            <a:ext cx="6997700" cy="3938587"/>
          </a:xfrm>
          <a:ln/>
        </p:spPr>
      </p:sp>
      <p:sp>
        <p:nvSpPr>
          <p:cNvPr id="87044" name="Rectangle 3"/>
          <p:cNvSpPr>
            <a:spLocks noGrp="1" noChangeArrowheads="1"/>
          </p:cNvSpPr>
          <p:nvPr>
            <p:ph type="body" idx="1"/>
          </p:nvPr>
        </p:nvSpPr>
        <p:spPr>
          <a:xfrm>
            <a:off x="914400" y="4416425"/>
            <a:ext cx="50292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Another present-oriented (descriptive) approach is to watch people.  There are three forms of observation:</a:t>
            </a:r>
          </a:p>
          <a:p>
            <a:pPr eaLnBrk="1" hangingPunct="1"/>
            <a:r>
              <a:rPr lang="en-US" altLang="en-US" smtClean="0">
                <a:latin typeface="Arial" panose="020B0604020202020204" pitchFamily="34" charset="0"/>
              </a:rPr>
              <a:t>a.  Think about the observation of the gorillas in the early part of the film </a:t>
            </a:r>
            <a:r>
              <a:rPr lang="en-US" altLang="en-US" u="sng" smtClean="0">
                <a:latin typeface="Arial" panose="020B0604020202020204" pitchFamily="34" charset="0"/>
              </a:rPr>
              <a:t>Gorillas in the Mist</a:t>
            </a:r>
            <a:r>
              <a:rPr lang="en-US" altLang="en-US" smtClean="0">
                <a:latin typeface="Arial" panose="020B0604020202020204" pitchFamily="34" charset="0"/>
              </a:rPr>
              <a:t>.  To get a perspective about the nature of gorilla life, it was important that the band of gorillas were not aware that Diane Fosse was watching them.  When we study small children playing, it is best to observe them from an </a:t>
            </a:r>
            <a:r>
              <a:rPr lang="en-US" altLang="en-US" b="1" smtClean="0">
                <a:latin typeface="Arial" panose="020B0604020202020204" pitchFamily="34" charset="0"/>
              </a:rPr>
              <a:t>unobtrusive</a:t>
            </a:r>
            <a:r>
              <a:rPr lang="en-US" altLang="en-US" smtClean="0">
                <a:latin typeface="Arial" panose="020B0604020202020204" pitchFamily="34" charset="0"/>
              </a:rPr>
              <a:t> vantage point. </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b.  Jules Henry wrote about his research with families of young schizophrenic children in his book </a:t>
            </a:r>
            <a:r>
              <a:rPr lang="en-US" altLang="en-US" u="sng" smtClean="0">
                <a:latin typeface="Arial" panose="020B0604020202020204" pitchFamily="34" charset="0"/>
              </a:rPr>
              <a:t>Pathways to Madness</a:t>
            </a:r>
            <a:r>
              <a:rPr lang="en-US" altLang="en-US" smtClean="0">
                <a:latin typeface="Arial" panose="020B0604020202020204" pitchFamily="34" charset="0"/>
              </a:rPr>
              <a:t>.  He lived for a year at a time with these families -- studying their problem solving skills and their methods of communication, etc.  He </a:t>
            </a:r>
            <a:r>
              <a:rPr lang="en-US" altLang="en-US" b="1" smtClean="0">
                <a:latin typeface="Arial" panose="020B0604020202020204" pitchFamily="34" charset="0"/>
              </a:rPr>
              <a:t>participated</a:t>
            </a:r>
            <a:r>
              <a:rPr lang="en-US" altLang="en-US" smtClean="0">
                <a:latin typeface="Arial" panose="020B0604020202020204" pitchFamily="34" charset="0"/>
              </a:rPr>
              <a:t> in the lives of their families as he observed and studied them.</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c.  Sometimes what the researcher wants to observe is an infrequent event.  The situation is </a:t>
            </a:r>
            <a:r>
              <a:rPr lang="en-US" altLang="en-US" b="1" smtClean="0">
                <a:latin typeface="Arial" panose="020B0604020202020204" pitchFamily="34" charset="0"/>
              </a:rPr>
              <a:t>simulated</a:t>
            </a:r>
            <a:r>
              <a:rPr lang="en-US" altLang="en-US" smtClean="0">
                <a:latin typeface="Arial" panose="020B0604020202020204" pitchFamily="34" charset="0"/>
              </a:rPr>
              <a:t> in the laboratory or in some other setting.  For example, if you are demonstrating that you have skills in CPR, you don’t wait for someone to experience cardiac arrest.  You simulate the correct sequence of breathing and chest compressions on Resusi-Annie.  </a:t>
            </a:r>
          </a:p>
        </p:txBody>
      </p:sp>
    </p:spTree>
    <p:extLst>
      <p:ext uri="{BB962C8B-B14F-4D97-AF65-F5344CB8AC3E}">
        <p14:creationId xmlns:p14="http://schemas.microsoft.com/office/powerpoint/2010/main" val="1301990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57CC4DA-34EC-4B2C-A194-C6724F5C27EE}" type="slidenum">
              <a:rPr lang="en-US" altLang="en-US"/>
              <a:pPr>
                <a:spcBef>
                  <a:spcPct val="0"/>
                </a:spcBef>
              </a:pPr>
              <a:t>13</a:t>
            </a:fld>
            <a:endParaRPr lang="en-US" altLang="en-US"/>
          </a:p>
        </p:txBody>
      </p:sp>
      <p:sp>
        <p:nvSpPr>
          <p:cNvPr id="88067" name="Rectangle 2"/>
          <p:cNvSpPr>
            <a:spLocks noGrp="1" noRot="1" noChangeAspect="1" noChangeArrowheads="1" noTextEdit="1"/>
          </p:cNvSpPr>
          <p:nvPr>
            <p:ph type="sldImg"/>
          </p:nvPr>
        </p:nvSpPr>
        <p:spPr>
          <a:xfrm>
            <a:off x="-69850" y="471488"/>
            <a:ext cx="6997700" cy="3938587"/>
          </a:xfrm>
          <a:ln/>
        </p:spPr>
      </p:sp>
      <p:sp>
        <p:nvSpPr>
          <p:cNvPr id="88068" name="Rectangle 3"/>
          <p:cNvSpPr>
            <a:spLocks noGrp="1" noChangeArrowheads="1"/>
          </p:cNvSpPr>
          <p:nvPr>
            <p:ph type="body" idx="1"/>
          </p:nvPr>
        </p:nvSpPr>
        <p:spPr>
          <a:xfrm>
            <a:off x="914400" y="4416425"/>
            <a:ext cx="50292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If you viewed the tape </a:t>
            </a:r>
            <a:r>
              <a:rPr lang="en-US" altLang="en-US" u="sng" smtClean="0">
                <a:latin typeface="Arial" panose="020B0604020202020204" pitchFamily="34" charset="0"/>
              </a:rPr>
              <a:t>The Gods Must be Crazy</a:t>
            </a:r>
            <a:r>
              <a:rPr lang="en-US" altLang="en-US" smtClean="0">
                <a:latin typeface="Arial" panose="020B0604020202020204" pitchFamily="34" charset="0"/>
              </a:rPr>
              <a:t> for Lesson 1, you saw the comparison of a hunting and gathering society (!Kung) with an industrialized culture.  Although a feature film designed for entertaining, </a:t>
            </a:r>
            <a:r>
              <a:rPr lang="en-US" altLang="en-US" u="sng" smtClean="0">
                <a:latin typeface="Arial" panose="020B0604020202020204" pitchFamily="34" charset="0"/>
              </a:rPr>
              <a:t>The Gods Must be Crazy</a:t>
            </a:r>
            <a:r>
              <a:rPr lang="en-US" altLang="en-US" smtClean="0">
                <a:latin typeface="Arial" panose="020B0604020202020204" pitchFamily="34" charset="0"/>
              </a:rPr>
              <a:t> presents a simple ethnographic case study of the Kalihari Bushmen (!Kung).</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Although many case studies are very clinical and uninteresting from a layman’s point of view, there have been a number sensationalized case studies.  Other well publicized examples of field research include books/movies like </a:t>
            </a:r>
            <a:r>
              <a:rPr lang="en-US" altLang="en-US" u="sng" smtClean="0">
                <a:latin typeface="Arial" panose="020B0604020202020204" pitchFamily="34" charset="0"/>
              </a:rPr>
              <a:t>Helter Skelter</a:t>
            </a:r>
            <a:r>
              <a:rPr lang="en-US" altLang="en-US" smtClean="0">
                <a:latin typeface="Arial" panose="020B0604020202020204" pitchFamily="34" charset="0"/>
              </a:rPr>
              <a:t>, a study of Charles Manson and his “family” of followers or </a:t>
            </a:r>
            <a:r>
              <a:rPr lang="en-US" altLang="en-US" u="sng" smtClean="0">
                <a:latin typeface="Arial" panose="020B0604020202020204" pitchFamily="34" charset="0"/>
              </a:rPr>
              <a:t>Sybil</a:t>
            </a:r>
            <a:r>
              <a:rPr lang="en-US" altLang="en-US" smtClean="0">
                <a:latin typeface="Arial" panose="020B0604020202020204" pitchFamily="34" charset="0"/>
              </a:rPr>
              <a:t>, an in-depth look at a woman with multiple personality syndrome.</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Anthropologists use a cross-cultural approach similar to the case study called ethnography.</a:t>
            </a:r>
          </a:p>
        </p:txBody>
      </p:sp>
    </p:spTree>
    <p:extLst>
      <p:ext uri="{BB962C8B-B14F-4D97-AF65-F5344CB8AC3E}">
        <p14:creationId xmlns:p14="http://schemas.microsoft.com/office/powerpoint/2010/main" val="1958762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9FAB31-C2AF-4B66-A8A3-B6D59296E174}" type="slidenum">
              <a:rPr lang="en-US" altLang="en-US"/>
              <a:pPr>
                <a:spcBef>
                  <a:spcPct val="0"/>
                </a:spcBef>
              </a:pPr>
              <a:t>14</a:t>
            </a:fld>
            <a:endParaRPr lang="en-US" altLang="en-US"/>
          </a:p>
        </p:txBody>
      </p:sp>
      <p:sp>
        <p:nvSpPr>
          <p:cNvPr id="89091" name="Rectangle 2"/>
          <p:cNvSpPr>
            <a:spLocks noGrp="1" noRot="1" noChangeAspect="1" noChangeArrowheads="1" noTextEdit="1"/>
          </p:cNvSpPr>
          <p:nvPr>
            <p:ph type="sldImg"/>
          </p:nvPr>
        </p:nvSpPr>
        <p:spPr>
          <a:xfrm>
            <a:off x="-69850" y="471488"/>
            <a:ext cx="6997700" cy="3938587"/>
          </a:xfrm>
          <a:ln/>
        </p:spPr>
      </p:sp>
      <p:sp>
        <p:nvSpPr>
          <p:cNvPr id="89092" name="Rectangle 3"/>
          <p:cNvSpPr>
            <a:spLocks noGrp="1" noChangeArrowheads="1"/>
          </p:cNvSpPr>
          <p:nvPr>
            <p:ph type="body" idx="1"/>
          </p:nvPr>
        </p:nvSpPr>
        <p:spPr>
          <a:xfrm>
            <a:off x="914400" y="4416425"/>
            <a:ext cx="50292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third time frame according to which studies can be organized is the future.  The essential question is “What will be if…the researcher manipulates certain variables?”  This future orientation applies to the classic experimental design.</a:t>
            </a:r>
          </a:p>
        </p:txBody>
      </p:sp>
    </p:spTree>
    <p:extLst>
      <p:ext uri="{BB962C8B-B14F-4D97-AF65-F5344CB8AC3E}">
        <p14:creationId xmlns:p14="http://schemas.microsoft.com/office/powerpoint/2010/main" val="409155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4C0DEE9-711F-464D-9174-4EECAE1DEF33}" type="slidenum">
              <a:rPr lang="en-US" altLang="en-US"/>
              <a:pPr>
                <a:spcBef>
                  <a:spcPct val="0"/>
                </a:spcBef>
              </a:pPr>
              <a:t>15</a:t>
            </a:fld>
            <a:endParaRPr lang="en-US" altLang="en-US"/>
          </a:p>
        </p:txBody>
      </p:sp>
      <p:sp>
        <p:nvSpPr>
          <p:cNvPr id="90115" name="Rectangle 2"/>
          <p:cNvSpPr>
            <a:spLocks noGrp="1" noRot="1" noChangeAspect="1" noChangeArrowheads="1" noTextEdit="1"/>
          </p:cNvSpPr>
          <p:nvPr>
            <p:ph type="sldImg"/>
          </p:nvPr>
        </p:nvSpPr>
        <p:spPr>
          <a:xfrm>
            <a:off x="-69850" y="471488"/>
            <a:ext cx="6997700" cy="3938587"/>
          </a:xfrm>
          <a:ln/>
        </p:spPr>
      </p:sp>
      <p:sp>
        <p:nvSpPr>
          <p:cNvPr id="90116" name="Rectangle 3"/>
          <p:cNvSpPr>
            <a:spLocks noGrp="1" noChangeArrowheads="1"/>
          </p:cNvSpPr>
          <p:nvPr>
            <p:ph type="body" idx="1"/>
          </p:nvPr>
        </p:nvSpPr>
        <p:spPr>
          <a:xfrm>
            <a:off x="914400" y="4416425"/>
            <a:ext cx="50292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As the researcher sets up the study, he/she premeasures the dependent variable, randomly divides the sample into two groups (a control group and and experimental group); and administers some degree of the independent variable to the experimental group only.</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If the independent variable has a causal influence on the dependent variable, it will be noticeably changed and different from the dependent variable measurement for the control group.</a:t>
            </a:r>
          </a:p>
        </p:txBody>
      </p:sp>
    </p:spTree>
    <p:extLst>
      <p:ext uri="{BB962C8B-B14F-4D97-AF65-F5344CB8AC3E}">
        <p14:creationId xmlns:p14="http://schemas.microsoft.com/office/powerpoint/2010/main" val="2887000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B5D9B0-9FF3-49A8-BFDF-54AA644D05F5}" type="slidenum">
              <a:rPr lang="en-US" altLang="en-US"/>
              <a:pPr>
                <a:spcBef>
                  <a:spcPct val="0"/>
                </a:spcBef>
              </a:pPr>
              <a:t>16</a:t>
            </a:fld>
            <a:endParaRPr lang="en-US" altLang="en-US"/>
          </a:p>
        </p:txBody>
      </p:sp>
      <p:sp>
        <p:nvSpPr>
          <p:cNvPr id="91139" name="Rectangle 2"/>
          <p:cNvSpPr>
            <a:spLocks noGrp="1" noRot="1" noChangeAspect="1" noChangeArrowheads="1" noTextEdit="1"/>
          </p:cNvSpPr>
          <p:nvPr>
            <p:ph type="sldImg"/>
          </p:nvPr>
        </p:nvSpPr>
        <p:spPr>
          <a:xfrm>
            <a:off x="-69850" y="471488"/>
            <a:ext cx="6997700" cy="3938587"/>
          </a:xfrm>
          <a:ln/>
        </p:spPr>
      </p:sp>
      <p:sp>
        <p:nvSpPr>
          <p:cNvPr id="91140" name="Rectangle 3"/>
          <p:cNvSpPr>
            <a:spLocks noGrp="1" noChangeArrowheads="1"/>
          </p:cNvSpPr>
          <p:nvPr>
            <p:ph type="body" idx="1"/>
          </p:nvPr>
        </p:nvSpPr>
        <p:spPr>
          <a:xfrm>
            <a:off x="914400" y="4416425"/>
            <a:ext cx="50292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final steps in the research process are to carry out the design as planned and collect the data.  </a:t>
            </a:r>
          </a:p>
          <a:p>
            <a:pPr eaLnBrk="1" hangingPunct="1"/>
            <a:r>
              <a:rPr lang="en-US" altLang="en-US" smtClean="0">
                <a:latin typeface="Arial" panose="020B0604020202020204" pitchFamily="34" charset="0"/>
              </a:rPr>
              <a:t>Once collected, it must be organized and analyzed using statistical measures.  </a:t>
            </a:r>
          </a:p>
          <a:p>
            <a:pPr eaLnBrk="1" hangingPunct="1"/>
            <a:r>
              <a:rPr lang="en-US" altLang="en-US" smtClean="0">
                <a:latin typeface="Arial" panose="020B0604020202020204" pitchFamily="34" charset="0"/>
              </a:rPr>
              <a:t>From the results, the researcher makes decisions relevant to the hypothesis. </a:t>
            </a:r>
          </a:p>
          <a:p>
            <a:pPr eaLnBrk="1" hangingPunct="1"/>
            <a:r>
              <a:rPr lang="en-US" altLang="en-US" smtClean="0">
                <a:latin typeface="Arial" panose="020B0604020202020204" pitchFamily="34" charset="0"/>
              </a:rPr>
              <a:t>If the results support the hypothesis, it is accepted.  If the analysis does not support the hypothesis, then it is reported as “failure to accept.”  </a:t>
            </a:r>
          </a:p>
          <a:p>
            <a:pPr eaLnBrk="1" hangingPunct="1"/>
            <a:r>
              <a:rPr lang="en-US" altLang="en-US" smtClean="0">
                <a:latin typeface="Arial" panose="020B0604020202020204" pitchFamily="34" charset="0"/>
              </a:rPr>
              <a:t>Researchers tend to leave some “wiggle room” to make different decisions when the studies are replicated.  One study (or even several studies) on a hypothesis is rarely sufficient to “prove” a correlation and causation. </a:t>
            </a:r>
          </a:p>
        </p:txBody>
      </p:sp>
    </p:spTree>
    <p:extLst>
      <p:ext uri="{BB962C8B-B14F-4D97-AF65-F5344CB8AC3E}">
        <p14:creationId xmlns:p14="http://schemas.microsoft.com/office/powerpoint/2010/main" val="541677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51A392F-44B5-43ED-B204-D9C9DF32BEB3}" type="slidenum">
              <a:rPr lang="en-US" altLang="en-US"/>
              <a:pPr>
                <a:spcBef>
                  <a:spcPct val="0"/>
                </a:spcBef>
              </a:pPr>
              <a:t>17</a:t>
            </a:fld>
            <a:endParaRPr lang="en-US" altLang="en-US"/>
          </a:p>
        </p:txBody>
      </p:sp>
      <p:sp>
        <p:nvSpPr>
          <p:cNvPr id="94211" name="Rectangle 2"/>
          <p:cNvSpPr>
            <a:spLocks noGrp="1" noRot="1" noChangeAspect="1" noChangeArrowheads="1" noTextEdit="1"/>
          </p:cNvSpPr>
          <p:nvPr>
            <p:ph type="sldImg"/>
          </p:nvPr>
        </p:nvSpPr>
        <p:spPr>
          <a:xfrm>
            <a:off x="-69850" y="471488"/>
            <a:ext cx="6997700" cy="3938587"/>
          </a:xfrm>
          <a:ln/>
        </p:spPr>
      </p:sp>
      <p:sp>
        <p:nvSpPr>
          <p:cNvPr id="94212" name="Rectangle 3"/>
          <p:cNvSpPr>
            <a:spLocks noGrp="1" noChangeArrowheads="1"/>
          </p:cNvSpPr>
          <p:nvPr>
            <p:ph type="body" idx="1"/>
          </p:nvPr>
        </p:nvSpPr>
        <p:spPr>
          <a:xfrm>
            <a:off x="914400" y="4416425"/>
            <a:ext cx="50292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last step is to report the results.  Depending on the purpose of the study and the resources of the researcher, it may be an informal report back to supervisors or it may be a nationally publicized article.  </a:t>
            </a:r>
          </a:p>
          <a:p>
            <a:pPr eaLnBrk="1" hangingPunct="1"/>
            <a:r>
              <a:rPr lang="en-US" altLang="en-US" smtClean="0">
                <a:latin typeface="Arial" panose="020B0604020202020204" pitchFamily="34" charset="0"/>
              </a:rPr>
              <a:t>It may be necessary to inform the participants of the results.  For example, when testing a vaccine the control group receives a placebo while the experimental group receives the real vaccine (independent variable).  If the hypothesis is accepted and the vaccine is shown to have some efficacy, then the control group should be given the choice to receive the real vaccine.  </a:t>
            </a:r>
          </a:p>
          <a:p>
            <a:pPr eaLnBrk="1" hangingPunct="1"/>
            <a:r>
              <a:rPr lang="en-US" altLang="en-US" smtClean="0">
                <a:latin typeface="Arial" panose="020B0604020202020204" pitchFamily="34" charset="0"/>
              </a:rPr>
              <a:t>Generally, one draws conclusions from the results that serve to support a particular theoretical perspective.</a:t>
            </a:r>
          </a:p>
          <a:p>
            <a:pPr eaLnBrk="1" hangingPunct="1"/>
            <a:r>
              <a:rPr lang="en-US" altLang="en-US" smtClean="0">
                <a:latin typeface="Arial" panose="020B0604020202020204" pitchFamily="34" charset="0"/>
              </a:rPr>
              <a:t>One study often raises questions that can be used as the starting point for the next studies and the studies after that and the studies after that… … ...</a:t>
            </a:r>
          </a:p>
        </p:txBody>
      </p:sp>
    </p:spTree>
    <p:extLst>
      <p:ext uri="{BB962C8B-B14F-4D97-AF65-F5344CB8AC3E}">
        <p14:creationId xmlns:p14="http://schemas.microsoft.com/office/powerpoint/2010/main" val="1758376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3D9CFD-2460-4A3C-8500-A6DCA0CC3680}" type="slidenum">
              <a:rPr lang="en-US" altLang="en-US"/>
              <a:pPr>
                <a:spcBef>
                  <a:spcPct val="0"/>
                </a:spcBef>
              </a:pPr>
              <a:t>18</a:t>
            </a:fld>
            <a:endParaRPr lang="en-US" altLang="en-US"/>
          </a:p>
        </p:txBody>
      </p:sp>
      <p:sp>
        <p:nvSpPr>
          <p:cNvPr id="95235" name="Rectangle 2"/>
          <p:cNvSpPr>
            <a:spLocks noGrp="1" noRot="1" noChangeAspect="1" noChangeArrowheads="1" noTextEdit="1"/>
          </p:cNvSpPr>
          <p:nvPr>
            <p:ph type="sldImg"/>
          </p:nvPr>
        </p:nvSpPr>
        <p:spPr>
          <a:xfrm>
            <a:off x="-69850" y="471488"/>
            <a:ext cx="6997700" cy="3938587"/>
          </a:xfrm>
          <a:ln/>
        </p:spPr>
      </p:sp>
      <p:sp>
        <p:nvSpPr>
          <p:cNvPr id="95236" name="Rectangle 3"/>
          <p:cNvSpPr>
            <a:spLocks noGrp="1" noChangeArrowheads="1"/>
          </p:cNvSpPr>
          <p:nvPr>
            <p:ph type="body" idx="1"/>
          </p:nvPr>
        </p:nvSpPr>
        <p:spPr>
          <a:xfrm>
            <a:off x="914400" y="4416425"/>
            <a:ext cx="50292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From beginning to end in this process, it is essential to operate in the most ethical way possible.  The researcher’s integrity must be above question.</a:t>
            </a:r>
          </a:p>
          <a:p>
            <a:pPr eaLnBrk="1" hangingPunct="1"/>
            <a:r>
              <a:rPr lang="en-US" altLang="en-US" smtClean="0">
                <a:latin typeface="Arial" panose="020B0604020202020204" pitchFamily="34" charset="0"/>
              </a:rPr>
              <a:t>First and foremost, the study should do no harm -- physically, psychologically, reputationally, socially, etc.</a:t>
            </a:r>
          </a:p>
          <a:p>
            <a:pPr eaLnBrk="1" hangingPunct="1"/>
            <a:r>
              <a:rPr lang="en-US" altLang="en-US" smtClean="0">
                <a:latin typeface="Arial" panose="020B0604020202020204" pitchFamily="34" charset="0"/>
              </a:rPr>
              <a:t>Before agreeing to be a part of the study, participants have the right to all information that would be needed to make an informed decision.  In a prison study in England in the 1950’s, subjects were relieved from their regular prison duties and paid more than twice as much as their regular prison pay for participation.  They were told that they would be injected with “some cell” and then would be given regular blood tests to see if the cells multiplied in their bodies. They would be allowed to read, play cards, etc. in the prison hospital unit and if they did not like the study, could return to their regular jobs and routines.  Many volunteered.  At no time were the words cancer or leukemia used in the information provided to prospective subjects; but that is what the “cells” were.  Once injected with cancer, how can on quit the study and return to regular prison life?</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Notes continue on the next slide.</a:t>
            </a:r>
          </a:p>
        </p:txBody>
      </p:sp>
    </p:spTree>
    <p:extLst>
      <p:ext uri="{BB962C8B-B14F-4D97-AF65-F5344CB8AC3E}">
        <p14:creationId xmlns:p14="http://schemas.microsoft.com/office/powerpoint/2010/main" val="1831340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AAC687-BC70-445E-9687-254C7682D796}" type="slidenum">
              <a:rPr lang="en-US" altLang="en-US"/>
              <a:pPr>
                <a:spcBef>
                  <a:spcPct val="0"/>
                </a:spcBef>
              </a:pPr>
              <a:t>2</a:t>
            </a:fld>
            <a:endParaRPr lang="en-US" altLang="en-US"/>
          </a:p>
        </p:txBody>
      </p:sp>
      <p:sp>
        <p:nvSpPr>
          <p:cNvPr id="75779" name="Rectangle 2"/>
          <p:cNvSpPr>
            <a:spLocks noGrp="1" noRot="1" noChangeAspect="1" noChangeArrowheads="1" noTextEdit="1"/>
          </p:cNvSpPr>
          <p:nvPr>
            <p:ph type="sldImg"/>
          </p:nvPr>
        </p:nvSpPr>
        <p:spPr>
          <a:xfrm>
            <a:off x="-69850" y="471488"/>
            <a:ext cx="6997700" cy="3938587"/>
          </a:xfrm>
          <a:ln/>
        </p:spPr>
      </p:sp>
      <p:sp>
        <p:nvSpPr>
          <p:cNvPr id="75780" name="Rectangle 3"/>
          <p:cNvSpPr>
            <a:spLocks noGrp="1" noChangeArrowheads="1"/>
          </p:cNvSpPr>
          <p:nvPr>
            <p:ph type="body" idx="1"/>
          </p:nvPr>
        </p:nvSpPr>
        <p:spPr>
          <a:xfrm>
            <a:off x="914400" y="4416425"/>
            <a:ext cx="50292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first steps in the research process are to identify the topic (sometimes called problem or question) of the study.  This need not be of tremendous social significance but generally studies worth doing are those which have significant impact on the people or the culture. </a:t>
            </a:r>
          </a:p>
          <a:p>
            <a:pPr eaLnBrk="1" hangingPunct="1"/>
            <a:r>
              <a:rPr lang="en-US" altLang="en-US" smtClean="0">
                <a:latin typeface="Arial" panose="020B0604020202020204" pitchFamily="34" charset="0"/>
              </a:rPr>
              <a:t> For the problem to be studied, there must be some form of observable (empirical) data that can be expressed in quantifiable or qualifiable terms.</a:t>
            </a:r>
          </a:p>
        </p:txBody>
      </p:sp>
    </p:spTree>
    <p:extLst>
      <p:ext uri="{BB962C8B-B14F-4D97-AF65-F5344CB8AC3E}">
        <p14:creationId xmlns:p14="http://schemas.microsoft.com/office/powerpoint/2010/main" val="370470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767BE4-9171-4114-9EE3-61B3F221B148}" type="slidenum">
              <a:rPr lang="en-US" altLang="en-US"/>
              <a:pPr>
                <a:spcBef>
                  <a:spcPct val="0"/>
                </a:spcBef>
              </a:pPr>
              <a:t>3</a:t>
            </a:fld>
            <a:endParaRPr lang="en-US" altLang="en-US"/>
          </a:p>
        </p:txBody>
      </p:sp>
      <p:sp>
        <p:nvSpPr>
          <p:cNvPr id="76803" name="Rectangle 2"/>
          <p:cNvSpPr>
            <a:spLocks noGrp="1" noRot="1" noChangeAspect="1" noChangeArrowheads="1" noTextEdit="1"/>
          </p:cNvSpPr>
          <p:nvPr>
            <p:ph type="sldImg"/>
          </p:nvPr>
        </p:nvSpPr>
        <p:spPr>
          <a:xfrm>
            <a:off x="-69850" y="471488"/>
            <a:ext cx="6997700" cy="3938587"/>
          </a:xfrm>
          <a:ln/>
        </p:spPr>
      </p:sp>
      <p:sp>
        <p:nvSpPr>
          <p:cNvPr id="76804" name="Rectangle 3"/>
          <p:cNvSpPr>
            <a:spLocks noGrp="1" noChangeArrowheads="1"/>
          </p:cNvSpPr>
          <p:nvPr>
            <p:ph type="body" idx="1"/>
          </p:nvPr>
        </p:nvSpPr>
        <p:spPr>
          <a:xfrm>
            <a:off x="914400" y="4416425"/>
            <a:ext cx="50292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Based on the review of literature and his/her theoretical assumptions, the researcher formulates a statement that indicates expectations for the results of the study.</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     Ex: The more time one studies, the higher his grades will be.</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Implied  in this statement are a cause and an effect.  The independent variable is the element that makes the difference (cause) and the dependent variable is the change that is noted (effect).</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     Ex:  independent variable = hours spent studying</a:t>
            </a:r>
          </a:p>
          <a:p>
            <a:pPr eaLnBrk="1" hangingPunct="1"/>
            <a:r>
              <a:rPr lang="en-US" altLang="en-US" smtClean="0">
                <a:latin typeface="Arial" panose="020B0604020202020204" pitchFamily="34" charset="0"/>
              </a:rPr>
              <a:t>            dependent variable = the grades that are earned</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It is not always possible to be sure that the IV </a:t>
            </a:r>
            <a:r>
              <a:rPr lang="en-US" altLang="en-US" u="sng" smtClean="0">
                <a:latin typeface="Arial" panose="020B0604020202020204" pitchFamily="34" charset="0"/>
              </a:rPr>
              <a:t>causes</a:t>
            </a:r>
            <a:r>
              <a:rPr lang="en-US" altLang="en-US" smtClean="0">
                <a:latin typeface="Arial" panose="020B0604020202020204" pitchFamily="34" charset="0"/>
              </a:rPr>
              <a:t> the DV to happen but a probably relationship between the two might be shown.  This probable relationship or influence is called correlation.  </a:t>
            </a:r>
          </a:p>
          <a:p>
            <a:pPr eaLnBrk="1" hangingPunct="1"/>
            <a:r>
              <a:rPr lang="en-US" altLang="en-US" smtClean="0">
                <a:latin typeface="Arial" panose="020B0604020202020204" pitchFamily="34" charset="0"/>
              </a:rPr>
              <a:t>Finally, always remember, the dependent variable must be something that can be observed, measured, counted, etc.</a:t>
            </a:r>
          </a:p>
        </p:txBody>
      </p:sp>
    </p:spTree>
    <p:extLst>
      <p:ext uri="{BB962C8B-B14F-4D97-AF65-F5344CB8AC3E}">
        <p14:creationId xmlns:p14="http://schemas.microsoft.com/office/powerpoint/2010/main" val="2959990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782B56-BCFE-4C18-A73D-C2E2DDCF6477}" type="slidenum">
              <a:rPr lang="en-US" altLang="en-US"/>
              <a:pPr>
                <a:spcBef>
                  <a:spcPct val="0"/>
                </a:spcBef>
              </a:pPr>
              <a:t>4</a:t>
            </a:fld>
            <a:endParaRPr lang="en-US" altLang="en-US"/>
          </a:p>
        </p:txBody>
      </p:sp>
    </p:spTree>
    <p:extLst>
      <p:ext uri="{BB962C8B-B14F-4D97-AF65-F5344CB8AC3E}">
        <p14:creationId xmlns:p14="http://schemas.microsoft.com/office/powerpoint/2010/main" val="3104668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05A29A-6195-4CA2-AB40-7A228EC30B94}" type="slidenum">
              <a:rPr lang="en-US" altLang="en-US"/>
              <a:pPr>
                <a:spcBef>
                  <a:spcPct val="0"/>
                </a:spcBef>
              </a:pPr>
              <a:t>5</a:t>
            </a:fld>
            <a:endParaRPr lang="en-US" altLang="en-US"/>
          </a:p>
        </p:txBody>
      </p:sp>
    </p:spTree>
    <p:extLst>
      <p:ext uri="{BB962C8B-B14F-4D97-AF65-F5344CB8AC3E}">
        <p14:creationId xmlns:p14="http://schemas.microsoft.com/office/powerpoint/2010/main" val="287131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E8EDDC2-36F2-4DB8-83C4-CA5275B708D9}" type="slidenum">
              <a:rPr lang="en-US" altLang="en-US"/>
              <a:pPr>
                <a:spcBef>
                  <a:spcPct val="0"/>
                </a:spcBef>
              </a:pPr>
              <a:t>6</a:t>
            </a:fld>
            <a:endParaRPr lang="en-US" altLang="en-US"/>
          </a:p>
        </p:txBody>
      </p:sp>
      <p:sp>
        <p:nvSpPr>
          <p:cNvPr id="79875" name="Rectangle 2"/>
          <p:cNvSpPr>
            <a:spLocks noGrp="1" noRot="1" noChangeAspect="1" noChangeArrowheads="1" noTextEdit="1"/>
          </p:cNvSpPr>
          <p:nvPr>
            <p:ph type="sldImg"/>
          </p:nvPr>
        </p:nvSpPr>
        <p:spPr>
          <a:xfrm>
            <a:off x="-69850" y="471488"/>
            <a:ext cx="6997700" cy="3938587"/>
          </a:xfrm>
          <a:ln/>
        </p:spPr>
      </p:sp>
      <p:sp>
        <p:nvSpPr>
          <p:cNvPr id="79876" name="Rectangle 3"/>
          <p:cNvSpPr>
            <a:spLocks noGrp="1" noChangeArrowheads="1"/>
          </p:cNvSpPr>
          <p:nvPr>
            <p:ph type="body" idx="1"/>
          </p:nvPr>
        </p:nvSpPr>
        <p:spPr>
          <a:xfrm>
            <a:off x="914400" y="4416425"/>
            <a:ext cx="50292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Implied in the problem and the hypothesis are a population who might benefit from your study and/or have the information you need.  </a:t>
            </a:r>
          </a:p>
          <a:p>
            <a:pPr eaLnBrk="1" hangingPunct="1"/>
            <a:r>
              <a:rPr lang="en-US" altLang="en-US" smtClean="0">
                <a:latin typeface="Arial" panose="020B0604020202020204" pitchFamily="34" charset="0"/>
              </a:rPr>
              <a:t>If we are looking at study time and grades -- STUDENTS would be the likely population.  It is often impossible to study a whole population so researchers isolate a smaller number to represent them (this is the sample).</a:t>
            </a:r>
          </a:p>
          <a:p>
            <a:pPr eaLnBrk="1" hangingPunct="1"/>
            <a:r>
              <a:rPr lang="en-US" altLang="en-US" smtClean="0">
                <a:latin typeface="Arial" panose="020B0604020202020204" pitchFamily="34" charset="0"/>
              </a:rPr>
              <a:t>We hope to be able generalize findings from the sample back to the whole population.</a:t>
            </a:r>
          </a:p>
        </p:txBody>
      </p:sp>
    </p:spTree>
    <p:extLst>
      <p:ext uri="{BB962C8B-B14F-4D97-AF65-F5344CB8AC3E}">
        <p14:creationId xmlns:p14="http://schemas.microsoft.com/office/powerpoint/2010/main" val="2991594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527B66-6C25-45D0-BBBC-5928FE433C1E}" type="slidenum">
              <a:rPr lang="en-US" altLang="en-US"/>
              <a:pPr>
                <a:spcBef>
                  <a:spcPct val="0"/>
                </a:spcBef>
              </a:pPr>
              <a:t>7</a:t>
            </a:fld>
            <a:endParaRPr lang="en-US" altLang="en-US"/>
          </a:p>
        </p:txBody>
      </p:sp>
      <p:sp>
        <p:nvSpPr>
          <p:cNvPr id="80899" name="Rectangle 2"/>
          <p:cNvSpPr>
            <a:spLocks noGrp="1" noRot="1" noChangeAspect="1" noChangeArrowheads="1" noTextEdit="1"/>
          </p:cNvSpPr>
          <p:nvPr>
            <p:ph type="sldImg"/>
          </p:nvPr>
        </p:nvSpPr>
        <p:spPr>
          <a:xfrm>
            <a:off x="-69850" y="471488"/>
            <a:ext cx="6997700" cy="3938587"/>
          </a:xfrm>
          <a:ln/>
        </p:spPr>
      </p:sp>
      <p:sp>
        <p:nvSpPr>
          <p:cNvPr id="80900" name="Rectangle 3"/>
          <p:cNvSpPr>
            <a:spLocks noGrp="1" noChangeArrowheads="1"/>
          </p:cNvSpPr>
          <p:nvPr>
            <p:ph type="body" idx="1"/>
          </p:nvPr>
        </p:nvSpPr>
        <p:spPr>
          <a:xfrm>
            <a:off x="914400" y="4416425"/>
            <a:ext cx="50292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There are a number of methods for selecting the sample.  </a:t>
            </a:r>
            <a:r>
              <a:rPr lang="en-US" altLang="en-US" b="1" smtClean="0">
                <a:latin typeface="Arial" panose="020B0604020202020204" pitchFamily="34" charset="0"/>
              </a:rPr>
              <a:t>Random</a:t>
            </a:r>
            <a:r>
              <a:rPr lang="en-US" altLang="en-US" smtClean="0">
                <a:latin typeface="Arial" panose="020B0604020202020204" pitchFamily="34" charset="0"/>
              </a:rPr>
              <a:t> is generally considered best because every member of the population has the same chance of being selected.</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If there are characteristics of the population that need to be proportionally represented in the sample, one does </a:t>
            </a:r>
            <a:r>
              <a:rPr lang="en-US" altLang="en-US" b="1" smtClean="0">
                <a:latin typeface="Arial" panose="020B0604020202020204" pitchFamily="34" charset="0"/>
              </a:rPr>
              <a:t>stratified</a:t>
            </a:r>
            <a:r>
              <a:rPr lang="en-US" altLang="en-US" smtClean="0">
                <a:latin typeface="Arial" panose="020B0604020202020204" pitchFamily="34" charset="0"/>
              </a:rPr>
              <a:t> sampling.</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     For example, 60% are white males</a:t>
            </a:r>
          </a:p>
          <a:p>
            <a:pPr eaLnBrk="1" hangingPunct="1"/>
            <a:r>
              <a:rPr lang="en-US" altLang="en-US" smtClean="0">
                <a:latin typeface="Arial" panose="020B0604020202020204" pitchFamily="34" charset="0"/>
              </a:rPr>
              <a:t>                           20% are black males</a:t>
            </a:r>
          </a:p>
          <a:p>
            <a:pPr eaLnBrk="1" hangingPunct="1"/>
            <a:r>
              <a:rPr lang="en-US" altLang="en-US" smtClean="0">
                <a:latin typeface="Arial" panose="020B0604020202020204" pitchFamily="34" charset="0"/>
              </a:rPr>
              <a:t>                           10% are Asian females</a:t>
            </a:r>
          </a:p>
          <a:p>
            <a:pPr eaLnBrk="1" hangingPunct="1"/>
            <a:r>
              <a:rPr lang="en-US" altLang="en-US" smtClean="0">
                <a:latin typeface="Arial" panose="020B0604020202020204" pitchFamily="34" charset="0"/>
              </a:rPr>
              <a:t>                           10% are white females</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The sample should reflect about the same percentages of racial and ethnic mix as the population.  We would not want the females to be “left out” nor would we want them to be over represented.</a:t>
            </a: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10824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C42BCC-8EBA-4341-9CBF-448E7F2BAC4C}" type="slidenum">
              <a:rPr lang="en-US" altLang="en-US"/>
              <a:pPr>
                <a:spcBef>
                  <a:spcPct val="0"/>
                </a:spcBef>
              </a:pPr>
              <a:t>8</a:t>
            </a:fld>
            <a:endParaRPr lang="en-US" altLang="en-US"/>
          </a:p>
        </p:txBody>
      </p:sp>
      <p:sp>
        <p:nvSpPr>
          <p:cNvPr id="81923" name="Rectangle 2"/>
          <p:cNvSpPr>
            <a:spLocks noGrp="1" noRot="1" noChangeAspect="1" noChangeArrowheads="1" noTextEdit="1"/>
          </p:cNvSpPr>
          <p:nvPr>
            <p:ph type="sldImg"/>
          </p:nvPr>
        </p:nvSpPr>
        <p:spPr>
          <a:xfrm>
            <a:off x="-69850" y="471488"/>
            <a:ext cx="6997700" cy="3938587"/>
          </a:xfrm>
          <a:ln/>
        </p:spPr>
      </p:sp>
      <p:sp>
        <p:nvSpPr>
          <p:cNvPr id="81924" name="Rectangle 3"/>
          <p:cNvSpPr>
            <a:spLocks noGrp="1" noChangeArrowheads="1"/>
          </p:cNvSpPr>
          <p:nvPr>
            <p:ph type="body" idx="1"/>
          </p:nvPr>
        </p:nvSpPr>
        <p:spPr>
          <a:xfrm>
            <a:off x="914400" y="4416425"/>
            <a:ext cx="50292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It is sometimes helpful to envision research according to a time frame.  Those studies emphasize events that have already happened.  These are </a:t>
            </a:r>
            <a:r>
              <a:rPr lang="en-US" altLang="en-US" b="1" smtClean="0">
                <a:latin typeface="Arial" panose="020B0604020202020204" pitchFamily="34" charset="0"/>
              </a:rPr>
              <a:t>historical </a:t>
            </a:r>
            <a:r>
              <a:rPr lang="en-US" altLang="en-US" smtClean="0">
                <a:latin typeface="Arial" panose="020B0604020202020204" pitchFamily="34" charset="0"/>
              </a:rPr>
              <a:t>studies and attempt to answer “What was the status of a population at a given point?”</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Ex:  What were attitudes toward the unwed pregnancies prior to the 1960’s?</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Often the sources of data include school or court records, hospital charts, letters, diaries, artifacts, etc.</a:t>
            </a: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13680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944D05-AB17-4C71-9A7D-63C21987FB78}" type="slidenum">
              <a:rPr lang="en-US" altLang="en-US"/>
              <a:pPr>
                <a:spcBef>
                  <a:spcPct val="0"/>
                </a:spcBef>
              </a:pPr>
              <a:t>9</a:t>
            </a:fld>
            <a:endParaRPr lang="en-US" altLang="en-US"/>
          </a:p>
        </p:txBody>
      </p:sp>
      <p:sp>
        <p:nvSpPr>
          <p:cNvPr id="82947" name="Rectangle 2"/>
          <p:cNvSpPr>
            <a:spLocks noGrp="1" noRot="1" noChangeAspect="1" noChangeArrowheads="1" noTextEdit="1"/>
          </p:cNvSpPr>
          <p:nvPr>
            <p:ph type="sldImg"/>
          </p:nvPr>
        </p:nvSpPr>
        <p:spPr>
          <a:xfrm>
            <a:off x="-69850" y="471488"/>
            <a:ext cx="6997700" cy="3938587"/>
          </a:xfrm>
          <a:ln/>
        </p:spPr>
      </p:sp>
      <p:sp>
        <p:nvSpPr>
          <p:cNvPr id="82948" name="Rectangle 3"/>
          <p:cNvSpPr>
            <a:spLocks noGrp="1" noChangeArrowheads="1"/>
          </p:cNvSpPr>
          <p:nvPr>
            <p:ph type="body" idx="1"/>
          </p:nvPr>
        </p:nvSpPr>
        <p:spPr>
          <a:xfrm>
            <a:off x="914400" y="4416425"/>
            <a:ext cx="50292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Present-oriented or descriptive studies report answers about the current status of a population as it relates to a particular issue.</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Ex:  if the election were held today, which candidate would you vote for?  How do you feel about the proposed plan to rezone your neighborhood?</a:t>
            </a:r>
          </a:p>
          <a:p>
            <a:pPr eaLnBrk="1" hangingPunct="1"/>
            <a:endParaRPr lang="en-US" altLang="en-US" smtClean="0">
              <a:latin typeface="Arial" panose="020B0604020202020204" pitchFamily="34" charset="0"/>
            </a:endParaRPr>
          </a:p>
          <a:p>
            <a:pPr eaLnBrk="1" hangingPunct="1"/>
            <a:r>
              <a:rPr lang="en-US" altLang="en-US" smtClean="0">
                <a:latin typeface="Arial" panose="020B0604020202020204" pitchFamily="34" charset="0"/>
              </a:rPr>
              <a:t>We gather data by asking questions, watching people or spending time looking at individual groups.</a:t>
            </a:r>
          </a:p>
        </p:txBody>
      </p:sp>
    </p:spTree>
    <p:extLst>
      <p:ext uri="{BB962C8B-B14F-4D97-AF65-F5344CB8AC3E}">
        <p14:creationId xmlns:p14="http://schemas.microsoft.com/office/powerpoint/2010/main" val="3337568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userDrawn="1"/>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26044" cy="6858000"/>
              <a:chOff x="0" y="0"/>
              <a:chExt cx="4726044" cy="685800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Date Placeholder 4"/>
          <p:cNvSpPr>
            <a:spLocks noGrp="1"/>
          </p:cNvSpPr>
          <p:nvPr>
            <p:ph type="dt" sz="half" idx="10"/>
          </p:nvPr>
        </p:nvSpPr>
        <p:spPr/>
        <p:txBody>
          <a:bodyPr/>
          <a:lstStyle/>
          <a:p>
            <a:fld id="{42E3C847-D284-421D-B330-2D43513B0F9C}" type="datetime1">
              <a:rPr lang="en-US" smtClean="0"/>
              <a:t>7/14/2017</a:t>
            </a:fld>
            <a:endParaRPr lang="en-US"/>
          </a:p>
        </p:txBody>
      </p:sp>
      <p:sp>
        <p:nvSpPr>
          <p:cNvPr id="7" name="Footer Placeholder 6"/>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987518-40ED-4895-8580-DE2A722FC423}" type="datetime1">
              <a:rPr lang="en-US" smtClean="0"/>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dirty="0"/>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A8D9F34-BDBC-4273-B9BC-22458F940BE7}" type="datetime1">
              <a:rPr lang="en-US" smtClean="0"/>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785147-19A6-4970-A04E-ED9B1D83C0F1}" type="datetime1">
              <a:rPr lang="en-US" smtClean="0"/>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2" name="Date Placeholder 1"/>
          <p:cNvSpPr>
            <a:spLocks noGrp="1"/>
          </p:cNvSpPr>
          <p:nvPr>
            <p:ph type="dt" sz="half" idx="10"/>
          </p:nvPr>
        </p:nvSpPr>
        <p:spPr/>
        <p:txBody>
          <a:bodyPr/>
          <a:lstStyle/>
          <a:p>
            <a:fld id="{E8F41008-E89D-49CD-9BF4-E6F3FE09F7AC}" type="datetime1">
              <a:rPr lang="en-US" smtClean="0"/>
              <a:t>7/14/2017</a:t>
            </a:fld>
            <a:endParaRPr lang="en-US"/>
          </a:p>
        </p:txBody>
      </p:sp>
      <p:sp>
        <p:nvSpPr>
          <p:cNvPr id="3" name="Footer Placeholder 2"/>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C9E199F-4583-41EB-929F-5865E95EECAA}" type="datetime1">
              <a:rPr lang="en-US" smtClean="0"/>
              <a:t>7/14/2017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DE652EB-356C-4482-B27C-7C8E08F5D88F}" type="datetime1">
              <a:rPr lang="en-US" smtClean="0"/>
              <a:t>7/14/2017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1B0895E-43C3-4560-B59A-90049317E860}" type="datetime1">
              <a:rPr lang="en-US" smtClean="0"/>
              <a:t>7/14/2017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78C32-B81D-4A68-A851-5185C690F024}" type="datetime1">
              <a:rPr lang="en-US" smtClean="0"/>
              <a:t>7/14/2017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smtClean="0"/>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765D79-EF31-4E8F-A1BE-AF31805C2859}" type="datetime1">
              <a:rPr lang="en-US" smtClean="0"/>
              <a:t>7/14/2017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t>7/14/2017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72EBFD46-0FD3-4428-ADEC-1DFD6489930D}" type="datetime1">
              <a:rPr lang="en-US" smtClean="0"/>
              <a:t>7/14/2017</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75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77885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214563" y="6253163"/>
            <a:ext cx="18716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27" name="Rectangle 3"/>
          <p:cNvSpPr>
            <a:spLocks noChangeArrowheads="1"/>
          </p:cNvSpPr>
          <p:nvPr/>
        </p:nvSpPr>
        <p:spPr bwMode="auto">
          <a:xfrm>
            <a:off x="4640262" y="6253163"/>
            <a:ext cx="29083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28" name="Rectangle 4"/>
          <p:cNvSpPr>
            <a:spLocks noGrp="1" noChangeArrowheads="1"/>
          </p:cNvSpPr>
          <p:nvPr>
            <p:ph idx="1"/>
          </p:nvPr>
        </p:nvSpPr>
        <p:spPr/>
        <p:txBody>
          <a:bodyPr vert="horz" lIns="0" tIns="0" rIns="0" bIns="0" rtlCol="0" anchor="b">
            <a:normAutofit/>
          </a:bodyPr>
          <a:lstStyle/>
          <a:p>
            <a:pPr defTabSz="471488"/>
            <a:r>
              <a:rPr lang="en-US" altLang="en-US" b="1" dirty="0" smtClean="0">
                <a:latin typeface="Arial" panose="020B0604020202020204" pitchFamily="34" charset="0"/>
              </a:rPr>
              <a:t>THE   SCIENTIFIC   METHOD</a:t>
            </a:r>
          </a:p>
          <a:p>
            <a:pPr defTabSz="471488">
              <a:spcBef>
                <a:spcPct val="0"/>
              </a:spcBef>
            </a:pPr>
            <a:endParaRPr lang="en-US" altLang="en-US" sz="5500" b="1" dirty="0">
              <a:solidFill>
                <a:schemeClr val="bg1"/>
              </a:solidFill>
              <a:latin typeface="Arial" panose="020B0604020202020204" pitchFamily="34" charset="0"/>
            </a:endParaRPr>
          </a:p>
        </p:txBody>
      </p:sp>
      <p:sp>
        <p:nvSpPr>
          <p:cNvPr id="26630" name="Rectangle 6"/>
          <p:cNvSpPr>
            <a:spLocks noGrp="1" noChangeArrowheads="1"/>
          </p:cNvSpPr>
          <p:nvPr>
            <p:ph type="title"/>
          </p:nvPr>
        </p:nvSpPr>
        <p:spPr>
          <a:xfrm>
            <a:off x="1263385" y="5091113"/>
            <a:ext cx="10157354" cy="1397000"/>
          </a:xfrm>
        </p:spPr>
        <p:txBody>
          <a:bodyPr>
            <a:normAutofit fontScale="90000"/>
          </a:bodyPr>
          <a:lstStyle/>
          <a:p>
            <a:pPr eaLnBrk="1" hangingPunct="1"/>
            <a:r>
              <a:rPr lang="en-US" altLang="en-US" sz="5900" b="1" dirty="0">
                <a:solidFill>
                  <a:schemeClr val="accent4">
                    <a:lumMod val="50000"/>
                  </a:schemeClr>
                </a:solidFill>
                <a:latin typeface="Arial" panose="020B0604020202020204" pitchFamily="34" charset="0"/>
              </a:rPr>
              <a:t>DOING RESEARCH </a:t>
            </a:r>
            <a:br>
              <a:rPr lang="en-US" altLang="en-US" sz="5900" b="1" dirty="0">
                <a:solidFill>
                  <a:schemeClr val="accent4">
                    <a:lumMod val="50000"/>
                  </a:schemeClr>
                </a:solidFill>
                <a:latin typeface="Arial" panose="020B0604020202020204" pitchFamily="34" charset="0"/>
              </a:rPr>
            </a:br>
            <a:r>
              <a:rPr lang="en-US" altLang="en-US" sz="5900" b="1" dirty="0">
                <a:solidFill>
                  <a:schemeClr val="accent4">
                    <a:lumMod val="50000"/>
                  </a:schemeClr>
                </a:solidFill>
                <a:latin typeface="Arial" panose="020B0604020202020204" pitchFamily="34" charset="0"/>
              </a:rPr>
              <a:t>IN SOCIAL SCIENCE</a:t>
            </a:r>
            <a:r>
              <a:rPr lang="en-US" altLang="en-US" sz="5900" b="1" dirty="0">
                <a:solidFill>
                  <a:srgbClr val="FFFFCC"/>
                </a:solidFill>
                <a:latin typeface="Arial" panose="020B0604020202020204" pitchFamily="34" charset="0"/>
              </a:rPr>
              <a:t/>
            </a:r>
            <a:br>
              <a:rPr lang="en-US" altLang="en-US" sz="5900" b="1" dirty="0">
                <a:solidFill>
                  <a:srgbClr val="FFFFCC"/>
                </a:solidFill>
                <a:latin typeface="Arial" panose="020B0604020202020204" pitchFamily="34" charset="0"/>
              </a:rPr>
            </a:br>
            <a:r>
              <a:rPr lang="en-US" altLang="en-US" sz="5900" b="1" dirty="0">
                <a:solidFill>
                  <a:srgbClr val="FFFFCC"/>
                </a:solidFill>
                <a:latin typeface="Arial" panose="020B0604020202020204" pitchFamily="34" charset="0"/>
              </a:rPr>
              <a:t/>
            </a:r>
            <a:br>
              <a:rPr lang="en-US" altLang="en-US" sz="5900" b="1" dirty="0">
                <a:solidFill>
                  <a:srgbClr val="FFFFCC"/>
                </a:solidFill>
                <a:latin typeface="Arial" panose="020B0604020202020204" pitchFamily="34" charset="0"/>
              </a:rPr>
            </a:br>
            <a:r>
              <a:rPr lang="en-US" altLang="en-US" sz="5900" b="1" dirty="0">
                <a:solidFill>
                  <a:srgbClr val="FFFFCC"/>
                </a:solidFill>
                <a:latin typeface="Arial" panose="020B0604020202020204" pitchFamily="34" charset="0"/>
              </a:rPr>
              <a:t/>
            </a:r>
            <a:br>
              <a:rPr lang="en-US" altLang="en-US" sz="5900" b="1" dirty="0">
                <a:solidFill>
                  <a:srgbClr val="FFFFCC"/>
                </a:solidFill>
                <a:latin typeface="Arial" panose="020B0604020202020204" pitchFamily="34" charset="0"/>
              </a:rPr>
            </a:br>
            <a:endParaRPr lang="en-US" altLang="en-US" sz="7300" b="1" dirty="0">
              <a:solidFill>
                <a:srgbClr val="FFFFCC"/>
              </a:solidFill>
              <a:latin typeface="Arial" panose="020B0604020202020204" pitchFamily="34" charset="0"/>
            </a:endParaRPr>
          </a:p>
        </p:txBody>
      </p:sp>
      <p:sp>
        <p:nvSpPr>
          <p:cNvPr id="26629" name="Rectangle 5"/>
          <p:cNvSpPr>
            <a:spLocks noChangeArrowheads="1"/>
          </p:cNvSpPr>
          <p:nvPr/>
        </p:nvSpPr>
        <p:spPr bwMode="auto">
          <a:xfrm>
            <a:off x="2160587" y="3092450"/>
            <a:ext cx="83629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423863">
              <a:spcBef>
                <a:spcPct val="20000"/>
              </a:spcBef>
              <a:buChar char="•"/>
              <a:defRPr sz="3200">
                <a:solidFill>
                  <a:schemeClr val="tx1"/>
                </a:solidFill>
                <a:latin typeface="Arial" panose="020B0604020202020204" pitchFamily="34" charset="0"/>
              </a:defRPr>
            </a:lvl1pPr>
            <a:lvl2pPr marL="742950" indent="-285750" defTabSz="423863">
              <a:spcBef>
                <a:spcPct val="20000"/>
              </a:spcBef>
              <a:buChar char="–"/>
              <a:defRPr sz="2800">
                <a:solidFill>
                  <a:schemeClr val="tx1"/>
                </a:solidFill>
                <a:latin typeface="Arial" panose="020B0604020202020204" pitchFamily="34" charset="0"/>
              </a:defRPr>
            </a:lvl2pPr>
            <a:lvl3pPr marL="1143000" indent="-228600" defTabSz="423863">
              <a:spcBef>
                <a:spcPct val="20000"/>
              </a:spcBef>
              <a:buChar char="•"/>
              <a:defRPr sz="2400">
                <a:solidFill>
                  <a:schemeClr val="tx1"/>
                </a:solidFill>
                <a:latin typeface="Arial" panose="020B0604020202020204" pitchFamily="34" charset="0"/>
              </a:defRPr>
            </a:lvl3pPr>
            <a:lvl4pPr marL="1600200" indent="-228600" defTabSz="423863">
              <a:spcBef>
                <a:spcPct val="20000"/>
              </a:spcBef>
              <a:buChar char="–"/>
              <a:defRPr sz="2000">
                <a:solidFill>
                  <a:schemeClr val="tx1"/>
                </a:solidFill>
                <a:latin typeface="Arial" panose="020B0604020202020204" pitchFamily="34" charset="0"/>
              </a:defRPr>
            </a:lvl4pPr>
            <a:lvl5pPr marL="2057400" indent="-228600" defTabSz="423863">
              <a:spcBef>
                <a:spcPct val="20000"/>
              </a:spcBef>
              <a:buChar char="»"/>
              <a:defRPr sz="2000">
                <a:solidFill>
                  <a:schemeClr val="tx1"/>
                </a:solidFill>
                <a:latin typeface="Arial" panose="020B0604020202020204" pitchFamily="34" charset="0"/>
              </a:defRPr>
            </a:lvl5pPr>
            <a:lvl6pPr marL="2514600" indent="-228600" defTabSz="42386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2386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2386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2386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3300" b="1">
              <a:solidFill>
                <a:srgbClr val="FFFFFF"/>
              </a:solidFill>
            </a:endParaRPr>
          </a:p>
        </p:txBody>
      </p:sp>
      <p:sp>
        <p:nvSpPr>
          <p:cNvPr id="26631" name="Text Box 7"/>
          <p:cNvSpPr txBox="1">
            <a:spLocks noChangeArrowheads="1"/>
          </p:cNvSpPr>
          <p:nvPr/>
        </p:nvSpPr>
        <p:spPr bwMode="auto">
          <a:xfrm>
            <a:off x="6780212" y="1202258"/>
            <a:ext cx="3602038"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2058" tIns="41029" rIns="82058" bIns="41029">
            <a:spAutoFit/>
          </a:bodyPr>
          <a:lstStyle>
            <a:lvl1pPr defTabSz="820738">
              <a:spcBef>
                <a:spcPct val="20000"/>
              </a:spcBef>
              <a:buChar char="•"/>
              <a:defRPr sz="3200">
                <a:solidFill>
                  <a:schemeClr val="tx1"/>
                </a:solidFill>
                <a:latin typeface="Arial" panose="020B0604020202020204" pitchFamily="34" charset="0"/>
              </a:defRPr>
            </a:lvl1pPr>
            <a:lvl2pPr marL="742950" indent="-285750" defTabSz="820738">
              <a:spcBef>
                <a:spcPct val="20000"/>
              </a:spcBef>
              <a:buChar char="–"/>
              <a:defRPr sz="2800">
                <a:solidFill>
                  <a:schemeClr val="tx1"/>
                </a:solidFill>
                <a:latin typeface="Arial" panose="020B0604020202020204" pitchFamily="34" charset="0"/>
              </a:defRPr>
            </a:lvl2pPr>
            <a:lvl3pPr marL="1143000" indent="-228600" defTabSz="820738">
              <a:spcBef>
                <a:spcPct val="20000"/>
              </a:spcBef>
              <a:buChar char="•"/>
              <a:defRPr sz="2400">
                <a:solidFill>
                  <a:schemeClr val="tx1"/>
                </a:solidFill>
                <a:latin typeface="Arial" panose="020B0604020202020204" pitchFamily="34" charset="0"/>
              </a:defRPr>
            </a:lvl3pPr>
            <a:lvl4pPr marL="1600200" indent="-228600" defTabSz="820738">
              <a:spcBef>
                <a:spcPct val="20000"/>
              </a:spcBef>
              <a:buChar char="–"/>
              <a:defRPr sz="2000">
                <a:solidFill>
                  <a:schemeClr val="tx1"/>
                </a:solidFill>
                <a:latin typeface="Arial" panose="020B0604020202020204" pitchFamily="34" charset="0"/>
              </a:defRPr>
            </a:lvl4pPr>
            <a:lvl5pPr marL="2057400" indent="-228600" defTabSz="820738">
              <a:spcBef>
                <a:spcPct val="20000"/>
              </a:spcBef>
              <a:buChar char="»"/>
              <a:defRPr sz="2000">
                <a:solidFill>
                  <a:schemeClr val="tx1"/>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dirty="0">
                <a:solidFill>
                  <a:schemeClr val="accent4">
                    <a:lumMod val="50000"/>
                  </a:schemeClr>
                </a:solidFill>
              </a:rPr>
              <a:t/>
            </a:r>
            <a:br>
              <a:rPr lang="en-US" altLang="en-US" sz="2200" dirty="0">
                <a:solidFill>
                  <a:schemeClr val="accent4">
                    <a:lumMod val="50000"/>
                  </a:schemeClr>
                </a:solidFill>
              </a:rPr>
            </a:br>
            <a:endParaRPr lang="en-US" altLang="en-US" sz="2200" dirty="0">
              <a:solidFill>
                <a:schemeClr val="accent4">
                  <a:lumMod val="50000"/>
                </a:schemeClr>
              </a:solidFill>
              <a:latin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9012" y="533400"/>
            <a:ext cx="2667000" cy="2667000"/>
          </a:xfrm>
          <a:prstGeom prst="rect">
            <a:avLst/>
          </a:prstGeom>
          <a:solidFill>
            <a:srgbClr val="FFFFFF">
              <a:shade val="85000"/>
            </a:srgbClr>
          </a:solidFill>
          <a:ln w="88900" cap="sq">
            <a:solidFill>
              <a:srgbClr val="FFFF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4394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latin typeface="Arial" panose="020B0604020202020204" pitchFamily="34" charset="0"/>
              </a:rPr>
              <a:t>Surveys - </a:t>
            </a:r>
            <a:r>
              <a:rPr lang="en-US" altLang="en-US" sz="3200">
                <a:latin typeface="Arial" panose="020B0604020202020204" pitchFamily="34" charset="0"/>
              </a:rPr>
              <a:t>Asking Questions</a:t>
            </a:r>
            <a:endParaRPr lang="en-US" altLang="en-US" smtClean="0">
              <a:latin typeface="Arial" panose="020B0604020202020204" pitchFamily="34" charset="0"/>
            </a:endParaRPr>
          </a:p>
        </p:txBody>
      </p:sp>
      <p:sp>
        <p:nvSpPr>
          <p:cNvPr id="35843" name="Rectangle 3"/>
          <p:cNvSpPr>
            <a:spLocks noGrp="1" noChangeArrowheads="1"/>
          </p:cNvSpPr>
          <p:nvPr>
            <p:ph type="body" idx="1"/>
          </p:nvPr>
        </p:nvSpPr>
        <p:spPr/>
        <p:txBody>
          <a:bodyPr/>
          <a:lstStyle/>
          <a:p>
            <a:pPr eaLnBrk="1" hangingPunct="1"/>
            <a:r>
              <a:rPr lang="en-US" altLang="en-US" sz="4000" b="1">
                <a:latin typeface="Arial" panose="020B0604020202020204" pitchFamily="34" charset="0"/>
              </a:rPr>
              <a:t>Interview</a:t>
            </a:r>
          </a:p>
          <a:p>
            <a:pPr lvl="1" eaLnBrk="1" hangingPunct="1"/>
            <a:r>
              <a:rPr lang="en-US" altLang="en-US" sz="3600" b="1">
                <a:latin typeface="Arial" panose="020B0604020202020204" pitchFamily="34" charset="0"/>
              </a:rPr>
              <a:t>in person, oral</a:t>
            </a:r>
          </a:p>
          <a:p>
            <a:pPr lvl="1" eaLnBrk="1" hangingPunct="1"/>
            <a:endParaRPr lang="en-US" altLang="en-US" sz="3600" b="1">
              <a:latin typeface="Arial" panose="020B0604020202020204" pitchFamily="34" charset="0"/>
            </a:endParaRPr>
          </a:p>
          <a:p>
            <a:pPr eaLnBrk="1" hangingPunct="1"/>
            <a:r>
              <a:rPr lang="en-US" altLang="en-US" sz="4000" b="1">
                <a:latin typeface="Arial" panose="020B0604020202020204" pitchFamily="34" charset="0"/>
              </a:rPr>
              <a:t>Questionnaire</a:t>
            </a:r>
          </a:p>
          <a:p>
            <a:pPr lvl="1" eaLnBrk="1" hangingPunct="1"/>
            <a:r>
              <a:rPr lang="en-US" altLang="en-US" sz="3600" b="1">
                <a:latin typeface="Arial" panose="020B0604020202020204" pitchFamily="34" charset="0"/>
              </a:rPr>
              <a:t>on paper</a:t>
            </a:r>
          </a:p>
        </p:txBody>
      </p:sp>
    </p:spTree>
    <p:extLst>
      <p:ext uri="{BB962C8B-B14F-4D97-AF65-F5344CB8AC3E}">
        <p14:creationId xmlns:p14="http://schemas.microsoft.com/office/powerpoint/2010/main" val="210037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latin typeface="Arial" panose="020B0604020202020204" pitchFamily="34" charset="0"/>
              </a:rPr>
              <a:t>Surveys - </a:t>
            </a:r>
            <a:r>
              <a:rPr lang="en-US" altLang="en-US" sz="3200">
                <a:latin typeface="Arial" panose="020B0604020202020204" pitchFamily="34" charset="0"/>
              </a:rPr>
              <a:t>Asking Questions</a:t>
            </a:r>
          </a:p>
        </p:txBody>
      </p:sp>
      <p:sp>
        <p:nvSpPr>
          <p:cNvPr id="36867" name="Rectangle 3"/>
          <p:cNvSpPr>
            <a:spLocks noGrp="1" noChangeArrowheads="1"/>
          </p:cNvSpPr>
          <p:nvPr>
            <p:ph type="body" idx="1"/>
          </p:nvPr>
        </p:nvSpPr>
        <p:spPr/>
        <p:txBody>
          <a:bodyPr/>
          <a:lstStyle/>
          <a:p>
            <a:pPr eaLnBrk="1" hangingPunct="1"/>
            <a:r>
              <a:rPr lang="en-US" altLang="en-US" sz="4000" b="1">
                <a:latin typeface="Arial" panose="020B0604020202020204" pitchFamily="34" charset="0"/>
              </a:rPr>
              <a:t>Types of Questions:</a:t>
            </a:r>
            <a:br>
              <a:rPr lang="en-US" altLang="en-US" sz="4000" b="1">
                <a:latin typeface="Arial" panose="020B0604020202020204" pitchFamily="34" charset="0"/>
              </a:rPr>
            </a:br>
            <a:endParaRPr lang="en-US" altLang="en-US" sz="4000" b="1">
              <a:latin typeface="Arial" panose="020B0604020202020204" pitchFamily="34" charset="0"/>
            </a:endParaRPr>
          </a:p>
          <a:p>
            <a:pPr lvl="1" eaLnBrk="1" hangingPunct="1"/>
            <a:r>
              <a:rPr lang="en-US" altLang="en-US" sz="3600" b="1">
                <a:latin typeface="Arial" panose="020B0604020202020204" pitchFamily="34" charset="0"/>
              </a:rPr>
              <a:t>open ended</a:t>
            </a:r>
          </a:p>
          <a:p>
            <a:pPr lvl="1" eaLnBrk="1" hangingPunct="1"/>
            <a:r>
              <a:rPr lang="en-US" altLang="en-US" sz="3600" b="1">
                <a:latin typeface="Arial" panose="020B0604020202020204" pitchFamily="34" charset="0"/>
              </a:rPr>
              <a:t>forced choice or close ended</a:t>
            </a:r>
          </a:p>
        </p:txBody>
      </p:sp>
    </p:spTree>
    <p:extLst>
      <p:ext uri="{BB962C8B-B14F-4D97-AF65-F5344CB8AC3E}">
        <p14:creationId xmlns:p14="http://schemas.microsoft.com/office/powerpoint/2010/main" val="57441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latin typeface="Arial" panose="020B0604020202020204" pitchFamily="34" charset="0"/>
              </a:rPr>
              <a:t>Observational Studies</a:t>
            </a:r>
          </a:p>
        </p:txBody>
      </p:sp>
      <p:sp>
        <p:nvSpPr>
          <p:cNvPr id="38915" name="Rectangle 3"/>
          <p:cNvSpPr>
            <a:spLocks noGrp="1" noChangeArrowheads="1"/>
          </p:cNvSpPr>
          <p:nvPr>
            <p:ph type="body" idx="1"/>
          </p:nvPr>
        </p:nvSpPr>
        <p:spPr/>
        <p:txBody>
          <a:bodyPr/>
          <a:lstStyle/>
          <a:p>
            <a:pPr eaLnBrk="1" hangingPunct="1"/>
            <a:r>
              <a:rPr lang="en-US" altLang="en-US" sz="4000" b="1">
                <a:latin typeface="Arial" panose="020B0604020202020204" pitchFamily="34" charset="0"/>
              </a:rPr>
              <a:t>Naturalistic </a:t>
            </a:r>
          </a:p>
          <a:p>
            <a:pPr lvl="1" eaLnBrk="1" hangingPunct="1"/>
            <a:r>
              <a:rPr lang="en-US" altLang="en-US" b="1" smtClean="0">
                <a:latin typeface="Arial" panose="020B0604020202020204" pitchFamily="34" charset="0"/>
              </a:rPr>
              <a:t>unobtrusive observation</a:t>
            </a:r>
          </a:p>
          <a:p>
            <a:pPr lvl="1" eaLnBrk="1" hangingPunct="1"/>
            <a:r>
              <a:rPr lang="en-US" altLang="en-US" b="1" smtClean="0">
                <a:latin typeface="Arial" panose="020B0604020202020204" pitchFamily="34" charset="0"/>
              </a:rPr>
              <a:t>Minimal influence on subjects or situation</a:t>
            </a:r>
          </a:p>
          <a:p>
            <a:pPr eaLnBrk="1" hangingPunct="1"/>
            <a:r>
              <a:rPr lang="en-US" altLang="en-US" sz="4000" b="1">
                <a:latin typeface="Arial" panose="020B0604020202020204" pitchFamily="34" charset="0"/>
              </a:rPr>
              <a:t>Participant </a:t>
            </a:r>
          </a:p>
          <a:p>
            <a:pPr lvl="1" eaLnBrk="1" hangingPunct="1"/>
            <a:r>
              <a:rPr lang="en-US" altLang="en-US" b="1" smtClean="0">
                <a:latin typeface="Arial" panose="020B0604020202020204" pitchFamily="34" charset="0"/>
              </a:rPr>
              <a:t>becoming a member of the group being studied</a:t>
            </a:r>
          </a:p>
          <a:p>
            <a:pPr eaLnBrk="1" hangingPunct="1"/>
            <a:r>
              <a:rPr lang="en-US" altLang="en-US" sz="4000" b="1">
                <a:latin typeface="Arial" panose="020B0604020202020204" pitchFamily="34" charset="0"/>
              </a:rPr>
              <a:t>Simulated</a:t>
            </a:r>
          </a:p>
          <a:p>
            <a:pPr lvl="1" eaLnBrk="1" hangingPunct="1"/>
            <a:r>
              <a:rPr lang="en-US" altLang="en-US" b="1" smtClean="0">
                <a:latin typeface="Arial" panose="020B0604020202020204" pitchFamily="34" charset="0"/>
              </a:rPr>
              <a:t>creating the scenario</a:t>
            </a:r>
          </a:p>
        </p:txBody>
      </p:sp>
    </p:spTree>
    <p:extLst>
      <p:ext uri="{BB962C8B-B14F-4D97-AF65-F5344CB8AC3E}">
        <p14:creationId xmlns:p14="http://schemas.microsoft.com/office/powerpoint/2010/main" val="328100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latin typeface="Arial" panose="020B0604020202020204" pitchFamily="34" charset="0"/>
              </a:rPr>
              <a:t>Field Research</a:t>
            </a:r>
          </a:p>
        </p:txBody>
      </p:sp>
      <p:sp>
        <p:nvSpPr>
          <p:cNvPr id="39939" name="Rectangle 3"/>
          <p:cNvSpPr>
            <a:spLocks noGrp="1" noChangeArrowheads="1"/>
          </p:cNvSpPr>
          <p:nvPr>
            <p:ph type="body" idx="1"/>
          </p:nvPr>
        </p:nvSpPr>
        <p:spPr>
          <a:xfrm>
            <a:off x="1979612" y="2408238"/>
            <a:ext cx="8229600" cy="4525962"/>
          </a:xfrm>
        </p:spPr>
        <p:txBody>
          <a:bodyPr/>
          <a:lstStyle/>
          <a:p>
            <a:pPr eaLnBrk="1" hangingPunct="1"/>
            <a:r>
              <a:rPr lang="en-US" altLang="en-US" sz="3600" b="1">
                <a:latin typeface="Arial" panose="020B0604020202020204" pitchFamily="34" charset="0"/>
              </a:rPr>
              <a:t>Case study</a:t>
            </a:r>
          </a:p>
          <a:p>
            <a:pPr lvl="1" eaLnBrk="1" hangingPunct="1"/>
            <a:r>
              <a:rPr lang="en-US" altLang="en-US" sz="3200" b="1">
                <a:latin typeface="Arial" panose="020B0604020202020204" pitchFamily="34" charset="0"/>
              </a:rPr>
              <a:t>in-depth look at one individual or group</a:t>
            </a:r>
          </a:p>
          <a:p>
            <a:pPr eaLnBrk="1" hangingPunct="1"/>
            <a:r>
              <a:rPr lang="en-US" altLang="en-US" sz="3600" b="1">
                <a:latin typeface="Arial" panose="020B0604020202020204" pitchFamily="34" charset="0"/>
              </a:rPr>
              <a:t>Ethnography</a:t>
            </a:r>
          </a:p>
          <a:p>
            <a:pPr lvl="1" eaLnBrk="1" hangingPunct="1"/>
            <a:r>
              <a:rPr lang="en-US" altLang="en-US" sz="3200" b="1">
                <a:latin typeface="Arial" panose="020B0604020202020204" pitchFamily="34" charset="0"/>
              </a:rPr>
              <a:t>cross-cultural studies (anthropology)</a:t>
            </a:r>
          </a:p>
        </p:txBody>
      </p:sp>
    </p:spTree>
    <p:extLst>
      <p:ext uri="{BB962C8B-B14F-4D97-AF65-F5344CB8AC3E}">
        <p14:creationId xmlns:p14="http://schemas.microsoft.com/office/powerpoint/2010/main" val="377786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912812" y="914400"/>
            <a:ext cx="8001000" cy="1143000"/>
          </a:xfrm>
        </p:spPr>
        <p:txBody>
          <a:bodyPr>
            <a:normAutofit fontScale="90000"/>
          </a:bodyPr>
          <a:lstStyle/>
          <a:p>
            <a:pPr eaLnBrk="1" hangingPunct="1"/>
            <a:r>
              <a:rPr lang="en-US" altLang="en-US" sz="4000" dirty="0">
                <a:latin typeface="Arial" panose="020B0604020202020204" pitchFamily="34" charset="0"/>
              </a:rPr>
              <a:t>Types of Designs: </a:t>
            </a:r>
            <a:br>
              <a:rPr lang="en-US" altLang="en-US" sz="4000" dirty="0">
                <a:latin typeface="Arial" panose="020B0604020202020204" pitchFamily="34" charset="0"/>
              </a:rPr>
            </a:br>
            <a:r>
              <a:rPr lang="en-US" altLang="en-US" sz="4000" dirty="0">
                <a:latin typeface="Arial" panose="020B0604020202020204" pitchFamily="34" charset="0"/>
              </a:rPr>
              <a:t>Experimental Research</a:t>
            </a:r>
            <a:r>
              <a:rPr lang="en-US" altLang="en-US" sz="4000" b="1" dirty="0">
                <a:latin typeface="Arial" panose="020B0604020202020204" pitchFamily="34" charset="0"/>
              </a:rPr>
              <a:t/>
            </a:r>
            <a:br>
              <a:rPr lang="en-US" altLang="en-US" sz="4000" b="1" dirty="0">
                <a:latin typeface="Arial" panose="020B0604020202020204" pitchFamily="34" charset="0"/>
              </a:rPr>
            </a:br>
            <a:endParaRPr lang="en-US" altLang="en-US" sz="4000" b="1" dirty="0">
              <a:latin typeface="Arial" panose="020B0604020202020204" pitchFamily="34" charset="0"/>
            </a:endParaRPr>
          </a:p>
        </p:txBody>
      </p:sp>
      <p:sp>
        <p:nvSpPr>
          <p:cNvPr id="40963" name="Rectangle 3"/>
          <p:cNvSpPr>
            <a:spLocks noGrp="1" noChangeArrowheads="1"/>
          </p:cNvSpPr>
          <p:nvPr>
            <p:ph type="body" idx="1"/>
          </p:nvPr>
        </p:nvSpPr>
        <p:spPr>
          <a:xfrm>
            <a:off x="1979612" y="2332038"/>
            <a:ext cx="8229600" cy="4525962"/>
          </a:xfrm>
        </p:spPr>
        <p:txBody>
          <a:bodyPr>
            <a:normAutofit/>
          </a:bodyPr>
          <a:lstStyle/>
          <a:p>
            <a:pPr eaLnBrk="1" hangingPunct="1"/>
            <a:r>
              <a:rPr lang="en-US" altLang="en-US" sz="4000" b="1" dirty="0">
                <a:latin typeface="Arial" panose="020B0604020202020204" pitchFamily="34" charset="0"/>
              </a:rPr>
              <a:t>Future-Oriented Studies</a:t>
            </a:r>
          </a:p>
          <a:p>
            <a:pPr eaLnBrk="1" hangingPunct="1"/>
            <a:r>
              <a:rPr lang="en-US" altLang="en-US" sz="4000" b="1" dirty="0">
                <a:latin typeface="Arial" panose="020B0604020202020204" pitchFamily="34" charset="0"/>
              </a:rPr>
              <a:t>What will be if … </a:t>
            </a:r>
            <a:r>
              <a:rPr lang="en-US" altLang="en-US" sz="4000" b="1" dirty="0" smtClean="0">
                <a:latin typeface="Arial" panose="020B0604020202020204" pitchFamily="34" charset="0"/>
              </a:rPr>
              <a:t>(we manipulate certain variables)?</a:t>
            </a:r>
            <a:endParaRPr lang="en-US" altLang="en-US" sz="4000" b="1" dirty="0">
              <a:latin typeface="Arial" panose="020B0604020202020204" pitchFamily="34" charset="0"/>
            </a:endParaRPr>
          </a:p>
          <a:p>
            <a:pPr eaLnBrk="1" hangingPunct="1"/>
            <a:r>
              <a:rPr lang="en-US" altLang="en-US" sz="4000" b="1" dirty="0">
                <a:latin typeface="Arial" panose="020B0604020202020204" pitchFamily="34" charset="0"/>
              </a:rPr>
              <a:t>Experimental research</a:t>
            </a:r>
          </a:p>
          <a:p>
            <a:pPr lvl="1" eaLnBrk="1" hangingPunct="1"/>
            <a:r>
              <a:rPr lang="en-US" altLang="en-US" sz="3600" b="1" dirty="0">
                <a:latin typeface="Arial" panose="020B0604020202020204" pitchFamily="34" charset="0"/>
              </a:rPr>
              <a:t>manipulating an independent variable</a:t>
            </a:r>
          </a:p>
        </p:txBody>
      </p:sp>
    </p:spTree>
    <p:extLst>
      <p:ext uri="{BB962C8B-B14F-4D97-AF65-F5344CB8AC3E}">
        <p14:creationId xmlns:p14="http://schemas.microsoft.com/office/powerpoint/2010/main" val="16715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055812" y="336550"/>
            <a:ext cx="7924800" cy="1143000"/>
          </a:xfrm>
        </p:spPr>
        <p:txBody>
          <a:bodyPr/>
          <a:lstStyle/>
          <a:p>
            <a:pPr eaLnBrk="1" hangingPunct="1"/>
            <a:r>
              <a:rPr lang="en-US" altLang="en-US" dirty="0" smtClean="0">
                <a:solidFill>
                  <a:schemeClr val="accent4">
                    <a:lumMod val="50000"/>
                  </a:schemeClr>
                </a:solidFill>
                <a:latin typeface="Arial" panose="020B0604020202020204" pitchFamily="34" charset="0"/>
              </a:rPr>
              <a:t>Experimental Design</a:t>
            </a:r>
          </a:p>
        </p:txBody>
      </p:sp>
      <p:grpSp>
        <p:nvGrpSpPr>
          <p:cNvPr id="41987" name="Group 3"/>
          <p:cNvGrpSpPr>
            <a:grpSpLocks/>
          </p:cNvGrpSpPr>
          <p:nvPr/>
        </p:nvGrpSpPr>
        <p:grpSpPr bwMode="auto">
          <a:xfrm>
            <a:off x="4292601" y="2622551"/>
            <a:ext cx="4503737" cy="2957513"/>
            <a:chOff x="1392" y="1872"/>
            <a:chExt cx="3120" cy="2112"/>
          </a:xfrm>
        </p:grpSpPr>
        <p:sp>
          <p:nvSpPr>
            <p:cNvPr id="41994" name="Rectangle 4"/>
            <p:cNvSpPr>
              <a:spLocks noChangeArrowheads="1"/>
            </p:cNvSpPr>
            <p:nvPr/>
          </p:nvSpPr>
          <p:spPr bwMode="auto">
            <a:xfrm>
              <a:off x="1392" y="1872"/>
              <a:ext cx="1440" cy="960"/>
            </a:xfrm>
            <a:prstGeom prst="rect">
              <a:avLst/>
            </a:prstGeom>
            <a:solidFill>
              <a:srgbClr val="FFC000"/>
            </a:solidFill>
            <a:ln w="12700">
              <a:solidFill>
                <a:schemeClr val="tx1"/>
              </a:solidFill>
              <a:miter lim="800000"/>
              <a:headEnd type="none" w="sm" len="sm"/>
              <a:tailEnd type="none" w="sm" len="sm"/>
            </a:ln>
          </p:spPr>
          <p:txBody>
            <a:bodyPr wrap="none" lIns="82058" tIns="41029" rIns="82058" bIns="41029" anchor="ctr"/>
            <a:lstStyle>
              <a:lvl1pPr defTabSz="820738">
                <a:spcBef>
                  <a:spcPct val="20000"/>
                </a:spcBef>
                <a:buChar char="•"/>
                <a:defRPr sz="3200">
                  <a:solidFill>
                    <a:schemeClr val="tx1"/>
                  </a:solidFill>
                  <a:latin typeface="Arial" panose="020B0604020202020204" pitchFamily="34" charset="0"/>
                </a:defRPr>
              </a:lvl1pPr>
              <a:lvl2pPr marL="742950" indent="-285750" defTabSz="820738">
                <a:spcBef>
                  <a:spcPct val="20000"/>
                </a:spcBef>
                <a:buChar char="–"/>
                <a:defRPr sz="2800">
                  <a:solidFill>
                    <a:schemeClr val="tx1"/>
                  </a:solidFill>
                  <a:latin typeface="Arial" panose="020B0604020202020204" pitchFamily="34" charset="0"/>
                </a:defRPr>
              </a:lvl2pPr>
              <a:lvl3pPr marL="1143000" indent="-228600" defTabSz="820738">
                <a:spcBef>
                  <a:spcPct val="20000"/>
                </a:spcBef>
                <a:buChar char="•"/>
                <a:defRPr sz="2400">
                  <a:solidFill>
                    <a:schemeClr val="tx1"/>
                  </a:solidFill>
                  <a:latin typeface="Arial" panose="020B0604020202020204" pitchFamily="34" charset="0"/>
                </a:defRPr>
              </a:lvl3pPr>
              <a:lvl4pPr marL="1600200" indent="-228600" defTabSz="820738">
                <a:spcBef>
                  <a:spcPct val="20000"/>
                </a:spcBef>
                <a:buChar char="–"/>
                <a:defRPr sz="2000">
                  <a:solidFill>
                    <a:schemeClr val="tx1"/>
                  </a:solidFill>
                  <a:latin typeface="Arial" panose="020B0604020202020204" pitchFamily="34" charset="0"/>
                </a:defRPr>
              </a:lvl4pPr>
              <a:lvl5pPr marL="2057400" indent="-228600" defTabSz="820738">
                <a:spcBef>
                  <a:spcPct val="20000"/>
                </a:spcBef>
                <a:buChar char="»"/>
                <a:defRPr sz="2000">
                  <a:solidFill>
                    <a:schemeClr val="tx1"/>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200" b="1">
                  <a:solidFill>
                    <a:schemeClr val="accent4">
                      <a:lumMod val="50000"/>
                    </a:schemeClr>
                  </a:solidFill>
                </a:rPr>
                <a:t>Dependent </a:t>
              </a:r>
              <a:br>
                <a:rPr lang="en-US" altLang="en-US" sz="2200" b="1">
                  <a:solidFill>
                    <a:schemeClr val="accent4">
                      <a:lumMod val="50000"/>
                    </a:schemeClr>
                  </a:solidFill>
                </a:rPr>
              </a:br>
              <a:r>
                <a:rPr lang="en-US" altLang="en-US" sz="2200" b="1">
                  <a:solidFill>
                    <a:schemeClr val="accent4">
                      <a:lumMod val="50000"/>
                    </a:schemeClr>
                  </a:solidFill>
                </a:rPr>
                <a:t>variable</a:t>
              </a:r>
              <a:endParaRPr lang="en-US" altLang="en-US" sz="2200">
                <a:solidFill>
                  <a:schemeClr val="accent4">
                    <a:lumMod val="50000"/>
                  </a:schemeClr>
                </a:solidFill>
                <a:latin typeface="Times New Roman" panose="02020603050405020304" pitchFamily="18" charset="0"/>
              </a:endParaRPr>
            </a:p>
          </p:txBody>
        </p:sp>
        <p:sp>
          <p:nvSpPr>
            <p:cNvPr id="41995" name="Rectangle 5"/>
            <p:cNvSpPr>
              <a:spLocks noChangeArrowheads="1"/>
            </p:cNvSpPr>
            <p:nvPr/>
          </p:nvSpPr>
          <p:spPr bwMode="auto">
            <a:xfrm>
              <a:off x="1392" y="3024"/>
              <a:ext cx="1440" cy="960"/>
            </a:xfrm>
            <a:prstGeom prst="rect">
              <a:avLst/>
            </a:prstGeom>
            <a:solidFill>
              <a:srgbClr val="FFC000"/>
            </a:solidFill>
            <a:ln w="12700">
              <a:solidFill>
                <a:schemeClr val="tx1"/>
              </a:solidFill>
              <a:miter lim="800000"/>
              <a:headEnd type="none" w="sm" len="sm"/>
              <a:tailEnd type="none" w="sm" len="sm"/>
            </a:ln>
          </p:spPr>
          <p:txBody>
            <a:bodyPr wrap="none" lIns="82058" tIns="41029" rIns="82058" bIns="41029" anchor="ctr"/>
            <a:lstStyle>
              <a:lvl1pPr defTabSz="820738">
                <a:spcBef>
                  <a:spcPct val="20000"/>
                </a:spcBef>
                <a:buChar char="•"/>
                <a:defRPr sz="3200">
                  <a:solidFill>
                    <a:schemeClr val="tx1"/>
                  </a:solidFill>
                  <a:latin typeface="Arial" panose="020B0604020202020204" pitchFamily="34" charset="0"/>
                </a:defRPr>
              </a:lvl1pPr>
              <a:lvl2pPr marL="742950" indent="-285750" defTabSz="820738">
                <a:spcBef>
                  <a:spcPct val="20000"/>
                </a:spcBef>
                <a:buChar char="–"/>
                <a:defRPr sz="2800">
                  <a:solidFill>
                    <a:schemeClr val="tx1"/>
                  </a:solidFill>
                  <a:latin typeface="Arial" panose="020B0604020202020204" pitchFamily="34" charset="0"/>
                </a:defRPr>
              </a:lvl2pPr>
              <a:lvl3pPr marL="1143000" indent="-228600" defTabSz="820738">
                <a:spcBef>
                  <a:spcPct val="20000"/>
                </a:spcBef>
                <a:buChar char="•"/>
                <a:defRPr sz="2400">
                  <a:solidFill>
                    <a:schemeClr val="tx1"/>
                  </a:solidFill>
                  <a:latin typeface="Arial" panose="020B0604020202020204" pitchFamily="34" charset="0"/>
                </a:defRPr>
              </a:lvl3pPr>
              <a:lvl4pPr marL="1600200" indent="-228600" defTabSz="820738">
                <a:spcBef>
                  <a:spcPct val="20000"/>
                </a:spcBef>
                <a:buChar char="–"/>
                <a:defRPr sz="2000">
                  <a:solidFill>
                    <a:schemeClr val="tx1"/>
                  </a:solidFill>
                  <a:latin typeface="Arial" panose="020B0604020202020204" pitchFamily="34" charset="0"/>
                </a:defRPr>
              </a:lvl4pPr>
              <a:lvl5pPr marL="2057400" indent="-228600" defTabSz="820738">
                <a:spcBef>
                  <a:spcPct val="20000"/>
                </a:spcBef>
                <a:buChar char="»"/>
                <a:defRPr sz="2000">
                  <a:solidFill>
                    <a:schemeClr val="tx1"/>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200" b="1">
                  <a:solidFill>
                    <a:schemeClr val="accent4">
                      <a:lumMod val="50000"/>
                    </a:schemeClr>
                  </a:solidFill>
                </a:rPr>
                <a:t>Dependent </a:t>
              </a:r>
              <a:br>
                <a:rPr lang="en-US" altLang="en-US" sz="2200" b="1">
                  <a:solidFill>
                    <a:schemeClr val="accent4">
                      <a:lumMod val="50000"/>
                    </a:schemeClr>
                  </a:solidFill>
                </a:rPr>
              </a:br>
              <a:r>
                <a:rPr lang="en-US" altLang="en-US" sz="2200" b="1">
                  <a:solidFill>
                    <a:schemeClr val="accent4">
                      <a:lumMod val="50000"/>
                    </a:schemeClr>
                  </a:solidFill>
                </a:rPr>
                <a:t>variable</a:t>
              </a:r>
              <a:endParaRPr lang="en-US" altLang="en-US" sz="2200">
                <a:solidFill>
                  <a:schemeClr val="accent4">
                    <a:lumMod val="50000"/>
                  </a:schemeClr>
                </a:solidFill>
                <a:latin typeface="Times New Roman" panose="02020603050405020304" pitchFamily="18" charset="0"/>
              </a:endParaRPr>
            </a:p>
          </p:txBody>
        </p:sp>
        <p:sp>
          <p:nvSpPr>
            <p:cNvPr id="41996" name="Rectangle 6"/>
            <p:cNvSpPr>
              <a:spLocks noChangeArrowheads="1"/>
            </p:cNvSpPr>
            <p:nvPr/>
          </p:nvSpPr>
          <p:spPr bwMode="auto">
            <a:xfrm>
              <a:off x="3072" y="3024"/>
              <a:ext cx="1440" cy="960"/>
            </a:xfrm>
            <a:prstGeom prst="rect">
              <a:avLst/>
            </a:prstGeom>
            <a:solidFill>
              <a:schemeClr val="bg1"/>
            </a:solidFill>
            <a:ln w="12700">
              <a:solidFill>
                <a:schemeClr val="tx1"/>
              </a:solidFill>
              <a:miter lim="800000"/>
              <a:headEnd type="none" w="sm" len="sm"/>
              <a:tailEnd type="none" w="sm" len="sm"/>
            </a:ln>
          </p:spPr>
          <p:txBody>
            <a:bodyPr wrap="none" lIns="82058" tIns="41029" rIns="82058" bIns="41029" anchor="ctr"/>
            <a:lstStyle>
              <a:lvl1pPr defTabSz="820738">
                <a:spcBef>
                  <a:spcPct val="20000"/>
                </a:spcBef>
                <a:buChar char="•"/>
                <a:defRPr sz="3200">
                  <a:solidFill>
                    <a:schemeClr val="tx1"/>
                  </a:solidFill>
                  <a:latin typeface="Arial" panose="020B0604020202020204" pitchFamily="34" charset="0"/>
                </a:defRPr>
              </a:lvl1pPr>
              <a:lvl2pPr marL="742950" indent="-285750" defTabSz="820738">
                <a:spcBef>
                  <a:spcPct val="20000"/>
                </a:spcBef>
                <a:buChar char="–"/>
                <a:defRPr sz="2800">
                  <a:solidFill>
                    <a:schemeClr val="tx1"/>
                  </a:solidFill>
                  <a:latin typeface="Arial" panose="020B0604020202020204" pitchFamily="34" charset="0"/>
                </a:defRPr>
              </a:lvl2pPr>
              <a:lvl3pPr marL="1143000" indent="-228600" defTabSz="820738">
                <a:spcBef>
                  <a:spcPct val="20000"/>
                </a:spcBef>
                <a:buChar char="•"/>
                <a:defRPr sz="2400">
                  <a:solidFill>
                    <a:schemeClr val="tx1"/>
                  </a:solidFill>
                  <a:latin typeface="Arial" panose="020B0604020202020204" pitchFamily="34" charset="0"/>
                </a:defRPr>
              </a:lvl3pPr>
              <a:lvl4pPr marL="1600200" indent="-228600" defTabSz="820738">
                <a:spcBef>
                  <a:spcPct val="20000"/>
                </a:spcBef>
                <a:buChar char="–"/>
                <a:defRPr sz="2000">
                  <a:solidFill>
                    <a:schemeClr val="tx1"/>
                  </a:solidFill>
                  <a:latin typeface="Arial" panose="020B0604020202020204" pitchFamily="34" charset="0"/>
                </a:defRPr>
              </a:lvl4pPr>
              <a:lvl5pPr marL="2057400" indent="-228600" defTabSz="820738">
                <a:spcBef>
                  <a:spcPct val="20000"/>
                </a:spcBef>
                <a:buChar char="»"/>
                <a:defRPr sz="2000">
                  <a:solidFill>
                    <a:schemeClr val="tx1"/>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b="1" dirty="0">
                  <a:solidFill>
                    <a:srgbClr val="C00000"/>
                  </a:solidFill>
                  <a:latin typeface="Chiller" panose="04020404031007020602" pitchFamily="82" charset="0"/>
                </a:rPr>
                <a:t>Dependent </a:t>
              </a:r>
              <a:br>
                <a:rPr lang="en-US" altLang="en-US" sz="3600" b="1" dirty="0">
                  <a:solidFill>
                    <a:srgbClr val="C00000"/>
                  </a:solidFill>
                  <a:latin typeface="Chiller" panose="04020404031007020602" pitchFamily="82" charset="0"/>
                </a:rPr>
              </a:br>
              <a:r>
                <a:rPr lang="en-US" altLang="en-US" sz="3600" b="1" dirty="0">
                  <a:solidFill>
                    <a:srgbClr val="C00000"/>
                  </a:solidFill>
                  <a:latin typeface="Chiller" panose="04020404031007020602" pitchFamily="82" charset="0"/>
                </a:rPr>
                <a:t>variable</a:t>
              </a:r>
            </a:p>
          </p:txBody>
        </p:sp>
        <p:sp>
          <p:nvSpPr>
            <p:cNvPr id="41997" name="Rectangle 7"/>
            <p:cNvSpPr>
              <a:spLocks noChangeArrowheads="1"/>
            </p:cNvSpPr>
            <p:nvPr/>
          </p:nvSpPr>
          <p:spPr bwMode="auto">
            <a:xfrm>
              <a:off x="3072" y="1872"/>
              <a:ext cx="1440" cy="960"/>
            </a:xfrm>
            <a:prstGeom prst="rect">
              <a:avLst/>
            </a:prstGeom>
            <a:solidFill>
              <a:srgbClr val="FFC000"/>
            </a:solidFill>
            <a:ln w="12700">
              <a:solidFill>
                <a:schemeClr val="tx1"/>
              </a:solidFill>
              <a:miter lim="800000"/>
              <a:headEnd type="none" w="sm" len="sm"/>
              <a:tailEnd type="none" w="sm" len="sm"/>
            </a:ln>
          </p:spPr>
          <p:txBody>
            <a:bodyPr wrap="none" lIns="82058" tIns="41029" rIns="82058" bIns="41029" anchor="ctr"/>
            <a:lstStyle>
              <a:lvl1pPr defTabSz="820738">
                <a:spcBef>
                  <a:spcPct val="20000"/>
                </a:spcBef>
                <a:buChar char="•"/>
                <a:defRPr sz="3200">
                  <a:solidFill>
                    <a:schemeClr val="tx1"/>
                  </a:solidFill>
                  <a:latin typeface="Arial" panose="020B0604020202020204" pitchFamily="34" charset="0"/>
                </a:defRPr>
              </a:lvl1pPr>
              <a:lvl2pPr marL="742950" indent="-285750" defTabSz="820738">
                <a:spcBef>
                  <a:spcPct val="20000"/>
                </a:spcBef>
                <a:buChar char="–"/>
                <a:defRPr sz="2800">
                  <a:solidFill>
                    <a:schemeClr val="tx1"/>
                  </a:solidFill>
                  <a:latin typeface="Arial" panose="020B0604020202020204" pitchFamily="34" charset="0"/>
                </a:defRPr>
              </a:lvl2pPr>
              <a:lvl3pPr marL="1143000" indent="-228600" defTabSz="820738">
                <a:spcBef>
                  <a:spcPct val="20000"/>
                </a:spcBef>
                <a:buChar char="•"/>
                <a:defRPr sz="2400">
                  <a:solidFill>
                    <a:schemeClr val="tx1"/>
                  </a:solidFill>
                  <a:latin typeface="Arial" panose="020B0604020202020204" pitchFamily="34" charset="0"/>
                </a:defRPr>
              </a:lvl3pPr>
              <a:lvl4pPr marL="1600200" indent="-228600" defTabSz="820738">
                <a:spcBef>
                  <a:spcPct val="20000"/>
                </a:spcBef>
                <a:buChar char="–"/>
                <a:defRPr sz="2000">
                  <a:solidFill>
                    <a:schemeClr val="tx1"/>
                  </a:solidFill>
                  <a:latin typeface="Arial" panose="020B0604020202020204" pitchFamily="34" charset="0"/>
                </a:defRPr>
              </a:lvl4pPr>
              <a:lvl5pPr marL="2057400" indent="-228600" defTabSz="820738">
                <a:spcBef>
                  <a:spcPct val="20000"/>
                </a:spcBef>
                <a:buChar char="»"/>
                <a:defRPr sz="2000">
                  <a:solidFill>
                    <a:schemeClr val="tx1"/>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200" b="1">
                  <a:solidFill>
                    <a:schemeClr val="accent4">
                      <a:lumMod val="50000"/>
                    </a:schemeClr>
                  </a:solidFill>
                </a:rPr>
                <a:t>Dependent </a:t>
              </a:r>
              <a:br>
                <a:rPr lang="en-US" altLang="en-US" sz="2200" b="1">
                  <a:solidFill>
                    <a:schemeClr val="accent4">
                      <a:lumMod val="50000"/>
                    </a:schemeClr>
                  </a:solidFill>
                </a:rPr>
              </a:br>
              <a:r>
                <a:rPr lang="en-US" altLang="en-US" sz="2200" b="1">
                  <a:solidFill>
                    <a:schemeClr val="accent4">
                      <a:lumMod val="50000"/>
                    </a:schemeClr>
                  </a:solidFill>
                </a:rPr>
                <a:t>variable</a:t>
              </a:r>
              <a:endParaRPr lang="en-US" altLang="en-US" sz="2200">
                <a:solidFill>
                  <a:schemeClr val="accent4">
                    <a:lumMod val="50000"/>
                  </a:schemeClr>
                </a:solidFill>
                <a:latin typeface="Times New Roman" panose="02020603050405020304" pitchFamily="18" charset="0"/>
              </a:endParaRPr>
            </a:p>
          </p:txBody>
        </p:sp>
      </p:grpSp>
      <p:sp>
        <p:nvSpPr>
          <p:cNvPr id="41988" name="Text Box 8"/>
          <p:cNvSpPr txBox="1">
            <a:spLocks noChangeArrowheads="1"/>
          </p:cNvSpPr>
          <p:nvPr/>
        </p:nvSpPr>
        <p:spPr bwMode="auto">
          <a:xfrm>
            <a:off x="2513012" y="2895601"/>
            <a:ext cx="1385888"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2058" tIns="41029" rIns="82058" bIns="41029">
            <a:spAutoFit/>
          </a:bodyPr>
          <a:lstStyle>
            <a:lvl1pPr defTabSz="820738">
              <a:spcBef>
                <a:spcPct val="20000"/>
              </a:spcBef>
              <a:buChar char="•"/>
              <a:defRPr sz="3200">
                <a:solidFill>
                  <a:schemeClr val="tx1"/>
                </a:solidFill>
                <a:latin typeface="Arial" panose="020B0604020202020204" pitchFamily="34" charset="0"/>
              </a:defRPr>
            </a:lvl1pPr>
            <a:lvl2pPr marL="742950" indent="-285750" defTabSz="820738">
              <a:spcBef>
                <a:spcPct val="20000"/>
              </a:spcBef>
              <a:buChar char="–"/>
              <a:defRPr sz="2800">
                <a:solidFill>
                  <a:schemeClr val="tx1"/>
                </a:solidFill>
                <a:latin typeface="Arial" panose="020B0604020202020204" pitchFamily="34" charset="0"/>
              </a:defRPr>
            </a:lvl2pPr>
            <a:lvl3pPr marL="1143000" indent="-228600" defTabSz="820738">
              <a:spcBef>
                <a:spcPct val="20000"/>
              </a:spcBef>
              <a:buChar char="•"/>
              <a:defRPr sz="2400">
                <a:solidFill>
                  <a:schemeClr val="tx1"/>
                </a:solidFill>
                <a:latin typeface="Arial" panose="020B0604020202020204" pitchFamily="34" charset="0"/>
              </a:defRPr>
            </a:lvl3pPr>
            <a:lvl4pPr marL="1600200" indent="-228600" defTabSz="820738">
              <a:spcBef>
                <a:spcPct val="20000"/>
              </a:spcBef>
              <a:buChar char="–"/>
              <a:defRPr sz="2000">
                <a:solidFill>
                  <a:schemeClr val="tx1"/>
                </a:solidFill>
                <a:latin typeface="Arial" panose="020B0604020202020204" pitchFamily="34" charset="0"/>
              </a:defRPr>
            </a:lvl4pPr>
            <a:lvl5pPr marL="2057400" indent="-228600" defTabSz="820738">
              <a:spcBef>
                <a:spcPct val="20000"/>
              </a:spcBef>
              <a:buChar char="»"/>
              <a:defRPr sz="2000">
                <a:solidFill>
                  <a:schemeClr val="tx1"/>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b="1" dirty="0">
                <a:solidFill>
                  <a:schemeClr val="accent4">
                    <a:lumMod val="50000"/>
                  </a:schemeClr>
                </a:solidFill>
              </a:rPr>
              <a:t>Control Group</a:t>
            </a:r>
            <a:endParaRPr lang="en-US" altLang="en-US" sz="2200" dirty="0">
              <a:solidFill>
                <a:schemeClr val="accent4">
                  <a:lumMod val="50000"/>
                </a:schemeClr>
              </a:solidFill>
              <a:latin typeface="Times New Roman" panose="02020603050405020304" pitchFamily="18" charset="0"/>
            </a:endParaRPr>
          </a:p>
        </p:txBody>
      </p:sp>
      <p:sp>
        <p:nvSpPr>
          <p:cNvPr id="41989" name="Text Box 9"/>
          <p:cNvSpPr txBox="1">
            <a:spLocks noChangeArrowheads="1"/>
          </p:cNvSpPr>
          <p:nvPr/>
        </p:nvSpPr>
        <p:spPr bwMode="auto">
          <a:xfrm>
            <a:off x="5748336" y="5916613"/>
            <a:ext cx="6061075" cy="75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82058" tIns="41029" rIns="82058" bIns="41029">
            <a:spAutoFit/>
          </a:bodyPr>
          <a:lstStyle>
            <a:lvl1pPr defTabSz="820738">
              <a:spcBef>
                <a:spcPct val="20000"/>
              </a:spcBef>
              <a:buChar char="•"/>
              <a:defRPr sz="3200">
                <a:solidFill>
                  <a:schemeClr val="tx1"/>
                </a:solidFill>
                <a:latin typeface="Arial" panose="020B0604020202020204" pitchFamily="34" charset="0"/>
              </a:defRPr>
            </a:lvl1pPr>
            <a:lvl2pPr marL="742950" indent="-285750" defTabSz="820738">
              <a:spcBef>
                <a:spcPct val="20000"/>
              </a:spcBef>
              <a:buChar char="–"/>
              <a:defRPr sz="2800">
                <a:solidFill>
                  <a:schemeClr val="tx1"/>
                </a:solidFill>
                <a:latin typeface="Arial" panose="020B0604020202020204" pitchFamily="34" charset="0"/>
              </a:defRPr>
            </a:lvl2pPr>
            <a:lvl3pPr marL="1143000" indent="-228600" defTabSz="820738">
              <a:spcBef>
                <a:spcPct val="20000"/>
              </a:spcBef>
              <a:buChar char="•"/>
              <a:defRPr sz="2400">
                <a:solidFill>
                  <a:schemeClr val="tx1"/>
                </a:solidFill>
                <a:latin typeface="Arial" panose="020B0604020202020204" pitchFamily="34" charset="0"/>
              </a:defRPr>
            </a:lvl3pPr>
            <a:lvl4pPr marL="1600200" indent="-228600" defTabSz="820738">
              <a:spcBef>
                <a:spcPct val="20000"/>
              </a:spcBef>
              <a:buChar char="–"/>
              <a:defRPr sz="2000">
                <a:solidFill>
                  <a:schemeClr val="tx1"/>
                </a:solidFill>
                <a:latin typeface="Arial" panose="020B0604020202020204" pitchFamily="34" charset="0"/>
              </a:defRPr>
            </a:lvl4pPr>
            <a:lvl5pPr marL="2057400" indent="-228600" defTabSz="820738">
              <a:spcBef>
                <a:spcPct val="20000"/>
              </a:spcBef>
              <a:buChar char="»"/>
              <a:defRPr sz="2000">
                <a:solidFill>
                  <a:schemeClr val="tx1"/>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b="1" dirty="0">
                <a:solidFill>
                  <a:schemeClr val="accent4">
                    <a:lumMod val="50000"/>
                  </a:schemeClr>
                </a:solidFill>
              </a:rPr>
              <a:t>Independent </a:t>
            </a:r>
            <a:r>
              <a:rPr lang="en-US" altLang="en-US" sz="2200" b="1" dirty="0" smtClean="0">
                <a:solidFill>
                  <a:schemeClr val="accent4">
                    <a:lumMod val="50000"/>
                  </a:schemeClr>
                </a:solidFill>
              </a:rPr>
              <a:t>Variable introduced  only to treatment group</a:t>
            </a:r>
            <a:endParaRPr lang="en-US" altLang="en-US" sz="2200" dirty="0">
              <a:solidFill>
                <a:schemeClr val="accent4">
                  <a:lumMod val="50000"/>
                </a:schemeClr>
              </a:solidFill>
              <a:latin typeface="Times New Roman" panose="02020603050405020304" pitchFamily="18" charset="0"/>
            </a:endParaRPr>
          </a:p>
        </p:txBody>
      </p:sp>
      <p:sp>
        <p:nvSpPr>
          <p:cNvPr id="41990" name="Text Box 10"/>
          <p:cNvSpPr txBox="1">
            <a:spLocks noChangeArrowheads="1"/>
          </p:cNvSpPr>
          <p:nvPr/>
        </p:nvSpPr>
        <p:spPr bwMode="auto">
          <a:xfrm>
            <a:off x="2109605" y="4236784"/>
            <a:ext cx="20097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2058" tIns="41029" rIns="82058" bIns="41029">
            <a:spAutoFit/>
          </a:bodyPr>
          <a:lstStyle>
            <a:lvl1pPr defTabSz="820738">
              <a:spcBef>
                <a:spcPct val="20000"/>
              </a:spcBef>
              <a:buChar char="•"/>
              <a:defRPr sz="3200">
                <a:solidFill>
                  <a:schemeClr val="tx1"/>
                </a:solidFill>
                <a:latin typeface="Arial" panose="020B0604020202020204" pitchFamily="34" charset="0"/>
              </a:defRPr>
            </a:lvl1pPr>
            <a:lvl2pPr marL="742950" indent="-285750" defTabSz="820738">
              <a:spcBef>
                <a:spcPct val="20000"/>
              </a:spcBef>
              <a:buChar char="–"/>
              <a:defRPr sz="2800">
                <a:solidFill>
                  <a:schemeClr val="tx1"/>
                </a:solidFill>
                <a:latin typeface="Arial" panose="020B0604020202020204" pitchFamily="34" charset="0"/>
              </a:defRPr>
            </a:lvl2pPr>
            <a:lvl3pPr marL="1143000" indent="-228600" defTabSz="820738">
              <a:spcBef>
                <a:spcPct val="20000"/>
              </a:spcBef>
              <a:buChar char="•"/>
              <a:defRPr sz="2400">
                <a:solidFill>
                  <a:schemeClr val="tx1"/>
                </a:solidFill>
                <a:latin typeface="Arial" panose="020B0604020202020204" pitchFamily="34" charset="0"/>
              </a:defRPr>
            </a:lvl3pPr>
            <a:lvl4pPr marL="1600200" indent="-228600" defTabSz="820738">
              <a:spcBef>
                <a:spcPct val="20000"/>
              </a:spcBef>
              <a:buChar char="–"/>
              <a:defRPr sz="2000">
                <a:solidFill>
                  <a:schemeClr val="tx1"/>
                </a:solidFill>
                <a:latin typeface="Arial" panose="020B0604020202020204" pitchFamily="34" charset="0"/>
              </a:defRPr>
            </a:lvl4pPr>
            <a:lvl5pPr marL="2057400" indent="-228600" defTabSz="820738">
              <a:spcBef>
                <a:spcPct val="20000"/>
              </a:spcBef>
              <a:buChar char="»"/>
              <a:defRPr sz="2000">
                <a:solidFill>
                  <a:schemeClr val="tx1"/>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b="1" dirty="0">
                <a:solidFill>
                  <a:schemeClr val="accent4">
                    <a:lumMod val="50000"/>
                  </a:schemeClr>
                </a:solidFill>
              </a:rPr>
              <a:t>Experimental or Treatment Group</a:t>
            </a:r>
            <a:endParaRPr lang="en-US" altLang="en-US" sz="2200" dirty="0">
              <a:solidFill>
                <a:schemeClr val="accent4">
                  <a:lumMod val="50000"/>
                </a:schemeClr>
              </a:solidFill>
              <a:latin typeface="Times New Roman" panose="02020603050405020304" pitchFamily="18" charset="0"/>
            </a:endParaRPr>
          </a:p>
        </p:txBody>
      </p:sp>
      <p:sp>
        <p:nvSpPr>
          <p:cNvPr id="41991" name="Text Box 11"/>
          <p:cNvSpPr txBox="1">
            <a:spLocks noChangeArrowheads="1"/>
          </p:cNvSpPr>
          <p:nvPr/>
        </p:nvSpPr>
        <p:spPr bwMode="auto">
          <a:xfrm>
            <a:off x="4708526" y="1816100"/>
            <a:ext cx="13858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2058" tIns="41029" rIns="82058" bIns="41029">
            <a:spAutoFit/>
          </a:bodyPr>
          <a:lstStyle>
            <a:lvl1pPr defTabSz="820738">
              <a:spcBef>
                <a:spcPct val="20000"/>
              </a:spcBef>
              <a:buChar char="•"/>
              <a:defRPr sz="3200">
                <a:solidFill>
                  <a:schemeClr val="tx1"/>
                </a:solidFill>
                <a:latin typeface="Arial" panose="020B0604020202020204" pitchFamily="34" charset="0"/>
              </a:defRPr>
            </a:lvl1pPr>
            <a:lvl2pPr marL="742950" indent="-285750" defTabSz="820738">
              <a:spcBef>
                <a:spcPct val="20000"/>
              </a:spcBef>
              <a:buChar char="–"/>
              <a:defRPr sz="2800">
                <a:solidFill>
                  <a:schemeClr val="tx1"/>
                </a:solidFill>
                <a:latin typeface="Arial" panose="020B0604020202020204" pitchFamily="34" charset="0"/>
              </a:defRPr>
            </a:lvl2pPr>
            <a:lvl3pPr marL="1143000" indent="-228600" defTabSz="820738">
              <a:spcBef>
                <a:spcPct val="20000"/>
              </a:spcBef>
              <a:buChar char="•"/>
              <a:defRPr sz="2400">
                <a:solidFill>
                  <a:schemeClr val="tx1"/>
                </a:solidFill>
                <a:latin typeface="Arial" panose="020B0604020202020204" pitchFamily="34" charset="0"/>
              </a:defRPr>
            </a:lvl3pPr>
            <a:lvl4pPr marL="1600200" indent="-228600" defTabSz="820738">
              <a:spcBef>
                <a:spcPct val="20000"/>
              </a:spcBef>
              <a:buChar char="–"/>
              <a:defRPr sz="2000">
                <a:solidFill>
                  <a:schemeClr val="tx1"/>
                </a:solidFill>
                <a:latin typeface="Arial" panose="020B0604020202020204" pitchFamily="34" charset="0"/>
              </a:defRPr>
            </a:lvl4pPr>
            <a:lvl5pPr marL="2057400" indent="-228600" defTabSz="820738">
              <a:spcBef>
                <a:spcPct val="20000"/>
              </a:spcBef>
              <a:buChar char="»"/>
              <a:defRPr sz="2000">
                <a:solidFill>
                  <a:schemeClr val="tx1"/>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b="1" dirty="0">
                <a:solidFill>
                  <a:schemeClr val="accent4">
                    <a:lumMod val="50000"/>
                  </a:schemeClr>
                </a:solidFill>
              </a:rPr>
              <a:t>Pre-test</a:t>
            </a:r>
            <a:endParaRPr lang="en-US" altLang="en-US" sz="2200" dirty="0">
              <a:solidFill>
                <a:schemeClr val="accent4">
                  <a:lumMod val="50000"/>
                </a:schemeClr>
              </a:solidFill>
              <a:latin typeface="Times New Roman" panose="02020603050405020304" pitchFamily="18" charset="0"/>
            </a:endParaRPr>
          </a:p>
        </p:txBody>
      </p:sp>
      <p:sp>
        <p:nvSpPr>
          <p:cNvPr id="41992" name="Text Box 12"/>
          <p:cNvSpPr txBox="1">
            <a:spLocks noChangeArrowheads="1"/>
          </p:cNvSpPr>
          <p:nvPr/>
        </p:nvSpPr>
        <p:spPr bwMode="auto">
          <a:xfrm>
            <a:off x="7203281" y="1887594"/>
            <a:ext cx="13858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2058" tIns="41029" rIns="82058" bIns="41029">
            <a:spAutoFit/>
          </a:bodyPr>
          <a:lstStyle>
            <a:lvl1pPr defTabSz="820738">
              <a:spcBef>
                <a:spcPct val="20000"/>
              </a:spcBef>
              <a:buChar char="•"/>
              <a:defRPr sz="3200">
                <a:solidFill>
                  <a:schemeClr val="tx1"/>
                </a:solidFill>
                <a:latin typeface="Arial" panose="020B0604020202020204" pitchFamily="34" charset="0"/>
              </a:defRPr>
            </a:lvl1pPr>
            <a:lvl2pPr marL="742950" indent="-285750" defTabSz="820738">
              <a:spcBef>
                <a:spcPct val="20000"/>
              </a:spcBef>
              <a:buChar char="–"/>
              <a:defRPr sz="2800">
                <a:solidFill>
                  <a:schemeClr val="tx1"/>
                </a:solidFill>
                <a:latin typeface="Arial" panose="020B0604020202020204" pitchFamily="34" charset="0"/>
              </a:defRPr>
            </a:lvl2pPr>
            <a:lvl3pPr marL="1143000" indent="-228600" defTabSz="820738">
              <a:spcBef>
                <a:spcPct val="20000"/>
              </a:spcBef>
              <a:buChar char="•"/>
              <a:defRPr sz="2400">
                <a:solidFill>
                  <a:schemeClr val="tx1"/>
                </a:solidFill>
                <a:latin typeface="Arial" panose="020B0604020202020204" pitchFamily="34" charset="0"/>
              </a:defRPr>
            </a:lvl3pPr>
            <a:lvl4pPr marL="1600200" indent="-228600" defTabSz="820738">
              <a:spcBef>
                <a:spcPct val="20000"/>
              </a:spcBef>
              <a:buChar char="–"/>
              <a:defRPr sz="2000">
                <a:solidFill>
                  <a:schemeClr val="tx1"/>
                </a:solidFill>
                <a:latin typeface="Arial" panose="020B0604020202020204" pitchFamily="34" charset="0"/>
              </a:defRPr>
            </a:lvl4pPr>
            <a:lvl5pPr marL="2057400" indent="-228600" defTabSz="820738">
              <a:spcBef>
                <a:spcPct val="20000"/>
              </a:spcBef>
              <a:buChar char="»"/>
              <a:defRPr sz="2000">
                <a:solidFill>
                  <a:schemeClr val="tx1"/>
                </a:solidFill>
                <a:latin typeface="Arial" panose="020B0604020202020204" pitchFamily="34" charset="0"/>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b="1" dirty="0">
                <a:solidFill>
                  <a:schemeClr val="accent4">
                    <a:lumMod val="50000"/>
                  </a:schemeClr>
                </a:solidFill>
              </a:rPr>
              <a:t>Post-test</a:t>
            </a:r>
            <a:endParaRPr lang="en-US" altLang="en-US" sz="2200" dirty="0">
              <a:solidFill>
                <a:schemeClr val="accent4">
                  <a:lumMod val="50000"/>
                </a:schemeClr>
              </a:solidFill>
              <a:latin typeface="Times New Roman" panose="02020603050405020304" pitchFamily="18" charset="0"/>
            </a:endParaRPr>
          </a:p>
        </p:txBody>
      </p:sp>
      <p:sp>
        <p:nvSpPr>
          <p:cNvPr id="41993" name="AutoShape 13"/>
          <p:cNvSpPr>
            <a:spLocks noChangeArrowheads="1"/>
          </p:cNvSpPr>
          <p:nvPr/>
        </p:nvSpPr>
        <p:spPr bwMode="auto">
          <a:xfrm>
            <a:off x="6302376" y="5446714"/>
            <a:ext cx="415925" cy="536575"/>
          </a:xfrm>
          <a:prstGeom prst="upArrow">
            <a:avLst>
              <a:gd name="adj1" fmla="val 50000"/>
              <a:gd name="adj2" fmla="val 32252"/>
            </a:avLst>
          </a:prstGeom>
          <a:solidFill>
            <a:schemeClr val="bg1"/>
          </a:solidFill>
          <a:ln w="12700">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chemeClr val="accent4">
                  <a:lumMod val="50000"/>
                </a:schemeClr>
              </a:solidFill>
            </a:endParaRPr>
          </a:p>
        </p:txBody>
      </p:sp>
    </p:spTree>
    <p:extLst>
      <p:ext uri="{BB962C8B-B14F-4D97-AF65-F5344CB8AC3E}">
        <p14:creationId xmlns:p14="http://schemas.microsoft.com/office/powerpoint/2010/main" val="303479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351212" y="403225"/>
            <a:ext cx="6629400" cy="1143000"/>
          </a:xfrm>
        </p:spPr>
        <p:txBody>
          <a:bodyPr/>
          <a:lstStyle/>
          <a:p>
            <a:pPr eaLnBrk="1" hangingPunct="1"/>
            <a:r>
              <a:rPr lang="en-US" altLang="en-US" smtClean="0">
                <a:latin typeface="Arial" panose="020B0604020202020204" pitchFamily="34" charset="0"/>
              </a:rPr>
              <a:t>Collect and Analyze Data</a:t>
            </a:r>
          </a:p>
        </p:txBody>
      </p:sp>
      <p:sp>
        <p:nvSpPr>
          <p:cNvPr id="43011" name="Rectangle 3"/>
          <p:cNvSpPr>
            <a:spLocks noGrp="1" noChangeArrowheads="1"/>
          </p:cNvSpPr>
          <p:nvPr>
            <p:ph type="body" idx="1"/>
          </p:nvPr>
        </p:nvSpPr>
        <p:spPr>
          <a:xfrm>
            <a:off x="1979612" y="1676401"/>
            <a:ext cx="8229600" cy="4525963"/>
          </a:xfrm>
        </p:spPr>
        <p:txBody>
          <a:bodyPr>
            <a:normAutofit lnSpcReduction="10000"/>
          </a:bodyPr>
          <a:lstStyle/>
          <a:p>
            <a:pPr eaLnBrk="1" hangingPunct="1"/>
            <a:r>
              <a:rPr lang="en-US" altLang="en-US" sz="3600" b="1">
                <a:latin typeface="Arial" panose="020B0604020202020204" pitchFamily="34" charset="0"/>
              </a:rPr>
              <a:t>Employ the research design</a:t>
            </a:r>
          </a:p>
          <a:p>
            <a:pPr eaLnBrk="1" hangingPunct="1"/>
            <a:r>
              <a:rPr lang="en-US" altLang="en-US" sz="3600" b="1">
                <a:latin typeface="Arial" panose="020B0604020202020204" pitchFamily="34" charset="0"/>
              </a:rPr>
              <a:t>Organize and analyze the data</a:t>
            </a:r>
          </a:p>
          <a:p>
            <a:pPr eaLnBrk="1" hangingPunct="1"/>
            <a:r>
              <a:rPr lang="en-US" altLang="en-US" sz="3600" b="1">
                <a:latin typeface="Arial" panose="020B0604020202020204" pitchFamily="34" charset="0"/>
              </a:rPr>
              <a:t>Statistical analysis</a:t>
            </a:r>
          </a:p>
          <a:p>
            <a:pPr eaLnBrk="1" hangingPunct="1"/>
            <a:r>
              <a:rPr lang="en-US" altLang="en-US" sz="3600" b="1">
                <a:latin typeface="Arial" panose="020B0604020202020204" pitchFamily="34" charset="0"/>
              </a:rPr>
              <a:t>Make decisions relevant to the hypothesis</a:t>
            </a:r>
          </a:p>
          <a:p>
            <a:pPr eaLnBrk="1" hangingPunct="1"/>
            <a:r>
              <a:rPr lang="en-US" altLang="en-US" sz="3600" b="1">
                <a:latin typeface="Arial" panose="020B0604020202020204" pitchFamily="34" charset="0"/>
              </a:rPr>
              <a:t>“Support” or “accept” or “fail to accept”   --  never “prove</a:t>
            </a:r>
            <a:r>
              <a:rPr lang="en-US" altLang="en-US" sz="3600">
                <a:latin typeface="Arial" panose="020B0604020202020204" pitchFamily="34" charset="0"/>
              </a:rPr>
              <a:t>”</a:t>
            </a:r>
          </a:p>
        </p:txBody>
      </p:sp>
    </p:spTree>
    <p:extLst>
      <p:ext uri="{BB962C8B-B14F-4D97-AF65-F5344CB8AC3E}">
        <p14:creationId xmlns:p14="http://schemas.microsoft.com/office/powerpoint/2010/main" val="171394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latin typeface="Arial" panose="020B0604020202020204" pitchFamily="34" charset="0"/>
              </a:rPr>
              <a:t>Report Results</a:t>
            </a:r>
          </a:p>
        </p:txBody>
      </p:sp>
      <p:sp>
        <p:nvSpPr>
          <p:cNvPr id="46083" name="Rectangle 3"/>
          <p:cNvSpPr>
            <a:spLocks noGrp="1" noChangeArrowheads="1"/>
          </p:cNvSpPr>
          <p:nvPr>
            <p:ph type="body" idx="1"/>
          </p:nvPr>
        </p:nvSpPr>
        <p:spPr/>
        <p:txBody>
          <a:bodyPr/>
          <a:lstStyle/>
          <a:p>
            <a:pPr eaLnBrk="1" hangingPunct="1"/>
            <a:r>
              <a:rPr lang="en-US" altLang="en-US" sz="3600" b="1">
                <a:latin typeface="Arial" panose="020B0604020202020204" pitchFamily="34" charset="0"/>
              </a:rPr>
              <a:t>Publish findings</a:t>
            </a:r>
          </a:p>
          <a:p>
            <a:pPr eaLnBrk="1" hangingPunct="1"/>
            <a:r>
              <a:rPr lang="en-US" altLang="en-US" sz="3600" b="1">
                <a:latin typeface="Arial" panose="020B0604020202020204" pitchFamily="34" charset="0"/>
              </a:rPr>
              <a:t>Debrief participants, if needed</a:t>
            </a:r>
          </a:p>
          <a:p>
            <a:pPr eaLnBrk="1" hangingPunct="1"/>
            <a:r>
              <a:rPr lang="en-US" altLang="en-US" sz="3600" b="1">
                <a:latin typeface="Arial" panose="020B0604020202020204" pitchFamily="34" charset="0"/>
              </a:rPr>
              <a:t>Support theoretical perspective</a:t>
            </a:r>
          </a:p>
          <a:p>
            <a:pPr eaLnBrk="1" hangingPunct="1"/>
            <a:r>
              <a:rPr lang="en-US" altLang="en-US" sz="3600" b="1">
                <a:latin typeface="Arial" panose="020B0604020202020204" pitchFamily="34" charset="0"/>
              </a:rPr>
              <a:t>Spin off next studies</a:t>
            </a:r>
          </a:p>
        </p:txBody>
      </p:sp>
    </p:spTree>
    <p:extLst>
      <p:ext uri="{BB962C8B-B14F-4D97-AF65-F5344CB8AC3E}">
        <p14:creationId xmlns:p14="http://schemas.microsoft.com/office/powerpoint/2010/main" val="196862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mtClean="0">
                <a:latin typeface="Arial" panose="020B0604020202020204" pitchFamily="34" charset="0"/>
              </a:rPr>
              <a:t>Ethical Considerations</a:t>
            </a:r>
          </a:p>
        </p:txBody>
      </p:sp>
      <p:sp>
        <p:nvSpPr>
          <p:cNvPr id="47107" name="Rectangle 3"/>
          <p:cNvSpPr>
            <a:spLocks noGrp="1" noChangeArrowheads="1"/>
          </p:cNvSpPr>
          <p:nvPr>
            <p:ph type="body" idx="1"/>
          </p:nvPr>
        </p:nvSpPr>
        <p:spPr>
          <a:xfrm>
            <a:off x="1979612" y="1600200"/>
            <a:ext cx="7772400" cy="4370388"/>
          </a:xfrm>
        </p:spPr>
        <p:txBody>
          <a:bodyPr>
            <a:noAutofit/>
          </a:bodyPr>
          <a:lstStyle/>
          <a:p>
            <a:pPr eaLnBrk="1" hangingPunct="1"/>
            <a:r>
              <a:rPr lang="en-US" altLang="en-US" sz="3200" b="1" dirty="0" smtClean="0">
                <a:latin typeface="Arial" panose="020B0604020202020204" pitchFamily="34" charset="0"/>
              </a:rPr>
              <a:t>Do not harm the subjects</a:t>
            </a:r>
          </a:p>
          <a:p>
            <a:pPr eaLnBrk="1" hangingPunct="1"/>
            <a:r>
              <a:rPr lang="en-US" altLang="en-US" sz="3200" b="1" dirty="0" smtClean="0">
                <a:latin typeface="Arial" panose="020B0604020202020204" pitchFamily="34" charset="0"/>
              </a:rPr>
              <a:t>Informed consent before participation</a:t>
            </a:r>
          </a:p>
          <a:p>
            <a:pPr eaLnBrk="1" hangingPunct="1"/>
            <a:r>
              <a:rPr lang="en-US" altLang="en-US" sz="3200" b="1" dirty="0" smtClean="0">
                <a:latin typeface="Arial" panose="020B0604020202020204" pitchFamily="34" charset="0"/>
              </a:rPr>
              <a:t>Do not coerce participation</a:t>
            </a:r>
          </a:p>
          <a:p>
            <a:pPr eaLnBrk="1" hangingPunct="1"/>
            <a:r>
              <a:rPr lang="en-US" altLang="en-US" sz="3200" b="1" dirty="0" smtClean="0">
                <a:latin typeface="Arial" panose="020B0604020202020204" pitchFamily="34" charset="0"/>
              </a:rPr>
              <a:t>Do not deceive participants or sponsors</a:t>
            </a:r>
          </a:p>
          <a:p>
            <a:pPr eaLnBrk="1" hangingPunct="1"/>
            <a:r>
              <a:rPr lang="en-US" altLang="en-US" sz="3200" b="1" dirty="0" smtClean="0">
                <a:latin typeface="Arial" panose="020B0604020202020204" pitchFamily="34" charset="0"/>
              </a:rPr>
              <a:t>Use ethical means of data collection</a:t>
            </a:r>
          </a:p>
          <a:p>
            <a:pPr eaLnBrk="1" hangingPunct="1"/>
            <a:r>
              <a:rPr lang="en-US" altLang="en-US" sz="3200" b="1" dirty="0" smtClean="0">
                <a:latin typeface="Arial" panose="020B0604020202020204" pitchFamily="34" charset="0"/>
              </a:rPr>
              <a:t>Report results accurately</a:t>
            </a:r>
          </a:p>
        </p:txBody>
      </p:sp>
    </p:spTree>
    <p:extLst>
      <p:ext uri="{BB962C8B-B14F-4D97-AF65-F5344CB8AC3E}">
        <p14:creationId xmlns:p14="http://schemas.microsoft.com/office/powerpoint/2010/main" val="266181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latin typeface="Arial" panose="020B0604020202020204" pitchFamily="34" charset="0"/>
              </a:rPr>
              <a:t>Identify the Problem</a:t>
            </a:r>
          </a:p>
        </p:txBody>
      </p:sp>
      <p:sp>
        <p:nvSpPr>
          <p:cNvPr id="27651" name="Rectangle 3"/>
          <p:cNvSpPr>
            <a:spLocks noGrp="1" noChangeArrowheads="1"/>
          </p:cNvSpPr>
          <p:nvPr>
            <p:ph type="body" idx="1"/>
          </p:nvPr>
        </p:nvSpPr>
        <p:spPr/>
        <p:txBody>
          <a:bodyPr/>
          <a:lstStyle/>
          <a:p>
            <a:pPr eaLnBrk="1" hangingPunct="1"/>
            <a:r>
              <a:rPr lang="en-US" altLang="en-US" sz="4000" b="1">
                <a:latin typeface="Arial" panose="020B0604020202020204" pitchFamily="34" charset="0"/>
              </a:rPr>
              <a:t>“Problem” is the topic (it does not have to be a serious problem) </a:t>
            </a:r>
          </a:p>
          <a:p>
            <a:pPr eaLnBrk="1" hangingPunct="1"/>
            <a:r>
              <a:rPr lang="en-US" altLang="en-US" sz="4000" b="1">
                <a:latin typeface="Arial" panose="020B0604020202020204" pitchFamily="34" charset="0"/>
              </a:rPr>
              <a:t>Review the literature</a:t>
            </a:r>
          </a:p>
          <a:p>
            <a:pPr eaLnBrk="1" hangingPunct="1"/>
            <a:r>
              <a:rPr lang="en-US" altLang="en-US" sz="4000" b="1">
                <a:latin typeface="Arial" panose="020B0604020202020204" pitchFamily="34" charset="0"/>
              </a:rPr>
              <a:t>Operationally define the terms</a:t>
            </a:r>
          </a:p>
          <a:p>
            <a:pPr eaLnBrk="1" hangingPunct="1"/>
            <a:r>
              <a:rPr lang="en-US" altLang="en-US" sz="4000" b="1">
                <a:latin typeface="Arial" panose="020B0604020202020204" pitchFamily="34" charset="0"/>
              </a:rPr>
              <a:t>Will there be observable data?</a:t>
            </a:r>
          </a:p>
        </p:txBody>
      </p:sp>
    </p:spTree>
    <p:extLst>
      <p:ext uri="{BB962C8B-B14F-4D97-AF65-F5344CB8AC3E}">
        <p14:creationId xmlns:p14="http://schemas.microsoft.com/office/powerpoint/2010/main" val="59297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latin typeface="Arial" panose="020B0604020202020204" pitchFamily="34" charset="0"/>
              </a:rPr>
              <a:t>Formulate a Hypothesis</a:t>
            </a:r>
          </a:p>
        </p:txBody>
      </p:sp>
      <p:sp>
        <p:nvSpPr>
          <p:cNvPr id="28675" name="Rectangle 3"/>
          <p:cNvSpPr>
            <a:spLocks noGrp="1" noChangeArrowheads="1"/>
          </p:cNvSpPr>
          <p:nvPr>
            <p:ph type="body" idx="1"/>
          </p:nvPr>
        </p:nvSpPr>
        <p:spPr/>
        <p:txBody>
          <a:bodyPr/>
          <a:lstStyle/>
          <a:p>
            <a:pPr eaLnBrk="1" hangingPunct="1">
              <a:buFontTx/>
              <a:buNone/>
            </a:pPr>
            <a:r>
              <a:rPr lang="en-US" altLang="en-US" sz="4000" b="1" u="sng">
                <a:latin typeface="Arial" panose="020B0604020202020204" pitchFamily="34" charset="0"/>
              </a:rPr>
              <a:t>Hypothesis</a:t>
            </a:r>
            <a:r>
              <a:rPr lang="en-US" altLang="en-US" sz="4000" b="1">
                <a:latin typeface="Arial" panose="020B0604020202020204" pitchFamily="34" charset="0"/>
              </a:rPr>
              <a:t> is the presumed relationship between the variables.</a:t>
            </a:r>
          </a:p>
          <a:p>
            <a:pPr eaLnBrk="1" hangingPunct="1">
              <a:buFontTx/>
              <a:buNone/>
            </a:pPr>
            <a:r>
              <a:rPr lang="en-US" altLang="en-US" sz="3600" b="1">
                <a:latin typeface="Arial" panose="020B0604020202020204" pitchFamily="34" charset="0"/>
              </a:rPr>
              <a:t>It is not just a guess but is based on reviewing other studies </a:t>
            </a:r>
            <a:endParaRPr lang="en-US" altLang="en-US" sz="3600" b="1">
              <a:solidFill>
                <a:schemeClr val="bg1"/>
              </a:solidFill>
              <a:latin typeface="Arial" panose="020B0604020202020204" pitchFamily="34" charset="0"/>
            </a:endParaRPr>
          </a:p>
          <a:p>
            <a:pPr eaLnBrk="1" hangingPunct="1">
              <a:buFontTx/>
              <a:buNone/>
            </a:pPr>
            <a:r>
              <a:rPr lang="en-US" altLang="en-US" sz="3600" b="1">
                <a:latin typeface="Arial" panose="020B0604020202020204" pitchFamily="34" charset="0"/>
              </a:rPr>
              <a:t>Hypothesis is what the researcher thinks will happen or thinks the situation is.</a:t>
            </a:r>
            <a:br>
              <a:rPr lang="en-US" altLang="en-US" sz="3600" b="1">
                <a:latin typeface="Arial" panose="020B0604020202020204" pitchFamily="34" charset="0"/>
              </a:rPr>
            </a:br>
            <a:endParaRPr lang="en-US" altLang="en-US" sz="3600" b="1">
              <a:latin typeface="Arial" panose="020B0604020202020204" pitchFamily="34" charset="0"/>
            </a:endParaRPr>
          </a:p>
          <a:p>
            <a:pPr eaLnBrk="1" hangingPunct="1"/>
            <a:endParaRPr lang="en-US" altLang="en-US" b="1" smtClean="0">
              <a:latin typeface="Arial" panose="020B0604020202020204" pitchFamily="34" charset="0"/>
            </a:endParaRPr>
          </a:p>
        </p:txBody>
      </p:sp>
    </p:spTree>
    <p:extLst>
      <p:ext uri="{BB962C8B-B14F-4D97-AF65-F5344CB8AC3E}">
        <p14:creationId xmlns:p14="http://schemas.microsoft.com/office/powerpoint/2010/main" val="216882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mtClean="0">
                <a:latin typeface="Arial" panose="020B0604020202020204" pitchFamily="34" charset="0"/>
              </a:rPr>
              <a:t>Variables</a:t>
            </a:r>
          </a:p>
        </p:txBody>
      </p:sp>
      <p:sp>
        <p:nvSpPr>
          <p:cNvPr id="29699" name="Content Placeholder 2"/>
          <p:cNvSpPr>
            <a:spLocks noGrp="1"/>
          </p:cNvSpPr>
          <p:nvPr>
            <p:ph idx="1"/>
          </p:nvPr>
        </p:nvSpPr>
        <p:spPr>
          <a:xfrm>
            <a:off x="760412" y="1371600"/>
            <a:ext cx="10820400" cy="4525963"/>
          </a:xfrm>
        </p:spPr>
        <p:txBody>
          <a:bodyPr>
            <a:noAutofit/>
          </a:bodyPr>
          <a:lstStyle/>
          <a:p>
            <a:pPr eaLnBrk="1" hangingPunct="1"/>
            <a:r>
              <a:rPr lang="en-US" altLang="en-US" sz="3200" b="1" dirty="0" smtClean="0">
                <a:latin typeface="Arial" panose="020B0604020202020204" pitchFamily="34" charset="0"/>
              </a:rPr>
              <a:t>Independent variable – Think of it as a cause;  what you start with</a:t>
            </a:r>
          </a:p>
          <a:p>
            <a:pPr eaLnBrk="1" hangingPunct="1"/>
            <a:r>
              <a:rPr lang="en-US" altLang="en-US" sz="3200" b="1" dirty="0" smtClean="0">
                <a:latin typeface="Arial" panose="020B0604020202020204" pitchFamily="34" charset="0"/>
              </a:rPr>
              <a:t>Dependent variable -- Think of it as the effect; what you measure or count</a:t>
            </a:r>
          </a:p>
          <a:p>
            <a:pPr eaLnBrk="1" hangingPunct="1">
              <a:buFontTx/>
              <a:buNone/>
            </a:pPr>
            <a:r>
              <a:rPr lang="en-US" altLang="en-US" sz="3200" b="1" dirty="0" smtClean="0">
                <a:latin typeface="Arial" panose="020B0604020202020204" pitchFamily="34" charset="0"/>
              </a:rPr>
              <a:t>They change from study to study.</a:t>
            </a:r>
          </a:p>
          <a:p>
            <a:pPr eaLnBrk="1" hangingPunct="1"/>
            <a:r>
              <a:rPr lang="en-US" altLang="en-US" sz="3200" b="1" dirty="0" smtClean="0">
                <a:latin typeface="Arial" panose="020B0604020202020204" pitchFamily="34" charset="0"/>
              </a:rPr>
              <a:t>Correlation vs. causation</a:t>
            </a:r>
          </a:p>
          <a:p>
            <a:pPr eaLnBrk="1" hangingPunct="1"/>
            <a:r>
              <a:rPr lang="en-US" altLang="en-US" sz="3200" b="1" dirty="0" smtClean="0">
                <a:latin typeface="Arial" panose="020B0604020202020204" pitchFamily="34" charset="0"/>
              </a:rPr>
              <a:t>Hypothesis must be testable – there must be observable information</a:t>
            </a:r>
            <a:endParaRPr lang="en-US" altLang="en-US" sz="3200" dirty="0" smtClean="0">
              <a:latin typeface="Arial" panose="020B0604020202020204" pitchFamily="34" charset="0"/>
            </a:endParaRPr>
          </a:p>
        </p:txBody>
      </p:sp>
    </p:spTree>
    <p:extLst>
      <p:ext uri="{BB962C8B-B14F-4D97-AF65-F5344CB8AC3E}">
        <p14:creationId xmlns:p14="http://schemas.microsoft.com/office/powerpoint/2010/main" val="378387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smtClean="0">
                <a:latin typeface="Arial" panose="020B0604020202020204" pitchFamily="34" charset="0"/>
              </a:rPr>
              <a:t>Sample Hypotheses</a:t>
            </a:r>
          </a:p>
        </p:txBody>
      </p:sp>
      <p:sp>
        <p:nvSpPr>
          <p:cNvPr id="30723" name="Content Placeholder 2"/>
          <p:cNvSpPr>
            <a:spLocks noGrp="1"/>
          </p:cNvSpPr>
          <p:nvPr>
            <p:ph idx="1"/>
          </p:nvPr>
        </p:nvSpPr>
        <p:spPr>
          <a:xfrm>
            <a:off x="1979612" y="1447801"/>
            <a:ext cx="8229600" cy="4525963"/>
          </a:xfrm>
        </p:spPr>
        <p:txBody>
          <a:bodyPr>
            <a:noAutofit/>
          </a:bodyPr>
          <a:lstStyle/>
          <a:p>
            <a:pPr eaLnBrk="1" hangingPunct="1"/>
            <a:r>
              <a:rPr lang="en-US" altLang="en-US" sz="2800" b="1" dirty="0" smtClean="0">
                <a:latin typeface="Arial" panose="020B0604020202020204" pitchFamily="34" charset="0"/>
              </a:rPr>
              <a:t>Students who read the chapter in the  textbook before it is discussed in class get better grades.  </a:t>
            </a:r>
          </a:p>
          <a:p>
            <a:pPr eaLnBrk="1" hangingPunct="1"/>
            <a:r>
              <a:rPr lang="en-US" altLang="en-US" sz="2800" b="1" dirty="0" smtClean="0">
                <a:latin typeface="Arial" panose="020B0604020202020204" pitchFamily="34" charset="0"/>
              </a:rPr>
              <a:t>IV = reading the textbook</a:t>
            </a:r>
          </a:p>
          <a:p>
            <a:pPr eaLnBrk="1" hangingPunct="1"/>
            <a:r>
              <a:rPr lang="en-US" altLang="en-US" sz="2800" b="1" dirty="0" smtClean="0">
                <a:latin typeface="Arial" panose="020B0604020202020204" pitchFamily="34" charset="0"/>
              </a:rPr>
              <a:t>DV = grades</a:t>
            </a:r>
          </a:p>
          <a:p>
            <a:pPr eaLnBrk="1" hangingPunct="1"/>
            <a:r>
              <a:rPr lang="en-US" altLang="en-US" sz="2800" b="1" dirty="0" smtClean="0">
                <a:latin typeface="Arial" panose="020B0604020202020204" pitchFamily="34" charset="0"/>
              </a:rPr>
              <a:t>Trouble sleeping may result from taking in too much caffeine</a:t>
            </a:r>
          </a:p>
          <a:p>
            <a:pPr eaLnBrk="1" hangingPunct="1"/>
            <a:r>
              <a:rPr lang="en-US" altLang="en-US" sz="2800" b="1" dirty="0" smtClean="0">
                <a:latin typeface="Arial" panose="020B0604020202020204" pitchFamily="34" charset="0"/>
              </a:rPr>
              <a:t>IV =</a:t>
            </a:r>
          </a:p>
          <a:p>
            <a:pPr eaLnBrk="1" hangingPunct="1"/>
            <a:r>
              <a:rPr lang="en-US" altLang="en-US" sz="2800" b="1" dirty="0" smtClean="0">
                <a:latin typeface="Arial" panose="020B0604020202020204" pitchFamily="34" charset="0"/>
              </a:rPr>
              <a:t>DV =</a:t>
            </a:r>
          </a:p>
        </p:txBody>
      </p:sp>
    </p:spTree>
    <p:extLst>
      <p:ext uri="{BB962C8B-B14F-4D97-AF65-F5344CB8AC3E}">
        <p14:creationId xmlns:p14="http://schemas.microsoft.com/office/powerpoint/2010/main" val="32310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latin typeface="Arial" panose="020B0604020202020204" pitchFamily="34" charset="0"/>
              </a:rPr>
              <a:t>Design the Study</a:t>
            </a:r>
          </a:p>
        </p:txBody>
      </p:sp>
      <p:sp>
        <p:nvSpPr>
          <p:cNvPr id="31747" name="Rectangle 3"/>
          <p:cNvSpPr>
            <a:spLocks noGrp="1" noChangeArrowheads="1"/>
          </p:cNvSpPr>
          <p:nvPr>
            <p:ph type="body" idx="1"/>
          </p:nvPr>
        </p:nvSpPr>
        <p:spPr/>
        <p:txBody>
          <a:bodyPr/>
          <a:lstStyle/>
          <a:p>
            <a:pPr eaLnBrk="1" hangingPunct="1"/>
            <a:r>
              <a:rPr lang="en-US" altLang="en-US" sz="3600" b="1">
                <a:latin typeface="Arial" panose="020B0604020202020204" pitchFamily="34" charset="0"/>
              </a:rPr>
              <a:t>Who has the data you need?</a:t>
            </a:r>
          </a:p>
          <a:p>
            <a:pPr eaLnBrk="1" hangingPunct="1"/>
            <a:r>
              <a:rPr lang="en-US" altLang="en-US" sz="3600" b="1">
                <a:latin typeface="Arial" panose="020B0604020202020204" pitchFamily="34" charset="0"/>
              </a:rPr>
              <a:t>Who is your population?</a:t>
            </a:r>
          </a:p>
          <a:p>
            <a:pPr eaLnBrk="1" hangingPunct="1"/>
            <a:r>
              <a:rPr lang="en-US" altLang="en-US" sz="3600" b="1">
                <a:latin typeface="Arial" panose="020B0604020202020204" pitchFamily="34" charset="0"/>
              </a:rPr>
              <a:t>How can you find out what you need to know?</a:t>
            </a:r>
          </a:p>
          <a:p>
            <a:pPr eaLnBrk="1" hangingPunct="1"/>
            <a:r>
              <a:rPr lang="en-US" altLang="en-US" sz="3600" b="1">
                <a:latin typeface="Arial" panose="020B0604020202020204" pitchFamily="34" charset="0"/>
              </a:rPr>
              <a:t>Draw a sample to represent the population</a:t>
            </a:r>
          </a:p>
        </p:txBody>
      </p:sp>
    </p:spTree>
    <p:extLst>
      <p:ext uri="{BB962C8B-B14F-4D97-AF65-F5344CB8AC3E}">
        <p14:creationId xmlns:p14="http://schemas.microsoft.com/office/powerpoint/2010/main" val="205042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979612" y="403225"/>
            <a:ext cx="8243888" cy="1143000"/>
          </a:xfrm>
        </p:spPr>
        <p:txBody>
          <a:bodyPr/>
          <a:lstStyle/>
          <a:p>
            <a:pPr eaLnBrk="1" hangingPunct="1"/>
            <a:r>
              <a:rPr lang="en-US" altLang="en-US" sz="3900" dirty="0" smtClean="0">
                <a:latin typeface="Arial" panose="020B0604020202020204" pitchFamily="34" charset="0"/>
              </a:rPr>
              <a:t>Some of the Methods </a:t>
            </a:r>
            <a:r>
              <a:rPr lang="en-US" altLang="en-US" sz="3900" dirty="0">
                <a:latin typeface="Arial" panose="020B0604020202020204" pitchFamily="34" charset="0"/>
              </a:rPr>
              <a:t>of Selecting </a:t>
            </a:r>
            <a:r>
              <a:rPr lang="en-US" altLang="en-US" sz="3900" dirty="0" smtClean="0">
                <a:latin typeface="Arial" panose="020B0604020202020204" pitchFamily="34" charset="0"/>
              </a:rPr>
              <a:t/>
            </a:r>
            <a:br>
              <a:rPr lang="en-US" altLang="en-US" sz="3900" dirty="0" smtClean="0">
                <a:latin typeface="Arial" panose="020B0604020202020204" pitchFamily="34" charset="0"/>
              </a:rPr>
            </a:br>
            <a:r>
              <a:rPr lang="en-US" altLang="en-US" sz="3900" dirty="0" smtClean="0">
                <a:latin typeface="Arial" panose="020B0604020202020204" pitchFamily="34" charset="0"/>
              </a:rPr>
              <a:t>a </a:t>
            </a:r>
            <a:r>
              <a:rPr lang="en-US" altLang="en-US" sz="3900" dirty="0">
                <a:latin typeface="Arial" panose="020B0604020202020204" pitchFamily="34" charset="0"/>
              </a:rPr>
              <a:t>Sample</a:t>
            </a:r>
            <a:endParaRPr lang="en-US" altLang="en-US" dirty="0" smtClean="0">
              <a:latin typeface="Arial" panose="020B0604020202020204" pitchFamily="34" charset="0"/>
            </a:endParaRPr>
          </a:p>
        </p:txBody>
      </p:sp>
      <p:sp>
        <p:nvSpPr>
          <p:cNvPr id="32771" name="Rectangle 3"/>
          <p:cNvSpPr>
            <a:spLocks noGrp="1" noChangeArrowheads="1"/>
          </p:cNvSpPr>
          <p:nvPr>
            <p:ph type="body" idx="1"/>
          </p:nvPr>
        </p:nvSpPr>
        <p:spPr/>
        <p:txBody>
          <a:bodyPr/>
          <a:lstStyle/>
          <a:p>
            <a:pPr eaLnBrk="1" hangingPunct="1">
              <a:lnSpc>
                <a:spcPct val="80000"/>
              </a:lnSpc>
            </a:pPr>
            <a:r>
              <a:rPr lang="en-US" altLang="en-US" sz="3600" b="1" dirty="0">
                <a:latin typeface="Arial" panose="020B0604020202020204" pitchFamily="34" charset="0"/>
              </a:rPr>
              <a:t>Random Sample</a:t>
            </a:r>
          </a:p>
          <a:p>
            <a:pPr lvl="1" eaLnBrk="1" hangingPunct="1">
              <a:lnSpc>
                <a:spcPct val="80000"/>
              </a:lnSpc>
            </a:pPr>
            <a:r>
              <a:rPr lang="en-US" altLang="en-US" sz="3200" b="1" dirty="0">
                <a:latin typeface="Arial" panose="020B0604020202020204" pitchFamily="34" charset="0"/>
              </a:rPr>
              <a:t>all members of the population have an equal and independent chance</a:t>
            </a:r>
          </a:p>
          <a:p>
            <a:pPr eaLnBrk="1" hangingPunct="1">
              <a:lnSpc>
                <a:spcPct val="80000"/>
              </a:lnSpc>
            </a:pPr>
            <a:r>
              <a:rPr lang="en-US" altLang="en-US" sz="3600" b="1" dirty="0">
                <a:latin typeface="Arial" panose="020B0604020202020204" pitchFamily="34" charset="0"/>
              </a:rPr>
              <a:t>Systematic Sample</a:t>
            </a:r>
          </a:p>
          <a:p>
            <a:pPr lvl="1" eaLnBrk="1" hangingPunct="1">
              <a:lnSpc>
                <a:spcPct val="80000"/>
              </a:lnSpc>
            </a:pPr>
            <a:r>
              <a:rPr lang="en-US" altLang="en-US" sz="3200" b="1" dirty="0">
                <a:latin typeface="Arial" panose="020B0604020202020204" pitchFamily="34" charset="0"/>
              </a:rPr>
              <a:t>every “nth” name is selected from a list</a:t>
            </a:r>
            <a:endParaRPr lang="en-US" altLang="en-US" sz="3200" dirty="0">
              <a:latin typeface="Arial" panose="020B0604020202020204" pitchFamily="34" charset="0"/>
            </a:endParaRPr>
          </a:p>
          <a:p>
            <a:pPr eaLnBrk="1" hangingPunct="1">
              <a:lnSpc>
                <a:spcPct val="80000"/>
              </a:lnSpc>
            </a:pPr>
            <a:r>
              <a:rPr lang="en-US" altLang="en-US" sz="3600" b="1" dirty="0">
                <a:latin typeface="Arial" panose="020B0604020202020204" pitchFamily="34" charset="0"/>
              </a:rPr>
              <a:t>Convenience Sample </a:t>
            </a:r>
          </a:p>
          <a:p>
            <a:pPr lvl="1" eaLnBrk="1" hangingPunct="1">
              <a:lnSpc>
                <a:spcPct val="80000"/>
              </a:lnSpc>
            </a:pPr>
            <a:r>
              <a:rPr lang="en-US" altLang="en-US" sz="3200" b="1" dirty="0">
                <a:latin typeface="Arial" panose="020B0604020202020204" pitchFamily="34" charset="0"/>
              </a:rPr>
              <a:t>those who are available and/or willing to participate</a:t>
            </a:r>
          </a:p>
        </p:txBody>
      </p:sp>
    </p:spTree>
    <p:extLst>
      <p:ext uri="{BB962C8B-B14F-4D97-AF65-F5344CB8AC3E}">
        <p14:creationId xmlns:p14="http://schemas.microsoft.com/office/powerpoint/2010/main" val="60895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79612" y="403225"/>
            <a:ext cx="8001000" cy="1143000"/>
          </a:xfrm>
        </p:spPr>
        <p:txBody>
          <a:bodyPr>
            <a:normAutofit fontScale="90000"/>
          </a:bodyPr>
          <a:lstStyle/>
          <a:p>
            <a:pPr eaLnBrk="1" hangingPunct="1"/>
            <a:r>
              <a:rPr lang="en-US" altLang="en-US" smtClean="0">
                <a:latin typeface="Arial" panose="020B0604020202020204" pitchFamily="34" charset="0"/>
              </a:rPr>
              <a:t>Types of Research Designs:  </a:t>
            </a:r>
            <a:r>
              <a:rPr lang="en-US" altLang="en-US" b="1" smtClean="0">
                <a:latin typeface="Arial" panose="020B0604020202020204" pitchFamily="34" charset="0"/>
              </a:rPr>
              <a:t>Past</a:t>
            </a:r>
          </a:p>
        </p:txBody>
      </p:sp>
      <p:sp>
        <p:nvSpPr>
          <p:cNvPr id="33795" name="Rectangle 3"/>
          <p:cNvSpPr>
            <a:spLocks noGrp="1" noChangeArrowheads="1"/>
          </p:cNvSpPr>
          <p:nvPr>
            <p:ph type="body" idx="1"/>
          </p:nvPr>
        </p:nvSpPr>
        <p:spPr>
          <a:xfrm>
            <a:off x="1979612" y="2179638"/>
            <a:ext cx="8229600" cy="4525962"/>
          </a:xfrm>
        </p:spPr>
        <p:txBody>
          <a:bodyPr/>
          <a:lstStyle/>
          <a:p>
            <a:pPr eaLnBrk="1" hangingPunct="1"/>
            <a:r>
              <a:rPr lang="en-US" altLang="en-US" sz="4000" b="1" dirty="0">
                <a:latin typeface="Arial" panose="020B0604020202020204" pitchFamily="34" charset="0"/>
              </a:rPr>
              <a:t>Past oriented</a:t>
            </a:r>
          </a:p>
          <a:p>
            <a:pPr lvl="1" eaLnBrk="1" hangingPunct="1"/>
            <a:r>
              <a:rPr lang="en-US" altLang="en-US" sz="3600" b="1" dirty="0">
                <a:latin typeface="Arial" panose="020B0604020202020204" pitchFamily="34" charset="0"/>
              </a:rPr>
              <a:t>historical studies</a:t>
            </a:r>
          </a:p>
          <a:p>
            <a:pPr lvl="1" eaLnBrk="1" hangingPunct="1"/>
            <a:endParaRPr lang="en-US" altLang="en-US" sz="3600" b="1" dirty="0">
              <a:latin typeface="Arial" panose="020B0604020202020204" pitchFamily="34" charset="0"/>
            </a:endParaRPr>
          </a:p>
          <a:p>
            <a:pPr lvl="1" eaLnBrk="1" hangingPunct="1">
              <a:buFontTx/>
              <a:buNone/>
            </a:pPr>
            <a:r>
              <a:rPr lang="en-US" altLang="en-US" sz="4000" b="1" dirty="0">
                <a:latin typeface="Arial" panose="020B0604020202020204" pitchFamily="34" charset="0"/>
              </a:rPr>
              <a:t>What was</a:t>
            </a:r>
            <a:r>
              <a:rPr lang="en-US" altLang="en-US" sz="4000" b="1" dirty="0" smtClean="0">
                <a:latin typeface="Arial" panose="020B0604020202020204" pitchFamily="34" charset="0"/>
              </a:rPr>
              <a:t>…(the situation regarding these variables)?</a:t>
            </a:r>
            <a:endParaRPr lang="en-US" altLang="en-US" sz="4000" b="1" dirty="0">
              <a:latin typeface="Arial" panose="020B0604020202020204" pitchFamily="34" charset="0"/>
            </a:endParaRPr>
          </a:p>
          <a:p>
            <a:pPr lvl="1" eaLnBrk="1" hangingPunct="1"/>
            <a:r>
              <a:rPr lang="en-US" altLang="en-US" sz="3600" b="1" dirty="0" err="1">
                <a:latin typeface="Arial" panose="020B0604020202020204" pitchFamily="34" charset="0"/>
              </a:rPr>
              <a:t>Precollected</a:t>
            </a:r>
            <a:r>
              <a:rPr lang="en-US" altLang="en-US" sz="3600" b="1" dirty="0">
                <a:latin typeface="Arial" panose="020B0604020202020204" pitchFamily="34" charset="0"/>
              </a:rPr>
              <a:t> data; secondary sources</a:t>
            </a:r>
          </a:p>
        </p:txBody>
      </p:sp>
    </p:spTree>
    <p:extLst>
      <p:ext uri="{BB962C8B-B14F-4D97-AF65-F5344CB8AC3E}">
        <p14:creationId xmlns:p14="http://schemas.microsoft.com/office/powerpoint/2010/main" val="3961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4412" y="336550"/>
            <a:ext cx="7696200" cy="1143000"/>
          </a:xfrm>
        </p:spPr>
        <p:txBody>
          <a:bodyPr>
            <a:normAutofit fontScale="90000"/>
          </a:bodyPr>
          <a:lstStyle/>
          <a:p>
            <a:pPr eaLnBrk="1" hangingPunct="1"/>
            <a:r>
              <a:rPr lang="en-US" altLang="en-US" smtClean="0">
                <a:latin typeface="Arial" panose="020B0604020202020204" pitchFamily="34" charset="0"/>
              </a:rPr>
              <a:t>Types of Research Designs:  </a:t>
            </a:r>
            <a:r>
              <a:rPr lang="en-US" altLang="en-US" b="1" smtClean="0">
                <a:latin typeface="Arial" panose="020B0604020202020204" pitchFamily="34" charset="0"/>
              </a:rPr>
              <a:t>Present</a:t>
            </a:r>
          </a:p>
        </p:txBody>
      </p:sp>
      <p:sp>
        <p:nvSpPr>
          <p:cNvPr id="34819" name="Rectangle 3"/>
          <p:cNvSpPr>
            <a:spLocks noGrp="1" noChangeArrowheads="1"/>
          </p:cNvSpPr>
          <p:nvPr>
            <p:ph type="body" idx="1"/>
          </p:nvPr>
        </p:nvSpPr>
        <p:spPr>
          <a:xfrm>
            <a:off x="1979612" y="2103438"/>
            <a:ext cx="8229600" cy="4525962"/>
          </a:xfrm>
        </p:spPr>
        <p:txBody>
          <a:bodyPr>
            <a:normAutofit lnSpcReduction="10000"/>
          </a:bodyPr>
          <a:lstStyle/>
          <a:p>
            <a:pPr eaLnBrk="1" hangingPunct="1"/>
            <a:r>
              <a:rPr lang="en-US" altLang="en-US" sz="4000" b="1" dirty="0">
                <a:latin typeface="Arial" panose="020B0604020202020204" pitchFamily="34" charset="0"/>
              </a:rPr>
              <a:t>Present oriented - descriptive</a:t>
            </a:r>
            <a:br>
              <a:rPr lang="en-US" altLang="en-US" sz="4000" b="1" dirty="0">
                <a:latin typeface="Arial" panose="020B0604020202020204" pitchFamily="34" charset="0"/>
              </a:rPr>
            </a:br>
            <a:endParaRPr lang="en-US" altLang="en-US" sz="4000" b="1" dirty="0">
              <a:latin typeface="Arial" panose="020B0604020202020204" pitchFamily="34" charset="0"/>
            </a:endParaRPr>
          </a:p>
          <a:p>
            <a:pPr>
              <a:buNone/>
            </a:pPr>
            <a:r>
              <a:rPr lang="en-US" altLang="en-US" sz="4000" b="1" dirty="0">
                <a:latin typeface="Arial" panose="020B0604020202020204" pitchFamily="34" charset="0"/>
              </a:rPr>
              <a:t>What is the current status of </a:t>
            </a:r>
            <a:r>
              <a:rPr lang="en-US" altLang="en-US" sz="4000" b="1" dirty="0">
                <a:latin typeface="Arial" panose="020B0604020202020204" pitchFamily="34" charset="0"/>
              </a:rPr>
              <a:t>… (</a:t>
            </a:r>
            <a:r>
              <a:rPr lang="en-US" altLang="en-US" sz="4000" b="1" dirty="0" smtClean="0">
                <a:latin typeface="Arial" panose="020B0604020202020204" pitchFamily="34" charset="0"/>
              </a:rPr>
              <a:t>these variables in a certain situation)?</a:t>
            </a:r>
            <a:endParaRPr lang="en-US" altLang="en-US" sz="4000" b="1" dirty="0">
              <a:latin typeface="Arial" panose="020B0604020202020204" pitchFamily="34" charset="0"/>
            </a:endParaRPr>
          </a:p>
          <a:p>
            <a:pPr eaLnBrk="1" hangingPunct="1"/>
            <a:r>
              <a:rPr lang="en-US" altLang="en-US" sz="4000" b="1" dirty="0">
                <a:latin typeface="Arial" panose="020B0604020202020204" pitchFamily="34" charset="0"/>
              </a:rPr>
              <a:t>Survey, observation, or field research</a:t>
            </a:r>
          </a:p>
        </p:txBody>
      </p:sp>
    </p:spTree>
    <p:extLst>
      <p:ext uri="{BB962C8B-B14F-4D97-AF65-F5344CB8AC3E}">
        <p14:creationId xmlns:p14="http://schemas.microsoft.com/office/powerpoint/2010/main" val="245547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elcome back to school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xmlns="" name="Welcome back to school presentation" id="{BA20AF26-224D-43BB-86DA-2BC792E36EB8}" vid="{9710191D-09DB-4AC7-B7A2-C1364C5E432F}"/>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A2750EA-B7A8-4FA6-B68F-CA4FDFC453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Welcome back to school presentation</Template>
  <TotalTime>0</TotalTime>
  <Words>2206</Words>
  <Application>Microsoft Office PowerPoint</Application>
  <PresentationFormat>Custom</PresentationFormat>
  <Paragraphs>208</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Welcome back to school presentation</vt:lpstr>
      <vt:lpstr>DOING RESEARCH  IN SOCIAL SCIENCE   </vt:lpstr>
      <vt:lpstr>Identify the Problem</vt:lpstr>
      <vt:lpstr>Formulate a Hypothesis</vt:lpstr>
      <vt:lpstr>Variables</vt:lpstr>
      <vt:lpstr>Sample Hypotheses</vt:lpstr>
      <vt:lpstr>Design the Study</vt:lpstr>
      <vt:lpstr>Some of the Methods of Selecting  a Sample</vt:lpstr>
      <vt:lpstr>Types of Research Designs:  Past</vt:lpstr>
      <vt:lpstr>Types of Research Designs:  Present</vt:lpstr>
      <vt:lpstr>Surveys - Asking Questions</vt:lpstr>
      <vt:lpstr>Surveys - Asking Questions</vt:lpstr>
      <vt:lpstr>Observational Studies</vt:lpstr>
      <vt:lpstr>Field Research</vt:lpstr>
      <vt:lpstr>Types of Designs:  Experimental Research </vt:lpstr>
      <vt:lpstr>Experimental Design</vt:lpstr>
      <vt:lpstr>Collect and Analyze Data</vt:lpstr>
      <vt:lpstr>Report Results</vt:lpstr>
      <vt:lpstr>Ethical Considerations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2017-03-22T13:46:14Z</dcterms:created>
  <dcterms:modified xsi:type="dcterms:W3CDTF">2017-07-14T19:26:51Z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TC034606159991</vt:lpwstr>
  </property>
</Properties>
</file>