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5" autoAdjust="0"/>
    <p:restoredTop sz="94660"/>
  </p:normalViewPr>
  <p:slideViewPr>
    <p:cSldViewPr snapToGrid="0">
      <p:cViewPr varScale="1">
        <p:scale>
          <a:sx n="61" d="100"/>
          <a:sy n="61" d="100"/>
        </p:scale>
        <p:origin x="43"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A242B-9ABB-435E-9B20-21A22518BE39}" type="datetimeFigureOut">
              <a:rPr lang="en-US" smtClean="0"/>
              <a:t>7/23/2018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ADC29-5E81-4802-A11E-C80990B3DA5C}" type="slidenum">
              <a:rPr lang="en-US" smtClean="0"/>
              <a:t>‹#›</a:t>
            </a:fld>
            <a:endParaRPr lang="en-US"/>
          </a:p>
        </p:txBody>
      </p:sp>
    </p:spTree>
    <p:extLst>
      <p:ext uri="{BB962C8B-B14F-4D97-AF65-F5344CB8AC3E}">
        <p14:creationId xmlns:p14="http://schemas.microsoft.com/office/powerpoint/2010/main" val="169491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2016C5-BC0F-4606-A092-AA5CB09E548B}" type="slidenum">
              <a:rPr lang="en-US" smtClean="0">
                <a:latin typeface="Arial" charset="0"/>
              </a:rPr>
              <a:pPr fontAlgn="base">
                <a:spcBef>
                  <a:spcPct val="0"/>
                </a:spcBef>
                <a:spcAft>
                  <a:spcPct val="0"/>
                </a:spcAft>
              </a:pPr>
              <a:t>3</a:t>
            </a:fld>
            <a:endParaRPr lang="en-US" smtClean="0">
              <a:latin typeface="Arial"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There are three main components of culture.  The material and the two aspects of the non-material culture: the cognitive and the normative.  The circles are drawn as over-lapping because the components are so connected to one another.  For every </a:t>
            </a:r>
            <a:r>
              <a:rPr lang="en-US" u="sng" smtClean="0">
                <a:latin typeface="Arial" charset="0"/>
              </a:rPr>
              <a:t>thing</a:t>
            </a:r>
            <a:r>
              <a:rPr lang="en-US" smtClean="0">
                <a:latin typeface="Arial" charset="0"/>
              </a:rPr>
              <a:t> (ie, toaster) you have to have some cognitive information or knowledge (how to plug it in; where to insert the bread; how to push it down and set the control to achieve the appropriate shade) and some norms or rules (don’t immerse it in water; don’t stick a fork or other metal tool into).  Further, if you’re mad at your brother, you should not bonk him on the head with the toaster.</a:t>
            </a:r>
          </a:p>
        </p:txBody>
      </p:sp>
    </p:spTree>
    <p:extLst>
      <p:ext uri="{BB962C8B-B14F-4D97-AF65-F5344CB8AC3E}">
        <p14:creationId xmlns:p14="http://schemas.microsoft.com/office/powerpoint/2010/main" val="1681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4E8C15-677C-436C-BB66-D7C7FBD72A4F}" type="slidenum">
              <a:rPr lang="en-US" smtClean="0"/>
              <a:pPr>
                <a:defRPr/>
              </a:pPr>
              <a:t>14</a:t>
            </a:fld>
            <a:endParaRPr lang="en-US"/>
          </a:p>
        </p:txBody>
      </p:sp>
    </p:spTree>
    <p:extLst>
      <p:ext uri="{BB962C8B-B14F-4D97-AF65-F5344CB8AC3E}">
        <p14:creationId xmlns:p14="http://schemas.microsoft.com/office/powerpoint/2010/main" val="51561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7BA4DC-049B-4DA6-A10C-BCD7D86451E3}" type="slidenum">
              <a:rPr lang="en-US" smtClean="0"/>
              <a:pPr>
                <a:defRPr/>
              </a:pPr>
              <a:t>15</a:t>
            </a:fld>
            <a:endParaRPr lang="en-US"/>
          </a:p>
        </p:txBody>
      </p:sp>
    </p:spTree>
    <p:extLst>
      <p:ext uri="{BB962C8B-B14F-4D97-AF65-F5344CB8AC3E}">
        <p14:creationId xmlns:p14="http://schemas.microsoft.com/office/powerpoint/2010/main" val="121020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5D88163-0706-4926-81AA-AA3D65B96570}" type="slidenum">
              <a:rPr lang="en-US" smtClean="0"/>
              <a:pPr>
                <a:defRPr/>
              </a:pPr>
              <a:t>16</a:t>
            </a:fld>
            <a:endParaRPr lang="en-US"/>
          </a:p>
        </p:txBody>
      </p:sp>
    </p:spTree>
    <p:extLst>
      <p:ext uri="{BB962C8B-B14F-4D97-AF65-F5344CB8AC3E}">
        <p14:creationId xmlns:p14="http://schemas.microsoft.com/office/powerpoint/2010/main" val="52183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AB8D32-1759-4706-9138-9EAAAEA3CF1E}" type="slidenum">
              <a:rPr lang="en-US" smtClean="0">
                <a:latin typeface="Arial" charset="0"/>
              </a:rPr>
              <a:pPr fontAlgn="base">
                <a:spcBef>
                  <a:spcPct val="0"/>
                </a:spcBef>
                <a:spcAft>
                  <a:spcPct val="0"/>
                </a:spcAft>
              </a:pPr>
              <a:t>17</a:t>
            </a:fld>
            <a:endParaRPr lang="en-US" smtClean="0">
              <a:latin typeface="Arial"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Once we have an understanding of the the three major components of culture (material, cognitive, and normative), we can compare one level of societal development with another.  Throughout history and simultaneously at any point, societies reach various stages or levels of development.  </a:t>
            </a:r>
          </a:p>
          <a:p>
            <a:pPr eaLnBrk="1" hangingPunct="1">
              <a:spcBef>
                <a:spcPct val="0"/>
              </a:spcBef>
            </a:pPr>
            <a:endParaRPr lang="en-US" smtClean="0"/>
          </a:p>
          <a:p>
            <a:pPr eaLnBrk="1" hangingPunct="1">
              <a:spcBef>
                <a:spcPct val="0"/>
              </a:spcBef>
              <a:buFont typeface="Monotype Sorts" pitchFamily="2" charset="2"/>
              <a:buChar char="H"/>
            </a:pPr>
            <a:r>
              <a:rPr lang="en-US" smtClean="0"/>
              <a:t>If you watched “The Gods Must be Crazy” for Chapter 1 or if you have seen “Dances with Wolves,” you have observed the subsistence-level culture of hunter/gatherers.</a:t>
            </a:r>
          </a:p>
          <a:p>
            <a:pPr eaLnBrk="1" hangingPunct="1">
              <a:spcBef>
                <a:spcPct val="0"/>
              </a:spcBef>
              <a:buFont typeface="Monotype Sorts" pitchFamily="2" charset="2"/>
              <a:buChar char="H"/>
            </a:pPr>
            <a:r>
              <a:rPr lang="en-US" smtClean="0"/>
              <a:t>Some cultures have settled in areas with fertile plant growth or with animals (goats, sheep, reindeer) that can be domesticated and herded.</a:t>
            </a:r>
          </a:p>
          <a:p>
            <a:pPr eaLnBrk="1" hangingPunct="1">
              <a:spcBef>
                <a:spcPct val="0"/>
              </a:spcBef>
              <a:buFont typeface="Monotype Sorts" pitchFamily="2" charset="2"/>
              <a:buChar char="H"/>
            </a:pPr>
            <a:r>
              <a:rPr lang="en-US" smtClean="0"/>
              <a:t>Increased application of technology to farming (plow, irrigation, hybridization of seeds) allow for the development of a surplus and the move into an agricultural level of society.  Rural America still functions at this level.</a:t>
            </a:r>
          </a:p>
          <a:p>
            <a:pPr eaLnBrk="1" hangingPunct="1">
              <a:spcBef>
                <a:spcPct val="0"/>
              </a:spcBef>
              <a:buFont typeface="Monotype Sorts" pitchFamily="2" charset="2"/>
              <a:buChar char="H"/>
            </a:pPr>
            <a:r>
              <a:rPr lang="en-US" smtClean="0"/>
              <a:t>The surplus frees some individuals from the daily necessity to get food and enables them to trade their labors in arts, crafts, teaching, healing or religious work for food or money to purchase food.</a:t>
            </a:r>
          </a:p>
          <a:p>
            <a:pPr eaLnBrk="1" hangingPunct="1">
              <a:spcBef>
                <a:spcPct val="0"/>
              </a:spcBef>
              <a:buFont typeface="Monotype Sorts" pitchFamily="2" charset="2"/>
              <a:buChar char="H"/>
            </a:pPr>
            <a:r>
              <a:rPr lang="en-US" smtClean="0"/>
              <a:t>This led the way to the development of industrial and post-industrial cultures.  See Chapter 14 for more information on modernization, industrialization and urbanization.</a:t>
            </a:r>
          </a:p>
        </p:txBody>
      </p:sp>
    </p:spTree>
    <p:extLst>
      <p:ext uri="{BB962C8B-B14F-4D97-AF65-F5344CB8AC3E}">
        <p14:creationId xmlns:p14="http://schemas.microsoft.com/office/powerpoint/2010/main" val="295914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DB26E73-3F30-4F87-B2F3-18659201D2D8}" type="slidenum">
              <a:rPr lang="en-US" smtClean="0"/>
              <a:pPr>
                <a:defRPr/>
              </a:pPr>
              <a:t>5</a:t>
            </a:fld>
            <a:endParaRPr lang="en-US"/>
          </a:p>
        </p:txBody>
      </p:sp>
    </p:spTree>
    <p:extLst>
      <p:ext uri="{BB962C8B-B14F-4D97-AF65-F5344CB8AC3E}">
        <p14:creationId xmlns:p14="http://schemas.microsoft.com/office/powerpoint/2010/main" val="25454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7272FE-3B99-4131-AE81-7628A021D44E}" type="slidenum">
              <a:rPr lang="en-US" smtClean="0"/>
              <a:pPr>
                <a:defRPr/>
              </a:pPr>
              <a:t>6</a:t>
            </a:fld>
            <a:endParaRPr lang="en-US"/>
          </a:p>
        </p:txBody>
      </p:sp>
    </p:spTree>
    <p:extLst>
      <p:ext uri="{BB962C8B-B14F-4D97-AF65-F5344CB8AC3E}">
        <p14:creationId xmlns:p14="http://schemas.microsoft.com/office/powerpoint/2010/main" val="143398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E3A2D45-27F5-4A9E-B747-36DDC1F5E84C}" type="slidenum">
              <a:rPr lang="en-US" smtClean="0"/>
              <a:pPr>
                <a:defRPr/>
              </a:pPr>
              <a:t>7</a:t>
            </a:fld>
            <a:endParaRPr lang="en-US"/>
          </a:p>
        </p:txBody>
      </p:sp>
    </p:spTree>
    <p:extLst>
      <p:ext uri="{BB962C8B-B14F-4D97-AF65-F5344CB8AC3E}">
        <p14:creationId xmlns:p14="http://schemas.microsoft.com/office/powerpoint/2010/main" val="144059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25A5BB-C067-40FF-8AFF-E89D437BB1D0}" type="slidenum">
              <a:rPr lang="en-US" smtClean="0"/>
              <a:pPr>
                <a:defRPr/>
              </a:pPr>
              <a:t>8</a:t>
            </a:fld>
            <a:endParaRPr lang="en-US"/>
          </a:p>
        </p:txBody>
      </p:sp>
    </p:spTree>
    <p:extLst>
      <p:ext uri="{BB962C8B-B14F-4D97-AF65-F5344CB8AC3E}">
        <p14:creationId xmlns:p14="http://schemas.microsoft.com/office/powerpoint/2010/main" val="193486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4DE773-3AE4-4CF0-95D1-96632574FCAB}" type="slidenum">
              <a:rPr lang="en-US" smtClean="0"/>
              <a:pPr>
                <a:defRPr/>
              </a:pPr>
              <a:t>10</a:t>
            </a:fld>
            <a:endParaRPr lang="en-US"/>
          </a:p>
        </p:txBody>
      </p:sp>
    </p:spTree>
    <p:extLst>
      <p:ext uri="{BB962C8B-B14F-4D97-AF65-F5344CB8AC3E}">
        <p14:creationId xmlns:p14="http://schemas.microsoft.com/office/powerpoint/2010/main" val="244891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229CCD-9644-4C03-A284-4DB457C13817}" type="slidenum">
              <a:rPr lang="en-US" smtClean="0"/>
              <a:pPr>
                <a:defRPr/>
              </a:pPr>
              <a:t>11</a:t>
            </a:fld>
            <a:endParaRPr lang="en-US"/>
          </a:p>
        </p:txBody>
      </p:sp>
    </p:spTree>
    <p:extLst>
      <p:ext uri="{BB962C8B-B14F-4D97-AF65-F5344CB8AC3E}">
        <p14:creationId xmlns:p14="http://schemas.microsoft.com/office/powerpoint/2010/main" val="17445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A7745ED-D5B5-4FA6-9C8C-D8905A244538}" type="slidenum">
              <a:rPr lang="en-US" smtClean="0"/>
              <a:pPr>
                <a:defRPr/>
              </a:pPr>
              <a:t>12</a:t>
            </a:fld>
            <a:endParaRPr lang="en-US"/>
          </a:p>
        </p:txBody>
      </p:sp>
    </p:spTree>
    <p:extLst>
      <p:ext uri="{BB962C8B-B14F-4D97-AF65-F5344CB8AC3E}">
        <p14:creationId xmlns:p14="http://schemas.microsoft.com/office/powerpoint/2010/main" val="79875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53BEA2A-323C-458F-8A55-B5B0B61425D3}" type="slidenum">
              <a:rPr lang="en-US" smtClean="0"/>
              <a:pPr>
                <a:defRPr/>
              </a:pPr>
              <a:t>13</a:t>
            </a:fld>
            <a:endParaRPr lang="en-US"/>
          </a:p>
        </p:txBody>
      </p:sp>
    </p:spTree>
    <p:extLst>
      <p:ext uri="{BB962C8B-B14F-4D97-AF65-F5344CB8AC3E}">
        <p14:creationId xmlns:p14="http://schemas.microsoft.com/office/powerpoint/2010/main" val="282294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web.missouri.edu/~socbrent/timeline.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 1010 </a:t>
            </a:r>
            <a:br>
              <a:rPr lang="en-US" dirty="0" smtClean="0"/>
            </a:br>
            <a:r>
              <a:rPr lang="en-US" dirty="0" smtClean="0"/>
              <a:t>Week 7</a:t>
            </a:r>
            <a:endParaRPr lang="en-US" dirty="0"/>
          </a:p>
        </p:txBody>
      </p:sp>
      <p:sp>
        <p:nvSpPr>
          <p:cNvPr id="3" name="Subtitle 2"/>
          <p:cNvSpPr>
            <a:spLocks noGrp="1"/>
          </p:cNvSpPr>
          <p:nvPr>
            <p:ph type="subTitle" idx="1"/>
          </p:nvPr>
        </p:nvSpPr>
        <p:spPr/>
        <p:txBody>
          <a:bodyPr>
            <a:normAutofit/>
          </a:bodyPr>
          <a:lstStyle/>
          <a:p>
            <a:r>
              <a:rPr lang="en-US" sz="3600" dirty="0" smtClean="0">
                <a:solidFill>
                  <a:schemeClr val="tx1"/>
                </a:solidFill>
              </a:rPr>
              <a:t>July 23, 2018</a:t>
            </a:r>
            <a:endParaRPr lang="en-US" sz="3600" dirty="0">
              <a:solidFill>
                <a:schemeClr val="tx1"/>
              </a:solidFill>
            </a:endParaRPr>
          </a:p>
        </p:txBody>
      </p:sp>
    </p:spTree>
    <p:extLst>
      <p:ext uri="{BB962C8B-B14F-4D97-AF65-F5344CB8AC3E}">
        <p14:creationId xmlns:p14="http://schemas.microsoft.com/office/powerpoint/2010/main" val="1026407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09900" y="971550"/>
            <a:ext cx="6172200" cy="857250"/>
          </a:xfrm>
        </p:spPr>
        <p:txBody>
          <a:bodyPr>
            <a:normAutofit/>
          </a:bodyPr>
          <a:lstStyle/>
          <a:p>
            <a:r>
              <a:rPr lang="en-US" sz="4050" dirty="0"/>
              <a:t>Horticultural Societies</a:t>
            </a:r>
          </a:p>
        </p:txBody>
      </p:sp>
      <p:sp>
        <p:nvSpPr>
          <p:cNvPr id="22531" name="Rectangle 7"/>
          <p:cNvSpPr>
            <a:spLocks noGrp="1" noChangeArrowheads="1"/>
          </p:cNvSpPr>
          <p:nvPr>
            <p:ph type="body" sz="half" idx="2"/>
          </p:nvPr>
        </p:nvSpPr>
        <p:spPr>
          <a:xfrm>
            <a:off x="5649358" y="1828800"/>
            <a:ext cx="5636594" cy="4597309"/>
          </a:xfrm>
        </p:spPr>
        <p:txBody>
          <a:bodyPr>
            <a:normAutofit/>
          </a:bodyPr>
          <a:lstStyle/>
          <a:p>
            <a:r>
              <a:rPr lang="en-US" sz="3200" dirty="0"/>
              <a:t>Societies in which people plant </a:t>
            </a:r>
            <a:br>
              <a:rPr lang="en-US" sz="3200" dirty="0"/>
            </a:br>
            <a:r>
              <a:rPr lang="en-US" sz="3200" dirty="0"/>
              <a:t>gardens for subsistence.</a:t>
            </a:r>
          </a:p>
          <a:p>
            <a:r>
              <a:rPr lang="en-US" sz="3200" dirty="0"/>
              <a:t>No longer having to abandon an area as the food supply gave out, these groups developed permanent settlements</a:t>
            </a:r>
            <a:r>
              <a:rPr lang="en-US" dirty="0"/>
              <a:t>.</a:t>
            </a:r>
          </a:p>
          <a:p>
            <a:endParaRPr lang="en-US" sz="3200" dirty="0" smtClean="0"/>
          </a:p>
        </p:txBody>
      </p:sp>
      <p:pic>
        <p:nvPicPr>
          <p:cNvPr id="65539" name="Picture 3" descr="C:\Users\Jenni\AppData\Local\Microsoft\Windows\Temporary Internet Files\Content.IE5\T3A1R84V\MP900422717[1].jpg"/>
          <p:cNvPicPr>
            <a:picLocks noChangeAspect="1" noChangeArrowheads="1"/>
          </p:cNvPicPr>
          <p:nvPr/>
        </p:nvPicPr>
        <p:blipFill>
          <a:blip r:embed="rId3" cstate="print"/>
          <a:srcRect/>
          <a:stretch>
            <a:fillRect/>
          </a:stretch>
        </p:blipFill>
        <p:spPr bwMode="auto">
          <a:xfrm>
            <a:off x="381000" y="1725200"/>
            <a:ext cx="3126288" cy="4700909"/>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7" name="Picture 6" descr="seed pot.jpg"/>
          <p:cNvPicPr>
            <a:picLocks noChangeAspect="1"/>
          </p:cNvPicPr>
          <p:nvPr/>
        </p:nvPicPr>
        <p:blipFill>
          <a:blip r:embed="rId4" cstate="print"/>
          <a:stretch>
            <a:fillRect/>
          </a:stretch>
        </p:blipFill>
        <p:spPr>
          <a:xfrm>
            <a:off x="3141829" y="4492589"/>
            <a:ext cx="1943738" cy="1731141"/>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61141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4050" b="1" dirty="0"/>
              <a:t>The Agricultural Revolution</a:t>
            </a:r>
          </a:p>
        </p:txBody>
      </p:sp>
      <p:sp>
        <p:nvSpPr>
          <p:cNvPr id="12291" name="Rectangle 3"/>
          <p:cNvSpPr>
            <a:spLocks noGrp="1" noChangeArrowheads="1"/>
          </p:cNvSpPr>
          <p:nvPr>
            <p:ph type="body" idx="1"/>
          </p:nvPr>
        </p:nvSpPr>
        <p:spPr/>
        <p:txBody>
          <a:bodyPr>
            <a:normAutofit lnSpcReduction="10000"/>
          </a:bodyPr>
          <a:lstStyle/>
          <a:p>
            <a:r>
              <a:rPr lang="en-US" sz="4000" dirty="0"/>
              <a:t>Occurred about five or six thousand years ago</a:t>
            </a:r>
          </a:p>
          <a:p>
            <a:r>
              <a:rPr lang="en-US" sz="4000" dirty="0"/>
              <a:t>Ushered in by invention of the plow, marking large-scale agricultural production possible, and leading to agrarian societies.</a:t>
            </a:r>
          </a:p>
        </p:txBody>
      </p:sp>
    </p:spTree>
    <p:extLst>
      <p:ext uri="{BB962C8B-B14F-4D97-AF65-F5344CB8AC3E}">
        <p14:creationId xmlns:p14="http://schemas.microsoft.com/office/powerpoint/2010/main" val="138572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sz="4050" b="1" dirty="0"/>
              <a:t>Agrarian Societies</a:t>
            </a:r>
          </a:p>
        </p:txBody>
      </p:sp>
      <p:sp>
        <p:nvSpPr>
          <p:cNvPr id="13315" name="Rectangle 3"/>
          <p:cNvSpPr>
            <a:spLocks noGrp="1" noChangeArrowheads="1"/>
          </p:cNvSpPr>
          <p:nvPr>
            <p:ph type="body" sz="half" idx="1"/>
          </p:nvPr>
        </p:nvSpPr>
        <p:spPr>
          <a:xfrm>
            <a:off x="488514" y="1690688"/>
            <a:ext cx="6939419" cy="4054029"/>
          </a:xfrm>
        </p:spPr>
        <p:txBody>
          <a:bodyPr>
            <a:normAutofit/>
          </a:bodyPr>
          <a:lstStyle/>
          <a:p>
            <a:r>
              <a:rPr lang="en-US" sz="3200" dirty="0"/>
              <a:t>Based on agriculture</a:t>
            </a:r>
          </a:p>
          <a:p>
            <a:r>
              <a:rPr lang="en-US" sz="3200" dirty="0"/>
              <a:t>More efficient - huge surplus</a:t>
            </a:r>
          </a:p>
          <a:p>
            <a:r>
              <a:rPr lang="en-US" sz="3200" dirty="0"/>
              <a:t>More complex division of labor</a:t>
            </a:r>
          </a:p>
          <a:p>
            <a:r>
              <a:rPr lang="en-US" sz="3200" dirty="0"/>
              <a:t>Considerable inequality</a:t>
            </a:r>
          </a:p>
          <a:p>
            <a:r>
              <a:rPr lang="en-US" sz="3200" dirty="0"/>
              <a:t>Cities develop</a:t>
            </a:r>
          </a:p>
          <a:p>
            <a:r>
              <a:rPr lang="en-US" sz="3200" dirty="0"/>
              <a:t>Rapid population growth</a:t>
            </a:r>
          </a:p>
          <a:p>
            <a:endParaRPr lang="en-US" dirty="0" smtClean="0"/>
          </a:p>
        </p:txBody>
      </p:sp>
      <p:pic>
        <p:nvPicPr>
          <p:cNvPr id="24581" name="Picture 2" descr="C:\Users\Jenni\AppData\Local\Microsoft\Windows\Temporary Internet Files\Content.IE5\0DCJSDSR\MC900058248[1].wmf"/>
          <p:cNvPicPr>
            <a:picLocks noChangeAspect="1" noChangeArrowheads="1"/>
          </p:cNvPicPr>
          <p:nvPr/>
        </p:nvPicPr>
        <p:blipFill>
          <a:blip r:embed="rId3"/>
          <a:srcRect/>
          <a:stretch>
            <a:fillRect/>
          </a:stretch>
        </p:blipFill>
        <p:spPr bwMode="auto">
          <a:xfrm>
            <a:off x="7535402" y="4759247"/>
            <a:ext cx="4173434" cy="1686929"/>
          </a:xfrm>
          <a:prstGeom prst="rect">
            <a:avLst/>
          </a:prstGeom>
          <a:noFill/>
          <a:ln w="9525">
            <a:noFill/>
            <a:miter lim="800000"/>
            <a:headEnd/>
            <a:tailEnd/>
          </a:ln>
        </p:spPr>
      </p:pic>
    </p:spTree>
    <p:extLst>
      <p:ext uri="{BB962C8B-B14F-4D97-AF65-F5344CB8AC3E}">
        <p14:creationId xmlns:p14="http://schemas.microsoft.com/office/powerpoint/2010/main" val="244265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4050" b="1" dirty="0"/>
              <a:t>The Industrial Revolution</a:t>
            </a:r>
          </a:p>
        </p:txBody>
      </p:sp>
      <p:sp>
        <p:nvSpPr>
          <p:cNvPr id="14339" name="Rectangle 3"/>
          <p:cNvSpPr>
            <a:spLocks noGrp="1" noChangeArrowheads="1"/>
          </p:cNvSpPr>
          <p:nvPr>
            <p:ph type="body" idx="1"/>
          </p:nvPr>
        </p:nvSpPr>
        <p:spPr/>
        <p:txBody>
          <a:bodyPr>
            <a:normAutofit lnSpcReduction="10000"/>
          </a:bodyPr>
          <a:lstStyle/>
          <a:p>
            <a:r>
              <a:rPr lang="en-US" sz="4000" dirty="0"/>
              <a:t>Began around 1764</a:t>
            </a:r>
          </a:p>
          <a:p>
            <a:r>
              <a:rPr lang="en-US" sz="4000" dirty="0"/>
              <a:t>Third major social </a:t>
            </a:r>
            <a:br>
              <a:rPr lang="en-US" sz="4000" dirty="0"/>
            </a:br>
            <a:r>
              <a:rPr lang="en-US" sz="4000" dirty="0"/>
              <a:t>revolution</a:t>
            </a:r>
          </a:p>
          <a:p>
            <a:r>
              <a:rPr lang="en-US" sz="4000" dirty="0"/>
              <a:t>Ushered in by </a:t>
            </a:r>
            <a:br>
              <a:rPr lang="en-US" sz="4000" dirty="0"/>
            </a:br>
            <a:r>
              <a:rPr lang="en-US" sz="4000" dirty="0"/>
              <a:t>invention </a:t>
            </a:r>
            <a:br>
              <a:rPr lang="en-US" sz="4000" dirty="0"/>
            </a:br>
            <a:r>
              <a:rPr lang="en-US" sz="4000" dirty="0"/>
              <a:t>of steam engine</a:t>
            </a:r>
          </a:p>
        </p:txBody>
      </p:sp>
      <p:pic>
        <p:nvPicPr>
          <p:cNvPr id="25604" name="Picture 2" descr="C:\Users\Jenni\AppData\Local\Microsoft\Windows\Temporary Internet Files\Content.IE5\T3A1R84V\MC900277334[1].wmf"/>
          <p:cNvPicPr>
            <a:picLocks noChangeAspect="1" noChangeArrowheads="1"/>
          </p:cNvPicPr>
          <p:nvPr/>
        </p:nvPicPr>
        <p:blipFill>
          <a:blip r:embed="rId3"/>
          <a:srcRect/>
          <a:stretch>
            <a:fillRect/>
          </a:stretch>
        </p:blipFill>
        <p:spPr bwMode="auto">
          <a:xfrm>
            <a:off x="7890863" y="2837280"/>
            <a:ext cx="3661396" cy="3474620"/>
          </a:xfrm>
          <a:prstGeom prst="rect">
            <a:avLst/>
          </a:prstGeom>
          <a:noFill/>
          <a:ln w="9525">
            <a:noFill/>
            <a:miter lim="800000"/>
            <a:headEnd/>
            <a:tailEnd/>
          </a:ln>
        </p:spPr>
      </p:pic>
    </p:spTree>
    <p:extLst>
      <p:ext uri="{BB962C8B-B14F-4D97-AF65-F5344CB8AC3E}">
        <p14:creationId xmlns:p14="http://schemas.microsoft.com/office/powerpoint/2010/main" val="428969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4050" dirty="0"/>
              <a:t>Industrial Societies</a:t>
            </a:r>
          </a:p>
        </p:txBody>
      </p:sp>
      <p:sp>
        <p:nvSpPr>
          <p:cNvPr id="15363" name="Rectangle 3"/>
          <p:cNvSpPr>
            <a:spLocks noGrp="1" noChangeArrowheads="1"/>
          </p:cNvSpPr>
          <p:nvPr>
            <p:ph type="body" idx="1"/>
          </p:nvPr>
        </p:nvSpPr>
        <p:spPr>
          <a:xfrm>
            <a:off x="594557" y="1904349"/>
            <a:ext cx="8708106" cy="4481601"/>
          </a:xfrm>
        </p:spPr>
        <p:txBody>
          <a:bodyPr>
            <a:noAutofit/>
          </a:bodyPr>
          <a:lstStyle/>
          <a:p>
            <a:r>
              <a:rPr lang="en-US" sz="3600" dirty="0"/>
              <a:t>Rely on machines powered by fuels</a:t>
            </a:r>
          </a:p>
          <a:p>
            <a:r>
              <a:rPr lang="en-US" sz="3600" dirty="0"/>
              <a:t>Increased efficiency of production </a:t>
            </a:r>
          </a:p>
          <a:p>
            <a:r>
              <a:rPr lang="en-US" sz="3600" dirty="0"/>
              <a:t>Greater surplus</a:t>
            </a:r>
          </a:p>
          <a:p>
            <a:r>
              <a:rPr lang="en-US" sz="3600" dirty="0"/>
              <a:t>Rapid population increase</a:t>
            </a:r>
          </a:p>
          <a:p>
            <a:r>
              <a:rPr lang="en-US" sz="3600" dirty="0"/>
              <a:t>Inequality increased at first; later wealth </a:t>
            </a:r>
            <a:br>
              <a:rPr lang="en-US" sz="3600" dirty="0"/>
            </a:br>
            <a:r>
              <a:rPr lang="en-US" sz="3600" dirty="0"/>
              <a:t> was more widely shared</a:t>
            </a:r>
          </a:p>
        </p:txBody>
      </p:sp>
      <p:pic>
        <p:nvPicPr>
          <p:cNvPr id="26628" name="Picture 3" descr="C:\Users\Jenni\AppData\Local\Microsoft\Windows\Temporary Internet Files\Content.IE5\9GMBZ3Q4\MC900432561[1].png"/>
          <p:cNvPicPr>
            <a:picLocks noChangeAspect="1" noChangeArrowheads="1"/>
          </p:cNvPicPr>
          <p:nvPr/>
        </p:nvPicPr>
        <p:blipFill>
          <a:blip r:embed="rId3"/>
          <a:srcRect/>
          <a:stretch>
            <a:fillRect/>
          </a:stretch>
        </p:blipFill>
        <p:spPr bwMode="auto">
          <a:xfrm>
            <a:off x="8652095" y="256003"/>
            <a:ext cx="3296693" cy="3296693"/>
          </a:xfrm>
          <a:prstGeom prst="rect">
            <a:avLst/>
          </a:prstGeom>
          <a:noFill/>
          <a:ln w="9525">
            <a:noFill/>
            <a:miter lim="800000"/>
            <a:headEnd/>
            <a:tailEnd/>
          </a:ln>
        </p:spPr>
      </p:pic>
    </p:spTree>
    <p:extLst>
      <p:ext uri="{BB962C8B-B14F-4D97-AF65-F5344CB8AC3E}">
        <p14:creationId xmlns:p14="http://schemas.microsoft.com/office/powerpoint/2010/main" val="383039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52649" y="1140489"/>
            <a:ext cx="7886700" cy="994172"/>
          </a:xfrm>
        </p:spPr>
        <p:txBody>
          <a:bodyPr>
            <a:normAutofit/>
          </a:bodyPr>
          <a:lstStyle/>
          <a:p>
            <a:r>
              <a:rPr lang="en-US" sz="4050" b="1" dirty="0"/>
              <a:t>The Information Revolution </a:t>
            </a:r>
          </a:p>
        </p:txBody>
      </p:sp>
      <p:sp>
        <p:nvSpPr>
          <p:cNvPr id="27651" name="Rectangle 3"/>
          <p:cNvSpPr>
            <a:spLocks noGrp="1" noChangeArrowheads="1"/>
          </p:cNvSpPr>
          <p:nvPr>
            <p:ph type="body" idx="1"/>
          </p:nvPr>
        </p:nvSpPr>
        <p:spPr>
          <a:xfrm>
            <a:off x="199373" y="3222287"/>
            <a:ext cx="8211595" cy="3263504"/>
          </a:xfrm>
        </p:spPr>
        <p:txBody>
          <a:bodyPr>
            <a:normAutofit/>
          </a:bodyPr>
          <a:lstStyle/>
          <a:p>
            <a:r>
              <a:rPr lang="en-US" sz="3600" dirty="0"/>
              <a:t>Emerging new social </a:t>
            </a:r>
            <a:endParaRPr lang="en-US" sz="3600" dirty="0" smtClean="0"/>
          </a:p>
          <a:p>
            <a:pPr marL="0" indent="0">
              <a:buNone/>
            </a:pPr>
            <a:r>
              <a:rPr lang="en-US" sz="3600" dirty="0" smtClean="0"/>
              <a:t>revolution ushered </a:t>
            </a:r>
            <a:r>
              <a:rPr lang="en-US" sz="3600" dirty="0"/>
              <a:t>in by </a:t>
            </a:r>
            <a:endParaRPr lang="en-US" sz="3600" dirty="0" smtClean="0"/>
          </a:p>
          <a:p>
            <a:pPr marL="0" indent="0">
              <a:buNone/>
            </a:pPr>
            <a:r>
              <a:rPr lang="en-US" sz="3600" dirty="0" smtClean="0"/>
              <a:t>chip</a:t>
            </a:r>
            <a:endParaRPr lang="en-US" sz="3600" dirty="0"/>
          </a:p>
        </p:txBody>
      </p:sp>
      <p:pic>
        <p:nvPicPr>
          <p:cNvPr id="68612" name="Picture 4" descr="C:\Users\Jenni\AppData\Local\Microsoft\Windows\Temporary Internet Files\Content.IE5\0DCJSDSR\MP900422593[1].jpg"/>
          <p:cNvPicPr>
            <a:picLocks noChangeAspect="1" noChangeArrowheads="1"/>
          </p:cNvPicPr>
          <p:nvPr/>
        </p:nvPicPr>
        <p:blipFill>
          <a:blip r:embed="rId3" cstate="print"/>
          <a:srcRect/>
          <a:stretch>
            <a:fillRect/>
          </a:stretch>
        </p:blipFill>
        <p:spPr bwMode="auto">
          <a:xfrm>
            <a:off x="7089732" y="3559811"/>
            <a:ext cx="4179461" cy="2785217"/>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8613" name="Picture 5" descr="C:\Users\Jenni\AppData\Local\Microsoft\Windows\Temporary Internet Files\Content.IE5\Y3Z1U34S\MP900315496[1].jpg"/>
          <p:cNvPicPr>
            <a:picLocks noChangeAspect="1" noChangeArrowheads="1"/>
          </p:cNvPicPr>
          <p:nvPr/>
        </p:nvPicPr>
        <p:blipFill>
          <a:blip r:embed="rId4" cstate="print"/>
          <a:srcRect t="18750" b="29167"/>
          <a:stretch>
            <a:fillRect/>
          </a:stretch>
        </p:blipFill>
        <p:spPr bwMode="auto">
          <a:xfrm>
            <a:off x="9539850" y="1793537"/>
            <a:ext cx="2029968" cy="1428750"/>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942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56978" y="427755"/>
            <a:ext cx="8272212" cy="760350"/>
          </a:xfrm>
        </p:spPr>
        <p:txBody>
          <a:bodyPr>
            <a:normAutofit/>
          </a:bodyPr>
          <a:lstStyle/>
          <a:p>
            <a:r>
              <a:rPr lang="en-US" sz="3600" b="1" dirty="0"/>
              <a:t>Postindustrial Societies</a:t>
            </a:r>
          </a:p>
        </p:txBody>
      </p:sp>
      <p:sp>
        <p:nvSpPr>
          <p:cNvPr id="28675" name="Rectangle 3"/>
          <p:cNvSpPr>
            <a:spLocks noGrp="1" noChangeArrowheads="1"/>
          </p:cNvSpPr>
          <p:nvPr>
            <p:ph type="body" idx="1"/>
          </p:nvPr>
        </p:nvSpPr>
        <p:spPr>
          <a:xfrm>
            <a:off x="556979" y="1885951"/>
            <a:ext cx="8625124" cy="4201698"/>
          </a:xfrm>
        </p:spPr>
        <p:txBody>
          <a:bodyPr>
            <a:normAutofit fontScale="92500" lnSpcReduction="10000"/>
          </a:bodyPr>
          <a:lstStyle/>
          <a:p>
            <a:r>
              <a:rPr lang="en-US" sz="3600" dirty="0"/>
              <a:t>Dominated by information, services, and high technology more than the production of goods</a:t>
            </a:r>
          </a:p>
          <a:p>
            <a:r>
              <a:rPr lang="en-US" sz="3600" dirty="0"/>
              <a:t>United States was 1st country to have over half of its work force employed in service industries.</a:t>
            </a:r>
          </a:p>
          <a:p>
            <a:endParaRPr lang="en-US" dirty="0" smtClean="0">
              <a:hlinkClick r:id=""/>
            </a:endParaRPr>
          </a:p>
          <a:p>
            <a:endParaRPr lang="en-US" dirty="0" smtClean="0">
              <a:hlinkClick r:id=""/>
            </a:endParaRPr>
          </a:p>
          <a:p>
            <a:r>
              <a:rPr lang="en-US" sz="1500" dirty="0">
                <a:hlinkClick r:id="rId3"/>
              </a:rPr>
              <a:t>http://web.missouri.edu/~socbrent/timeline.htm</a:t>
            </a:r>
            <a:endParaRPr lang="en-US" sz="1500" dirty="0"/>
          </a:p>
        </p:txBody>
      </p:sp>
      <p:pic>
        <p:nvPicPr>
          <p:cNvPr id="69634" name="Picture 2" descr="C:\Users\Jenni\AppData\Local\Microsoft\Windows\Temporary Internet Files\Content.IE5\T3A1R84V\MP900443361[1].jpg"/>
          <p:cNvPicPr>
            <a:picLocks noChangeAspect="1" noChangeArrowheads="1"/>
          </p:cNvPicPr>
          <p:nvPr/>
        </p:nvPicPr>
        <p:blipFill>
          <a:blip r:embed="rId4"/>
          <a:srcRect/>
          <a:stretch>
            <a:fillRect/>
          </a:stretch>
        </p:blipFill>
        <p:spPr bwMode="auto">
          <a:xfrm>
            <a:off x="9321451" y="4555560"/>
            <a:ext cx="1844458" cy="1844458"/>
          </a:xfrm>
          <a:prstGeom prst="rect">
            <a:avLst/>
          </a:prstGeom>
          <a:noFill/>
          <a:ln w="57150">
            <a:solidFill>
              <a:schemeClr val="tx2">
                <a:lumMod val="40000"/>
                <a:lumOff val="60000"/>
              </a:schemeClr>
            </a:solidFill>
          </a:ln>
        </p:spPr>
      </p:pic>
    </p:spTree>
    <p:extLst>
      <p:ext uri="{BB962C8B-B14F-4D97-AF65-F5344CB8AC3E}">
        <p14:creationId xmlns:p14="http://schemas.microsoft.com/office/powerpoint/2010/main" val="152906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52273" y="882827"/>
            <a:ext cx="8272212" cy="760350"/>
          </a:xfrm>
        </p:spPr>
        <p:txBody>
          <a:bodyPr>
            <a:normAutofit/>
          </a:bodyPr>
          <a:lstStyle/>
          <a:p>
            <a:pPr eaLnBrk="1" hangingPunct="1">
              <a:defRPr/>
            </a:pPr>
            <a:r>
              <a:rPr lang="en-US" sz="3000" b="1" dirty="0"/>
              <a:t>Examples of Societies</a:t>
            </a:r>
          </a:p>
        </p:txBody>
      </p:sp>
      <p:sp>
        <p:nvSpPr>
          <p:cNvPr id="29699" name="Rectangle 3"/>
          <p:cNvSpPr>
            <a:spLocks noGrp="1" noChangeArrowheads="1"/>
          </p:cNvSpPr>
          <p:nvPr>
            <p:ph type="body" idx="1"/>
          </p:nvPr>
        </p:nvSpPr>
        <p:spPr>
          <a:xfrm>
            <a:off x="1890386" y="1643177"/>
            <a:ext cx="8595986" cy="5520847"/>
          </a:xfrm>
        </p:spPr>
        <p:txBody>
          <a:bodyPr>
            <a:noAutofit/>
          </a:bodyPr>
          <a:lstStyle/>
          <a:p>
            <a:pPr eaLnBrk="1" hangingPunct="1"/>
            <a:r>
              <a:rPr lang="en-US" sz="2700" b="1" dirty="0"/>
              <a:t>Hunting and gathering     (!Kung, Plains Indians – Buffalo culture)</a:t>
            </a:r>
          </a:p>
          <a:p>
            <a:pPr eaLnBrk="1" hangingPunct="1"/>
            <a:r>
              <a:rPr lang="en-US" sz="3000" b="1" dirty="0"/>
              <a:t>Herding</a:t>
            </a:r>
            <a:r>
              <a:rPr lang="en-US" sz="2700" b="1" dirty="0"/>
              <a:t>      (Bedouins,  Laplanders,  Navajo)</a:t>
            </a:r>
          </a:p>
          <a:p>
            <a:pPr eaLnBrk="1" hangingPunct="1"/>
            <a:r>
              <a:rPr lang="en-US" sz="2700" b="1" dirty="0"/>
              <a:t>Horticultural   </a:t>
            </a:r>
            <a:r>
              <a:rPr lang="en-US" sz="2700" b="1" dirty="0" smtClean="0"/>
              <a:t>(early farming communities)</a:t>
            </a:r>
            <a:endParaRPr lang="en-US" sz="2700" b="1" dirty="0"/>
          </a:p>
          <a:p>
            <a:pPr eaLnBrk="1" hangingPunct="1"/>
            <a:r>
              <a:rPr lang="en-US" sz="2700" b="1" dirty="0"/>
              <a:t>Agricultural    </a:t>
            </a:r>
            <a:r>
              <a:rPr lang="en-US" sz="2700" b="1" dirty="0" smtClean="0"/>
              <a:t>(pioneer </a:t>
            </a:r>
            <a:r>
              <a:rPr lang="en-US" sz="2700" b="1" dirty="0"/>
              <a:t>Americans in Nebraska and Iowa)</a:t>
            </a:r>
            <a:br>
              <a:rPr lang="en-US" sz="2700" b="1" dirty="0"/>
            </a:br>
            <a:r>
              <a:rPr lang="en-US" sz="2700" b="1" dirty="0"/>
              <a:t>Industrial   (Mexico and many European countries)</a:t>
            </a:r>
          </a:p>
          <a:p>
            <a:pPr eaLnBrk="1" hangingPunct="1"/>
            <a:r>
              <a:rPr lang="en-US" sz="2700" b="1" dirty="0"/>
              <a:t>Post-Industrial  (U.S.,  Japan,  much of  Europe)</a:t>
            </a:r>
          </a:p>
        </p:txBody>
      </p:sp>
    </p:spTree>
    <p:extLst>
      <p:ext uri="{BB962C8B-B14F-4D97-AF65-F5344CB8AC3E}">
        <p14:creationId xmlns:p14="http://schemas.microsoft.com/office/powerpoint/2010/main" val="134763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Review components of culture</a:t>
            </a:r>
          </a:p>
          <a:p>
            <a:r>
              <a:rPr lang="en-US" dirty="0" smtClean="0"/>
              <a:t>Film clip:  “The Gods Must </a:t>
            </a:r>
            <a:r>
              <a:rPr lang="en-US" dirty="0"/>
              <a:t>B</a:t>
            </a:r>
            <a:r>
              <a:rPr lang="en-US" dirty="0" smtClean="0"/>
              <a:t>e Crazy”</a:t>
            </a:r>
            <a:endParaRPr lang="en-US" dirty="0"/>
          </a:p>
          <a:p>
            <a:endParaRPr lang="en-US" dirty="0" smtClean="0"/>
          </a:p>
          <a:p>
            <a:r>
              <a:rPr lang="en-US" dirty="0" smtClean="0"/>
              <a:t>Discuss how components of culture vary in “size” from culture to culture</a:t>
            </a:r>
          </a:p>
          <a:p>
            <a:r>
              <a:rPr lang="en-US" dirty="0" smtClean="0"/>
              <a:t>Discuss the levels of societal development in context with the film and our own culture</a:t>
            </a:r>
            <a:endParaRPr lang="en-US" dirty="0"/>
          </a:p>
        </p:txBody>
      </p:sp>
    </p:spTree>
    <p:extLst>
      <p:ext uri="{BB962C8B-B14F-4D97-AF65-F5344CB8AC3E}">
        <p14:creationId xmlns:p14="http://schemas.microsoft.com/office/powerpoint/2010/main" val="120397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Oval 5"/>
          <p:cNvSpPr>
            <a:spLocks noChangeArrowheads="1"/>
          </p:cNvSpPr>
          <p:nvPr/>
        </p:nvSpPr>
        <p:spPr bwMode="auto">
          <a:xfrm>
            <a:off x="5410200" y="3352800"/>
            <a:ext cx="2438400" cy="2514600"/>
          </a:xfrm>
          <a:prstGeom prst="ellipse">
            <a:avLst/>
          </a:prstGeom>
          <a:solidFill>
            <a:schemeClr val="accent3">
              <a:lumMod val="75000"/>
            </a:schemeClr>
          </a:solidFill>
          <a:ln w="9525">
            <a:solidFill>
              <a:schemeClr val="accent3">
                <a:lumMod val="75000"/>
              </a:schemeClr>
            </a:solidFill>
            <a:round/>
            <a:headEnd/>
            <a:tailEnd/>
          </a:ln>
        </p:spPr>
        <p:txBody>
          <a:bodyPr wrap="none" anchor="ctr"/>
          <a:lstStyle/>
          <a:p>
            <a:pPr>
              <a:defRPr/>
            </a:pPr>
            <a:endParaRPr lang="en-US">
              <a:latin typeface="Calibri" pitchFamily="34" charset="0"/>
            </a:endParaRPr>
          </a:p>
        </p:txBody>
      </p:sp>
      <p:sp>
        <p:nvSpPr>
          <p:cNvPr id="22531" name="Rectangle 2"/>
          <p:cNvSpPr>
            <a:spLocks noGrp="1" noChangeArrowheads="1"/>
          </p:cNvSpPr>
          <p:nvPr>
            <p:ph type="title"/>
          </p:nvPr>
        </p:nvSpPr>
        <p:spPr/>
        <p:txBody>
          <a:bodyPr/>
          <a:lstStyle/>
          <a:p>
            <a:pPr eaLnBrk="1" hangingPunct="1"/>
            <a:r>
              <a:rPr lang="en-US" dirty="0" smtClean="0">
                <a:solidFill>
                  <a:schemeClr val="accent2">
                    <a:lumMod val="75000"/>
                  </a:schemeClr>
                </a:solidFill>
                <a:latin typeface="Arial" charset="0"/>
              </a:rPr>
              <a:t>Components of Culture</a:t>
            </a:r>
          </a:p>
        </p:txBody>
      </p:sp>
      <p:sp>
        <p:nvSpPr>
          <p:cNvPr id="22532" name="Oval 4"/>
          <p:cNvSpPr>
            <a:spLocks noChangeArrowheads="1"/>
          </p:cNvSpPr>
          <p:nvPr/>
        </p:nvSpPr>
        <p:spPr bwMode="auto">
          <a:xfrm>
            <a:off x="4724400" y="1981200"/>
            <a:ext cx="2514600" cy="2590800"/>
          </a:xfrm>
          <a:prstGeom prst="ellipse">
            <a:avLst/>
          </a:prstGeom>
          <a:solidFill>
            <a:srgbClr val="990033"/>
          </a:solidFill>
          <a:ln w="9525">
            <a:solidFill>
              <a:schemeClr val="tx1"/>
            </a:solidFill>
            <a:round/>
            <a:headEnd/>
            <a:tailEnd/>
          </a:ln>
        </p:spPr>
        <p:txBody>
          <a:bodyPr wrap="none" anchor="ctr"/>
          <a:lstStyle/>
          <a:p>
            <a:endParaRPr lang="en-US">
              <a:latin typeface="Calibri" pitchFamily="34" charset="0"/>
            </a:endParaRPr>
          </a:p>
        </p:txBody>
      </p:sp>
      <p:sp>
        <p:nvSpPr>
          <p:cNvPr id="22533" name="Oval 6"/>
          <p:cNvSpPr>
            <a:spLocks noChangeArrowheads="1"/>
          </p:cNvSpPr>
          <p:nvPr/>
        </p:nvSpPr>
        <p:spPr bwMode="auto">
          <a:xfrm>
            <a:off x="6553200" y="2057400"/>
            <a:ext cx="2362200" cy="2362200"/>
          </a:xfrm>
          <a:prstGeom prst="ellipse">
            <a:avLst/>
          </a:prstGeom>
          <a:solidFill>
            <a:schemeClr val="accent5">
              <a:lumMod val="40000"/>
              <a:lumOff val="60000"/>
            </a:schemeClr>
          </a:solidFill>
          <a:ln w="9525">
            <a:solidFill>
              <a:schemeClr val="tx1"/>
            </a:solidFill>
            <a:round/>
            <a:headEnd/>
            <a:tailEnd/>
          </a:ln>
        </p:spPr>
        <p:txBody>
          <a:bodyPr wrap="none" anchor="ctr"/>
          <a:lstStyle/>
          <a:p>
            <a:endParaRPr lang="en-US">
              <a:latin typeface="Calibri" pitchFamily="34" charset="0"/>
            </a:endParaRPr>
          </a:p>
        </p:txBody>
      </p:sp>
      <p:sp>
        <p:nvSpPr>
          <p:cNvPr id="22534" name="Text Box 10"/>
          <p:cNvSpPr txBox="1">
            <a:spLocks noChangeArrowheads="1"/>
          </p:cNvSpPr>
          <p:nvPr/>
        </p:nvSpPr>
        <p:spPr bwMode="auto">
          <a:xfrm>
            <a:off x="3276600" y="5257801"/>
            <a:ext cx="2514600" cy="369332"/>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Non Material Culture</a:t>
            </a:r>
          </a:p>
        </p:txBody>
      </p:sp>
      <p:sp>
        <p:nvSpPr>
          <p:cNvPr id="22535" name="Text Box 13"/>
          <p:cNvSpPr txBox="1">
            <a:spLocks noChangeArrowheads="1"/>
          </p:cNvSpPr>
          <p:nvPr/>
        </p:nvSpPr>
        <p:spPr bwMode="auto">
          <a:xfrm>
            <a:off x="2819400" y="2209801"/>
            <a:ext cx="1981200" cy="369332"/>
          </a:xfrm>
          <a:prstGeom prst="rect">
            <a:avLst/>
          </a:prstGeom>
          <a:noFill/>
          <a:ln w="9525">
            <a:noFill/>
            <a:miter lim="800000"/>
            <a:headEnd/>
            <a:tailEnd/>
          </a:ln>
        </p:spPr>
        <p:txBody>
          <a:bodyPr>
            <a:spAutoFit/>
          </a:bodyPr>
          <a:lstStyle/>
          <a:p>
            <a:pPr>
              <a:spcBef>
                <a:spcPct val="50000"/>
              </a:spcBef>
            </a:pPr>
            <a:r>
              <a:rPr lang="en-US" b="1" dirty="0">
                <a:solidFill>
                  <a:srgbClr val="C00000"/>
                </a:solidFill>
                <a:latin typeface="Calibri" pitchFamily="34" charset="0"/>
              </a:rPr>
              <a:t>Normative Culture</a:t>
            </a:r>
          </a:p>
        </p:txBody>
      </p:sp>
      <p:sp>
        <p:nvSpPr>
          <p:cNvPr id="22536" name="Text Box 14"/>
          <p:cNvSpPr txBox="1">
            <a:spLocks noChangeArrowheads="1"/>
          </p:cNvSpPr>
          <p:nvPr/>
        </p:nvSpPr>
        <p:spPr bwMode="auto">
          <a:xfrm>
            <a:off x="7924800" y="5181602"/>
            <a:ext cx="1981200" cy="646331"/>
          </a:xfrm>
          <a:prstGeom prst="rect">
            <a:avLst/>
          </a:prstGeom>
          <a:noFill/>
          <a:ln w="9525">
            <a:noFill/>
            <a:miter lim="800000"/>
            <a:headEnd/>
            <a:tailEnd/>
          </a:ln>
        </p:spPr>
        <p:txBody>
          <a:bodyPr>
            <a:spAutoFit/>
          </a:bodyPr>
          <a:lstStyle/>
          <a:p>
            <a:pPr>
              <a:spcBef>
                <a:spcPct val="50000"/>
              </a:spcBef>
            </a:pPr>
            <a:r>
              <a:rPr lang="en-US" b="1" dirty="0">
                <a:solidFill>
                  <a:schemeClr val="accent3">
                    <a:lumMod val="75000"/>
                  </a:schemeClr>
                </a:solidFill>
                <a:latin typeface="Calibri" pitchFamily="34" charset="0"/>
              </a:rPr>
              <a:t>Cognitive</a:t>
            </a:r>
            <a:br>
              <a:rPr lang="en-US" b="1" dirty="0">
                <a:solidFill>
                  <a:schemeClr val="accent3">
                    <a:lumMod val="75000"/>
                  </a:schemeClr>
                </a:solidFill>
                <a:latin typeface="Calibri" pitchFamily="34" charset="0"/>
              </a:rPr>
            </a:br>
            <a:r>
              <a:rPr lang="en-US" b="1" dirty="0">
                <a:solidFill>
                  <a:schemeClr val="accent3">
                    <a:lumMod val="75000"/>
                  </a:schemeClr>
                </a:solidFill>
                <a:latin typeface="Calibri" pitchFamily="34" charset="0"/>
              </a:rPr>
              <a:t>Culture</a:t>
            </a:r>
          </a:p>
        </p:txBody>
      </p:sp>
      <p:sp>
        <p:nvSpPr>
          <p:cNvPr id="22537" name="Text Box 15"/>
          <p:cNvSpPr txBox="1">
            <a:spLocks noChangeArrowheads="1"/>
          </p:cNvSpPr>
          <p:nvPr/>
        </p:nvSpPr>
        <p:spPr bwMode="auto">
          <a:xfrm>
            <a:off x="8763000" y="1944689"/>
            <a:ext cx="1981200" cy="646331"/>
          </a:xfrm>
          <a:prstGeom prst="rect">
            <a:avLst/>
          </a:prstGeom>
          <a:noFill/>
          <a:ln w="9525">
            <a:noFill/>
            <a:miter lim="800000"/>
            <a:headEnd/>
            <a:tailEnd/>
          </a:ln>
        </p:spPr>
        <p:txBody>
          <a:bodyPr>
            <a:spAutoFit/>
          </a:bodyPr>
          <a:lstStyle/>
          <a:p>
            <a:pPr>
              <a:spcBef>
                <a:spcPct val="50000"/>
              </a:spcBef>
            </a:pPr>
            <a:r>
              <a:rPr lang="en-US" b="1" dirty="0">
                <a:solidFill>
                  <a:schemeClr val="accent5">
                    <a:lumMod val="75000"/>
                  </a:schemeClr>
                </a:solidFill>
                <a:latin typeface="Calibri" pitchFamily="34" charset="0"/>
              </a:rPr>
              <a:t>Material </a:t>
            </a:r>
            <a:br>
              <a:rPr lang="en-US" b="1" dirty="0">
                <a:solidFill>
                  <a:schemeClr val="accent5">
                    <a:lumMod val="75000"/>
                  </a:schemeClr>
                </a:solidFill>
                <a:latin typeface="Calibri" pitchFamily="34" charset="0"/>
              </a:rPr>
            </a:br>
            <a:r>
              <a:rPr lang="en-US" b="1" dirty="0">
                <a:solidFill>
                  <a:schemeClr val="accent5">
                    <a:lumMod val="75000"/>
                  </a:schemeClr>
                </a:solidFill>
                <a:latin typeface="Calibri" pitchFamily="34" charset="0"/>
              </a:rPr>
              <a:t>Culture</a:t>
            </a:r>
          </a:p>
        </p:txBody>
      </p:sp>
      <p:sp>
        <p:nvSpPr>
          <p:cNvPr id="22538" name="Line 16"/>
          <p:cNvSpPr>
            <a:spLocks noChangeShapeType="1"/>
          </p:cNvSpPr>
          <p:nvPr/>
        </p:nvSpPr>
        <p:spPr bwMode="auto">
          <a:xfrm>
            <a:off x="3048000" y="5105400"/>
            <a:ext cx="2209800" cy="0"/>
          </a:xfrm>
          <a:prstGeom prst="line">
            <a:avLst/>
          </a:prstGeom>
          <a:noFill/>
          <a:ln w="9525">
            <a:solidFill>
              <a:schemeClr val="tx1"/>
            </a:solidFill>
            <a:round/>
            <a:headEnd/>
            <a:tailEnd/>
          </a:ln>
        </p:spPr>
        <p:txBody>
          <a:bodyPr wrap="none" anchor="ctr"/>
          <a:lstStyle/>
          <a:p>
            <a:endParaRPr lang="en-US"/>
          </a:p>
        </p:txBody>
      </p:sp>
      <p:sp>
        <p:nvSpPr>
          <p:cNvPr id="22539" name="Line 19"/>
          <p:cNvSpPr>
            <a:spLocks noChangeShapeType="1"/>
          </p:cNvSpPr>
          <p:nvPr/>
        </p:nvSpPr>
        <p:spPr bwMode="auto">
          <a:xfrm flipV="1">
            <a:off x="3124200" y="3886200"/>
            <a:ext cx="1447800" cy="1219200"/>
          </a:xfrm>
          <a:prstGeom prst="line">
            <a:avLst/>
          </a:prstGeom>
          <a:noFill/>
          <a:ln w="3810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298021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Gods Must Be Crazy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379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25677" y="382123"/>
            <a:ext cx="8646396" cy="2057400"/>
          </a:xfrm>
        </p:spPr>
        <p:txBody>
          <a:bodyPr>
            <a:normAutofit/>
          </a:bodyPr>
          <a:lstStyle/>
          <a:p>
            <a:r>
              <a:rPr lang="en-US" b="1" dirty="0" smtClean="0"/>
              <a:t>Societies and the Major Social Revolutions</a:t>
            </a:r>
          </a:p>
        </p:txBody>
      </p:sp>
      <p:pic>
        <p:nvPicPr>
          <p:cNvPr id="62466" name="Picture 2" descr="C:\Users\Jenni\AppData\Local\Microsoft\Windows\Temporary Internet Files\Content.IE5\T3A1R84V\MP900438385[1].jpg"/>
          <p:cNvPicPr>
            <a:picLocks noChangeAspect="1" noChangeArrowheads="1"/>
          </p:cNvPicPr>
          <p:nvPr/>
        </p:nvPicPr>
        <p:blipFill>
          <a:blip r:embed="rId3"/>
          <a:srcRect/>
          <a:stretch>
            <a:fillRect/>
          </a:stretch>
        </p:blipFill>
        <p:spPr bwMode="auto">
          <a:xfrm>
            <a:off x="2743200" y="2439523"/>
            <a:ext cx="6385426" cy="4263286"/>
          </a:xfrm>
          <a:prstGeom prst="rect">
            <a:avLst/>
          </a:prstGeom>
          <a:noFill/>
          <a:ln w="57150">
            <a:solidFill>
              <a:schemeClr val="tx2">
                <a:lumMod val="40000"/>
                <a:lumOff val="60000"/>
              </a:schemeClr>
            </a:solidFill>
          </a:ln>
        </p:spPr>
      </p:pic>
    </p:spTree>
    <p:extLst>
      <p:ext uri="{BB962C8B-B14F-4D97-AF65-F5344CB8AC3E}">
        <p14:creationId xmlns:p14="http://schemas.microsoft.com/office/powerpoint/2010/main" val="185278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What is a Society?</a:t>
            </a:r>
          </a:p>
        </p:txBody>
      </p:sp>
      <p:sp>
        <p:nvSpPr>
          <p:cNvPr id="18435" name="Rectangle 3"/>
          <p:cNvSpPr>
            <a:spLocks noGrp="1" noChangeArrowheads="1"/>
          </p:cNvSpPr>
          <p:nvPr>
            <p:ph type="body" idx="1"/>
          </p:nvPr>
        </p:nvSpPr>
        <p:spPr>
          <a:xfrm>
            <a:off x="1959896" y="2144219"/>
            <a:ext cx="8272211" cy="2758727"/>
          </a:xfrm>
        </p:spPr>
        <p:txBody>
          <a:bodyPr>
            <a:normAutofit/>
          </a:bodyPr>
          <a:lstStyle/>
          <a:p>
            <a:r>
              <a:rPr lang="en-US" sz="3600" dirty="0"/>
              <a:t>A group of people who share a culture and a territory</a:t>
            </a:r>
          </a:p>
          <a:p>
            <a:r>
              <a:rPr lang="en-US" sz="3600" dirty="0"/>
              <a:t>Example -</a:t>
            </a:r>
            <a:br>
              <a:rPr lang="en-US" sz="3600" dirty="0"/>
            </a:br>
            <a:r>
              <a:rPr lang="en-US" sz="3600" dirty="0"/>
              <a:t> United States</a:t>
            </a:r>
          </a:p>
        </p:txBody>
      </p:sp>
      <p:pic>
        <p:nvPicPr>
          <p:cNvPr id="63490" name="Picture 2" descr="C:\Users\Jenni\AppData\Local\Microsoft\Windows\Temporary Internet Files\Content.IE5\0DCJSDSR\MC900189571[1].jpg"/>
          <p:cNvPicPr>
            <a:picLocks noChangeAspect="1" noChangeArrowheads="1"/>
          </p:cNvPicPr>
          <p:nvPr/>
        </p:nvPicPr>
        <p:blipFill>
          <a:blip r:embed="rId3" cstate="print"/>
          <a:srcRect/>
          <a:stretch>
            <a:fillRect/>
          </a:stretch>
        </p:blipFill>
        <p:spPr bwMode="auto">
          <a:xfrm>
            <a:off x="7205719" y="3319398"/>
            <a:ext cx="4148081" cy="3254954"/>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592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sz="3600" dirty="0"/>
              <a:t>Hunting and Gathering Societies</a:t>
            </a:r>
          </a:p>
        </p:txBody>
      </p:sp>
      <p:sp>
        <p:nvSpPr>
          <p:cNvPr id="7171" name="Rectangle 3"/>
          <p:cNvSpPr>
            <a:spLocks noGrp="1" noChangeArrowheads="1"/>
          </p:cNvSpPr>
          <p:nvPr>
            <p:ph type="body" sz="half" idx="1"/>
          </p:nvPr>
        </p:nvSpPr>
        <p:spPr>
          <a:xfrm>
            <a:off x="538619" y="2526017"/>
            <a:ext cx="5957079" cy="3086100"/>
          </a:xfrm>
        </p:spPr>
        <p:txBody>
          <a:bodyPr>
            <a:noAutofit/>
          </a:bodyPr>
          <a:lstStyle/>
          <a:p>
            <a:r>
              <a:rPr lang="en-US" sz="2700" dirty="0"/>
              <a:t>Simplest type</a:t>
            </a:r>
          </a:p>
          <a:p>
            <a:r>
              <a:rPr lang="en-US" sz="2700" dirty="0"/>
              <a:t>People rely on vegetation and game</a:t>
            </a:r>
          </a:p>
          <a:p>
            <a:r>
              <a:rPr lang="en-US" sz="2700" dirty="0"/>
              <a:t>Small   (25-40 people)</a:t>
            </a:r>
          </a:p>
          <a:p>
            <a:r>
              <a:rPr lang="en-US" sz="2700" dirty="0"/>
              <a:t>Nomadic</a:t>
            </a:r>
          </a:p>
          <a:p>
            <a:r>
              <a:rPr lang="en-US" sz="2700" dirty="0"/>
              <a:t>Most egalitarian of all societies</a:t>
            </a:r>
          </a:p>
        </p:txBody>
      </p:sp>
      <p:pic>
        <p:nvPicPr>
          <p:cNvPr id="5" name="Picture 4" descr="hunter gatherer.jpg"/>
          <p:cNvPicPr>
            <a:picLocks noChangeAspect="1"/>
          </p:cNvPicPr>
          <p:nvPr/>
        </p:nvPicPr>
        <p:blipFill>
          <a:blip r:embed="rId3" cstate="print"/>
          <a:srcRect r="36500"/>
          <a:stretch>
            <a:fillRect/>
          </a:stretch>
        </p:blipFill>
        <p:spPr>
          <a:xfrm>
            <a:off x="7139836" y="2192054"/>
            <a:ext cx="4213964" cy="4296917"/>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503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93986" y="315374"/>
            <a:ext cx="9739416" cy="760350"/>
          </a:xfrm>
        </p:spPr>
        <p:txBody>
          <a:bodyPr>
            <a:noAutofit/>
          </a:bodyPr>
          <a:lstStyle/>
          <a:p>
            <a:r>
              <a:rPr lang="en-US" sz="3200" b="1" dirty="0"/>
              <a:t>Societies Branched in One of Two Directions</a:t>
            </a:r>
          </a:p>
        </p:txBody>
      </p:sp>
      <p:sp>
        <p:nvSpPr>
          <p:cNvPr id="9219" name="Rectangle 3"/>
          <p:cNvSpPr>
            <a:spLocks noGrp="1" noChangeArrowheads="1"/>
          </p:cNvSpPr>
          <p:nvPr>
            <p:ph type="body" idx="1"/>
          </p:nvPr>
        </p:nvSpPr>
        <p:spPr>
          <a:xfrm>
            <a:off x="793986" y="1363822"/>
            <a:ext cx="10722280" cy="2758727"/>
          </a:xfrm>
        </p:spPr>
        <p:txBody>
          <a:bodyPr>
            <a:normAutofit/>
          </a:bodyPr>
          <a:lstStyle/>
          <a:p>
            <a:r>
              <a:rPr lang="en-US" dirty="0"/>
              <a:t>Key to first branching is pasture - Pastoral Societies are based on pasturing of animals.</a:t>
            </a:r>
          </a:p>
          <a:p>
            <a:r>
              <a:rPr lang="en-US" dirty="0"/>
              <a:t>Key to second branching is horticulture - Horticulture Societies are based on the cultivation of plants by the use of hand tools.</a:t>
            </a:r>
          </a:p>
        </p:txBody>
      </p:sp>
      <p:pic>
        <p:nvPicPr>
          <p:cNvPr id="64514" name="Picture 2" descr="C:\Users\Jenni\AppData\Local\Microsoft\Windows\Temporary Internet Files\Content.IE5\9GMBZ3Q4\MP900227746[1].jpg"/>
          <p:cNvPicPr>
            <a:picLocks noChangeAspect="1" noChangeArrowheads="1"/>
          </p:cNvPicPr>
          <p:nvPr/>
        </p:nvPicPr>
        <p:blipFill>
          <a:blip r:embed="rId3"/>
          <a:srcRect/>
          <a:stretch>
            <a:fillRect/>
          </a:stretch>
        </p:blipFill>
        <p:spPr bwMode="auto">
          <a:xfrm>
            <a:off x="1202397" y="3799212"/>
            <a:ext cx="3933274" cy="2601698"/>
          </a:xfrm>
          <a:prstGeom prst="rect">
            <a:avLst/>
          </a:prstGeom>
          <a:noFill/>
          <a:ln w="38100">
            <a:solidFill>
              <a:schemeClr val="accent6">
                <a:lumMod val="75000"/>
              </a:schemeClr>
            </a:solidFill>
          </a:ln>
        </p:spPr>
      </p:pic>
      <p:pic>
        <p:nvPicPr>
          <p:cNvPr id="20485" name="Picture 3" descr="C:\Users\Jenni\AppData\Local\Microsoft\Windows\Temporary Internet Files\Content.IE5\0DCJSDSR\MM900283702[1].gif"/>
          <p:cNvPicPr>
            <a:picLocks noChangeAspect="1" noChangeArrowheads="1" noCrop="1"/>
          </p:cNvPicPr>
          <p:nvPr/>
        </p:nvPicPr>
        <p:blipFill>
          <a:blip r:embed="rId4"/>
          <a:srcRect/>
          <a:stretch>
            <a:fillRect/>
          </a:stretch>
        </p:blipFill>
        <p:spPr bwMode="auto">
          <a:xfrm>
            <a:off x="6155126" y="3893876"/>
            <a:ext cx="2299942" cy="2371286"/>
          </a:xfrm>
          <a:prstGeom prst="rect">
            <a:avLst/>
          </a:prstGeom>
          <a:noFill/>
          <a:ln w="9525">
            <a:noFill/>
            <a:miter lim="800000"/>
            <a:headEnd/>
            <a:tailEnd/>
          </a:ln>
        </p:spPr>
      </p:pic>
      <p:pic>
        <p:nvPicPr>
          <p:cNvPr id="20486" name="Picture 4" descr="C:\Users\Jenni\AppData\Local\Microsoft\Windows\Temporary Internet Files\Content.IE5\0DCJSDSR\MC900280297[1].wmf"/>
          <p:cNvPicPr>
            <a:picLocks noChangeAspect="1" noChangeArrowheads="1"/>
          </p:cNvPicPr>
          <p:nvPr/>
        </p:nvPicPr>
        <p:blipFill>
          <a:blip r:embed="rId5"/>
          <a:srcRect/>
          <a:stretch>
            <a:fillRect/>
          </a:stretch>
        </p:blipFill>
        <p:spPr bwMode="auto">
          <a:xfrm>
            <a:off x="8893480" y="3763558"/>
            <a:ext cx="2088722" cy="2764357"/>
          </a:xfrm>
          <a:prstGeom prst="rect">
            <a:avLst/>
          </a:prstGeom>
          <a:noFill/>
          <a:ln w="9525">
            <a:noFill/>
            <a:miter lim="800000"/>
            <a:headEnd/>
            <a:tailEnd/>
          </a:ln>
        </p:spPr>
      </p:pic>
    </p:spTree>
    <p:extLst>
      <p:ext uri="{BB962C8B-B14F-4D97-AF65-F5344CB8AC3E}">
        <p14:creationId xmlns:p14="http://schemas.microsoft.com/office/powerpoint/2010/main" val="410048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4050" dirty="0"/>
              <a:t>Pastoral Societies</a:t>
            </a:r>
          </a:p>
        </p:txBody>
      </p:sp>
      <p:sp>
        <p:nvSpPr>
          <p:cNvPr id="10243" name="Rectangle 3"/>
          <p:cNvSpPr>
            <a:spLocks noGrp="1" noChangeArrowheads="1"/>
          </p:cNvSpPr>
          <p:nvPr>
            <p:ph type="body" idx="1"/>
          </p:nvPr>
        </p:nvSpPr>
        <p:spPr>
          <a:xfrm>
            <a:off x="233036" y="2190080"/>
            <a:ext cx="7886700" cy="3263504"/>
          </a:xfrm>
        </p:spPr>
        <p:txBody>
          <a:bodyPr>
            <a:normAutofit/>
          </a:bodyPr>
          <a:lstStyle/>
          <a:p>
            <a:r>
              <a:rPr lang="en-US" sz="3000" dirty="0"/>
              <a:t>Based on the pasturing of </a:t>
            </a:r>
            <a:br>
              <a:rPr lang="en-US" sz="3000" dirty="0"/>
            </a:br>
            <a:r>
              <a:rPr lang="en-US" sz="3000" dirty="0"/>
              <a:t>animals</a:t>
            </a:r>
          </a:p>
          <a:p>
            <a:r>
              <a:rPr lang="en-US" sz="3000" dirty="0"/>
              <a:t>Developed in arid areas</a:t>
            </a:r>
          </a:p>
          <a:p>
            <a:r>
              <a:rPr lang="en-US" sz="3000" dirty="0"/>
              <a:t>Remained </a:t>
            </a:r>
            <a:br>
              <a:rPr lang="en-US" sz="3000" dirty="0"/>
            </a:br>
            <a:r>
              <a:rPr lang="en-US" sz="3000" dirty="0"/>
              <a:t>nomadic</a:t>
            </a:r>
          </a:p>
          <a:p>
            <a:endParaRPr lang="en-US" sz="2700" dirty="0"/>
          </a:p>
        </p:txBody>
      </p:sp>
      <p:pic>
        <p:nvPicPr>
          <p:cNvPr id="21508" name="Picture 4" descr="C:\hunt-gath-pg4a.jpeg"/>
          <p:cNvPicPr>
            <a:picLocks noChangeAspect="1" noChangeArrowheads="1"/>
          </p:cNvPicPr>
          <p:nvPr/>
        </p:nvPicPr>
        <p:blipFill>
          <a:blip r:embed="rId2"/>
          <a:srcRect/>
          <a:stretch>
            <a:fillRect/>
          </a:stretch>
        </p:blipFill>
        <p:spPr bwMode="auto">
          <a:xfrm>
            <a:off x="6764055" y="2847810"/>
            <a:ext cx="4862186" cy="3695540"/>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72" y="332188"/>
            <a:ext cx="2282554" cy="3377770"/>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663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TotalTime>
  <Words>701</Words>
  <Application>Microsoft Office PowerPoint</Application>
  <PresentationFormat>Widescreen</PresentationFormat>
  <Paragraphs>91</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Monotype Sorts</vt:lpstr>
      <vt:lpstr>Wingdings 3</vt:lpstr>
      <vt:lpstr>Wisp</vt:lpstr>
      <vt:lpstr>SOCI 1010  Week 7</vt:lpstr>
      <vt:lpstr>Agenda</vt:lpstr>
      <vt:lpstr>Components of Culture</vt:lpstr>
      <vt:lpstr>The Gods Must Be Crazy</vt:lpstr>
      <vt:lpstr>Societies and the Major Social Revolutions</vt:lpstr>
      <vt:lpstr>What is a Society?</vt:lpstr>
      <vt:lpstr>Hunting and Gathering Societies</vt:lpstr>
      <vt:lpstr>Societies Branched in One of Two Directions</vt:lpstr>
      <vt:lpstr>Pastoral Societies</vt:lpstr>
      <vt:lpstr>Horticultural Societies</vt:lpstr>
      <vt:lpstr>The Agricultural Revolution</vt:lpstr>
      <vt:lpstr>Agrarian Societies</vt:lpstr>
      <vt:lpstr>The Industrial Revolution</vt:lpstr>
      <vt:lpstr>Industrial Societies</vt:lpstr>
      <vt:lpstr>The Information Revolution </vt:lpstr>
      <vt:lpstr>Postindustrial Societies</vt:lpstr>
      <vt:lpstr>Examples of Societies</vt:lpstr>
    </vt:vector>
  </TitlesOfParts>
  <Company>Administrator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 1010  Week 7</dc:title>
  <dc:creator>NetTech</dc:creator>
  <cp:lastModifiedBy>NetTech</cp:lastModifiedBy>
  <cp:revision>1</cp:revision>
  <dcterms:created xsi:type="dcterms:W3CDTF">2018-07-23T14:37:33Z</dcterms:created>
  <dcterms:modified xsi:type="dcterms:W3CDTF">2018-07-23T14:46:35Z</dcterms:modified>
</cp:coreProperties>
</file>