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80" r:id="rId3"/>
    <p:sldId id="318" r:id="rId4"/>
    <p:sldId id="287" r:id="rId5"/>
    <p:sldId id="288" r:id="rId6"/>
    <p:sldId id="258" r:id="rId7"/>
    <p:sldId id="289" r:id="rId8"/>
    <p:sldId id="290" r:id="rId9"/>
    <p:sldId id="306" r:id="rId10"/>
    <p:sldId id="312" r:id="rId11"/>
    <p:sldId id="304" r:id="rId12"/>
    <p:sldId id="305" r:id="rId13"/>
    <p:sldId id="313" r:id="rId14"/>
    <p:sldId id="307" r:id="rId15"/>
    <p:sldId id="308" r:id="rId16"/>
    <p:sldId id="293" r:id="rId17"/>
    <p:sldId id="294" r:id="rId18"/>
    <p:sldId id="295" r:id="rId19"/>
    <p:sldId id="296" r:id="rId20"/>
    <p:sldId id="297" r:id="rId21"/>
    <p:sldId id="298" r:id="rId22"/>
    <p:sldId id="299" r:id="rId23"/>
    <p:sldId id="300" r:id="rId24"/>
    <p:sldId id="301" r:id="rId25"/>
    <p:sldId id="302" r:id="rId26"/>
    <p:sldId id="303" r:id="rId27"/>
    <p:sldId id="309" r:id="rId28"/>
    <p:sldId id="281" r:id="rId29"/>
    <p:sldId id="282" r:id="rId30"/>
    <p:sldId id="283" r:id="rId31"/>
    <p:sldId id="285" r:id="rId32"/>
    <p:sldId id="286" r:id="rId33"/>
    <p:sldId id="263" r:id="rId34"/>
    <p:sldId id="273" r:id="rId35"/>
    <p:sldId id="274" r:id="rId36"/>
    <p:sldId id="262" r:id="rId37"/>
    <p:sldId id="264" r:id="rId38"/>
    <p:sldId id="278" r:id="rId39"/>
    <p:sldId id="314" r:id="rId40"/>
    <p:sldId id="315" r:id="rId41"/>
    <p:sldId id="316" r:id="rId42"/>
    <p:sldId id="317" r:id="rId43"/>
    <p:sldId id="257" r:id="rId4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62"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0621FFA3-4958-4968-BBCD-D89E73209021}" type="datetimeFigureOut">
              <a:rPr lang="en-US" smtClean="0"/>
              <a:t>7/23/2018</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AF982708-D1E0-46F7-A59E-81C0D5BBC8E7}" type="slidenum">
              <a:rPr lang="en-US" smtClean="0"/>
              <a:t>‹#›</a:t>
            </a:fld>
            <a:endParaRPr lang="en-US"/>
          </a:p>
        </p:txBody>
      </p:sp>
    </p:spTree>
    <p:extLst>
      <p:ext uri="{BB962C8B-B14F-4D97-AF65-F5344CB8AC3E}">
        <p14:creationId xmlns:p14="http://schemas.microsoft.com/office/powerpoint/2010/main" val="323961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18BBD-0A10-4203-8770-EE92E20919B7}" type="slidenum">
              <a:rPr lang="en-US" altLang="en-US"/>
              <a:pPr/>
              <a:t>7</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86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6F332-B7D9-49BD-8C71-1DC981B4CBE3}" type="slidenum">
              <a:rPr lang="en-US" altLang="en-US"/>
              <a:pPr/>
              <a:t>23</a:t>
            </a:fld>
            <a:endParaRPr lang="en-US" alt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32576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B4A420-DBC7-495A-A245-58D238BE85C6}" type="slidenum">
              <a:rPr lang="en-US" altLang="en-US"/>
              <a:pPr/>
              <a:t>24</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19002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82C7D3-B060-4DC3-B88C-4704FCA02203}" type="slidenum">
              <a:rPr lang="en-US" altLang="en-US"/>
              <a:pPr/>
              <a:t>25</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74336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10C9C7-62B4-4640-AD57-4E4C6570CE54}" type="slidenum">
              <a:rPr lang="en-US" smtClean="0"/>
              <a:pPr/>
              <a:t>33</a:t>
            </a:fld>
            <a:endParaRPr lang="en-US"/>
          </a:p>
        </p:txBody>
      </p:sp>
    </p:spTree>
    <p:extLst>
      <p:ext uri="{BB962C8B-B14F-4D97-AF65-F5344CB8AC3E}">
        <p14:creationId xmlns:p14="http://schemas.microsoft.com/office/powerpoint/2010/main" val="2869609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98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243" indent="-290093">
              <a:spcBef>
                <a:spcPct val="30000"/>
              </a:spcBef>
              <a:defRPr sz="1200">
                <a:solidFill>
                  <a:schemeClr val="tx1"/>
                </a:solidFill>
                <a:latin typeface="Calibri" panose="020F0502020204030204" pitchFamily="34" charset="0"/>
              </a:defRPr>
            </a:lvl2pPr>
            <a:lvl3pPr marL="1160374" indent="-232075">
              <a:spcBef>
                <a:spcPct val="30000"/>
              </a:spcBef>
              <a:defRPr sz="1200">
                <a:solidFill>
                  <a:schemeClr val="tx1"/>
                </a:solidFill>
                <a:latin typeface="Calibri" panose="020F0502020204030204" pitchFamily="34" charset="0"/>
              </a:defRPr>
            </a:lvl3pPr>
            <a:lvl4pPr marL="1624523" indent="-232075">
              <a:spcBef>
                <a:spcPct val="30000"/>
              </a:spcBef>
              <a:defRPr sz="1200">
                <a:solidFill>
                  <a:schemeClr val="tx1"/>
                </a:solidFill>
                <a:latin typeface="Calibri" panose="020F0502020204030204" pitchFamily="34" charset="0"/>
              </a:defRPr>
            </a:lvl4pPr>
            <a:lvl5pPr marL="2088672" indent="-232075">
              <a:spcBef>
                <a:spcPct val="30000"/>
              </a:spcBef>
              <a:defRPr sz="1200">
                <a:solidFill>
                  <a:schemeClr val="tx1"/>
                </a:solidFill>
                <a:latin typeface="Calibri" panose="020F0502020204030204" pitchFamily="34" charset="0"/>
              </a:defRPr>
            </a:lvl5pPr>
            <a:lvl6pPr marL="2552822" indent="-232075" eaLnBrk="0" fontAlgn="base" hangingPunct="0">
              <a:spcBef>
                <a:spcPct val="30000"/>
              </a:spcBef>
              <a:spcAft>
                <a:spcPct val="0"/>
              </a:spcAft>
              <a:defRPr sz="1200">
                <a:solidFill>
                  <a:schemeClr val="tx1"/>
                </a:solidFill>
                <a:latin typeface="Calibri" panose="020F0502020204030204" pitchFamily="34" charset="0"/>
              </a:defRPr>
            </a:lvl6pPr>
            <a:lvl7pPr marL="3016971" indent="-232075" eaLnBrk="0" fontAlgn="base" hangingPunct="0">
              <a:spcBef>
                <a:spcPct val="30000"/>
              </a:spcBef>
              <a:spcAft>
                <a:spcPct val="0"/>
              </a:spcAft>
              <a:defRPr sz="1200">
                <a:solidFill>
                  <a:schemeClr val="tx1"/>
                </a:solidFill>
                <a:latin typeface="Calibri" panose="020F0502020204030204" pitchFamily="34" charset="0"/>
              </a:defRPr>
            </a:lvl7pPr>
            <a:lvl8pPr marL="3481121" indent="-232075" eaLnBrk="0" fontAlgn="base" hangingPunct="0">
              <a:spcBef>
                <a:spcPct val="30000"/>
              </a:spcBef>
              <a:spcAft>
                <a:spcPct val="0"/>
              </a:spcAft>
              <a:defRPr sz="1200">
                <a:solidFill>
                  <a:schemeClr val="tx1"/>
                </a:solidFill>
                <a:latin typeface="Calibri" panose="020F0502020204030204" pitchFamily="34" charset="0"/>
              </a:defRPr>
            </a:lvl8pPr>
            <a:lvl9pPr marL="3945270" indent="-232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A65316-793B-424C-BC42-7407D4182F72}" type="slidenum">
              <a:rPr lang="en-US" altLang="en-US" smtClean="0"/>
              <a:pPr>
                <a:spcBef>
                  <a:spcPct val="0"/>
                </a:spcBef>
              </a:pPr>
              <a:t>34</a:t>
            </a:fld>
            <a:endParaRPr lang="en-US" altLang="en-US" smtClean="0"/>
          </a:p>
        </p:txBody>
      </p:sp>
    </p:spTree>
    <p:extLst>
      <p:ext uri="{BB962C8B-B14F-4D97-AF65-F5344CB8AC3E}">
        <p14:creationId xmlns:p14="http://schemas.microsoft.com/office/powerpoint/2010/main" val="2634507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19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243" indent="-290093">
              <a:spcBef>
                <a:spcPct val="30000"/>
              </a:spcBef>
              <a:defRPr sz="1200">
                <a:solidFill>
                  <a:schemeClr val="tx1"/>
                </a:solidFill>
                <a:latin typeface="Calibri" panose="020F0502020204030204" pitchFamily="34" charset="0"/>
              </a:defRPr>
            </a:lvl2pPr>
            <a:lvl3pPr marL="1160374" indent="-232075">
              <a:spcBef>
                <a:spcPct val="30000"/>
              </a:spcBef>
              <a:defRPr sz="1200">
                <a:solidFill>
                  <a:schemeClr val="tx1"/>
                </a:solidFill>
                <a:latin typeface="Calibri" panose="020F0502020204030204" pitchFamily="34" charset="0"/>
              </a:defRPr>
            </a:lvl3pPr>
            <a:lvl4pPr marL="1624523" indent="-232075">
              <a:spcBef>
                <a:spcPct val="30000"/>
              </a:spcBef>
              <a:defRPr sz="1200">
                <a:solidFill>
                  <a:schemeClr val="tx1"/>
                </a:solidFill>
                <a:latin typeface="Calibri" panose="020F0502020204030204" pitchFamily="34" charset="0"/>
              </a:defRPr>
            </a:lvl4pPr>
            <a:lvl5pPr marL="2088672" indent="-232075">
              <a:spcBef>
                <a:spcPct val="30000"/>
              </a:spcBef>
              <a:defRPr sz="1200">
                <a:solidFill>
                  <a:schemeClr val="tx1"/>
                </a:solidFill>
                <a:latin typeface="Calibri" panose="020F0502020204030204" pitchFamily="34" charset="0"/>
              </a:defRPr>
            </a:lvl5pPr>
            <a:lvl6pPr marL="2552822" indent="-232075" eaLnBrk="0" fontAlgn="base" hangingPunct="0">
              <a:spcBef>
                <a:spcPct val="30000"/>
              </a:spcBef>
              <a:spcAft>
                <a:spcPct val="0"/>
              </a:spcAft>
              <a:defRPr sz="1200">
                <a:solidFill>
                  <a:schemeClr val="tx1"/>
                </a:solidFill>
                <a:latin typeface="Calibri" panose="020F0502020204030204" pitchFamily="34" charset="0"/>
              </a:defRPr>
            </a:lvl6pPr>
            <a:lvl7pPr marL="3016971" indent="-232075" eaLnBrk="0" fontAlgn="base" hangingPunct="0">
              <a:spcBef>
                <a:spcPct val="30000"/>
              </a:spcBef>
              <a:spcAft>
                <a:spcPct val="0"/>
              </a:spcAft>
              <a:defRPr sz="1200">
                <a:solidFill>
                  <a:schemeClr val="tx1"/>
                </a:solidFill>
                <a:latin typeface="Calibri" panose="020F0502020204030204" pitchFamily="34" charset="0"/>
              </a:defRPr>
            </a:lvl7pPr>
            <a:lvl8pPr marL="3481121" indent="-232075" eaLnBrk="0" fontAlgn="base" hangingPunct="0">
              <a:spcBef>
                <a:spcPct val="30000"/>
              </a:spcBef>
              <a:spcAft>
                <a:spcPct val="0"/>
              </a:spcAft>
              <a:defRPr sz="1200">
                <a:solidFill>
                  <a:schemeClr val="tx1"/>
                </a:solidFill>
                <a:latin typeface="Calibri" panose="020F0502020204030204" pitchFamily="34" charset="0"/>
              </a:defRPr>
            </a:lvl8pPr>
            <a:lvl9pPr marL="3945270" indent="-232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EE8C7A-CDB8-4D11-AFC0-52ACCC0C70A7}" type="slidenum">
              <a:rPr lang="en-US" altLang="en-US" smtClean="0"/>
              <a:pPr>
                <a:spcBef>
                  <a:spcPct val="0"/>
                </a:spcBef>
              </a:pPr>
              <a:t>35</a:t>
            </a:fld>
            <a:endParaRPr lang="en-US" altLang="en-US" smtClean="0"/>
          </a:p>
        </p:txBody>
      </p:sp>
    </p:spTree>
    <p:extLst>
      <p:ext uri="{BB962C8B-B14F-4D97-AF65-F5344CB8AC3E}">
        <p14:creationId xmlns:p14="http://schemas.microsoft.com/office/powerpoint/2010/main" val="390182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1408" indent="-292850">
              <a:defRPr>
                <a:solidFill>
                  <a:schemeClr val="tx1"/>
                </a:solidFill>
                <a:latin typeface="Calibri" pitchFamily="34" charset="0"/>
              </a:defRPr>
            </a:lvl2pPr>
            <a:lvl3pPr marL="1171398" indent="-234280">
              <a:defRPr>
                <a:solidFill>
                  <a:schemeClr val="tx1"/>
                </a:solidFill>
                <a:latin typeface="Calibri" pitchFamily="34" charset="0"/>
              </a:defRPr>
            </a:lvl3pPr>
            <a:lvl4pPr marL="1639956" indent="-234280">
              <a:defRPr>
                <a:solidFill>
                  <a:schemeClr val="tx1"/>
                </a:solidFill>
                <a:latin typeface="Calibri" pitchFamily="34" charset="0"/>
              </a:defRPr>
            </a:lvl4pPr>
            <a:lvl5pPr marL="2108515" indent="-234280">
              <a:defRPr>
                <a:solidFill>
                  <a:schemeClr val="tx1"/>
                </a:solidFill>
                <a:latin typeface="Calibri" pitchFamily="34" charset="0"/>
              </a:defRPr>
            </a:lvl5pPr>
            <a:lvl6pPr marL="2577074" indent="-234280" fontAlgn="base">
              <a:spcBef>
                <a:spcPct val="0"/>
              </a:spcBef>
              <a:spcAft>
                <a:spcPct val="0"/>
              </a:spcAft>
              <a:defRPr>
                <a:solidFill>
                  <a:schemeClr val="tx1"/>
                </a:solidFill>
                <a:latin typeface="Calibri" pitchFamily="34" charset="0"/>
              </a:defRPr>
            </a:lvl6pPr>
            <a:lvl7pPr marL="3045632" indent="-234280" fontAlgn="base">
              <a:spcBef>
                <a:spcPct val="0"/>
              </a:spcBef>
              <a:spcAft>
                <a:spcPct val="0"/>
              </a:spcAft>
              <a:defRPr>
                <a:solidFill>
                  <a:schemeClr val="tx1"/>
                </a:solidFill>
                <a:latin typeface="Calibri" pitchFamily="34" charset="0"/>
              </a:defRPr>
            </a:lvl7pPr>
            <a:lvl8pPr marL="3514192" indent="-234280" fontAlgn="base">
              <a:spcBef>
                <a:spcPct val="0"/>
              </a:spcBef>
              <a:spcAft>
                <a:spcPct val="0"/>
              </a:spcAft>
              <a:defRPr>
                <a:solidFill>
                  <a:schemeClr val="tx1"/>
                </a:solidFill>
                <a:latin typeface="Calibri" pitchFamily="34" charset="0"/>
              </a:defRPr>
            </a:lvl8pPr>
            <a:lvl9pPr marL="3982750" indent="-23428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0B2B271-52AB-467D-AC8E-5E1EB0EA7C4D}" type="slidenum">
              <a:rPr lang="en-US" smtClean="0"/>
              <a:pPr fontAlgn="base">
                <a:spcBef>
                  <a:spcPct val="0"/>
                </a:spcBef>
                <a:spcAft>
                  <a:spcPct val="0"/>
                </a:spcAft>
                <a:defRPr/>
              </a:pPr>
              <a:t>36</a:t>
            </a:fld>
            <a:endParaRPr lang="en-US" smtClean="0"/>
          </a:p>
        </p:txBody>
      </p:sp>
    </p:spTree>
    <p:extLst>
      <p:ext uri="{BB962C8B-B14F-4D97-AF65-F5344CB8AC3E}">
        <p14:creationId xmlns:p14="http://schemas.microsoft.com/office/powerpoint/2010/main" val="789972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01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243" indent="-290093">
              <a:spcBef>
                <a:spcPct val="30000"/>
              </a:spcBef>
              <a:defRPr sz="1200">
                <a:solidFill>
                  <a:schemeClr val="tx1"/>
                </a:solidFill>
                <a:latin typeface="Calibri" panose="020F0502020204030204" pitchFamily="34" charset="0"/>
              </a:defRPr>
            </a:lvl2pPr>
            <a:lvl3pPr marL="1160374" indent="-232075">
              <a:spcBef>
                <a:spcPct val="30000"/>
              </a:spcBef>
              <a:defRPr sz="1200">
                <a:solidFill>
                  <a:schemeClr val="tx1"/>
                </a:solidFill>
                <a:latin typeface="Calibri" panose="020F0502020204030204" pitchFamily="34" charset="0"/>
              </a:defRPr>
            </a:lvl3pPr>
            <a:lvl4pPr marL="1624523" indent="-232075">
              <a:spcBef>
                <a:spcPct val="30000"/>
              </a:spcBef>
              <a:defRPr sz="1200">
                <a:solidFill>
                  <a:schemeClr val="tx1"/>
                </a:solidFill>
                <a:latin typeface="Calibri" panose="020F0502020204030204" pitchFamily="34" charset="0"/>
              </a:defRPr>
            </a:lvl4pPr>
            <a:lvl5pPr marL="2088672" indent="-232075">
              <a:spcBef>
                <a:spcPct val="30000"/>
              </a:spcBef>
              <a:defRPr sz="1200">
                <a:solidFill>
                  <a:schemeClr val="tx1"/>
                </a:solidFill>
                <a:latin typeface="Calibri" panose="020F0502020204030204" pitchFamily="34" charset="0"/>
              </a:defRPr>
            </a:lvl5pPr>
            <a:lvl6pPr marL="2552822" indent="-232075" eaLnBrk="0" fontAlgn="base" hangingPunct="0">
              <a:spcBef>
                <a:spcPct val="30000"/>
              </a:spcBef>
              <a:spcAft>
                <a:spcPct val="0"/>
              </a:spcAft>
              <a:defRPr sz="1200">
                <a:solidFill>
                  <a:schemeClr val="tx1"/>
                </a:solidFill>
                <a:latin typeface="Calibri" panose="020F0502020204030204" pitchFamily="34" charset="0"/>
              </a:defRPr>
            </a:lvl6pPr>
            <a:lvl7pPr marL="3016971" indent="-232075" eaLnBrk="0" fontAlgn="base" hangingPunct="0">
              <a:spcBef>
                <a:spcPct val="30000"/>
              </a:spcBef>
              <a:spcAft>
                <a:spcPct val="0"/>
              </a:spcAft>
              <a:defRPr sz="1200">
                <a:solidFill>
                  <a:schemeClr val="tx1"/>
                </a:solidFill>
                <a:latin typeface="Calibri" panose="020F0502020204030204" pitchFamily="34" charset="0"/>
              </a:defRPr>
            </a:lvl7pPr>
            <a:lvl8pPr marL="3481121" indent="-232075" eaLnBrk="0" fontAlgn="base" hangingPunct="0">
              <a:spcBef>
                <a:spcPct val="30000"/>
              </a:spcBef>
              <a:spcAft>
                <a:spcPct val="0"/>
              </a:spcAft>
              <a:defRPr sz="1200">
                <a:solidFill>
                  <a:schemeClr val="tx1"/>
                </a:solidFill>
                <a:latin typeface="Calibri" panose="020F0502020204030204" pitchFamily="34" charset="0"/>
              </a:defRPr>
            </a:lvl8pPr>
            <a:lvl9pPr marL="3945270" indent="-232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B9A756-B949-4A9A-AD7D-3C206B4C4C04}" type="slidenum">
              <a:rPr lang="en-US" altLang="en-US" smtClean="0"/>
              <a:pPr>
                <a:spcBef>
                  <a:spcPct val="0"/>
                </a:spcBef>
              </a:pPr>
              <a:t>38</a:t>
            </a:fld>
            <a:endParaRPr lang="en-US" altLang="en-US" smtClean="0"/>
          </a:p>
        </p:txBody>
      </p:sp>
    </p:spTree>
    <p:extLst>
      <p:ext uri="{BB962C8B-B14F-4D97-AF65-F5344CB8AC3E}">
        <p14:creationId xmlns:p14="http://schemas.microsoft.com/office/powerpoint/2010/main" val="2539915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39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243" indent="-290093">
              <a:spcBef>
                <a:spcPct val="30000"/>
              </a:spcBef>
              <a:defRPr sz="1200">
                <a:solidFill>
                  <a:schemeClr val="tx1"/>
                </a:solidFill>
                <a:latin typeface="Calibri" panose="020F0502020204030204" pitchFamily="34" charset="0"/>
              </a:defRPr>
            </a:lvl2pPr>
            <a:lvl3pPr marL="1160374" indent="-232075">
              <a:spcBef>
                <a:spcPct val="30000"/>
              </a:spcBef>
              <a:defRPr sz="1200">
                <a:solidFill>
                  <a:schemeClr val="tx1"/>
                </a:solidFill>
                <a:latin typeface="Calibri" panose="020F0502020204030204" pitchFamily="34" charset="0"/>
              </a:defRPr>
            </a:lvl3pPr>
            <a:lvl4pPr marL="1624523" indent="-232075">
              <a:spcBef>
                <a:spcPct val="30000"/>
              </a:spcBef>
              <a:defRPr sz="1200">
                <a:solidFill>
                  <a:schemeClr val="tx1"/>
                </a:solidFill>
                <a:latin typeface="Calibri" panose="020F0502020204030204" pitchFamily="34" charset="0"/>
              </a:defRPr>
            </a:lvl4pPr>
            <a:lvl5pPr marL="2088672" indent="-232075">
              <a:spcBef>
                <a:spcPct val="30000"/>
              </a:spcBef>
              <a:defRPr sz="1200">
                <a:solidFill>
                  <a:schemeClr val="tx1"/>
                </a:solidFill>
                <a:latin typeface="Calibri" panose="020F0502020204030204" pitchFamily="34" charset="0"/>
              </a:defRPr>
            </a:lvl5pPr>
            <a:lvl6pPr marL="2552822" indent="-232075" eaLnBrk="0" fontAlgn="base" hangingPunct="0">
              <a:spcBef>
                <a:spcPct val="30000"/>
              </a:spcBef>
              <a:spcAft>
                <a:spcPct val="0"/>
              </a:spcAft>
              <a:defRPr sz="1200">
                <a:solidFill>
                  <a:schemeClr val="tx1"/>
                </a:solidFill>
                <a:latin typeface="Calibri" panose="020F0502020204030204" pitchFamily="34" charset="0"/>
              </a:defRPr>
            </a:lvl6pPr>
            <a:lvl7pPr marL="3016971" indent="-232075" eaLnBrk="0" fontAlgn="base" hangingPunct="0">
              <a:spcBef>
                <a:spcPct val="30000"/>
              </a:spcBef>
              <a:spcAft>
                <a:spcPct val="0"/>
              </a:spcAft>
              <a:defRPr sz="1200">
                <a:solidFill>
                  <a:schemeClr val="tx1"/>
                </a:solidFill>
                <a:latin typeface="Calibri" panose="020F0502020204030204" pitchFamily="34" charset="0"/>
              </a:defRPr>
            </a:lvl7pPr>
            <a:lvl8pPr marL="3481121" indent="-232075" eaLnBrk="0" fontAlgn="base" hangingPunct="0">
              <a:spcBef>
                <a:spcPct val="30000"/>
              </a:spcBef>
              <a:spcAft>
                <a:spcPct val="0"/>
              </a:spcAft>
              <a:defRPr sz="1200">
                <a:solidFill>
                  <a:schemeClr val="tx1"/>
                </a:solidFill>
                <a:latin typeface="Calibri" panose="020F0502020204030204" pitchFamily="34" charset="0"/>
              </a:defRPr>
            </a:lvl8pPr>
            <a:lvl9pPr marL="3945270" indent="-232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1C3824-AAA5-40E6-9EAD-28B94DCD7A2F}" type="slidenum">
              <a:rPr lang="en-US" altLang="en-US" smtClean="0"/>
              <a:pPr>
                <a:spcBef>
                  <a:spcPct val="0"/>
                </a:spcBef>
              </a:pPr>
              <a:t>39</a:t>
            </a:fld>
            <a:endParaRPr lang="en-US" altLang="en-US" smtClean="0"/>
          </a:p>
        </p:txBody>
      </p:sp>
    </p:spTree>
    <p:extLst>
      <p:ext uri="{BB962C8B-B14F-4D97-AF65-F5344CB8AC3E}">
        <p14:creationId xmlns:p14="http://schemas.microsoft.com/office/powerpoint/2010/main" val="66115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60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243" indent="-290093">
              <a:spcBef>
                <a:spcPct val="30000"/>
              </a:spcBef>
              <a:defRPr sz="1200">
                <a:solidFill>
                  <a:schemeClr val="tx1"/>
                </a:solidFill>
                <a:latin typeface="Calibri" panose="020F0502020204030204" pitchFamily="34" charset="0"/>
              </a:defRPr>
            </a:lvl2pPr>
            <a:lvl3pPr marL="1160374" indent="-232075">
              <a:spcBef>
                <a:spcPct val="30000"/>
              </a:spcBef>
              <a:defRPr sz="1200">
                <a:solidFill>
                  <a:schemeClr val="tx1"/>
                </a:solidFill>
                <a:latin typeface="Calibri" panose="020F0502020204030204" pitchFamily="34" charset="0"/>
              </a:defRPr>
            </a:lvl3pPr>
            <a:lvl4pPr marL="1624523" indent="-232075">
              <a:spcBef>
                <a:spcPct val="30000"/>
              </a:spcBef>
              <a:defRPr sz="1200">
                <a:solidFill>
                  <a:schemeClr val="tx1"/>
                </a:solidFill>
                <a:latin typeface="Calibri" panose="020F0502020204030204" pitchFamily="34" charset="0"/>
              </a:defRPr>
            </a:lvl4pPr>
            <a:lvl5pPr marL="2088672" indent="-232075">
              <a:spcBef>
                <a:spcPct val="30000"/>
              </a:spcBef>
              <a:defRPr sz="1200">
                <a:solidFill>
                  <a:schemeClr val="tx1"/>
                </a:solidFill>
                <a:latin typeface="Calibri" panose="020F0502020204030204" pitchFamily="34" charset="0"/>
              </a:defRPr>
            </a:lvl5pPr>
            <a:lvl6pPr marL="2552822" indent="-232075" eaLnBrk="0" fontAlgn="base" hangingPunct="0">
              <a:spcBef>
                <a:spcPct val="30000"/>
              </a:spcBef>
              <a:spcAft>
                <a:spcPct val="0"/>
              </a:spcAft>
              <a:defRPr sz="1200">
                <a:solidFill>
                  <a:schemeClr val="tx1"/>
                </a:solidFill>
                <a:latin typeface="Calibri" panose="020F0502020204030204" pitchFamily="34" charset="0"/>
              </a:defRPr>
            </a:lvl6pPr>
            <a:lvl7pPr marL="3016971" indent="-232075" eaLnBrk="0" fontAlgn="base" hangingPunct="0">
              <a:spcBef>
                <a:spcPct val="30000"/>
              </a:spcBef>
              <a:spcAft>
                <a:spcPct val="0"/>
              </a:spcAft>
              <a:defRPr sz="1200">
                <a:solidFill>
                  <a:schemeClr val="tx1"/>
                </a:solidFill>
                <a:latin typeface="Calibri" panose="020F0502020204030204" pitchFamily="34" charset="0"/>
              </a:defRPr>
            </a:lvl7pPr>
            <a:lvl8pPr marL="3481121" indent="-232075" eaLnBrk="0" fontAlgn="base" hangingPunct="0">
              <a:spcBef>
                <a:spcPct val="30000"/>
              </a:spcBef>
              <a:spcAft>
                <a:spcPct val="0"/>
              </a:spcAft>
              <a:defRPr sz="1200">
                <a:solidFill>
                  <a:schemeClr val="tx1"/>
                </a:solidFill>
                <a:latin typeface="Calibri" panose="020F0502020204030204" pitchFamily="34" charset="0"/>
              </a:defRPr>
            </a:lvl8pPr>
            <a:lvl9pPr marL="3945270" indent="-232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93B259-B682-4CEE-90C1-C97F471186DE}" type="slidenum">
              <a:rPr lang="en-US" altLang="en-US" smtClean="0"/>
              <a:pPr>
                <a:spcBef>
                  <a:spcPct val="0"/>
                </a:spcBef>
              </a:pPr>
              <a:t>41</a:t>
            </a:fld>
            <a:endParaRPr lang="en-US" altLang="en-US" smtClean="0"/>
          </a:p>
        </p:txBody>
      </p:sp>
    </p:spTree>
    <p:extLst>
      <p:ext uri="{BB962C8B-B14F-4D97-AF65-F5344CB8AC3E}">
        <p14:creationId xmlns:p14="http://schemas.microsoft.com/office/powerpoint/2010/main" val="165005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8EA2D-2081-4D51-86F3-C119404A9A15}" type="slidenum">
              <a:rPr lang="en-US" altLang="en-US"/>
              <a:pPr/>
              <a:t>8</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93756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1408" indent="-292850">
              <a:defRPr>
                <a:solidFill>
                  <a:schemeClr val="tx1"/>
                </a:solidFill>
                <a:latin typeface="Calibri" pitchFamily="34" charset="0"/>
              </a:defRPr>
            </a:lvl2pPr>
            <a:lvl3pPr marL="1171398" indent="-234280">
              <a:defRPr>
                <a:solidFill>
                  <a:schemeClr val="tx1"/>
                </a:solidFill>
                <a:latin typeface="Calibri" pitchFamily="34" charset="0"/>
              </a:defRPr>
            </a:lvl3pPr>
            <a:lvl4pPr marL="1639956" indent="-234280">
              <a:defRPr>
                <a:solidFill>
                  <a:schemeClr val="tx1"/>
                </a:solidFill>
                <a:latin typeface="Calibri" pitchFamily="34" charset="0"/>
              </a:defRPr>
            </a:lvl4pPr>
            <a:lvl5pPr marL="2108515" indent="-234280">
              <a:defRPr>
                <a:solidFill>
                  <a:schemeClr val="tx1"/>
                </a:solidFill>
                <a:latin typeface="Calibri" pitchFamily="34" charset="0"/>
              </a:defRPr>
            </a:lvl5pPr>
            <a:lvl6pPr marL="2577074" indent="-234280" fontAlgn="base">
              <a:spcBef>
                <a:spcPct val="0"/>
              </a:spcBef>
              <a:spcAft>
                <a:spcPct val="0"/>
              </a:spcAft>
              <a:defRPr>
                <a:solidFill>
                  <a:schemeClr val="tx1"/>
                </a:solidFill>
                <a:latin typeface="Calibri" pitchFamily="34" charset="0"/>
              </a:defRPr>
            </a:lvl6pPr>
            <a:lvl7pPr marL="3045632" indent="-234280" fontAlgn="base">
              <a:spcBef>
                <a:spcPct val="0"/>
              </a:spcBef>
              <a:spcAft>
                <a:spcPct val="0"/>
              </a:spcAft>
              <a:defRPr>
                <a:solidFill>
                  <a:schemeClr val="tx1"/>
                </a:solidFill>
                <a:latin typeface="Calibri" pitchFamily="34" charset="0"/>
              </a:defRPr>
            </a:lvl7pPr>
            <a:lvl8pPr marL="3514192" indent="-234280" fontAlgn="base">
              <a:spcBef>
                <a:spcPct val="0"/>
              </a:spcBef>
              <a:spcAft>
                <a:spcPct val="0"/>
              </a:spcAft>
              <a:defRPr>
                <a:solidFill>
                  <a:schemeClr val="tx1"/>
                </a:solidFill>
                <a:latin typeface="Calibri" pitchFamily="34" charset="0"/>
              </a:defRPr>
            </a:lvl8pPr>
            <a:lvl9pPr marL="3982750" indent="-23428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4981693-0987-4C56-80DE-4F3D13825514}" type="slidenum">
              <a:rPr lang="en-US" smtClean="0"/>
              <a:pPr fontAlgn="base">
                <a:spcBef>
                  <a:spcPct val="0"/>
                </a:spcBef>
                <a:spcAft>
                  <a:spcPct val="0"/>
                </a:spcAft>
                <a:defRPr/>
              </a:pPr>
              <a:t>43</a:t>
            </a:fld>
            <a:endParaRPr lang="en-US" smtClean="0"/>
          </a:p>
        </p:txBody>
      </p:sp>
    </p:spTree>
    <p:extLst>
      <p:ext uri="{BB962C8B-B14F-4D97-AF65-F5344CB8AC3E}">
        <p14:creationId xmlns:p14="http://schemas.microsoft.com/office/powerpoint/2010/main" val="244472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78E048-A0D1-4F26-A1FF-9A03CB696344}" type="slidenum">
              <a:rPr lang="en-US" altLang="en-US"/>
              <a:pPr/>
              <a:t>16</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83019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973A7E-49D6-4607-817A-62B5023017C7}" type="slidenum">
              <a:rPr lang="en-US" altLang="en-US"/>
              <a:pPr/>
              <a:t>17</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33595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71B23-F3F5-4174-A179-95DF5ADC62AD}" type="slidenum">
              <a:rPr lang="en-US" altLang="en-US"/>
              <a:pPr/>
              <a:t>18</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7862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7E110-C774-4E35-9342-12D2BC7BA2AE}" type="slidenum">
              <a:rPr lang="en-US" altLang="en-US"/>
              <a:pPr/>
              <a:t>19</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3062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34079B-2729-4664-8E71-A3B48DDCB452}" type="slidenum">
              <a:rPr lang="en-US" altLang="en-US"/>
              <a:pPr/>
              <a:t>20</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91946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B71C7-5AE4-4F46-AA53-DE59B9979EF2}" type="slidenum">
              <a:rPr lang="en-US" altLang="en-US"/>
              <a:pPr/>
              <a:t>21</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51753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FBA03-FFE5-4114-BF98-32F199C83FBC}" type="slidenum">
              <a:rPr lang="en-US" altLang="en-US"/>
              <a:pPr/>
              <a:t>22</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3585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D202D1-287D-42E7-BFC3-2E694D28447A}"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3E7D3-523D-4FB0-BE89-4956FCB04415}" type="slidenum">
              <a:rPr lang="en-US" smtClean="0"/>
              <a:t>‹#›</a:t>
            </a:fld>
            <a:endParaRPr lang="en-US"/>
          </a:p>
        </p:txBody>
      </p:sp>
    </p:spTree>
    <p:extLst>
      <p:ext uri="{BB962C8B-B14F-4D97-AF65-F5344CB8AC3E}">
        <p14:creationId xmlns:p14="http://schemas.microsoft.com/office/powerpoint/2010/main" val="69459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202D1-287D-42E7-BFC3-2E694D28447A}"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3E7D3-523D-4FB0-BE89-4956FCB04415}" type="slidenum">
              <a:rPr lang="en-US" smtClean="0"/>
              <a:t>‹#›</a:t>
            </a:fld>
            <a:endParaRPr lang="en-US"/>
          </a:p>
        </p:txBody>
      </p:sp>
    </p:spTree>
    <p:extLst>
      <p:ext uri="{BB962C8B-B14F-4D97-AF65-F5344CB8AC3E}">
        <p14:creationId xmlns:p14="http://schemas.microsoft.com/office/powerpoint/2010/main" val="58385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202D1-287D-42E7-BFC3-2E694D28447A}"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3E7D3-523D-4FB0-BE89-4956FCB04415}" type="slidenum">
              <a:rPr lang="en-US" smtClean="0"/>
              <a:t>‹#›</a:t>
            </a:fld>
            <a:endParaRPr lang="en-US"/>
          </a:p>
        </p:txBody>
      </p:sp>
    </p:spTree>
    <p:extLst>
      <p:ext uri="{BB962C8B-B14F-4D97-AF65-F5344CB8AC3E}">
        <p14:creationId xmlns:p14="http://schemas.microsoft.com/office/powerpoint/2010/main" val="232880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D202D1-287D-42E7-BFC3-2E694D28447A}"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3E7D3-523D-4FB0-BE89-4956FCB04415}" type="slidenum">
              <a:rPr lang="en-US" smtClean="0"/>
              <a:t>‹#›</a:t>
            </a:fld>
            <a:endParaRPr lang="en-US"/>
          </a:p>
        </p:txBody>
      </p:sp>
    </p:spTree>
    <p:extLst>
      <p:ext uri="{BB962C8B-B14F-4D97-AF65-F5344CB8AC3E}">
        <p14:creationId xmlns:p14="http://schemas.microsoft.com/office/powerpoint/2010/main" val="21563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202D1-287D-42E7-BFC3-2E694D28447A}"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3E7D3-523D-4FB0-BE89-4956FCB04415}" type="slidenum">
              <a:rPr lang="en-US" smtClean="0"/>
              <a:t>‹#›</a:t>
            </a:fld>
            <a:endParaRPr lang="en-US"/>
          </a:p>
        </p:txBody>
      </p:sp>
    </p:spTree>
    <p:extLst>
      <p:ext uri="{BB962C8B-B14F-4D97-AF65-F5344CB8AC3E}">
        <p14:creationId xmlns:p14="http://schemas.microsoft.com/office/powerpoint/2010/main" val="256185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D202D1-287D-42E7-BFC3-2E694D28447A}"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3E7D3-523D-4FB0-BE89-4956FCB04415}" type="slidenum">
              <a:rPr lang="en-US" smtClean="0"/>
              <a:t>‹#›</a:t>
            </a:fld>
            <a:endParaRPr lang="en-US"/>
          </a:p>
        </p:txBody>
      </p:sp>
    </p:spTree>
    <p:extLst>
      <p:ext uri="{BB962C8B-B14F-4D97-AF65-F5344CB8AC3E}">
        <p14:creationId xmlns:p14="http://schemas.microsoft.com/office/powerpoint/2010/main" val="216934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D202D1-287D-42E7-BFC3-2E694D28447A}" type="datetimeFigureOut">
              <a:rPr lang="en-US" smtClean="0"/>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3E7D3-523D-4FB0-BE89-4956FCB04415}" type="slidenum">
              <a:rPr lang="en-US" smtClean="0"/>
              <a:t>‹#›</a:t>
            </a:fld>
            <a:endParaRPr lang="en-US"/>
          </a:p>
        </p:txBody>
      </p:sp>
    </p:spTree>
    <p:extLst>
      <p:ext uri="{BB962C8B-B14F-4D97-AF65-F5344CB8AC3E}">
        <p14:creationId xmlns:p14="http://schemas.microsoft.com/office/powerpoint/2010/main" val="151808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D202D1-287D-42E7-BFC3-2E694D28447A}" type="datetimeFigureOut">
              <a:rPr lang="en-US" smtClean="0"/>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3E7D3-523D-4FB0-BE89-4956FCB04415}" type="slidenum">
              <a:rPr lang="en-US" smtClean="0"/>
              <a:t>‹#›</a:t>
            </a:fld>
            <a:endParaRPr lang="en-US"/>
          </a:p>
        </p:txBody>
      </p:sp>
    </p:spTree>
    <p:extLst>
      <p:ext uri="{BB962C8B-B14F-4D97-AF65-F5344CB8AC3E}">
        <p14:creationId xmlns:p14="http://schemas.microsoft.com/office/powerpoint/2010/main" val="399181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202D1-287D-42E7-BFC3-2E694D28447A}" type="datetimeFigureOut">
              <a:rPr lang="en-US" smtClean="0"/>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3E7D3-523D-4FB0-BE89-4956FCB04415}" type="slidenum">
              <a:rPr lang="en-US" smtClean="0"/>
              <a:t>‹#›</a:t>
            </a:fld>
            <a:endParaRPr lang="en-US"/>
          </a:p>
        </p:txBody>
      </p:sp>
    </p:spTree>
    <p:extLst>
      <p:ext uri="{BB962C8B-B14F-4D97-AF65-F5344CB8AC3E}">
        <p14:creationId xmlns:p14="http://schemas.microsoft.com/office/powerpoint/2010/main" val="277082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202D1-287D-42E7-BFC3-2E694D28447A}"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3E7D3-523D-4FB0-BE89-4956FCB04415}" type="slidenum">
              <a:rPr lang="en-US" smtClean="0"/>
              <a:t>‹#›</a:t>
            </a:fld>
            <a:endParaRPr lang="en-US"/>
          </a:p>
        </p:txBody>
      </p:sp>
    </p:spTree>
    <p:extLst>
      <p:ext uri="{BB962C8B-B14F-4D97-AF65-F5344CB8AC3E}">
        <p14:creationId xmlns:p14="http://schemas.microsoft.com/office/powerpoint/2010/main" val="2811845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202D1-287D-42E7-BFC3-2E694D28447A}"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3E7D3-523D-4FB0-BE89-4956FCB04415}" type="slidenum">
              <a:rPr lang="en-US" smtClean="0"/>
              <a:t>‹#›</a:t>
            </a:fld>
            <a:endParaRPr lang="en-US"/>
          </a:p>
        </p:txBody>
      </p:sp>
    </p:spTree>
    <p:extLst>
      <p:ext uri="{BB962C8B-B14F-4D97-AF65-F5344CB8AC3E}">
        <p14:creationId xmlns:p14="http://schemas.microsoft.com/office/powerpoint/2010/main" val="187487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6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202D1-287D-42E7-BFC3-2E694D28447A}" type="datetimeFigureOut">
              <a:rPr lang="en-US" smtClean="0"/>
              <a:t>7/23/2018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3E7D3-523D-4FB0-BE89-4956FCB04415}" type="slidenum">
              <a:rPr lang="en-US" smtClean="0"/>
              <a:t>‹#›</a:t>
            </a:fld>
            <a:endParaRPr lang="en-US"/>
          </a:p>
        </p:txBody>
      </p:sp>
    </p:spTree>
    <p:extLst>
      <p:ext uri="{BB962C8B-B14F-4D97-AF65-F5344CB8AC3E}">
        <p14:creationId xmlns:p14="http://schemas.microsoft.com/office/powerpoint/2010/main" val="1121941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usatoday.com/story/money/personalfinance/2017/08/02/how-much-should-you-budget-groceries/52900600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health.gov/dietaryguidelines/2015/guidelines/chapter-1/a-closer-look-inside-healthy-eating-patterns/#callout-meat-poult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health.gov/dietaryguidelines/2015/guidelines/chapter-1/a-closer-look-inside-healthy-eating-patterns/#callout-meat-poultr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m.nutritionix.com/red-lobster/menu/premium/" TargetMode="External"/><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g"/><Relationship Id="rId10" Type="http://schemas.openxmlformats.org/officeDocument/2006/relationships/image" Target="../media/image25.png"/><Relationship Id="rId4" Type="http://schemas.openxmlformats.org/officeDocument/2006/relationships/image" Target="../media/image20.jpg"/><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myplate.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www.fns.usda.gov/tn/kids-pyramid.html"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supertracker.usda.gov/foodapedia.asp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4964" y="1010782"/>
            <a:ext cx="9144000" cy="2387600"/>
          </a:xfrm>
        </p:spPr>
        <p:txBody>
          <a:bodyPr>
            <a:normAutofit fontScale="90000"/>
          </a:bodyPr>
          <a:lstStyle/>
          <a:p>
            <a:pPr algn="r"/>
            <a:r>
              <a:rPr lang="en-US" dirty="0" smtClean="0"/>
              <a:t>PSYC 1120</a:t>
            </a:r>
            <a:br>
              <a:rPr lang="en-US" dirty="0" smtClean="0"/>
            </a:br>
            <a:r>
              <a:rPr lang="en-US" smtClean="0"/>
              <a:t/>
            </a:r>
            <a:br>
              <a:rPr lang="en-US" smtClean="0"/>
            </a:br>
            <a:r>
              <a:rPr lang="en-US" smtClean="0"/>
              <a:t>July 23, 2018</a:t>
            </a:r>
            <a:endParaRPr lang="en-US" dirty="0"/>
          </a:p>
        </p:txBody>
      </p:sp>
      <p:pic>
        <p:nvPicPr>
          <p:cNvPr id="1026" name="Picture 2" descr="http://media2.picsearch.com/is?nsJIt1R1IIR4g78hybED4VdH9Mro39q7TQbjwXhztMw&amp;height=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56" y="2204582"/>
            <a:ext cx="6581855" cy="4053344"/>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1345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148" y="811017"/>
            <a:ext cx="10515600" cy="4351338"/>
          </a:xfrm>
        </p:spPr>
        <p:txBody>
          <a:bodyPr>
            <a:normAutofit/>
          </a:bodyPr>
          <a:lstStyle/>
          <a:p>
            <a:r>
              <a:rPr lang="en-US" sz="3600" dirty="0"/>
              <a:t>If you use this method, budget 6% for groceries each month and 5% for dining out. If your take-home income is $3,000 a month, you will budget around $180 for groceries and $150 for dining out. Of course, if $180 won’t cover your needs, you should cut back on dining out and use any additional money towards your grocery needs.</a:t>
            </a:r>
          </a:p>
          <a:p>
            <a:endParaRPr lang="en-US" sz="3600" dirty="0"/>
          </a:p>
        </p:txBody>
      </p:sp>
      <p:pic>
        <p:nvPicPr>
          <p:cNvPr id="2050" name="Picture 2" descr="https://farm3.staticflickr.com/2475/3808558453_bd93d5058a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518" y="4212767"/>
            <a:ext cx="2414435" cy="2414437"/>
          </a:xfrm>
          <a:prstGeom prst="rect">
            <a:avLst/>
          </a:prstGeom>
          <a:noFill/>
          <a:ln w="5715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61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518" y="698282"/>
            <a:ext cx="10515600" cy="4351338"/>
          </a:xfrm>
        </p:spPr>
        <p:txBody>
          <a:bodyPr>
            <a:normAutofit/>
          </a:bodyPr>
          <a:lstStyle/>
          <a:p>
            <a:r>
              <a:rPr lang="en-US" sz="3600" dirty="0"/>
              <a:t>Another way to choose a grocery budget amount is to look at the plans created by the USDA. The most recent plans can be found on their website. They provide the weekly cost for a thrifty, low-cost, moderate-cost and liberal plan on a weekly and monthly basis. The amounts are broken down by gender and age. You will need to total the amounts listed for the people in your family</a:t>
            </a:r>
            <a:r>
              <a:rPr lang="en-US" sz="3600" dirty="0" smtClean="0"/>
              <a:t>.</a:t>
            </a:r>
            <a:endParaRPr lang="en-US" sz="3600" dirty="0"/>
          </a:p>
        </p:txBody>
      </p:sp>
      <p:pic>
        <p:nvPicPr>
          <p:cNvPr id="3074" name="Picture 2" descr="https://farm8.staticflickr.com/7362/8788378971_bb5b5ec47d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7937" y="5049620"/>
            <a:ext cx="5651567" cy="1571842"/>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0343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3200" dirty="0" smtClean="0"/>
              <a:t>For example, let’s say you are a family of four. Your kids are a 12-year-old boy and an 8-year-old girl. You decide to try to live on a low-cost plan. According to the report, the total monthly amount for your son will be $236.30 and for your daughter $190.10. Dad’s monthly amount is $238.30 and mom’s is $206.30. That makes the grand total grocery budget $871.00 per month or $217.75 per week.</a:t>
            </a:r>
          </a:p>
          <a:p>
            <a:pPr marL="0" indent="0">
              <a:buNone/>
            </a:pPr>
            <a:endParaRPr lang="en-US" sz="3200" dirty="0" smtClean="0"/>
          </a:p>
          <a:p>
            <a:r>
              <a:rPr lang="en-US" sz="2000" dirty="0" smtClean="0">
                <a:hlinkClick r:id="rId2"/>
              </a:rPr>
              <a:t>https://www.usatoday.com/story/money/personalfinance/2017/08/02/how-much-should-you-budget-groceries/529006001/</a:t>
            </a:r>
            <a:endParaRPr lang="en-US" sz="2000" dirty="0" smtClean="0"/>
          </a:p>
          <a:p>
            <a:endParaRPr lang="en-US" sz="3200" dirty="0" smtClean="0"/>
          </a:p>
          <a:p>
            <a:endParaRPr lang="en-US" sz="3200" dirty="0" smtClean="0"/>
          </a:p>
          <a:p>
            <a:endParaRPr lang="en-US" sz="3200" dirty="0"/>
          </a:p>
        </p:txBody>
      </p:sp>
    </p:spTree>
    <p:extLst>
      <p:ext uri="{BB962C8B-B14F-4D97-AF65-F5344CB8AC3E}">
        <p14:creationId xmlns:p14="http://schemas.microsoft.com/office/powerpoint/2010/main" val="2308451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770122"/>
            <a:ext cx="10798479" cy="2440705"/>
          </a:xfrm>
        </p:spPr>
        <p:txBody>
          <a:bodyPr/>
          <a:lstStyle/>
          <a:p>
            <a:r>
              <a:rPr lang="en-US" b="1" dirty="0">
                <a:ln w="22225">
                  <a:solidFill>
                    <a:schemeClr val="accent2"/>
                  </a:solidFill>
                  <a:prstDash val="solid"/>
                </a:ln>
                <a:solidFill>
                  <a:schemeClr val="accent2">
                    <a:lumMod val="40000"/>
                    <a:lumOff val="60000"/>
                  </a:schemeClr>
                </a:solidFill>
              </a:rPr>
              <a:t>What Can You do to Reduce your Food Costs?</a:t>
            </a:r>
          </a:p>
        </p:txBody>
      </p:sp>
    </p:spTree>
    <p:extLst>
      <p:ext uri="{BB962C8B-B14F-4D97-AF65-F5344CB8AC3E}">
        <p14:creationId xmlns:p14="http://schemas.microsoft.com/office/powerpoint/2010/main" val="198127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to Reduce your Food Costs?</a:t>
            </a:r>
            <a:endParaRPr lang="en-US" dirty="0"/>
          </a:p>
        </p:txBody>
      </p:sp>
      <p:sp>
        <p:nvSpPr>
          <p:cNvPr id="3" name="Content Placeholder 2"/>
          <p:cNvSpPr>
            <a:spLocks noGrp="1"/>
          </p:cNvSpPr>
          <p:nvPr>
            <p:ph idx="1"/>
          </p:nvPr>
        </p:nvSpPr>
        <p:spPr>
          <a:xfrm>
            <a:off x="838200" y="1588435"/>
            <a:ext cx="10851776" cy="4844116"/>
          </a:xfrm>
        </p:spPr>
        <p:txBody>
          <a:bodyPr>
            <a:noAutofit/>
          </a:bodyPr>
          <a:lstStyle/>
          <a:p>
            <a:r>
              <a:rPr lang="en-US" sz="3000" b="1" dirty="0"/>
              <a:t>Reduce your dining out budget.</a:t>
            </a:r>
            <a:r>
              <a:rPr lang="en-US" sz="3000" dirty="0"/>
              <a:t> Eat at home more often </a:t>
            </a:r>
            <a:endParaRPr lang="en-US" sz="3000" dirty="0" smtClean="0"/>
          </a:p>
          <a:p>
            <a:pPr marL="0" indent="0">
              <a:buNone/>
            </a:pPr>
            <a:r>
              <a:rPr lang="en-US" sz="3000" dirty="0" smtClean="0"/>
              <a:t>•</a:t>
            </a:r>
            <a:r>
              <a:rPr lang="en-US" sz="3000" dirty="0"/>
              <a:t> </a:t>
            </a:r>
            <a:r>
              <a:rPr lang="en-US" sz="3000" b="1" dirty="0"/>
              <a:t>Use coupons.</a:t>
            </a:r>
            <a:r>
              <a:rPr lang="en-US" sz="3000" dirty="0"/>
              <a:t> </a:t>
            </a:r>
            <a:r>
              <a:rPr lang="en-US" sz="3000" dirty="0" smtClean="0"/>
              <a:t> Coupons </a:t>
            </a:r>
            <a:r>
              <a:rPr lang="en-US" sz="3000" dirty="0"/>
              <a:t>are the simplest way to save money on the items you need. Even if the coupons aren’t available for the foods you need to eat, you can find them for household products you </a:t>
            </a:r>
            <a:r>
              <a:rPr lang="en-US" sz="3000" dirty="0" smtClean="0"/>
              <a:t>use.</a:t>
            </a:r>
            <a:endParaRPr lang="en-US" sz="3000" dirty="0"/>
          </a:p>
          <a:p>
            <a:r>
              <a:rPr lang="en-US" sz="3000" b="1" dirty="0" smtClean="0"/>
              <a:t>Menu </a:t>
            </a:r>
            <a:r>
              <a:rPr lang="en-US" sz="3000" b="1" dirty="0"/>
              <a:t>plan.</a:t>
            </a:r>
            <a:r>
              <a:rPr lang="en-US" sz="3000" dirty="0"/>
              <a:t> Figure out your meals every single week before you shop. </a:t>
            </a:r>
            <a:endParaRPr lang="en-US" sz="3000" dirty="0" smtClean="0"/>
          </a:p>
          <a:p>
            <a:pPr marL="0" indent="0">
              <a:buNone/>
            </a:pPr>
            <a:r>
              <a:rPr lang="en-US" sz="3000" dirty="0" smtClean="0"/>
              <a:t>•</a:t>
            </a:r>
            <a:r>
              <a:rPr lang="en-US" sz="3000" b="1" dirty="0"/>
              <a:t> Use a cash back credit card.</a:t>
            </a:r>
            <a:r>
              <a:rPr lang="en-US" sz="3000" dirty="0"/>
              <a:t> There are a lot of great rewards cards that help you earn cash back and other perks while you shop. This can help lessen the stress of grocery costs. Remember, a lot of these cards require a decent credit score. Before applying, see where your credit stands. </a:t>
            </a:r>
          </a:p>
        </p:txBody>
      </p:sp>
    </p:spTree>
    <p:extLst>
      <p:ext uri="{BB962C8B-B14F-4D97-AF65-F5344CB8AC3E}">
        <p14:creationId xmlns:p14="http://schemas.microsoft.com/office/powerpoint/2010/main" val="78300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dirty="0" smtClean="0"/>
              <a:t>Take the time to create a grocery budget that is feasible. Don’t try to make it so low that it is unrealistic, or your budget will fail month after month. Personalize it to your family’s needs and find a way to make it work.</a:t>
            </a:r>
          </a:p>
          <a:p>
            <a:endParaRPr lang="en-US" sz="4400" dirty="0" smtClean="0"/>
          </a:p>
          <a:p>
            <a:endParaRPr lang="en-US" sz="4400" dirty="0"/>
          </a:p>
        </p:txBody>
      </p:sp>
    </p:spTree>
    <p:extLst>
      <p:ext uri="{BB962C8B-B14F-4D97-AF65-F5344CB8AC3E}">
        <p14:creationId xmlns:p14="http://schemas.microsoft.com/office/powerpoint/2010/main" val="1337276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ctrTitle"/>
          </p:nvPr>
        </p:nvSpPr>
        <p:spPr>
          <a:xfrm>
            <a:off x="2209800" y="762001"/>
            <a:ext cx="7772400" cy="1470025"/>
          </a:xfrm>
          <a:ln/>
          <a:extLst>
            <a:ext uri="{91240B29-F687-4F45-9708-019B960494DF}">
              <a14:hiddenLine xmlns:a14="http://schemas.microsoft.com/office/drawing/2010/main" w="9525">
                <a:solidFill>
                  <a:srgbClr val="CC3300"/>
                </a:solidFill>
                <a:miter lim="800000"/>
                <a:headEnd/>
                <a:tailEnd/>
              </a14:hiddenLine>
            </a:ext>
          </a:extLst>
        </p:spPr>
        <p:txBody>
          <a:bodyPr anchor="ctr"/>
          <a:lstStyle/>
          <a:p>
            <a:r>
              <a:rPr lang="en-US" altLang="en-US" sz="4000" b="1">
                <a:solidFill>
                  <a:srgbClr val="CC3300"/>
                </a:solidFill>
              </a:rPr>
              <a:t>In the following slides, notice the </a:t>
            </a:r>
            <a:r>
              <a:rPr lang="en-US" altLang="en-US" sz="4000" b="1" u="sng">
                <a:solidFill>
                  <a:srgbClr val="CC3300"/>
                </a:solidFill>
              </a:rPr>
              <a:t>types and quantities</a:t>
            </a:r>
            <a:r>
              <a:rPr lang="en-US" altLang="en-US" sz="4000" b="1">
                <a:solidFill>
                  <a:srgbClr val="CC3300"/>
                </a:solidFill>
              </a:rPr>
              <a:t> of foods</a:t>
            </a:r>
          </a:p>
        </p:txBody>
      </p:sp>
      <p:sp>
        <p:nvSpPr>
          <p:cNvPr id="13317" name="Rectangle 5"/>
          <p:cNvSpPr>
            <a:spLocks noGrp="1" noChangeArrowheads="1"/>
          </p:cNvSpPr>
          <p:nvPr>
            <p:ph type="subTitle" idx="1"/>
          </p:nvPr>
        </p:nvSpPr>
        <p:spPr>
          <a:xfrm>
            <a:off x="2514600" y="2590800"/>
            <a:ext cx="7315200" cy="2667000"/>
          </a:xfrm>
        </p:spPr>
        <p:txBody>
          <a:bodyPr>
            <a:normAutofit fontScale="92500" lnSpcReduction="10000"/>
          </a:bodyPr>
          <a:lstStyle/>
          <a:p>
            <a:pPr>
              <a:lnSpc>
                <a:spcPct val="90000"/>
              </a:lnSpc>
            </a:pPr>
            <a:r>
              <a:rPr lang="en-US" altLang="en-US" sz="3600" b="1">
                <a:solidFill>
                  <a:srgbClr val="800000"/>
                </a:solidFill>
              </a:rPr>
              <a:t>Think about cost as proportion to probable income</a:t>
            </a:r>
            <a:br>
              <a:rPr lang="en-US" altLang="en-US" sz="3600" b="1">
                <a:solidFill>
                  <a:srgbClr val="800000"/>
                </a:solidFill>
              </a:rPr>
            </a:br>
            <a:endParaRPr lang="en-US" altLang="en-US" sz="3600" b="1">
              <a:solidFill>
                <a:srgbClr val="800000"/>
              </a:solidFill>
            </a:endParaRPr>
          </a:p>
          <a:p>
            <a:pPr>
              <a:lnSpc>
                <a:spcPct val="90000"/>
              </a:lnSpc>
            </a:pPr>
            <a:r>
              <a:rPr lang="en-US" altLang="en-US" sz="3600" b="1">
                <a:solidFill>
                  <a:srgbClr val="800000"/>
                </a:solidFill>
              </a:rPr>
              <a:t>Notice, too, composition of family and apparent standard of living based on housing and personal property</a:t>
            </a:r>
          </a:p>
        </p:txBody>
      </p:sp>
    </p:spTree>
    <p:extLst>
      <p:ext uri="{BB962C8B-B14F-4D97-AF65-F5344CB8AC3E}">
        <p14:creationId xmlns:p14="http://schemas.microsoft.com/office/powerpoint/2010/main" val="306424581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3585" y="5890683"/>
            <a:ext cx="11634100" cy="1143000"/>
          </a:xfrm>
        </p:spPr>
        <p:txBody>
          <a:bodyPr>
            <a:normAutofit fontScale="90000"/>
          </a:bodyPr>
          <a:lstStyle/>
          <a:p>
            <a:r>
              <a:rPr lang="en-US" altLang="en-US" sz="4000" b="1" dirty="0">
                <a:solidFill>
                  <a:srgbClr val="800000"/>
                </a:solidFill>
              </a:rPr>
              <a:t>Germany</a:t>
            </a:r>
            <a:r>
              <a:rPr lang="en-US" altLang="en-US" sz="4000" dirty="0">
                <a:solidFill>
                  <a:srgbClr val="800000"/>
                </a:solidFill>
              </a:rPr>
              <a:t> </a:t>
            </a:r>
            <a:br>
              <a:rPr lang="en-US" altLang="en-US" sz="4000" dirty="0">
                <a:solidFill>
                  <a:srgbClr val="800000"/>
                </a:solidFill>
              </a:rPr>
            </a:br>
            <a:r>
              <a:rPr lang="en-US" altLang="en-US" sz="2400" dirty="0">
                <a:solidFill>
                  <a:srgbClr val="800000"/>
                </a:solidFill>
              </a:rPr>
              <a:t>The </a:t>
            </a:r>
            <a:r>
              <a:rPr lang="en-US" altLang="en-US" sz="2400" dirty="0" err="1">
                <a:solidFill>
                  <a:srgbClr val="800000"/>
                </a:solidFill>
              </a:rPr>
              <a:t>Melander</a:t>
            </a:r>
            <a:r>
              <a:rPr lang="en-US" altLang="en-US" sz="2400" dirty="0">
                <a:solidFill>
                  <a:srgbClr val="800000"/>
                </a:solidFill>
              </a:rPr>
              <a:t> family of </a:t>
            </a:r>
            <a:r>
              <a:rPr lang="en-US" altLang="en-US" sz="2400" dirty="0" err="1">
                <a:solidFill>
                  <a:srgbClr val="800000"/>
                </a:solidFill>
              </a:rPr>
              <a:t>Bargteheide</a:t>
            </a:r>
            <a:r>
              <a:rPr lang="en-US" altLang="en-US" sz="2400" dirty="0">
                <a:solidFill>
                  <a:srgbClr val="800000"/>
                </a:solidFill>
              </a:rPr>
              <a:t> </a:t>
            </a:r>
            <a:r>
              <a:rPr lang="en-US" altLang="en-US" sz="2400" dirty="0" smtClean="0">
                <a:solidFill>
                  <a:srgbClr val="800000"/>
                </a:solidFill>
              </a:rPr>
              <a:t>Food </a:t>
            </a:r>
            <a:r>
              <a:rPr lang="en-US" altLang="en-US" sz="2400" dirty="0">
                <a:solidFill>
                  <a:srgbClr val="800000"/>
                </a:solidFill>
              </a:rPr>
              <a:t>expenditure for one week : </a:t>
            </a:r>
            <a:br>
              <a:rPr lang="en-US" altLang="en-US" sz="2400" dirty="0">
                <a:solidFill>
                  <a:srgbClr val="800000"/>
                </a:solidFill>
              </a:rPr>
            </a:br>
            <a:r>
              <a:rPr lang="en-US" altLang="en-US" sz="2400" dirty="0">
                <a:solidFill>
                  <a:srgbClr val="800000"/>
                </a:solidFill>
              </a:rPr>
              <a:t>375.39 Euros or </a:t>
            </a:r>
            <a:r>
              <a:rPr lang="en-US" altLang="en-US" sz="2400" b="1" dirty="0">
                <a:solidFill>
                  <a:srgbClr val="800000"/>
                </a:solidFill>
              </a:rPr>
              <a:t>$500.07</a:t>
            </a:r>
            <a:r>
              <a:rPr lang="en-US" altLang="en-US" sz="2400" dirty="0">
                <a:solidFill>
                  <a:srgbClr val="800000"/>
                </a:solidFill>
              </a:rPr>
              <a:t> </a:t>
            </a:r>
            <a:br>
              <a:rPr lang="en-US" altLang="en-US" sz="2400" dirty="0">
                <a:solidFill>
                  <a:srgbClr val="800000"/>
                </a:solidFill>
              </a:rPr>
            </a:br>
            <a:r>
              <a:rPr lang="en-US" altLang="en-US" sz="2400" dirty="0">
                <a:solidFill>
                  <a:srgbClr val="800000"/>
                </a:solidFill>
              </a:rPr>
              <a:t/>
            </a:r>
            <a:br>
              <a:rPr lang="en-US" altLang="en-US" sz="2400" dirty="0">
                <a:solidFill>
                  <a:srgbClr val="800000"/>
                </a:solidFill>
              </a:rPr>
            </a:br>
            <a:endParaRPr lang="en-US" altLang="en-US" sz="2400" dirty="0">
              <a:solidFill>
                <a:srgbClr val="800000"/>
              </a:solidFill>
            </a:endParaRPr>
          </a:p>
        </p:txBody>
      </p:sp>
      <p:sp>
        <p:nvSpPr>
          <p:cNvPr id="10243" name="Rectangle 3"/>
          <p:cNvSpPr>
            <a:spLocks noGrp="1" noChangeArrowheads="1"/>
          </p:cNvSpPr>
          <p:nvPr>
            <p:ph type="body" idx="1"/>
          </p:nvPr>
        </p:nvSpPr>
        <p:spPr/>
        <p:txBody>
          <a:bodyPr/>
          <a:lstStyle/>
          <a:p>
            <a:endParaRPr lang="en-US" altLang="en-US"/>
          </a:p>
        </p:txBody>
      </p:sp>
      <p:pic>
        <p:nvPicPr>
          <p:cNvPr id="10244" name="Picture 4" descr="Germ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314" y="87682"/>
            <a:ext cx="8910079" cy="5890683"/>
          </a:xfrm>
          <a:prstGeom prst="rect">
            <a:avLst/>
          </a:prstGeo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79388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17658" y="285190"/>
            <a:ext cx="10279570" cy="1143000"/>
          </a:xfrm>
        </p:spPr>
        <p:txBody>
          <a:bodyPr>
            <a:normAutofit fontScale="90000"/>
          </a:bodyPr>
          <a:lstStyle/>
          <a:p>
            <a:r>
              <a:rPr lang="en-US" altLang="en-US" sz="4000" b="1" dirty="0">
                <a:solidFill>
                  <a:srgbClr val="800000"/>
                </a:solidFill>
              </a:rPr>
              <a:t>United </a:t>
            </a:r>
            <a:r>
              <a:rPr lang="en-US" altLang="en-US" sz="4000" b="1" dirty="0" smtClean="0">
                <a:solidFill>
                  <a:srgbClr val="800000"/>
                </a:solidFill>
              </a:rPr>
              <a:t>States  </a:t>
            </a:r>
            <a:r>
              <a:rPr lang="en-US" altLang="en-US" sz="2400" dirty="0" smtClean="0">
                <a:solidFill>
                  <a:srgbClr val="800000"/>
                </a:solidFill>
              </a:rPr>
              <a:t>The </a:t>
            </a:r>
            <a:r>
              <a:rPr lang="en-US" altLang="en-US" sz="2400" dirty="0" err="1">
                <a:solidFill>
                  <a:srgbClr val="800000"/>
                </a:solidFill>
              </a:rPr>
              <a:t>Revis</a:t>
            </a:r>
            <a:r>
              <a:rPr lang="en-US" altLang="en-US" sz="2400" dirty="0">
                <a:solidFill>
                  <a:srgbClr val="800000"/>
                </a:solidFill>
              </a:rPr>
              <a:t> family of North </a:t>
            </a:r>
            <a:r>
              <a:rPr lang="en-US" altLang="en-US" sz="2400" dirty="0" smtClean="0">
                <a:solidFill>
                  <a:srgbClr val="800000"/>
                </a:solidFill>
              </a:rPr>
              <a:t>Carolina: </a:t>
            </a:r>
            <a:r>
              <a:rPr lang="en-US" altLang="en-US" sz="2400" dirty="0">
                <a:solidFill>
                  <a:srgbClr val="800000"/>
                </a:solidFill>
              </a:rPr>
              <a:t>one week </a:t>
            </a:r>
            <a:r>
              <a:rPr lang="en-US" altLang="en-US" sz="2400" b="1" dirty="0">
                <a:solidFill>
                  <a:srgbClr val="800000"/>
                </a:solidFill>
              </a:rPr>
              <a:t>$341.98</a:t>
            </a:r>
            <a:r>
              <a:rPr lang="en-US" altLang="en-US" sz="4000" dirty="0"/>
              <a:t> </a:t>
            </a:r>
            <a:br>
              <a:rPr lang="en-US" altLang="en-US" sz="4000" dirty="0"/>
            </a:br>
            <a:r>
              <a:rPr lang="en-US" altLang="en-US" sz="4000" dirty="0"/>
              <a:t/>
            </a:r>
            <a:br>
              <a:rPr lang="en-US" altLang="en-US" sz="4000" dirty="0"/>
            </a:br>
            <a:endParaRPr lang="en-US" altLang="en-US" sz="4000" dirty="0"/>
          </a:p>
        </p:txBody>
      </p:sp>
      <p:sp>
        <p:nvSpPr>
          <p:cNvPr id="3075" name="Rectangle 3"/>
          <p:cNvSpPr>
            <a:spLocks noGrp="1" noChangeArrowheads="1"/>
          </p:cNvSpPr>
          <p:nvPr>
            <p:ph type="body" idx="1"/>
          </p:nvPr>
        </p:nvSpPr>
        <p:spPr/>
        <p:txBody>
          <a:bodyPr/>
          <a:lstStyle/>
          <a:p>
            <a:endParaRPr lang="en-US" altLang="en-US"/>
          </a:p>
        </p:txBody>
      </p:sp>
      <p:pic>
        <p:nvPicPr>
          <p:cNvPr id="3076"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992" y="686491"/>
            <a:ext cx="9131351" cy="6038219"/>
          </a:xfrm>
          <a:prstGeom prst="rect">
            <a:avLst/>
          </a:prstGeo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9819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33866" y="312107"/>
            <a:ext cx="9799897" cy="1143000"/>
          </a:xfrm>
        </p:spPr>
        <p:txBody>
          <a:bodyPr>
            <a:normAutofit fontScale="90000"/>
          </a:bodyPr>
          <a:lstStyle/>
          <a:p>
            <a:r>
              <a:rPr lang="en-US" altLang="en-US" sz="4000" b="1" dirty="0" smtClean="0">
                <a:solidFill>
                  <a:srgbClr val="800000"/>
                </a:solidFill>
              </a:rPr>
              <a:t>Italy</a:t>
            </a:r>
            <a:r>
              <a:rPr lang="en-US" altLang="en-US" sz="4000" dirty="0">
                <a:solidFill>
                  <a:srgbClr val="800000"/>
                </a:solidFill>
              </a:rPr>
              <a:t> </a:t>
            </a:r>
            <a:r>
              <a:rPr lang="en-US" altLang="en-US" sz="4000" dirty="0" smtClean="0">
                <a:solidFill>
                  <a:srgbClr val="800000"/>
                </a:solidFill>
              </a:rPr>
              <a:t> </a:t>
            </a:r>
            <a:r>
              <a:rPr lang="en-US" altLang="en-US" sz="2400" dirty="0" smtClean="0">
                <a:solidFill>
                  <a:srgbClr val="800000"/>
                </a:solidFill>
              </a:rPr>
              <a:t>The </a:t>
            </a:r>
            <a:r>
              <a:rPr lang="en-US" altLang="en-US" sz="2400" dirty="0">
                <a:solidFill>
                  <a:srgbClr val="800000"/>
                </a:solidFill>
              </a:rPr>
              <a:t>Manzo family of </a:t>
            </a:r>
            <a:r>
              <a:rPr lang="en-US" altLang="en-US" sz="2400" dirty="0" smtClean="0">
                <a:solidFill>
                  <a:srgbClr val="800000"/>
                </a:solidFill>
              </a:rPr>
              <a:t>Sicily: </a:t>
            </a:r>
            <a:r>
              <a:rPr lang="en-US" altLang="en-US" sz="2400" dirty="0">
                <a:solidFill>
                  <a:srgbClr val="800000"/>
                </a:solidFill>
              </a:rPr>
              <a:t>for one week : 214.36 Euros or </a:t>
            </a:r>
            <a:r>
              <a:rPr lang="en-US" altLang="en-US" sz="2400" b="1" dirty="0">
                <a:solidFill>
                  <a:srgbClr val="800000"/>
                </a:solidFill>
              </a:rPr>
              <a:t>$260.11</a:t>
            </a:r>
            <a:r>
              <a:rPr lang="en-US" altLang="en-US" sz="4000" dirty="0">
                <a:solidFill>
                  <a:srgbClr val="800000"/>
                </a:solidFill>
              </a:rPr>
              <a:t> </a:t>
            </a:r>
            <a:br>
              <a:rPr lang="en-US" altLang="en-US" sz="4000" dirty="0">
                <a:solidFill>
                  <a:srgbClr val="800000"/>
                </a:solidFill>
              </a:rPr>
            </a:br>
            <a:r>
              <a:rPr lang="en-US" altLang="en-US" sz="4000" dirty="0">
                <a:solidFill>
                  <a:srgbClr val="800000"/>
                </a:solidFill>
              </a:rPr>
              <a:t/>
            </a:r>
            <a:br>
              <a:rPr lang="en-US" altLang="en-US" sz="4000" dirty="0">
                <a:solidFill>
                  <a:srgbClr val="800000"/>
                </a:solidFill>
              </a:rPr>
            </a:br>
            <a:endParaRPr lang="en-US" altLang="en-US" sz="4000" dirty="0">
              <a:solidFill>
                <a:srgbClr val="800000"/>
              </a:solidFill>
            </a:endParaRPr>
          </a:p>
        </p:txBody>
      </p:sp>
      <p:pic>
        <p:nvPicPr>
          <p:cNvPr id="4100" name="Picture 4" descr="image00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442575" y="731156"/>
            <a:ext cx="9054905" cy="5987921"/>
          </a:xfr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8720124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Agenda</a:t>
            </a:r>
            <a:endParaRPr lang="en-US" sz="6600" dirty="0"/>
          </a:p>
        </p:txBody>
      </p:sp>
      <p:sp>
        <p:nvSpPr>
          <p:cNvPr id="3" name="Content Placeholder 2"/>
          <p:cNvSpPr>
            <a:spLocks noGrp="1"/>
          </p:cNvSpPr>
          <p:nvPr>
            <p:ph idx="1"/>
          </p:nvPr>
        </p:nvSpPr>
        <p:spPr/>
        <p:txBody>
          <a:bodyPr>
            <a:normAutofit/>
          </a:bodyPr>
          <a:lstStyle/>
          <a:p>
            <a:r>
              <a:rPr lang="en-US" sz="3600" dirty="0" smtClean="0"/>
              <a:t>Beyond FAT City</a:t>
            </a:r>
          </a:p>
          <a:p>
            <a:r>
              <a:rPr lang="en-US" sz="3600" dirty="0" smtClean="0"/>
              <a:t>What People Eat and</a:t>
            </a:r>
            <a:br>
              <a:rPr lang="en-US" sz="3600" dirty="0" smtClean="0"/>
            </a:br>
            <a:r>
              <a:rPr lang="en-US" sz="3600" dirty="0"/>
              <a:t>H</a:t>
            </a:r>
            <a:r>
              <a:rPr lang="en-US" sz="3600" dirty="0" smtClean="0"/>
              <a:t>ow Much they Spend</a:t>
            </a:r>
          </a:p>
          <a:p>
            <a:r>
              <a:rPr lang="en-US" sz="3600" dirty="0" smtClean="0"/>
              <a:t>Nutritional Issues</a:t>
            </a:r>
          </a:p>
          <a:p>
            <a:r>
              <a:rPr lang="en-US" sz="3600" dirty="0" smtClean="0"/>
              <a:t>Fast Food</a:t>
            </a:r>
          </a:p>
          <a:p>
            <a:r>
              <a:rPr lang="en-US" sz="3600" dirty="0" smtClean="0"/>
              <a:t>Menu planning activity</a:t>
            </a:r>
            <a:endParaRPr lang="en-US" sz="3600" dirty="0"/>
          </a:p>
        </p:txBody>
      </p:sp>
      <p:pic>
        <p:nvPicPr>
          <p:cNvPr id="3074" name="Picture 2" descr="http://media4.picsearch.com/is?2aGhbA-skca3KlGTzck9GQTz2rha2wkHumYlZzBYE6k&amp;height=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667" y="2532809"/>
            <a:ext cx="5676958" cy="3779091"/>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54770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03412" y="6388380"/>
            <a:ext cx="11385176" cy="1143000"/>
          </a:xfrm>
        </p:spPr>
        <p:txBody>
          <a:bodyPr>
            <a:normAutofit fontScale="90000"/>
          </a:bodyPr>
          <a:lstStyle/>
          <a:p>
            <a:r>
              <a:rPr lang="en-US" altLang="en-US" sz="4000" b="1" dirty="0" smtClean="0">
                <a:solidFill>
                  <a:srgbClr val="800000"/>
                </a:solidFill>
              </a:rPr>
              <a:t>Mexico:  </a:t>
            </a:r>
            <a:r>
              <a:rPr lang="en-US" altLang="en-US" sz="2400" dirty="0" smtClean="0">
                <a:solidFill>
                  <a:srgbClr val="800000"/>
                </a:solidFill>
              </a:rPr>
              <a:t>The </a:t>
            </a:r>
            <a:r>
              <a:rPr lang="en-US" altLang="en-US" sz="2400" dirty="0" err="1">
                <a:solidFill>
                  <a:srgbClr val="800000"/>
                </a:solidFill>
              </a:rPr>
              <a:t>Casales</a:t>
            </a:r>
            <a:r>
              <a:rPr lang="en-US" altLang="en-US" sz="2400" dirty="0">
                <a:solidFill>
                  <a:srgbClr val="800000"/>
                </a:solidFill>
              </a:rPr>
              <a:t> family of Cuernavaca </a:t>
            </a:r>
            <a:r>
              <a:rPr lang="en-US" altLang="en-US" sz="2400" dirty="0" smtClean="0">
                <a:solidFill>
                  <a:srgbClr val="800000"/>
                </a:solidFill>
              </a:rPr>
              <a:t>One </a:t>
            </a:r>
            <a:r>
              <a:rPr lang="en-US" altLang="en-US" sz="2400" dirty="0">
                <a:solidFill>
                  <a:srgbClr val="800000"/>
                </a:solidFill>
              </a:rPr>
              <a:t>week : 1,862.78 </a:t>
            </a:r>
            <a:r>
              <a:rPr lang="en-US" altLang="en-US" sz="2400" dirty="0" smtClean="0">
                <a:solidFill>
                  <a:srgbClr val="800000"/>
                </a:solidFill>
              </a:rPr>
              <a:t>Mexican </a:t>
            </a:r>
            <a:r>
              <a:rPr lang="en-US" altLang="en-US" sz="2400" dirty="0">
                <a:solidFill>
                  <a:srgbClr val="800000"/>
                </a:solidFill>
              </a:rPr>
              <a:t>Pesos or </a:t>
            </a:r>
            <a:r>
              <a:rPr lang="en-US" altLang="en-US" sz="2400" b="1" dirty="0">
                <a:solidFill>
                  <a:srgbClr val="800000"/>
                </a:solidFill>
              </a:rPr>
              <a:t>$189.09</a:t>
            </a:r>
            <a:r>
              <a:rPr lang="en-US" altLang="en-US" sz="4000" dirty="0">
                <a:solidFill>
                  <a:srgbClr val="800000"/>
                </a:solidFill>
              </a:rPr>
              <a:t> </a:t>
            </a:r>
            <a:br>
              <a:rPr lang="en-US" altLang="en-US" sz="4000" dirty="0">
                <a:solidFill>
                  <a:srgbClr val="800000"/>
                </a:solidFill>
              </a:rPr>
            </a:br>
            <a:r>
              <a:rPr lang="en-US" altLang="en-US" sz="4000" dirty="0">
                <a:solidFill>
                  <a:srgbClr val="800000"/>
                </a:solidFill>
              </a:rPr>
              <a:t/>
            </a:r>
            <a:br>
              <a:rPr lang="en-US" altLang="en-US" sz="4000" dirty="0">
                <a:solidFill>
                  <a:srgbClr val="800000"/>
                </a:solidFill>
              </a:rPr>
            </a:br>
            <a:endParaRPr lang="en-US" altLang="en-US" sz="4000" dirty="0">
              <a:solidFill>
                <a:srgbClr val="800000"/>
              </a:solidFill>
            </a:endParaRPr>
          </a:p>
        </p:txBody>
      </p:sp>
      <p:sp>
        <p:nvSpPr>
          <p:cNvPr id="5123" name="Rectangle 3"/>
          <p:cNvSpPr>
            <a:spLocks noGrp="1" noChangeArrowheads="1"/>
          </p:cNvSpPr>
          <p:nvPr>
            <p:ph type="body" idx="1"/>
          </p:nvPr>
        </p:nvSpPr>
        <p:spPr/>
        <p:txBody>
          <a:bodyPr/>
          <a:lstStyle/>
          <a:p>
            <a:endParaRPr lang="en-US" altLang="en-US"/>
          </a:p>
        </p:txBody>
      </p:sp>
      <p:pic>
        <p:nvPicPr>
          <p:cNvPr id="5124" name="Picture 4"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92" y="148663"/>
            <a:ext cx="9169544" cy="6064296"/>
          </a:xfrm>
          <a:prstGeom prst="rect">
            <a:avLst/>
          </a:prstGeo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83479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79158" y="108191"/>
            <a:ext cx="11433684" cy="1143000"/>
          </a:xfrm>
        </p:spPr>
        <p:txBody>
          <a:bodyPr>
            <a:normAutofit fontScale="90000"/>
          </a:bodyPr>
          <a:lstStyle/>
          <a:p>
            <a:r>
              <a:rPr lang="en-US" altLang="en-US" sz="4000" b="1" dirty="0" smtClean="0">
                <a:solidFill>
                  <a:srgbClr val="800000"/>
                </a:solidFill>
              </a:rPr>
              <a:t>Poland  </a:t>
            </a:r>
            <a:r>
              <a:rPr lang="en-US" altLang="en-US" sz="2400" dirty="0" smtClean="0">
                <a:solidFill>
                  <a:srgbClr val="800000"/>
                </a:solidFill>
              </a:rPr>
              <a:t>The </a:t>
            </a:r>
            <a:r>
              <a:rPr lang="en-US" altLang="en-US" sz="2400" dirty="0" err="1">
                <a:solidFill>
                  <a:srgbClr val="800000"/>
                </a:solidFill>
              </a:rPr>
              <a:t>Sobczynscy</a:t>
            </a:r>
            <a:r>
              <a:rPr lang="en-US" altLang="en-US" sz="2400" dirty="0">
                <a:solidFill>
                  <a:srgbClr val="800000"/>
                </a:solidFill>
              </a:rPr>
              <a:t> family of </a:t>
            </a:r>
            <a:r>
              <a:rPr lang="en-US" altLang="en-US" sz="2400" dirty="0" err="1">
                <a:solidFill>
                  <a:srgbClr val="800000"/>
                </a:solidFill>
              </a:rPr>
              <a:t>Konstancin-Jeziorna</a:t>
            </a:r>
            <a:r>
              <a:rPr lang="en-US" altLang="en-US" sz="2400" dirty="0">
                <a:solidFill>
                  <a:srgbClr val="800000"/>
                </a:solidFill>
              </a:rPr>
              <a:t>  </a:t>
            </a:r>
            <a:r>
              <a:rPr lang="en-US" altLang="en-US" sz="2400" dirty="0" smtClean="0">
                <a:solidFill>
                  <a:srgbClr val="800000"/>
                </a:solidFill>
              </a:rPr>
              <a:t>1week </a:t>
            </a:r>
            <a:r>
              <a:rPr lang="en-US" altLang="en-US" sz="2400" dirty="0">
                <a:solidFill>
                  <a:srgbClr val="800000"/>
                </a:solidFill>
              </a:rPr>
              <a:t>: 582.48 Zlotys or </a:t>
            </a:r>
            <a:r>
              <a:rPr lang="en-US" altLang="en-US" sz="2400" b="1" dirty="0">
                <a:solidFill>
                  <a:srgbClr val="800000"/>
                </a:solidFill>
              </a:rPr>
              <a:t>$151.27</a:t>
            </a:r>
            <a:r>
              <a:rPr lang="en-US" altLang="en-US" sz="4000" dirty="0"/>
              <a:t> </a:t>
            </a:r>
          </a:p>
        </p:txBody>
      </p:sp>
      <p:sp>
        <p:nvSpPr>
          <p:cNvPr id="6147" name="Rectangle 3"/>
          <p:cNvSpPr>
            <a:spLocks noGrp="1" noChangeArrowheads="1"/>
          </p:cNvSpPr>
          <p:nvPr>
            <p:ph type="body" idx="1"/>
          </p:nvPr>
        </p:nvSpPr>
        <p:spPr/>
        <p:txBody>
          <a:bodyPr/>
          <a:lstStyle/>
          <a:p>
            <a:endParaRPr lang="en-US" altLang="en-US"/>
          </a:p>
        </p:txBody>
      </p:sp>
      <p:pic>
        <p:nvPicPr>
          <p:cNvPr id="6148" name="Picture 4"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264" y="951979"/>
            <a:ext cx="8720375" cy="5766888"/>
          </a:xfrm>
          <a:prstGeom prst="rect">
            <a:avLst/>
          </a:prstGeo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76643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5484" y="210377"/>
            <a:ext cx="11747080" cy="1143000"/>
          </a:xfrm>
        </p:spPr>
        <p:txBody>
          <a:bodyPr>
            <a:normAutofit fontScale="90000"/>
          </a:bodyPr>
          <a:lstStyle/>
          <a:p>
            <a:r>
              <a:rPr lang="en-US" altLang="en-US" sz="4000" b="1" dirty="0" smtClean="0">
                <a:solidFill>
                  <a:srgbClr val="800000"/>
                </a:solidFill>
              </a:rPr>
              <a:t>Egypt </a:t>
            </a:r>
            <a:r>
              <a:rPr lang="en-US" altLang="en-US" sz="2400" dirty="0" smtClean="0">
                <a:solidFill>
                  <a:srgbClr val="800000"/>
                </a:solidFill>
              </a:rPr>
              <a:t>The </a:t>
            </a:r>
            <a:r>
              <a:rPr lang="en-US" altLang="en-US" sz="2400" dirty="0">
                <a:solidFill>
                  <a:srgbClr val="800000"/>
                </a:solidFill>
              </a:rPr>
              <a:t>Ahmed family of Cairo  </a:t>
            </a:r>
            <a:r>
              <a:rPr lang="en-US" altLang="en-US" sz="2400" dirty="0" smtClean="0">
                <a:solidFill>
                  <a:srgbClr val="800000"/>
                </a:solidFill>
              </a:rPr>
              <a:t>One </a:t>
            </a:r>
            <a:r>
              <a:rPr lang="en-US" altLang="en-US" sz="2400" dirty="0">
                <a:solidFill>
                  <a:srgbClr val="800000"/>
                </a:solidFill>
              </a:rPr>
              <a:t>week : 387.85 Egyptian Pounds or </a:t>
            </a:r>
            <a:r>
              <a:rPr lang="en-US" altLang="en-US" sz="2400" b="1" dirty="0">
                <a:solidFill>
                  <a:srgbClr val="800000"/>
                </a:solidFill>
              </a:rPr>
              <a:t>$68.53</a:t>
            </a:r>
            <a:r>
              <a:rPr lang="en-US" altLang="en-US" sz="2400" dirty="0">
                <a:solidFill>
                  <a:srgbClr val="800000"/>
                </a:solidFill>
              </a:rPr>
              <a:t> </a:t>
            </a:r>
            <a:br>
              <a:rPr lang="en-US" altLang="en-US" sz="2400" dirty="0">
                <a:solidFill>
                  <a:srgbClr val="800000"/>
                </a:solidFill>
              </a:rPr>
            </a:br>
            <a:r>
              <a:rPr lang="en-US" altLang="en-US" sz="2400" dirty="0">
                <a:solidFill>
                  <a:srgbClr val="800000"/>
                </a:solidFill>
              </a:rPr>
              <a:t/>
            </a:r>
            <a:br>
              <a:rPr lang="en-US" altLang="en-US" sz="2400" dirty="0">
                <a:solidFill>
                  <a:srgbClr val="800000"/>
                </a:solidFill>
              </a:rPr>
            </a:br>
            <a:endParaRPr lang="en-US" altLang="en-US" sz="2400" dirty="0">
              <a:solidFill>
                <a:srgbClr val="800000"/>
              </a:solidFill>
            </a:endParaRPr>
          </a:p>
        </p:txBody>
      </p:sp>
      <p:pic>
        <p:nvPicPr>
          <p:cNvPr id="7172" name="Picture 4" descr="image006"/>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874007" y="776614"/>
            <a:ext cx="8851828" cy="5852787"/>
          </a:xfr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819450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2844" y="-300625"/>
            <a:ext cx="10515600" cy="1325563"/>
          </a:xfrm>
        </p:spPr>
        <p:txBody>
          <a:bodyPr>
            <a:normAutofit/>
          </a:bodyPr>
          <a:lstStyle/>
          <a:p>
            <a:r>
              <a:rPr lang="en-US" altLang="en-US" sz="4000" b="1" dirty="0" smtClean="0">
                <a:solidFill>
                  <a:srgbClr val="800000"/>
                </a:solidFill>
              </a:rPr>
              <a:t>Ecuador</a:t>
            </a:r>
            <a:r>
              <a:rPr lang="en-US" altLang="en-US" sz="4000" dirty="0">
                <a:solidFill>
                  <a:srgbClr val="800000"/>
                </a:solidFill>
              </a:rPr>
              <a:t> </a:t>
            </a:r>
            <a:r>
              <a:rPr lang="en-US" altLang="en-US" sz="4000" dirty="0" smtClean="0">
                <a:solidFill>
                  <a:srgbClr val="800000"/>
                </a:solidFill>
              </a:rPr>
              <a:t> </a:t>
            </a:r>
            <a:r>
              <a:rPr lang="en-US" altLang="en-US" sz="2400" dirty="0" smtClean="0">
                <a:solidFill>
                  <a:srgbClr val="800000"/>
                </a:solidFill>
              </a:rPr>
              <a:t>The </a:t>
            </a:r>
            <a:r>
              <a:rPr lang="en-US" altLang="en-US" sz="2400" dirty="0" err="1">
                <a:solidFill>
                  <a:srgbClr val="800000"/>
                </a:solidFill>
              </a:rPr>
              <a:t>Ayme</a:t>
            </a:r>
            <a:r>
              <a:rPr lang="en-US" altLang="en-US" sz="2400" dirty="0">
                <a:solidFill>
                  <a:srgbClr val="800000"/>
                </a:solidFill>
              </a:rPr>
              <a:t> family of </a:t>
            </a:r>
            <a:r>
              <a:rPr lang="en-US" altLang="en-US" sz="2400" dirty="0" err="1" smtClean="0">
                <a:solidFill>
                  <a:srgbClr val="800000"/>
                </a:solidFill>
              </a:rPr>
              <a:t>Tingo</a:t>
            </a:r>
            <a:r>
              <a:rPr lang="en-US" altLang="en-US" sz="2400" dirty="0" smtClean="0">
                <a:solidFill>
                  <a:srgbClr val="800000"/>
                </a:solidFill>
              </a:rPr>
              <a:t>; Food </a:t>
            </a:r>
            <a:r>
              <a:rPr lang="en-US" altLang="en-US" sz="2400" dirty="0">
                <a:solidFill>
                  <a:srgbClr val="800000"/>
                </a:solidFill>
              </a:rPr>
              <a:t>expenditure for one week : </a:t>
            </a:r>
            <a:r>
              <a:rPr lang="en-US" altLang="en-US" sz="2400" b="1" dirty="0">
                <a:solidFill>
                  <a:srgbClr val="800000"/>
                </a:solidFill>
              </a:rPr>
              <a:t>$31.55</a:t>
            </a:r>
            <a:r>
              <a:rPr lang="en-US" altLang="en-US" sz="4000" dirty="0"/>
              <a:t> </a:t>
            </a:r>
          </a:p>
        </p:txBody>
      </p:sp>
      <p:pic>
        <p:nvPicPr>
          <p:cNvPr id="8196" name="Picture 4" descr="image007"/>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805830" y="700484"/>
            <a:ext cx="9078729" cy="6001789"/>
          </a:xfr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448429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62396" y="254759"/>
            <a:ext cx="11675116" cy="1143000"/>
          </a:xfrm>
        </p:spPr>
        <p:txBody>
          <a:bodyPr>
            <a:normAutofit fontScale="90000"/>
          </a:bodyPr>
          <a:lstStyle/>
          <a:p>
            <a:r>
              <a:rPr lang="en-US" altLang="en-US" sz="4000" b="1" dirty="0" smtClean="0">
                <a:solidFill>
                  <a:srgbClr val="800000"/>
                </a:solidFill>
              </a:rPr>
              <a:t>Bhutan</a:t>
            </a:r>
            <a:r>
              <a:rPr lang="en-US" altLang="en-US" sz="4000" dirty="0" smtClean="0">
                <a:solidFill>
                  <a:srgbClr val="800000"/>
                </a:solidFill>
              </a:rPr>
              <a:t> </a:t>
            </a:r>
            <a:r>
              <a:rPr lang="en-US" altLang="en-US" sz="2400" dirty="0">
                <a:solidFill>
                  <a:srgbClr val="800000"/>
                </a:solidFill>
              </a:rPr>
              <a:t>The </a:t>
            </a:r>
            <a:r>
              <a:rPr lang="en-US" altLang="en-US" sz="2400" dirty="0" err="1">
                <a:solidFill>
                  <a:srgbClr val="800000"/>
                </a:solidFill>
              </a:rPr>
              <a:t>Namgay</a:t>
            </a:r>
            <a:r>
              <a:rPr lang="en-US" altLang="en-US" sz="2400" dirty="0">
                <a:solidFill>
                  <a:srgbClr val="800000"/>
                </a:solidFill>
              </a:rPr>
              <a:t> family of </a:t>
            </a:r>
            <a:r>
              <a:rPr lang="en-US" altLang="en-US" sz="2400" dirty="0" err="1">
                <a:solidFill>
                  <a:srgbClr val="800000"/>
                </a:solidFill>
              </a:rPr>
              <a:t>Shingkhey</a:t>
            </a:r>
            <a:r>
              <a:rPr lang="en-US" altLang="en-US" sz="2400" dirty="0">
                <a:solidFill>
                  <a:srgbClr val="800000"/>
                </a:solidFill>
              </a:rPr>
              <a:t> </a:t>
            </a:r>
            <a:r>
              <a:rPr lang="en-US" altLang="en-US" sz="2400" dirty="0" smtClean="0">
                <a:solidFill>
                  <a:srgbClr val="800000"/>
                </a:solidFill>
              </a:rPr>
              <a:t>Village  One </a:t>
            </a:r>
            <a:r>
              <a:rPr lang="en-US" altLang="en-US" sz="2400" dirty="0">
                <a:solidFill>
                  <a:srgbClr val="800000"/>
                </a:solidFill>
              </a:rPr>
              <a:t>week : 224.93 ngultrum or </a:t>
            </a:r>
            <a:r>
              <a:rPr lang="en-US" altLang="en-US" sz="2400" b="1" dirty="0">
                <a:solidFill>
                  <a:srgbClr val="800000"/>
                </a:solidFill>
              </a:rPr>
              <a:t>$5.03</a:t>
            </a:r>
            <a:r>
              <a:rPr lang="en-US" altLang="en-US" sz="4000" dirty="0">
                <a:solidFill>
                  <a:srgbClr val="800000"/>
                </a:solidFill>
              </a:rPr>
              <a:t/>
            </a:r>
            <a:br>
              <a:rPr lang="en-US" altLang="en-US" sz="4000" dirty="0">
                <a:solidFill>
                  <a:srgbClr val="800000"/>
                </a:solidFill>
              </a:rPr>
            </a:br>
            <a:r>
              <a:rPr lang="en-US" altLang="en-US" sz="4000" dirty="0">
                <a:solidFill>
                  <a:srgbClr val="800000"/>
                </a:solidFill>
              </a:rPr>
              <a:t/>
            </a:r>
            <a:br>
              <a:rPr lang="en-US" altLang="en-US" sz="4000" dirty="0">
                <a:solidFill>
                  <a:srgbClr val="800000"/>
                </a:solidFill>
              </a:rPr>
            </a:br>
            <a:endParaRPr lang="en-US" altLang="en-US" sz="4000" dirty="0">
              <a:solidFill>
                <a:srgbClr val="800000"/>
              </a:solidFill>
            </a:endParaRPr>
          </a:p>
        </p:txBody>
      </p:sp>
      <p:pic>
        <p:nvPicPr>
          <p:cNvPr id="9220" name="Picture 4" descr="image00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736385" y="646197"/>
            <a:ext cx="9156590" cy="6055227"/>
          </a:xfr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2180901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56071" y="5877158"/>
            <a:ext cx="10515600" cy="1325563"/>
          </a:xfrm>
        </p:spPr>
        <p:txBody>
          <a:bodyPr>
            <a:normAutofit fontScale="90000"/>
          </a:bodyPr>
          <a:lstStyle/>
          <a:p>
            <a:r>
              <a:rPr lang="en-US" altLang="en-US" sz="4000" b="1" dirty="0">
                <a:solidFill>
                  <a:srgbClr val="800000"/>
                </a:solidFill>
              </a:rPr>
              <a:t>Chad</a:t>
            </a:r>
            <a:r>
              <a:rPr lang="en-US" altLang="en-US" sz="4000" dirty="0">
                <a:solidFill>
                  <a:srgbClr val="800000"/>
                </a:solidFill>
              </a:rPr>
              <a:t> </a:t>
            </a:r>
            <a:br>
              <a:rPr lang="en-US" altLang="en-US" sz="4000" dirty="0">
                <a:solidFill>
                  <a:srgbClr val="800000"/>
                </a:solidFill>
              </a:rPr>
            </a:br>
            <a:r>
              <a:rPr lang="en-US" altLang="en-US" sz="2400" dirty="0">
                <a:solidFill>
                  <a:srgbClr val="800000"/>
                </a:solidFill>
              </a:rPr>
              <a:t>The </a:t>
            </a:r>
            <a:r>
              <a:rPr lang="en-US" altLang="en-US" sz="2400" dirty="0" err="1">
                <a:solidFill>
                  <a:srgbClr val="800000"/>
                </a:solidFill>
              </a:rPr>
              <a:t>Aboubakar</a:t>
            </a:r>
            <a:r>
              <a:rPr lang="en-US" altLang="en-US" sz="2400" dirty="0">
                <a:solidFill>
                  <a:srgbClr val="800000"/>
                </a:solidFill>
              </a:rPr>
              <a:t> family of </a:t>
            </a:r>
            <a:r>
              <a:rPr lang="en-US" altLang="en-US" sz="2400" dirty="0" err="1">
                <a:solidFill>
                  <a:srgbClr val="800000"/>
                </a:solidFill>
              </a:rPr>
              <a:t>Breidjing</a:t>
            </a:r>
            <a:r>
              <a:rPr lang="en-US" altLang="en-US" sz="2400" dirty="0">
                <a:solidFill>
                  <a:srgbClr val="800000"/>
                </a:solidFill>
              </a:rPr>
              <a:t> </a:t>
            </a:r>
            <a:r>
              <a:rPr lang="en-US" altLang="en-US" sz="2400" dirty="0" smtClean="0">
                <a:solidFill>
                  <a:srgbClr val="800000"/>
                </a:solidFill>
              </a:rPr>
              <a:t>Camp -- Expenditure </a:t>
            </a:r>
            <a:r>
              <a:rPr lang="en-US" altLang="en-US" sz="2400" dirty="0">
                <a:solidFill>
                  <a:srgbClr val="800000"/>
                </a:solidFill>
              </a:rPr>
              <a:t>for one week : 685 CFA Francs or </a:t>
            </a:r>
            <a:r>
              <a:rPr lang="en-US" altLang="en-US" sz="2400" b="1" dirty="0">
                <a:solidFill>
                  <a:srgbClr val="800000"/>
                </a:solidFill>
              </a:rPr>
              <a:t>$1.23</a:t>
            </a:r>
            <a:r>
              <a:rPr lang="en-US" altLang="en-US" sz="4000" dirty="0"/>
              <a:t> </a:t>
            </a:r>
          </a:p>
        </p:txBody>
      </p:sp>
      <p:pic>
        <p:nvPicPr>
          <p:cNvPr id="15364" name="Picture 4" descr="image009"/>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956141" y="313151"/>
            <a:ext cx="8989105" cy="5942540"/>
          </a:xfrm>
          <a:noFill/>
          <a:ln w="76200">
            <a:solidFill>
              <a:srgbClr val="CC33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0698296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ctrTitle"/>
          </p:nvPr>
        </p:nvSpPr>
        <p:spPr>
          <a:xfrm>
            <a:off x="2209800" y="2130426"/>
            <a:ext cx="7772400" cy="1470025"/>
          </a:xfrm>
        </p:spPr>
        <p:txBody>
          <a:bodyPr anchor="ctr"/>
          <a:lstStyle/>
          <a:p>
            <a:r>
              <a:rPr lang="en-US" altLang="en-US" sz="4400" b="1">
                <a:solidFill>
                  <a:srgbClr val="CC3300"/>
                </a:solidFill>
              </a:rPr>
              <a:t>What observations would you make?</a:t>
            </a:r>
          </a:p>
        </p:txBody>
      </p:sp>
    </p:spTree>
    <p:extLst>
      <p:ext uri="{BB962C8B-B14F-4D97-AF65-F5344CB8AC3E}">
        <p14:creationId xmlns:p14="http://schemas.microsoft.com/office/powerpoint/2010/main" val="47497056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333" y="1736726"/>
            <a:ext cx="10515600" cy="2852737"/>
          </a:xfrm>
        </p:spPr>
        <p:txBody>
          <a:bodyPr/>
          <a:lstStyle/>
          <a:p>
            <a:r>
              <a:rPr lang="en-US" dirty="0" smtClean="0"/>
              <a:t>Nutritional </a:t>
            </a:r>
            <a:br>
              <a:rPr lang="en-US" dirty="0" smtClean="0"/>
            </a:br>
            <a:r>
              <a:rPr lang="en-US" dirty="0" smtClean="0"/>
              <a:t>Issues</a:t>
            </a:r>
            <a:endParaRPr lang="en-US" dirty="0"/>
          </a:p>
        </p:txBody>
      </p:sp>
      <p:sp>
        <p:nvSpPr>
          <p:cNvPr id="5" name="Text Placeholder 4"/>
          <p:cNvSpPr>
            <a:spLocks noGrp="1"/>
          </p:cNvSpPr>
          <p:nvPr>
            <p:ph type="body" idx="1"/>
          </p:nvPr>
        </p:nvSpPr>
        <p:spPr/>
        <p:txBody>
          <a:bodyPr/>
          <a:lstStyle/>
          <a:p>
            <a:endParaRPr lang="en-US"/>
          </a:p>
        </p:txBody>
      </p:sp>
      <p:pic>
        <p:nvPicPr>
          <p:cNvPr id="4098" name="Picture 2" descr="http://media2.picsearch.com/is?mNZZolDcOWKYoHCKHP_S3h7_gq9ro5O1YH9UjVvF0rY&amp;height=2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519" y="573741"/>
            <a:ext cx="7376176" cy="551590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92157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1318" y="365125"/>
            <a:ext cx="10515600" cy="1325563"/>
          </a:xfrm>
        </p:spPr>
        <p:txBody>
          <a:bodyPr/>
          <a:lstStyle/>
          <a:p>
            <a:r>
              <a:rPr lang="en-US" dirty="0" smtClean="0"/>
              <a:t>Nutritional Issues:  Daily Nutrition Guidelines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790581399"/>
              </p:ext>
            </p:extLst>
          </p:nvPr>
        </p:nvGraphicFramePr>
        <p:xfrm>
          <a:off x="681318" y="1690688"/>
          <a:ext cx="10515600" cy="4480560"/>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endParaRPr lang="en-US" sz="3600" dirty="0"/>
                    </a:p>
                  </a:txBody>
                  <a:tcPr/>
                </a:tc>
                <a:tc>
                  <a:txBody>
                    <a:bodyPr/>
                    <a:lstStyle/>
                    <a:p>
                      <a:r>
                        <a:rPr lang="en-US" sz="3600" dirty="0" smtClean="0"/>
                        <a:t>4 – 8 years</a:t>
                      </a:r>
                      <a:endParaRPr lang="en-US" sz="3600" dirty="0"/>
                    </a:p>
                  </a:txBody>
                  <a:tcPr/>
                </a:tc>
                <a:tc>
                  <a:txBody>
                    <a:bodyPr/>
                    <a:lstStyle/>
                    <a:p>
                      <a:r>
                        <a:rPr lang="en-US" sz="3600" dirty="0" smtClean="0"/>
                        <a:t>9 – 13 years</a:t>
                      </a:r>
                      <a:endParaRPr lang="en-US" sz="3600" dirty="0"/>
                    </a:p>
                  </a:txBody>
                  <a:tcPr/>
                </a:tc>
              </a:tr>
              <a:tr h="370840">
                <a:tc>
                  <a:txBody>
                    <a:bodyPr/>
                    <a:lstStyle/>
                    <a:p>
                      <a:r>
                        <a:rPr lang="en-US" sz="3600" dirty="0" smtClean="0"/>
                        <a:t>Calories</a:t>
                      </a:r>
                      <a:endParaRPr lang="en-US" sz="3600" dirty="0"/>
                    </a:p>
                  </a:txBody>
                  <a:tcPr/>
                </a:tc>
                <a:tc>
                  <a:txBody>
                    <a:bodyPr/>
                    <a:lstStyle/>
                    <a:p>
                      <a:r>
                        <a:rPr lang="en-US" sz="3600" dirty="0" smtClean="0"/>
                        <a:t>1200 - 2000</a:t>
                      </a:r>
                      <a:endParaRPr lang="en-US" sz="3600" dirty="0"/>
                    </a:p>
                  </a:txBody>
                  <a:tcPr/>
                </a:tc>
                <a:tc>
                  <a:txBody>
                    <a:bodyPr/>
                    <a:lstStyle/>
                    <a:p>
                      <a:r>
                        <a:rPr lang="en-US" sz="3600" dirty="0" smtClean="0"/>
                        <a:t>1400 - 2600</a:t>
                      </a:r>
                      <a:endParaRPr lang="en-US" sz="3600" dirty="0"/>
                    </a:p>
                  </a:txBody>
                  <a:tcPr/>
                </a:tc>
              </a:tr>
              <a:tr h="370840">
                <a:tc>
                  <a:txBody>
                    <a:bodyPr/>
                    <a:lstStyle/>
                    <a:p>
                      <a:r>
                        <a:rPr lang="en-US" sz="3600" dirty="0" err="1" smtClean="0"/>
                        <a:t>Protien</a:t>
                      </a:r>
                      <a:endParaRPr lang="en-US" sz="3600" dirty="0"/>
                    </a:p>
                  </a:txBody>
                  <a:tcPr/>
                </a:tc>
                <a:tc>
                  <a:txBody>
                    <a:bodyPr/>
                    <a:lstStyle/>
                    <a:p>
                      <a:r>
                        <a:rPr lang="en-US" sz="3600" dirty="0" smtClean="0"/>
                        <a:t>4 oz.</a:t>
                      </a:r>
                      <a:endParaRPr lang="en-US" sz="3600" dirty="0"/>
                    </a:p>
                  </a:txBody>
                  <a:tcPr/>
                </a:tc>
                <a:tc>
                  <a:txBody>
                    <a:bodyPr/>
                    <a:lstStyle/>
                    <a:p>
                      <a:r>
                        <a:rPr lang="en-US" sz="3600" dirty="0" smtClean="0"/>
                        <a:t>5 oz.</a:t>
                      </a:r>
                      <a:endParaRPr lang="en-US" sz="3600" dirty="0"/>
                    </a:p>
                  </a:txBody>
                  <a:tcPr/>
                </a:tc>
              </a:tr>
              <a:tr h="370840">
                <a:tc>
                  <a:txBody>
                    <a:bodyPr/>
                    <a:lstStyle/>
                    <a:p>
                      <a:r>
                        <a:rPr lang="en-US" sz="3600" dirty="0" smtClean="0"/>
                        <a:t>Fruits</a:t>
                      </a:r>
                      <a:endParaRPr lang="en-US" sz="3600" dirty="0"/>
                    </a:p>
                  </a:txBody>
                  <a:tcPr/>
                </a:tc>
                <a:tc>
                  <a:txBody>
                    <a:bodyPr/>
                    <a:lstStyle/>
                    <a:p>
                      <a:r>
                        <a:rPr lang="en-US" sz="3600" dirty="0" smtClean="0"/>
                        <a:t>1 – 2 cups</a:t>
                      </a:r>
                      <a:endParaRPr lang="en-US" sz="3600" dirty="0"/>
                    </a:p>
                  </a:txBody>
                  <a:tcPr/>
                </a:tc>
                <a:tc>
                  <a:txBody>
                    <a:bodyPr/>
                    <a:lstStyle/>
                    <a:p>
                      <a:r>
                        <a:rPr lang="en-US" sz="3600" dirty="0" smtClean="0"/>
                        <a:t>1.5 – 2 cups</a:t>
                      </a:r>
                      <a:endParaRPr lang="en-US" sz="3600" dirty="0"/>
                    </a:p>
                  </a:txBody>
                  <a:tcPr/>
                </a:tc>
              </a:tr>
              <a:tr h="370840">
                <a:tc>
                  <a:txBody>
                    <a:bodyPr/>
                    <a:lstStyle/>
                    <a:p>
                      <a:r>
                        <a:rPr lang="en-US" sz="3600" dirty="0" smtClean="0"/>
                        <a:t>Vegetables</a:t>
                      </a:r>
                      <a:endParaRPr lang="en-US" sz="3600" dirty="0"/>
                    </a:p>
                  </a:txBody>
                  <a:tcPr/>
                </a:tc>
                <a:tc>
                  <a:txBody>
                    <a:bodyPr/>
                    <a:lstStyle/>
                    <a:p>
                      <a:r>
                        <a:rPr lang="en-US" sz="3600" dirty="0" smtClean="0"/>
                        <a:t>1.5 – 2.5 cups</a:t>
                      </a:r>
                      <a:endParaRPr lang="en-US" sz="3600" dirty="0"/>
                    </a:p>
                  </a:txBody>
                  <a:tcPr/>
                </a:tc>
                <a:tc>
                  <a:txBody>
                    <a:bodyPr/>
                    <a:lstStyle/>
                    <a:p>
                      <a:r>
                        <a:rPr lang="en-US" sz="3600" dirty="0" smtClean="0"/>
                        <a:t>2 – 3.5 cups</a:t>
                      </a:r>
                      <a:endParaRPr lang="en-US" sz="3600" dirty="0"/>
                    </a:p>
                  </a:txBody>
                  <a:tcPr/>
                </a:tc>
              </a:tr>
              <a:tr h="370840">
                <a:tc>
                  <a:txBody>
                    <a:bodyPr/>
                    <a:lstStyle/>
                    <a:p>
                      <a:r>
                        <a:rPr lang="en-US" sz="3600" dirty="0" smtClean="0"/>
                        <a:t>Grains</a:t>
                      </a:r>
                      <a:endParaRPr lang="en-US" sz="3600" dirty="0"/>
                    </a:p>
                  </a:txBody>
                  <a:tcPr/>
                </a:tc>
                <a:tc>
                  <a:txBody>
                    <a:bodyPr/>
                    <a:lstStyle/>
                    <a:p>
                      <a:r>
                        <a:rPr lang="en-US" sz="3600" dirty="0" smtClean="0"/>
                        <a:t>4 – 6 oz.</a:t>
                      </a:r>
                      <a:endParaRPr lang="en-US" sz="3600" dirty="0"/>
                    </a:p>
                  </a:txBody>
                  <a:tcPr/>
                </a:tc>
                <a:tc>
                  <a:txBody>
                    <a:bodyPr/>
                    <a:lstStyle/>
                    <a:p>
                      <a:r>
                        <a:rPr lang="en-US" sz="3600" dirty="0" smtClean="0"/>
                        <a:t>5 – 9 oz.</a:t>
                      </a:r>
                      <a:endParaRPr lang="en-US" sz="3600" dirty="0"/>
                    </a:p>
                  </a:txBody>
                  <a:tcPr/>
                </a:tc>
              </a:tr>
              <a:tr h="370840">
                <a:tc>
                  <a:txBody>
                    <a:bodyPr/>
                    <a:lstStyle/>
                    <a:p>
                      <a:r>
                        <a:rPr lang="en-US" sz="3600" dirty="0" smtClean="0"/>
                        <a:t>Dairy</a:t>
                      </a:r>
                      <a:endParaRPr lang="en-US" sz="3600" dirty="0"/>
                    </a:p>
                  </a:txBody>
                  <a:tcPr/>
                </a:tc>
                <a:tc>
                  <a:txBody>
                    <a:bodyPr/>
                    <a:lstStyle/>
                    <a:p>
                      <a:r>
                        <a:rPr lang="en-US" sz="3600" dirty="0" smtClean="0"/>
                        <a:t>2.5 – 3 cups</a:t>
                      </a:r>
                      <a:endParaRPr lang="en-US" sz="3600" dirty="0"/>
                    </a:p>
                  </a:txBody>
                  <a:tcPr/>
                </a:tc>
                <a:tc>
                  <a:txBody>
                    <a:bodyPr/>
                    <a:lstStyle/>
                    <a:p>
                      <a:r>
                        <a:rPr lang="en-US" sz="3600" dirty="0" smtClean="0"/>
                        <a:t>2.5 – 3 cups</a:t>
                      </a:r>
                      <a:endParaRPr lang="en-US" sz="3600" dirty="0"/>
                    </a:p>
                  </a:txBody>
                  <a:tcPr/>
                </a:tc>
              </a:tr>
            </a:tbl>
          </a:graphicData>
        </a:graphic>
      </p:graphicFrame>
    </p:spTree>
    <p:extLst>
      <p:ext uri="{BB962C8B-B14F-4D97-AF65-F5344CB8AC3E}">
        <p14:creationId xmlns:p14="http://schemas.microsoft.com/office/powerpoint/2010/main" val="522498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Visualizing Portion Sizes</a:t>
            </a:r>
            <a:endParaRPr lang="en-US" sz="6000" dirty="0"/>
          </a:p>
        </p:txBody>
      </p:sp>
      <p:sp>
        <p:nvSpPr>
          <p:cNvPr id="3" name="Content Placeholder 2"/>
          <p:cNvSpPr>
            <a:spLocks noGrp="1"/>
          </p:cNvSpPr>
          <p:nvPr>
            <p:ph idx="1"/>
          </p:nvPr>
        </p:nvSpPr>
        <p:spPr/>
        <p:txBody>
          <a:bodyPr>
            <a:normAutofit fontScale="92500" lnSpcReduction="20000"/>
          </a:bodyPr>
          <a:lstStyle/>
          <a:p>
            <a:r>
              <a:rPr lang="en-US" sz="4800" dirty="0" smtClean="0"/>
              <a:t>Deck of cards = 3 </a:t>
            </a:r>
            <a:r>
              <a:rPr lang="en-US" sz="4800" dirty="0" err="1" smtClean="0"/>
              <a:t>oz</a:t>
            </a:r>
            <a:r>
              <a:rPr lang="en-US" sz="4800" dirty="0" smtClean="0"/>
              <a:t> meat</a:t>
            </a:r>
          </a:p>
          <a:p>
            <a:r>
              <a:rPr lang="en-US" sz="4800" dirty="0" smtClean="0"/>
              <a:t>Four dice = 1 </a:t>
            </a:r>
            <a:r>
              <a:rPr lang="en-US" sz="4800" dirty="0" err="1" smtClean="0"/>
              <a:t>oz</a:t>
            </a:r>
            <a:r>
              <a:rPr lang="en-US" sz="4800" dirty="0" smtClean="0"/>
              <a:t> cheese</a:t>
            </a:r>
          </a:p>
          <a:p>
            <a:r>
              <a:rPr lang="en-US" sz="4800" dirty="0" smtClean="0"/>
              <a:t>Ping pong ball = 2 T peanut butter</a:t>
            </a:r>
          </a:p>
          <a:p>
            <a:r>
              <a:rPr lang="en-US" sz="4800" dirty="0" smtClean="0"/>
              <a:t>Tennis ball = 1 cup grains, fruit, vegetables or 1 medium piece of fruit</a:t>
            </a:r>
          </a:p>
          <a:p>
            <a:endParaRPr lang="en-US" dirty="0"/>
          </a:p>
          <a:p>
            <a:endParaRPr lang="en-US" dirty="0" smtClean="0"/>
          </a:p>
          <a:p>
            <a:r>
              <a:rPr lang="en-US" dirty="0" smtClean="0">
                <a:hlinkClick r:id="rId2"/>
              </a:rPr>
              <a:t>https://health.gov/dietaryguidelines/2015/guidelines/chapter-1/a-closer-look-inside-healthy-eating-patterns/#callout-meat-poultry</a:t>
            </a:r>
            <a:endParaRPr lang="en-US" dirty="0"/>
          </a:p>
        </p:txBody>
      </p:sp>
    </p:spTree>
    <p:extLst>
      <p:ext uri="{BB962C8B-B14F-4D97-AF65-F5344CB8AC3E}">
        <p14:creationId xmlns:p14="http://schemas.microsoft.com/office/powerpoint/2010/main" val="3390427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Beyond FAT City</a:t>
            </a:r>
            <a:endParaRPr lang="en-US" sz="4800" b="1" dirty="0"/>
          </a:p>
        </p:txBody>
      </p:sp>
      <p:sp>
        <p:nvSpPr>
          <p:cNvPr id="3" name="Content Placeholder 2"/>
          <p:cNvSpPr>
            <a:spLocks noGrp="1"/>
          </p:cNvSpPr>
          <p:nvPr>
            <p:ph idx="1"/>
          </p:nvPr>
        </p:nvSpPr>
        <p:spPr/>
        <p:txBody>
          <a:bodyPr>
            <a:normAutofit/>
          </a:bodyPr>
          <a:lstStyle/>
          <a:p>
            <a:r>
              <a:rPr lang="en-US" sz="3600" dirty="0" smtClean="0"/>
              <a:t>Application of the principles to any situation</a:t>
            </a:r>
          </a:p>
          <a:p>
            <a:r>
              <a:rPr lang="en-US" sz="3600" dirty="0" smtClean="0"/>
              <a:t>Some learning differences are not “curable” but strategies to cope can be developed</a:t>
            </a:r>
          </a:p>
          <a:p>
            <a:r>
              <a:rPr lang="en-US" sz="3600" dirty="0" smtClean="0"/>
              <a:t>Early intervention is important</a:t>
            </a:r>
          </a:p>
          <a:p>
            <a:r>
              <a:rPr lang="en-US" sz="3600" dirty="0" smtClean="0"/>
              <a:t>Individual differences are important – we can’t have  “one size fits all” educational programs</a:t>
            </a:r>
            <a:endParaRPr lang="en-US" sz="3600" dirty="0"/>
          </a:p>
        </p:txBody>
      </p:sp>
    </p:spTree>
    <p:extLst>
      <p:ext uri="{BB962C8B-B14F-4D97-AF65-F5344CB8AC3E}">
        <p14:creationId xmlns:p14="http://schemas.microsoft.com/office/powerpoint/2010/main" val="164324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Adult Nutritional Guidelines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035837"/>
              </p:ext>
            </p:extLst>
          </p:nvPr>
        </p:nvGraphicFramePr>
        <p:xfrm>
          <a:off x="838200" y="1690688"/>
          <a:ext cx="10515685" cy="4519456"/>
        </p:xfrm>
        <a:graphic>
          <a:graphicData uri="http://schemas.openxmlformats.org/drawingml/2006/table">
            <a:tbl>
              <a:tblPr/>
              <a:tblGrid>
                <a:gridCol w="5208241"/>
                <a:gridCol w="5307444"/>
              </a:tblGrid>
              <a:tr h="217567">
                <a:tc>
                  <a:txBody>
                    <a:bodyPr/>
                    <a:lstStyle/>
                    <a:p>
                      <a:pPr algn="l" fontAlgn="t"/>
                      <a:r>
                        <a:rPr lang="en-US" sz="3600" b="0" dirty="0" smtClean="0">
                          <a:effectLst/>
                        </a:rPr>
                        <a:t>Food Group</a:t>
                      </a:r>
                      <a:endParaRPr lang="en-US" sz="3600" b="0" dirty="0">
                        <a:effectLst/>
                      </a:endParaRPr>
                    </a:p>
                  </a:txBody>
                  <a:tcPr marL="50159" marR="50159" marT="27196" marB="27196">
                    <a:lnL>
                      <a:noFill/>
                    </a:lnL>
                    <a:lnR w="7620" cap="flat" cmpd="sng" algn="ctr">
                      <a:solidFill>
                        <a:srgbClr val="FFFFFF"/>
                      </a:solidFill>
                      <a:prstDash val="solid"/>
                      <a:round/>
                      <a:headEnd type="none" w="med" len="med"/>
                      <a:tailEnd type="none" w="med" len="med"/>
                    </a:lnR>
                    <a:lnT>
                      <a:noFill/>
                    </a:lnT>
                    <a:lnB w="7620" cap="flat" cmpd="sng" algn="ctr">
                      <a:solidFill>
                        <a:srgbClr val="222222"/>
                      </a:solidFill>
                      <a:prstDash val="solid"/>
                      <a:round/>
                      <a:headEnd type="none" w="med" len="med"/>
                      <a:tailEnd type="none" w="med" len="med"/>
                    </a:lnB>
                  </a:tcPr>
                </a:tc>
                <a:tc>
                  <a:txBody>
                    <a:bodyPr/>
                    <a:lstStyle/>
                    <a:p>
                      <a:pPr algn="l" fontAlgn="t"/>
                      <a:r>
                        <a:rPr lang="en-US" sz="3200" b="1" i="0" kern="1200" dirty="0" smtClean="0">
                          <a:solidFill>
                            <a:schemeClr val="tx1"/>
                          </a:solidFill>
                          <a:effectLst/>
                          <a:latin typeface="+mn-lt"/>
                          <a:ea typeface="+mn-ea"/>
                          <a:cs typeface="+mn-cs"/>
                        </a:rPr>
                        <a:t>2,000-Calorie-Level Pattern</a:t>
                      </a:r>
                      <a:endParaRPr lang="en-US" sz="4000" b="1" dirty="0">
                        <a:effectLst/>
                      </a:endParaRPr>
                    </a:p>
                  </a:txBody>
                  <a:tcPr marL="50159" marR="50159" marT="27196" marB="27196">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a:noFill/>
                    </a:lnT>
                    <a:lnB w="7620" cap="flat" cmpd="sng" algn="ctr">
                      <a:solidFill>
                        <a:srgbClr val="222222"/>
                      </a:solidFill>
                      <a:prstDash val="solid"/>
                      <a:round/>
                      <a:headEnd type="none" w="med" len="med"/>
                      <a:tailEnd type="none" w="med" len="med"/>
                    </a:lnB>
                    <a:solidFill>
                      <a:srgbClr val="EFEFEF"/>
                    </a:solidFill>
                  </a:tcPr>
                </a:tc>
              </a:tr>
              <a:tr h="217567">
                <a:tc>
                  <a:txBody>
                    <a:bodyPr/>
                    <a:lstStyle/>
                    <a:p>
                      <a:pPr algn="l" fontAlgn="t"/>
                      <a:r>
                        <a:rPr lang="en-US" sz="3200" b="1" dirty="0">
                          <a:effectLst/>
                        </a:rPr>
                        <a:t>Vegetables</a:t>
                      </a:r>
                      <a:endParaRPr lang="en-US" sz="3200" b="0" dirty="0">
                        <a:effectLst/>
                      </a:endParaRPr>
                    </a:p>
                  </a:txBody>
                  <a:tcPr marL="50159" marR="50159" marT="27196" marB="27196">
                    <a:lnL>
                      <a:noFill/>
                    </a:lnL>
                    <a:lnR w="7620" cap="flat" cmpd="sng" algn="ctr">
                      <a:solidFill>
                        <a:srgbClr val="FFFFFF"/>
                      </a:solidFill>
                      <a:prstDash val="solid"/>
                      <a:round/>
                      <a:headEnd type="none" w="med" len="med"/>
                      <a:tailEnd type="none" w="med" len="med"/>
                    </a:lnR>
                    <a:lnT w="7620" cap="flat" cmpd="sng" algn="ctr">
                      <a:solidFill>
                        <a:srgbClr val="222222"/>
                      </a:solidFill>
                      <a:prstDash val="solid"/>
                      <a:round/>
                      <a:headEnd type="none" w="med" len="med"/>
                      <a:tailEnd type="none" w="med" len="med"/>
                    </a:lnT>
                    <a:lnB w="7620" cap="flat" cmpd="sng" algn="ctr">
                      <a:solidFill>
                        <a:srgbClr val="222222"/>
                      </a:solidFill>
                      <a:prstDash val="solid"/>
                      <a:round/>
                      <a:headEnd type="none" w="med" len="med"/>
                      <a:tailEnd type="none" w="med" len="med"/>
                    </a:lnB>
                  </a:tcPr>
                </a:tc>
                <a:tc>
                  <a:txBody>
                    <a:bodyPr/>
                    <a:lstStyle/>
                    <a:p>
                      <a:pPr algn="l" fontAlgn="t"/>
                      <a:r>
                        <a:rPr lang="en-US" sz="3200" b="1" dirty="0">
                          <a:effectLst/>
                        </a:rPr>
                        <a:t>2</a:t>
                      </a:r>
                      <a:r>
                        <a:rPr lang="en-US" sz="3200" b="1" dirty="0">
                          <a:effectLst/>
                          <a:latin typeface="Arial" panose="020B0604020202020204" pitchFamily="34" charset="0"/>
                        </a:rPr>
                        <a:t>½</a:t>
                      </a:r>
                      <a:r>
                        <a:rPr lang="en-US" sz="3200" b="1" dirty="0">
                          <a:effectLst/>
                        </a:rPr>
                        <a:t> c-</a:t>
                      </a:r>
                      <a:r>
                        <a:rPr lang="en-US" sz="3200" b="1" dirty="0" err="1">
                          <a:effectLst/>
                        </a:rPr>
                        <a:t>eq</a:t>
                      </a:r>
                      <a:r>
                        <a:rPr lang="en-US" sz="3200" b="1" dirty="0">
                          <a:effectLst/>
                        </a:rPr>
                        <a:t>/day</a:t>
                      </a:r>
                    </a:p>
                  </a:txBody>
                  <a:tcPr marL="50159" marR="50159" marT="27196" marB="27196">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222222"/>
                      </a:solidFill>
                      <a:prstDash val="solid"/>
                      <a:round/>
                      <a:headEnd type="none" w="med" len="med"/>
                      <a:tailEnd type="none" w="med" len="med"/>
                    </a:lnT>
                    <a:lnB w="7620" cap="flat" cmpd="sng" algn="ctr">
                      <a:solidFill>
                        <a:srgbClr val="222222"/>
                      </a:solidFill>
                      <a:prstDash val="solid"/>
                      <a:round/>
                      <a:headEnd type="none" w="med" len="med"/>
                      <a:tailEnd type="none" w="med" len="med"/>
                    </a:lnB>
                    <a:solidFill>
                      <a:srgbClr val="EFEFEF"/>
                    </a:solidFill>
                  </a:tcPr>
                </a:tc>
              </a:tr>
              <a:tr h="217567">
                <a:tc>
                  <a:txBody>
                    <a:bodyPr/>
                    <a:lstStyle/>
                    <a:p>
                      <a:pPr algn="l" fontAlgn="t"/>
                      <a:r>
                        <a:rPr lang="en-US" sz="3200" b="1" dirty="0">
                          <a:effectLst/>
                        </a:rPr>
                        <a:t>Fruits</a:t>
                      </a:r>
                      <a:endParaRPr lang="en-US" sz="3200" b="0" dirty="0">
                        <a:effectLst/>
                      </a:endParaRPr>
                    </a:p>
                  </a:txBody>
                  <a:tcPr marL="50159" marR="50159" marT="27196" marB="27196">
                    <a:lnL>
                      <a:noFill/>
                    </a:lnL>
                    <a:lnR w="7620" cap="flat" cmpd="sng" algn="ctr">
                      <a:solidFill>
                        <a:srgbClr val="FFFFFF"/>
                      </a:solidFill>
                      <a:prstDash val="solid"/>
                      <a:round/>
                      <a:headEnd type="none" w="med" len="med"/>
                      <a:tailEnd type="none" w="med" len="med"/>
                    </a:lnR>
                    <a:lnT w="7620" cap="flat" cmpd="sng" algn="ctr">
                      <a:solidFill>
                        <a:srgbClr val="222222"/>
                      </a:solidFill>
                      <a:prstDash val="solid"/>
                      <a:round/>
                      <a:headEnd type="none" w="med" len="med"/>
                      <a:tailEnd type="none" w="med" len="med"/>
                    </a:lnT>
                    <a:lnB w="7620" cap="flat" cmpd="sng" algn="ctr">
                      <a:solidFill>
                        <a:srgbClr val="222222"/>
                      </a:solidFill>
                      <a:prstDash val="solid"/>
                      <a:round/>
                      <a:headEnd type="none" w="med" len="med"/>
                      <a:tailEnd type="none" w="med" len="med"/>
                    </a:lnB>
                  </a:tcPr>
                </a:tc>
                <a:tc>
                  <a:txBody>
                    <a:bodyPr/>
                    <a:lstStyle/>
                    <a:p>
                      <a:pPr algn="l" fontAlgn="t"/>
                      <a:r>
                        <a:rPr lang="en-US" sz="3200" b="1" dirty="0">
                          <a:effectLst/>
                        </a:rPr>
                        <a:t>2 c-</a:t>
                      </a:r>
                      <a:r>
                        <a:rPr lang="en-US" sz="3200" b="1" dirty="0" err="1">
                          <a:effectLst/>
                        </a:rPr>
                        <a:t>eq</a:t>
                      </a:r>
                      <a:r>
                        <a:rPr lang="en-US" sz="3200" b="1" dirty="0">
                          <a:effectLst/>
                        </a:rPr>
                        <a:t>/day</a:t>
                      </a:r>
                    </a:p>
                  </a:txBody>
                  <a:tcPr marL="50159" marR="50159" marT="27196" marB="27196">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222222"/>
                      </a:solidFill>
                      <a:prstDash val="solid"/>
                      <a:round/>
                      <a:headEnd type="none" w="med" len="med"/>
                      <a:tailEnd type="none" w="med" len="med"/>
                    </a:lnT>
                    <a:lnB w="7620" cap="flat" cmpd="sng" algn="ctr">
                      <a:solidFill>
                        <a:srgbClr val="222222"/>
                      </a:solidFill>
                      <a:prstDash val="solid"/>
                      <a:round/>
                      <a:headEnd type="none" w="med" len="med"/>
                      <a:tailEnd type="none" w="med" len="med"/>
                    </a:lnB>
                    <a:solidFill>
                      <a:srgbClr val="EFEFEF"/>
                    </a:solidFill>
                  </a:tcPr>
                </a:tc>
              </a:tr>
              <a:tr h="217567">
                <a:tc>
                  <a:txBody>
                    <a:bodyPr/>
                    <a:lstStyle/>
                    <a:p>
                      <a:pPr algn="l" fontAlgn="t"/>
                      <a:r>
                        <a:rPr lang="en-US" sz="3200" b="1" dirty="0">
                          <a:effectLst/>
                        </a:rPr>
                        <a:t>Grains</a:t>
                      </a:r>
                      <a:endParaRPr lang="en-US" sz="3200" b="0" dirty="0">
                        <a:effectLst/>
                      </a:endParaRPr>
                    </a:p>
                  </a:txBody>
                  <a:tcPr marL="50159" marR="50159" marT="27196" marB="27196">
                    <a:lnL>
                      <a:noFill/>
                    </a:lnL>
                    <a:lnR w="7620" cap="flat" cmpd="sng" algn="ctr">
                      <a:solidFill>
                        <a:srgbClr val="FFFFFF"/>
                      </a:solidFill>
                      <a:prstDash val="solid"/>
                      <a:round/>
                      <a:headEnd type="none" w="med" len="med"/>
                      <a:tailEnd type="none" w="med" len="med"/>
                    </a:lnR>
                    <a:lnT w="7620" cap="flat" cmpd="sng" algn="ctr">
                      <a:solidFill>
                        <a:srgbClr val="222222"/>
                      </a:solidFill>
                      <a:prstDash val="solid"/>
                      <a:round/>
                      <a:headEnd type="none" w="med" len="med"/>
                      <a:tailEnd type="none" w="med" len="med"/>
                    </a:lnT>
                    <a:lnB w="7620" cap="flat" cmpd="sng" algn="ctr">
                      <a:solidFill>
                        <a:srgbClr val="222222"/>
                      </a:solidFill>
                      <a:prstDash val="solid"/>
                      <a:round/>
                      <a:headEnd type="none" w="med" len="med"/>
                      <a:tailEnd type="none" w="med" len="med"/>
                    </a:lnB>
                  </a:tcPr>
                </a:tc>
                <a:tc>
                  <a:txBody>
                    <a:bodyPr/>
                    <a:lstStyle/>
                    <a:p>
                      <a:pPr algn="l" fontAlgn="t"/>
                      <a:r>
                        <a:rPr lang="en-US" sz="3200" b="1" dirty="0">
                          <a:effectLst/>
                        </a:rPr>
                        <a:t>6 </a:t>
                      </a:r>
                      <a:r>
                        <a:rPr lang="en-US" sz="3200" b="1" dirty="0" err="1">
                          <a:effectLst/>
                        </a:rPr>
                        <a:t>oz-eq</a:t>
                      </a:r>
                      <a:r>
                        <a:rPr lang="en-US" sz="3200" b="1" dirty="0">
                          <a:effectLst/>
                        </a:rPr>
                        <a:t>/day</a:t>
                      </a:r>
                    </a:p>
                  </a:txBody>
                  <a:tcPr marL="50159" marR="50159" marT="27196" marB="27196">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222222"/>
                      </a:solidFill>
                      <a:prstDash val="solid"/>
                      <a:round/>
                      <a:headEnd type="none" w="med" len="med"/>
                      <a:tailEnd type="none" w="med" len="med"/>
                    </a:lnT>
                    <a:lnB w="7620" cap="flat" cmpd="sng" algn="ctr">
                      <a:solidFill>
                        <a:srgbClr val="222222"/>
                      </a:solidFill>
                      <a:prstDash val="solid"/>
                      <a:round/>
                      <a:headEnd type="none" w="med" len="med"/>
                      <a:tailEnd type="none" w="med" len="med"/>
                    </a:lnB>
                    <a:solidFill>
                      <a:srgbClr val="EFEFEF"/>
                    </a:solidFill>
                  </a:tcPr>
                </a:tc>
              </a:tr>
              <a:tr h="380742">
                <a:tc>
                  <a:txBody>
                    <a:bodyPr/>
                    <a:lstStyle/>
                    <a:p>
                      <a:pPr algn="l" fontAlgn="t"/>
                      <a:r>
                        <a:rPr lang="en-US" sz="3200" b="1" dirty="0">
                          <a:effectLst/>
                        </a:rPr>
                        <a:t>Dairy</a:t>
                      </a:r>
                      <a:endParaRPr lang="en-US" sz="3200" b="0" dirty="0">
                        <a:effectLst/>
                      </a:endParaRPr>
                    </a:p>
                  </a:txBody>
                  <a:tcPr marL="50159" marR="50159" marT="27196" marB="27196">
                    <a:lnL>
                      <a:noFill/>
                    </a:lnL>
                    <a:lnR w="7620" cap="flat" cmpd="sng" algn="ctr">
                      <a:solidFill>
                        <a:srgbClr val="FFFFFF"/>
                      </a:solidFill>
                      <a:prstDash val="solid"/>
                      <a:round/>
                      <a:headEnd type="none" w="med" len="med"/>
                      <a:tailEnd type="none" w="med" len="med"/>
                    </a:lnR>
                    <a:lnT w="7620" cap="flat" cmpd="sng" algn="ctr">
                      <a:solidFill>
                        <a:srgbClr val="222222"/>
                      </a:solidFill>
                      <a:prstDash val="solid"/>
                      <a:round/>
                      <a:headEnd type="none" w="med" len="med"/>
                      <a:tailEnd type="none" w="med" len="med"/>
                    </a:lnT>
                    <a:lnB w="7620" cap="flat" cmpd="sng" algn="ctr">
                      <a:solidFill>
                        <a:srgbClr val="222222"/>
                      </a:solidFill>
                      <a:prstDash val="solid"/>
                      <a:round/>
                      <a:headEnd type="none" w="med" len="med"/>
                      <a:tailEnd type="none" w="med" len="med"/>
                    </a:lnB>
                  </a:tcPr>
                </a:tc>
                <a:tc>
                  <a:txBody>
                    <a:bodyPr/>
                    <a:lstStyle/>
                    <a:p>
                      <a:pPr algn="l" fontAlgn="t"/>
                      <a:r>
                        <a:rPr lang="en-US" sz="3200" b="1" dirty="0">
                          <a:effectLst/>
                        </a:rPr>
                        <a:t>3 c-</a:t>
                      </a:r>
                      <a:r>
                        <a:rPr lang="en-US" sz="3200" b="1" dirty="0" err="1">
                          <a:effectLst/>
                        </a:rPr>
                        <a:t>eq</a:t>
                      </a:r>
                      <a:r>
                        <a:rPr lang="en-US" sz="3200" b="1" dirty="0">
                          <a:effectLst/>
                        </a:rPr>
                        <a:t>/day</a:t>
                      </a:r>
                    </a:p>
                  </a:txBody>
                  <a:tcPr marL="50159" marR="50159" marT="27196" marB="27196">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222222"/>
                      </a:solidFill>
                      <a:prstDash val="solid"/>
                      <a:round/>
                      <a:headEnd type="none" w="med" len="med"/>
                      <a:tailEnd type="none" w="med" len="med"/>
                    </a:lnT>
                    <a:lnB w="7620" cap="flat" cmpd="sng" algn="ctr">
                      <a:solidFill>
                        <a:srgbClr val="222222"/>
                      </a:solidFill>
                      <a:prstDash val="solid"/>
                      <a:round/>
                      <a:headEnd type="none" w="med" len="med"/>
                      <a:tailEnd type="none" w="med" len="med"/>
                    </a:lnB>
                    <a:solidFill>
                      <a:srgbClr val="EFEFEF"/>
                    </a:solidFill>
                  </a:tcPr>
                </a:tc>
              </a:tr>
              <a:tr h="217567">
                <a:tc>
                  <a:txBody>
                    <a:bodyPr/>
                    <a:lstStyle/>
                    <a:p>
                      <a:pPr algn="l" fontAlgn="t"/>
                      <a:r>
                        <a:rPr lang="en-US" sz="3200" b="1" dirty="0">
                          <a:effectLst/>
                        </a:rPr>
                        <a:t>Protein Foods</a:t>
                      </a:r>
                      <a:endParaRPr lang="en-US" sz="3200" b="0" dirty="0">
                        <a:effectLst/>
                      </a:endParaRPr>
                    </a:p>
                  </a:txBody>
                  <a:tcPr marL="50159" marR="50159" marT="27196" marB="27196">
                    <a:lnL>
                      <a:noFill/>
                    </a:lnL>
                    <a:lnR w="7620" cap="flat" cmpd="sng" algn="ctr">
                      <a:solidFill>
                        <a:srgbClr val="FFFFFF"/>
                      </a:solidFill>
                      <a:prstDash val="solid"/>
                      <a:round/>
                      <a:headEnd type="none" w="med" len="med"/>
                      <a:tailEnd type="none" w="med" len="med"/>
                    </a:lnR>
                    <a:lnT w="7620" cap="flat" cmpd="sng" algn="ctr">
                      <a:solidFill>
                        <a:srgbClr val="222222"/>
                      </a:solidFill>
                      <a:prstDash val="solid"/>
                      <a:round/>
                      <a:headEnd type="none" w="med" len="med"/>
                      <a:tailEnd type="none" w="med" len="med"/>
                    </a:lnT>
                    <a:lnB w="7620" cap="flat" cmpd="sng" algn="ctr">
                      <a:solidFill>
                        <a:srgbClr val="222222"/>
                      </a:solidFill>
                      <a:prstDash val="solid"/>
                      <a:round/>
                      <a:headEnd type="none" w="med" len="med"/>
                      <a:tailEnd type="none" w="med" len="med"/>
                    </a:lnB>
                  </a:tcPr>
                </a:tc>
                <a:tc>
                  <a:txBody>
                    <a:bodyPr/>
                    <a:lstStyle/>
                    <a:p>
                      <a:pPr algn="l" fontAlgn="t"/>
                      <a:r>
                        <a:rPr lang="en-US" sz="3200" b="1" dirty="0">
                          <a:effectLst/>
                        </a:rPr>
                        <a:t>5</a:t>
                      </a:r>
                      <a:r>
                        <a:rPr lang="en-US" sz="3200" b="1" dirty="0">
                          <a:effectLst/>
                          <a:latin typeface="Arial" panose="020B0604020202020204" pitchFamily="34" charset="0"/>
                        </a:rPr>
                        <a:t>½</a:t>
                      </a:r>
                      <a:r>
                        <a:rPr lang="en-US" sz="3200" b="1" dirty="0">
                          <a:effectLst/>
                        </a:rPr>
                        <a:t> </a:t>
                      </a:r>
                      <a:r>
                        <a:rPr lang="en-US" sz="3200" b="1" dirty="0" err="1">
                          <a:effectLst/>
                        </a:rPr>
                        <a:t>oz-eq</a:t>
                      </a:r>
                      <a:r>
                        <a:rPr lang="en-US" sz="3200" b="1" dirty="0">
                          <a:effectLst/>
                        </a:rPr>
                        <a:t>/day</a:t>
                      </a:r>
                    </a:p>
                  </a:txBody>
                  <a:tcPr marL="50159" marR="50159" marT="27196" marB="27196">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222222"/>
                      </a:solidFill>
                      <a:prstDash val="solid"/>
                      <a:round/>
                      <a:headEnd type="none" w="med" len="med"/>
                      <a:tailEnd type="none" w="med" len="med"/>
                    </a:lnT>
                    <a:lnB w="7620" cap="flat" cmpd="sng" algn="ctr">
                      <a:solidFill>
                        <a:srgbClr val="222222"/>
                      </a:solidFill>
                      <a:prstDash val="solid"/>
                      <a:round/>
                      <a:headEnd type="none" w="med" len="med"/>
                      <a:tailEnd type="none" w="med" len="med"/>
                    </a:lnB>
                    <a:solidFill>
                      <a:srgbClr val="EFEFEF"/>
                    </a:solidFill>
                  </a:tcPr>
                </a:tc>
              </a:tr>
              <a:tr h="217567">
                <a:tc>
                  <a:txBody>
                    <a:bodyPr/>
                    <a:lstStyle/>
                    <a:p>
                      <a:pPr algn="l" fontAlgn="t"/>
                      <a:r>
                        <a:rPr lang="en-US" sz="2400" b="1" dirty="0">
                          <a:effectLst/>
                        </a:rPr>
                        <a:t>Oils</a:t>
                      </a:r>
                      <a:endParaRPr lang="en-US" sz="2400" b="0" dirty="0">
                        <a:effectLst/>
                      </a:endParaRPr>
                    </a:p>
                  </a:txBody>
                  <a:tcPr marL="54392" marR="54392" marT="27196" marB="27196">
                    <a:lnL>
                      <a:noFill/>
                    </a:lnL>
                    <a:lnR w="7620" cap="flat" cmpd="sng" algn="ctr">
                      <a:solidFill>
                        <a:srgbClr val="FFFFFF"/>
                      </a:solidFill>
                      <a:prstDash val="solid"/>
                      <a:round/>
                      <a:headEnd type="none" w="med" len="med"/>
                      <a:tailEnd type="none" w="med" len="med"/>
                    </a:lnR>
                    <a:lnT w="7620" cap="flat" cmpd="sng" algn="ctr">
                      <a:solidFill>
                        <a:srgbClr val="222222"/>
                      </a:solidFill>
                      <a:prstDash val="solid"/>
                      <a:round/>
                      <a:headEnd type="none" w="med" len="med"/>
                      <a:tailEnd type="none" w="med" len="med"/>
                    </a:lnT>
                    <a:lnB w="7620" cap="flat" cmpd="sng" algn="ctr">
                      <a:solidFill>
                        <a:srgbClr val="222222"/>
                      </a:solidFill>
                      <a:prstDash val="solid"/>
                      <a:round/>
                      <a:headEnd type="none" w="med" len="med"/>
                      <a:tailEnd type="none" w="med" len="med"/>
                    </a:lnB>
                  </a:tcPr>
                </a:tc>
                <a:tc>
                  <a:txBody>
                    <a:bodyPr/>
                    <a:lstStyle/>
                    <a:p>
                      <a:pPr algn="l" fontAlgn="t"/>
                      <a:r>
                        <a:rPr lang="en-US" sz="2400" dirty="0">
                          <a:effectLst/>
                        </a:rPr>
                        <a:t>27 </a:t>
                      </a:r>
                      <a:r>
                        <a:rPr lang="en-US" sz="2400" dirty="0" smtClean="0">
                          <a:effectLst/>
                        </a:rPr>
                        <a:t>g/day  (About 5 teaspoons)</a:t>
                      </a:r>
                      <a:endParaRPr lang="en-US" sz="2400" dirty="0">
                        <a:effectLst/>
                      </a:endParaRPr>
                    </a:p>
                  </a:txBody>
                  <a:tcPr marL="54392" marR="54392" marT="27196" marB="27196">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222222"/>
                      </a:solidFill>
                      <a:prstDash val="solid"/>
                      <a:round/>
                      <a:headEnd type="none" w="med" len="med"/>
                      <a:tailEnd type="none" w="med" len="med"/>
                    </a:lnT>
                    <a:lnB w="7620" cap="flat" cmpd="sng" algn="ctr">
                      <a:solidFill>
                        <a:srgbClr val="222222"/>
                      </a:solidFill>
                      <a:prstDash val="solid"/>
                      <a:round/>
                      <a:headEnd type="none" w="med" len="med"/>
                      <a:tailEnd type="none" w="med" len="med"/>
                    </a:lnB>
                    <a:solidFill>
                      <a:srgbClr val="EFEFEF"/>
                    </a:solidFill>
                  </a:tcPr>
                </a:tc>
              </a:tr>
              <a:tr h="217567">
                <a:tc>
                  <a:txBody>
                    <a:bodyPr/>
                    <a:lstStyle/>
                    <a:p>
                      <a:pPr algn="l" fontAlgn="t"/>
                      <a:r>
                        <a:rPr lang="en-US" sz="2400" b="1" dirty="0">
                          <a:effectLst/>
                        </a:rPr>
                        <a:t>Limit on Calories for Other Uses (% of calories)</a:t>
                      </a:r>
                      <a:r>
                        <a:rPr lang="en-US" sz="2400" b="1" baseline="30000" dirty="0">
                          <a:effectLst/>
                        </a:rPr>
                        <a:t>c</a:t>
                      </a:r>
                      <a:endParaRPr lang="en-US" sz="2400" b="0" dirty="0">
                        <a:effectLst/>
                      </a:endParaRPr>
                    </a:p>
                  </a:txBody>
                  <a:tcPr marL="54392" marR="54392" marT="27196" marB="27196">
                    <a:lnL>
                      <a:noFill/>
                    </a:lnL>
                    <a:lnR w="7620" cap="flat" cmpd="sng" algn="ctr">
                      <a:solidFill>
                        <a:srgbClr val="FFFFFF"/>
                      </a:solidFill>
                      <a:prstDash val="solid"/>
                      <a:round/>
                      <a:headEnd type="none" w="med" len="med"/>
                      <a:tailEnd type="none" w="med" len="med"/>
                    </a:lnR>
                    <a:lnT w="7620" cap="flat" cmpd="sng" algn="ctr">
                      <a:solidFill>
                        <a:srgbClr val="222222"/>
                      </a:solidFill>
                      <a:prstDash val="solid"/>
                      <a:round/>
                      <a:headEnd type="none" w="med" len="med"/>
                      <a:tailEnd type="none" w="med" len="med"/>
                    </a:lnT>
                    <a:lnB w="7620" cap="flat" cmpd="sng" algn="ctr">
                      <a:solidFill>
                        <a:srgbClr val="222222"/>
                      </a:solidFill>
                      <a:prstDash val="solid"/>
                      <a:round/>
                      <a:headEnd type="none" w="med" len="med"/>
                      <a:tailEnd type="none" w="med" len="med"/>
                    </a:lnB>
                  </a:tcPr>
                </a:tc>
                <a:tc>
                  <a:txBody>
                    <a:bodyPr/>
                    <a:lstStyle/>
                    <a:p>
                      <a:pPr algn="l" fontAlgn="t"/>
                      <a:r>
                        <a:rPr lang="en-US" sz="2400" dirty="0">
                          <a:effectLst/>
                        </a:rPr>
                        <a:t>270 kcal/day (14%)</a:t>
                      </a:r>
                    </a:p>
                  </a:txBody>
                  <a:tcPr marL="54392" marR="54392" marT="27196" marB="27196">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222222"/>
                      </a:solidFill>
                      <a:prstDash val="solid"/>
                      <a:round/>
                      <a:headEnd type="none" w="med" len="med"/>
                      <a:tailEnd type="none" w="med" len="med"/>
                    </a:lnT>
                    <a:lnB w="7620" cap="flat" cmpd="sng" algn="ctr">
                      <a:solidFill>
                        <a:srgbClr val="222222"/>
                      </a:solidFill>
                      <a:prstDash val="solid"/>
                      <a:round/>
                      <a:headEnd type="none" w="med" len="med"/>
                      <a:tailEnd type="none" w="med" len="med"/>
                    </a:lnB>
                    <a:solidFill>
                      <a:srgbClr val="EFEFEF"/>
                    </a:solidFill>
                  </a:tcPr>
                </a:tc>
              </a:tr>
            </a:tbl>
          </a:graphicData>
        </a:graphic>
      </p:graphicFrame>
    </p:spTree>
    <p:extLst>
      <p:ext uri="{BB962C8B-B14F-4D97-AF65-F5344CB8AC3E}">
        <p14:creationId xmlns:p14="http://schemas.microsoft.com/office/powerpoint/2010/main" val="1899943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97604893"/>
              </p:ext>
            </p:extLst>
          </p:nvPr>
        </p:nvGraphicFramePr>
        <p:xfrm>
          <a:off x="838200" y="929154"/>
          <a:ext cx="10515600" cy="4859816"/>
        </p:xfrm>
        <a:graphic>
          <a:graphicData uri="http://schemas.openxmlformats.org/drawingml/2006/table">
            <a:tbl>
              <a:tblPr firstRow="1" bandRow="1">
                <a:tableStyleId>{5C22544A-7EE6-4342-B048-85BDC9FD1C3A}</a:tableStyleId>
              </a:tblPr>
              <a:tblGrid>
                <a:gridCol w="5257800"/>
                <a:gridCol w="5257800"/>
              </a:tblGrid>
              <a:tr h="370840">
                <a:tc>
                  <a:txBody>
                    <a:bodyPr/>
                    <a:lstStyle/>
                    <a:p>
                      <a:pPr algn="l" fontAlgn="t"/>
                      <a:r>
                        <a:rPr lang="en-US" sz="3200" b="1" dirty="0">
                          <a:effectLst/>
                        </a:rPr>
                        <a:t>Vegetables</a:t>
                      </a:r>
                      <a:endParaRPr lang="en-US" sz="3200" b="0" dirty="0">
                        <a:effectLst/>
                      </a:endParaRPr>
                    </a:p>
                  </a:txBody>
                  <a:tcPr marL="54392" marR="54392" marT="27196" marB="27196">
                    <a:solidFill>
                      <a:schemeClr val="accent1">
                        <a:lumMod val="75000"/>
                      </a:schemeClr>
                    </a:solidFill>
                  </a:tcPr>
                </a:tc>
                <a:tc>
                  <a:txBody>
                    <a:bodyPr/>
                    <a:lstStyle/>
                    <a:p>
                      <a:pPr algn="l" fontAlgn="t"/>
                      <a:r>
                        <a:rPr lang="en-US" sz="3200" b="1" dirty="0">
                          <a:effectLst/>
                        </a:rPr>
                        <a:t>2</a:t>
                      </a:r>
                      <a:r>
                        <a:rPr lang="en-US" sz="3200" b="1" dirty="0">
                          <a:effectLst/>
                          <a:latin typeface="Arial" panose="020B0604020202020204" pitchFamily="34" charset="0"/>
                        </a:rPr>
                        <a:t>½</a:t>
                      </a:r>
                      <a:r>
                        <a:rPr lang="en-US" sz="3200" b="1" dirty="0">
                          <a:effectLst/>
                        </a:rPr>
                        <a:t> c-</a:t>
                      </a:r>
                      <a:r>
                        <a:rPr lang="en-US" sz="3200" b="1" dirty="0" err="1">
                          <a:effectLst/>
                        </a:rPr>
                        <a:t>eq</a:t>
                      </a:r>
                      <a:r>
                        <a:rPr lang="en-US" sz="3200" b="1" dirty="0">
                          <a:effectLst/>
                        </a:rPr>
                        <a:t>/day</a:t>
                      </a:r>
                    </a:p>
                  </a:txBody>
                  <a:tcPr marL="54392" marR="54392" marT="27196" marB="27196">
                    <a:solidFill>
                      <a:schemeClr val="accent1">
                        <a:lumMod val="75000"/>
                      </a:schemeClr>
                    </a:solidFill>
                  </a:tcPr>
                </a:tc>
              </a:tr>
              <a:tr h="370840">
                <a:tc>
                  <a:txBody>
                    <a:bodyPr/>
                    <a:lstStyle/>
                    <a:p>
                      <a:pPr algn="l" fontAlgn="t"/>
                      <a:r>
                        <a:rPr lang="en-US" sz="2800" b="0" dirty="0">
                          <a:effectLst/>
                        </a:rPr>
                        <a:t>Dark green</a:t>
                      </a:r>
                    </a:p>
                  </a:txBody>
                  <a:tcPr marL="54392" marR="54392" marT="27196" marB="27196"/>
                </a:tc>
                <a:tc>
                  <a:txBody>
                    <a:bodyPr/>
                    <a:lstStyle/>
                    <a:p>
                      <a:pPr algn="l" fontAlgn="t"/>
                      <a:r>
                        <a:rPr lang="en-US" sz="2800">
                          <a:effectLst/>
                        </a:rPr>
                        <a:t>1</a:t>
                      </a:r>
                      <a:r>
                        <a:rPr lang="en-US" sz="2800">
                          <a:effectLst/>
                          <a:latin typeface="Arial" panose="020B0604020202020204" pitchFamily="34" charset="0"/>
                        </a:rPr>
                        <a:t>½</a:t>
                      </a:r>
                      <a:r>
                        <a:rPr lang="en-US" sz="2800">
                          <a:effectLst/>
                        </a:rPr>
                        <a:t> c-eq/wk</a:t>
                      </a:r>
                    </a:p>
                  </a:txBody>
                  <a:tcPr marL="54392" marR="54392" marT="27196" marB="27196"/>
                </a:tc>
              </a:tr>
              <a:tr h="370840">
                <a:tc>
                  <a:txBody>
                    <a:bodyPr/>
                    <a:lstStyle/>
                    <a:p>
                      <a:pPr algn="l" fontAlgn="t"/>
                      <a:r>
                        <a:rPr lang="en-US" sz="2800" b="0" dirty="0">
                          <a:effectLst/>
                        </a:rPr>
                        <a:t>Red and orange</a:t>
                      </a:r>
                    </a:p>
                  </a:txBody>
                  <a:tcPr marL="54392" marR="54392" marT="27196" marB="27196"/>
                </a:tc>
                <a:tc>
                  <a:txBody>
                    <a:bodyPr/>
                    <a:lstStyle/>
                    <a:p>
                      <a:pPr algn="l" fontAlgn="t"/>
                      <a:r>
                        <a:rPr lang="en-US" sz="2800">
                          <a:effectLst/>
                        </a:rPr>
                        <a:t>5</a:t>
                      </a:r>
                      <a:r>
                        <a:rPr lang="en-US" sz="2800">
                          <a:effectLst/>
                          <a:latin typeface="Arial" panose="020B0604020202020204" pitchFamily="34" charset="0"/>
                        </a:rPr>
                        <a:t>½</a:t>
                      </a:r>
                      <a:r>
                        <a:rPr lang="en-US" sz="2800">
                          <a:effectLst/>
                        </a:rPr>
                        <a:t> c-eq/wk</a:t>
                      </a:r>
                    </a:p>
                  </a:txBody>
                  <a:tcPr marL="54392" marR="54392" marT="27196" marB="27196"/>
                </a:tc>
              </a:tr>
              <a:tr h="370840">
                <a:tc>
                  <a:txBody>
                    <a:bodyPr/>
                    <a:lstStyle/>
                    <a:p>
                      <a:pPr algn="l" fontAlgn="t"/>
                      <a:r>
                        <a:rPr lang="en-US" sz="2800" b="0" dirty="0">
                          <a:effectLst/>
                        </a:rPr>
                        <a:t>Legumes (beans and peas)</a:t>
                      </a:r>
                    </a:p>
                  </a:txBody>
                  <a:tcPr marL="54392" marR="54392" marT="27196" marB="27196"/>
                </a:tc>
                <a:tc>
                  <a:txBody>
                    <a:bodyPr/>
                    <a:lstStyle/>
                    <a:p>
                      <a:pPr algn="l" fontAlgn="t"/>
                      <a:r>
                        <a:rPr lang="en-US" sz="2800">
                          <a:effectLst/>
                        </a:rPr>
                        <a:t>1</a:t>
                      </a:r>
                      <a:r>
                        <a:rPr lang="en-US" sz="2800">
                          <a:effectLst/>
                          <a:latin typeface="Arial" panose="020B0604020202020204" pitchFamily="34" charset="0"/>
                        </a:rPr>
                        <a:t>½</a:t>
                      </a:r>
                      <a:r>
                        <a:rPr lang="en-US" sz="2800">
                          <a:effectLst/>
                        </a:rPr>
                        <a:t> c-eq/wk</a:t>
                      </a:r>
                    </a:p>
                  </a:txBody>
                  <a:tcPr marL="54392" marR="54392" marT="27196" marB="27196"/>
                </a:tc>
              </a:tr>
              <a:tr h="370840">
                <a:tc>
                  <a:txBody>
                    <a:bodyPr/>
                    <a:lstStyle/>
                    <a:p>
                      <a:pPr algn="l" fontAlgn="t"/>
                      <a:r>
                        <a:rPr lang="en-US" sz="2800" b="0" dirty="0">
                          <a:effectLst/>
                        </a:rPr>
                        <a:t>Starchy</a:t>
                      </a:r>
                    </a:p>
                  </a:txBody>
                  <a:tcPr marL="54392" marR="54392" marT="27196" marB="27196"/>
                </a:tc>
                <a:tc>
                  <a:txBody>
                    <a:bodyPr/>
                    <a:lstStyle/>
                    <a:p>
                      <a:pPr algn="l" fontAlgn="t"/>
                      <a:r>
                        <a:rPr lang="en-US" sz="2800" dirty="0">
                          <a:effectLst/>
                        </a:rPr>
                        <a:t>5 c-</a:t>
                      </a:r>
                      <a:r>
                        <a:rPr lang="en-US" sz="2800" dirty="0" err="1">
                          <a:effectLst/>
                        </a:rPr>
                        <a:t>eq</a:t>
                      </a:r>
                      <a:r>
                        <a:rPr lang="en-US" sz="2800" dirty="0">
                          <a:effectLst/>
                        </a:rPr>
                        <a:t>/</a:t>
                      </a:r>
                      <a:r>
                        <a:rPr lang="en-US" sz="2800" dirty="0" err="1">
                          <a:effectLst/>
                        </a:rPr>
                        <a:t>wk</a:t>
                      </a:r>
                      <a:endParaRPr lang="en-US" sz="2800" dirty="0">
                        <a:effectLst/>
                      </a:endParaRPr>
                    </a:p>
                  </a:txBody>
                  <a:tcPr marL="54392" marR="54392" marT="27196" marB="27196"/>
                </a:tc>
              </a:tr>
              <a:tr h="370840">
                <a:tc>
                  <a:txBody>
                    <a:bodyPr/>
                    <a:lstStyle/>
                    <a:p>
                      <a:pPr algn="l" fontAlgn="t"/>
                      <a:r>
                        <a:rPr lang="en-US" sz="2800" b="0" dirty="0">
                          <a:effectLst/>
                        </a:rPr>
                        <a:t>Other</a:t>
                      </a:r>
                    </a:p>
                  </a:txBody>
                  <a:tcPr marL="54392" marR="54392" marT="27196" marB="27196"/>
                </a:tc>
                <a:tc>
                  <a:txBody>
                    <a:bodyPr/>
                    <a:lstStyle/>
                    <a:p>
                      <a:pPr algn="l" fontAlgn="t"/>
                      <a:r>
                        <a:rPr lang="en-US" sz="2800" dirty="0">
                          <a:effectLst/>
                        </a:rPr>
                        <a:t>4 c-</a:t>
                      </a:r>
                      <a:r>
                        <a:rPr lang="en-US" sz="2800" dirty="0" err="1">
                          <a:effectLst/>
                        </a:rPr>
                        <a:t>eq</a:t>
                      </a:r>
                      <a:r>
                        <a:rPr lang="en-US" sz="2800" dirty="0">
                          <a:effectLst/>
                        </a:rPr>
                        <a:t>/</a:t>
                      </a:r>
                      <a:r>
                        <a:rPr lang="en-US" sz="2800" dirty="0" err="1">
                          <a:effectLst/>
                        </a:rPr>
                        <a:t>wk</a:t>
                      </a:r>
                      <a:endParaRPr lang="en-US" sz="2800" dirty="0">
                        <a:effectLst/>
                      </a:endParaRPr>
                    </a:p>
                  </a:txBody>
                  <a:tcPr marL="54392" marR="54392" marT="27196" marB="27196"/>
                </a:tc>
              </a:tr>
              <a:tr h="370840">
                <a:tc>
                  <a:txBody>
                    <a:bodyPr/>
                    <a:lstStyle/>
                    <a:p>
                      <a:endParaRPr lang="en-US"/>
                    </a:p>
                  </a:txBody>
                  <a:tcPr/>
                </a:tc>
                <a:tc>
                  <a:txBody>
                    <a:bodyPr/>
                    <a:lstStyle/>
                    <a:p>
                      <a:endParaRPr lang="en-US"/>
                    </a:p>
                  </a:txBody>
                  <a:tcPr/>
                </a:tc>
              </a:tr>
              <a:tr h="370840">
                <a:tc>
                  <a:txBody>
                    <a:bodyPr/>
                    <a:lstStyle/>
                    <a:p>
                      <a:r>
                        <a:rPr lang="en-US" sz="3200" dirty="0" smtClean="0">
                          <a:solidFill>
                            <a:schemeClr val="bg1"/>
                          </a:solidFill>
                        </a:rPr>
                        <a:t>Grains</a:t>
                      </a:r>
                      <a:endParaRPr lang="en-US" sz="3200" dirty="0">
                        <a:solidFill>
                          <a:schemeClr val="bg1"/>
                        </a:solidFill>
                      </a:endParaRPr>
                    </a:p>
                  </a:txBody>
                  <a:tcPr>
                    <a:solidFill>
                      <a:schemeClr val="accent1">
                        <a:lumMod val="75000"/>
                      </a:schemeClr>
                    </a:solidFill>
                  </a:tcPr>
                </a:tc>
                <a:tc>
                  <a:txBody>
                    <a:bodyPr/>
                    <a:lstStyle/>
                    <a:p>
                      <a:r>
                        <a:rPr lang="en-US" sz="3200" b="0" i="0" kern="1200" dirty="0" smtClean="0">
                          <a:solidFill>
                            <a:schemeClr val="bg1"/>
                          </a:solidFill>
                          <a:effectLst/>
                          <a:latin typeface="+mn-lt"/>
                          <a:ea typeface="+mn-ea"/>
                          <a:cs typeface="+mn-cs"/>
                        </a:rPr>
                        <a:t>6 </a:t>
                      </a:r>
                      <a:r>
                        <a:rPr lang="en-US" sz="3200" b="0" i="0" kern="1200" dirty="0" err="1" smtClean="0">
                          <a:solidFill>
                            <a:schemeClr val="bg1"/>
                          </a:solidFill>
                          <a:effectLst/>
                          <a:latin typeface="+mn-lt"/>
                          <a:ea typeface="+mn-ea"/>
                          <a:cs typeface="+mn-cs"/>
                        </a:rPr>
                        <a:t>oz-eq</a:t>
                      </a:r>
                      <a:r>
                        <a:rPr lang="en-US" sz="3200" b="0" i="0" kern="1200" dirty="0" smtClean="0">
                          <a:solidFill>
                            <a:schemeClr val="bg1"/>
                          </a:solidFill>
                          <a:effectLst/>
                          <a:latin typeface="+mn-lt"/>
                          <a:ea typeface="+mn-ea"/>
                          <a:cs typeface="+mn-cs"/>
                        </a:rPr>
                        <a:t>/day</a:t>
                      </a:r>
                      <a:endParaRPr lang="en-US" sz="3200" dirty="0">
                        <a:solidFill>
                          <a:schemeClr val="bg1"/>
                        </a:solidFill>
                      </a:endParaRPr>
                    </a:p>
                  </a:txBody>
                  <a:tcPr>
                    <a:solidFill>
                      <a:schemeClr val="accent1">
                        <a:lumMod val="75000"/>
                      </a:schemeClr>
                    </a:solidFill>
                  </a:tcPr>
                </a:tc>
              </a:tr>
              <a:tr h="370840">
                <a:tc>
                  <a:txBody>
                    <a:bodyPr/>
                    <a:lstStyle/>
                    <a:p>
                      <a:pPr algn="l" fontAlgn="t"/>
                      <a:r>
                        <a:rPr lang="en-US" sz="2800" b="0" dirty="0">
                          <a:effectLst/>
                        </a:rPr>
                        <a:t>Whole grains</a:t>
                      </a:r>
                    </a:p>
                  </a:txBody>
                  <a:tcPr marL="54392" marR="54392" marT="27196" marB="27196"/>
                </a:tc>
                <a:tc>
                  <a:txBody>
                    <a:bodyPr/>
                    <a:lstStyle/>
                    <a:p>
                      <a:pPr algn="l" fontAlgn="t"/>
                      <a:r>
                        <a:rPr lang="en-US" sz="2800" dirty="0">
                          <a:effectLst/>
                        </a:rPr>
                        <a:t>≥ 3 </a:t>
                      </a:r>
                      <a:r>
                        <a:rPr lang="en-US" sz="2800" dirty="0" err="1">
                          <a:effectLst/>
                        </a:rPr>
                        <a:t>oz-eq</a:t>
                      </a:r>
                      <a:r>
                        <a:rPr lang="en-US" sz="2800" dirty="0">
                          <a:effectLst/>
                        </a:rPr>
                        <a:t>/day</a:t>
                      </a:r>
                    </a:p>
                  </a:txBody>
                  <a:tcPr marL="54392" marR="54392" marT="27196" marB="27196"/>
                </a:tc>
              </a:tr>
              <a:tr h="370840">
                <a:tc>
                  <a:txBody>
                    <a:bodyPr/>
                    <a:lstStyle/>
                    <a:p>
                      <a:pPr algn="l" fontAlgn="t"/>
                      <a:r>
                        <a:rPr lang="en-US" sz="2800" b="0" dirty="0">
                          <a:effectLst/>
                        </a:rPr>
                        <a:t>Refined grains</a:t>
                      </a:r>
                    </a:p>
                  </a:txBody>
                  <a:tcPr marL="54392" marR="54392" marT="27196" marB="27196"/>
                </a:tc>
                <a:tc>
                  <a:txBody>
                    <a:bodyPr/>
                    <a:lstStyle/>
                    <a:p>
                      <a:pPr algn="l" fontAlgn="t"/>
                      <a:r>
                        <a:rPr lang="en-US" sz="2800" dirty="0">
                          <a:effectLst/>
                        </a:rPr>
                        <a:t>≤ 3 </a:t>
                      </a:r>
                      <a:r>
                        <a:rPr lang="en-US" sz="2800" dirty="0" err="1">
                          <a:effectLst/>
                        </a:rPr>
                        <a:t>oz-eq</a:t>
                      </a:r>
                      <a:r>
                        <a:rPr lang="en-US" sz="2800" dirty="0">
                          <a:effectLst/>
                        </a:rPr>
                        <a:t>/day</a:t>
                      </a:r>
                    </a:p>
                  </a:txBody>
                  <a:tcPr marL="54392" marR="54392" marT="27196" marB="27196"/>
                </a:tc>
              </a:tr>
            </a:tbl>
          </a:graphicData>
        </a:graphic>
      </p:graphicFrame>
    </p:spTree>
    <p:extLst>
      <p:ext uri="{BB962C8B-B14F-4D97-AF65-F5344CB8AC3E}">
        <p14:creationId xmlns:p14="http://schemas.microsoft.com/office/powerpoint/2010/main" val="28121650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03290"/>
            <a:ext cx="10515600" cy="1325563"/>
          </a:xfrm>
        </p:spPr>
        <p:txBody>
          <a:bodyPr>
            <a:noAutofit/>
          </a:bodyPr>
          <a:lstStyle/>
          <a:p>
            <a:r>
              <a:rPr lang="en-US" sz="2400" dirty="0" smtClean="0">
                <a:hlinkClick r:id="rId2"/>
              </a:rPr>
              <a:t>https://health.gov/dietaryguidelines/2015/guidelines/chapter-1/a-closer-look-inside-healthy-eating-patterns/#callout-meat-poultry</a:t>
            </a:r>
            <a:r>
              <a:rPr lang="en-US" sz="2400" dirty="0" smtClean="0"/>
              <a:t/>
            </a:r>
            <a:br>
              <a:rPr lang="en-US" sz="2400" dirty="0" smtClean="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9222157"/>
              </p:ext>
            </p:extLst>
          </p:nvPr>
        </p:nvGraphicFramePr>
        <p:xfrm>
          <a:off x="838200" y="591671"/>
          <a:ext cx="10515600" cy="2316480"/>
        </p:xfrm>
        <a:graphic>
          <a:graphicData uri="http://schemas.openxmlformats.org/drawingml/2006/table">
            <a:tbl>
              <a:tblPr firstRow="1" bandRow="1">
                <a:tableStyleId>{5C22544A-7EE6-4342-B048-85BDC9FD1C3A}</a:tableStyleId>
              </a:tblPr>
              <a:tblGrid>
                <a:gridCol w="5257800"/>
                <a:gridCol w="5257800"/>
              </a:tblGrid>
              <a:tr h="370840">
                <a:tc>
                  <a:txBody>
                    <a:bodyPr/>
                    <a:lstStyle/>
                    <a:p>
                      <a:pPr algn="l" fontAlgn="t"/>
                      <a:r>
                        <a:rPr lang="en-US" sz="3200" b="1" dirty="0">
                          <a:effectLst/>
                        </a:rPr>
                        <a:t>Protein Foods</a:t>
                      </a:r>
                      <a:endParaRPr lang="en-US" sz="3200" b="0" dirty="0">
                        <a:effectLst/>
                      </a:endParaRPr>
                    </a:p>
                  </a:txBody>
                  <a:tcPr/>
                </a:tc>
                <a:tc>
                  <a:txBody>
                    <a:bodyPr/>
                    <a:lstStyle/>
                    <a:p>
                      <a:pPr algn="l" fontAlgn="t"/>
                      <a:r>
                        <a:rPr lang="en-US" sz="3200">
                          <a:effectLst/>
                        </a:rPr>
                        <a:t>5</a:t>
                      </a:r>
                      <a:r>
                        <a:rPr lang="en-US" sz="3200">
                          <a:effectLst/>
                          <a:latin typeface="Arial" panose="020B0604020202020204" pitchFamily="34" charset="0"/>
                        </a:rPr>
                        <a:t>½</a:t>
                      </a:r>
                      <a:r>
                        <a:rPr lang="en-US" sz="3200">
                          <a:effectLst/>
                        </a:rPr>
                        <a:t> oz-eq/day</a:t>
                      </a:r>
                    </a:p>
                  </a:txBody>
                  <a:tcPr/>
                </a:tc>
              </a:tr>
              <a:tr h="370840">
                <a:tc>
                  <a:txBody>
                    <a:bodyPr/>
                    <a:lstStyle/>
                    <a:p>
                      <a:pPr algn="l" fontAlgn="t"/>
                      <a:r>
                        <a:rPr lang="en-US" sz="3200" b="0" dirty="0">
                          <a:effectLst/>
                        </a:rPr>
                        <a:t>Seafood</a:t>
                      </a:r>
                    </a:p>
                  </a:txBody>
                  <a:tcPr/>
                </a:tc>
                <a:tc>
                  <a:txBody>
                    <a:bodyPr/>
                    <a:lstStyle/>
                    <a:p>
                      <a:pPr algn="l" fontAlgn="t"/>
                      <a:r>
                        <a:rPr lang="en-US" sz="3200">
                          <a:effectLst/>
                        </a:rPr>
                        <a:t>8 oz-eq/wk</a:t>
                      </a:r>
                    </a:p>
                  </a:txBody>
                  <a:tcPr/>
                </a:tc>
              </a:tr>
              <a:tr h="370840">
                <a:tc>
                  <a:txBody>
                    <a:bodyPr/>
                    <a:lstStyle/>
                    <a:p>
                      <a:pPr algn="l" fontAlgn="t"/>
                      <a:r>
                        <a:rPr lang="en-US" sz="3200" b="0" dirty="0">
                          <a:effectLst/>
                        </a:rPr>
                        <a:t>Meats, poultry, eggs</a:t>
                      </a:r>
                    </a:p>
                  </a:txBody>
                  <a:tcPr/>
                </a:tc>
                <a:tc>
                  <a:txBody>
                    <a:bodyPr/>
                    <a:lstStyle/>
                    <a:p>
                      <a:pPr algn="l" fontAlgn="t"/>
                      <a:r>
                        <a:rPr lang="en-US" sz="3200">
                          <a:effectLst/>
                        </a:rPr>
                        <a:t>26 oz-eq/wk</a:t>
                      </a:r>
                    </a:p>
                  </a:txBody>
                  <a:tcPr/>
                </a:tc>
              </a:tr>
              <a:tr h="370840">
                <a:tc>
                  <a:txBody>
                    <a:bodyPr/>
                    <a:lstStyle/>
                    <a:p>
                      <a:pPr algn="l" fontAlgn="t"/>
                      <a:r>
                        <a:rPr lang="en-US" sz="3200" b="0" dirty="0">
                          <a:effectLst/>
                        </a:rPr>
                        <a:t>Nuts, seeds, soy products</a:t>
                      </a:r>
                    </a:p>
                  </a:txBody>
                  <a:tcPr/>
                </a:tc>
                <a:tc>
                  <a:txBody>
                    <a:bodyPr/>
                    <a:lstStyle/>
                    <a:p>
                      <a:pPr algn="l" fontAlgn="t"/>
                      <a:r>
                        <a:rPr lang="en-US" sz="3200" dirty="0">
                          <a:effectLst/>
                        </a:rPr>
                        <a:t>5 </a:t>
                      </a:r>
                      <a:r>
                        <a:rPr lang="en-US" sz="3200" dirty="0" err="1">
                          <a:effectLst/>
                        </a:rPr>
                        <a:t>oz-eq</a:t>
                      </a:r>
                      <a:r>
                        <a:rPr lang="en-US" sz="3200" dirty="0">
                          <a:effectLst/>
                        </a:rPr>
                        <a:t>/</a:t>
                      </a:r>
                      <a:r>
                        <a:rPr lang="en-US" sz="3200" dirty="0" err="1">
                          <a:effectLst/>
                        </a:rPr>
                        <a:t>wk</a:t>
                      </a:r>
                      <a:endParaRPr lang="en-US" sz="3200" dirty="0">
                        <a:effectLst/>
                      </a:endParaRPr>
                    </a:p>
                  </a:txBody>
                  <a:tcPr/>
                </a:tc>
              </a:tr>
            </a:tbl>
          </a:graphicData>
        </a:graphic>
      </p:graphicFrame>
    </p:spTree>
    <p:extLst>
      <p:ext uri="{BB962C8B-B14F-4D97-AF65-F5344CB8AC3E}">
        <p14:creationId xmlns:p14="http://schemas.microsoft.com/office/powerpoint/2010/main" val="2691275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192" y="4408938"/>
            <a:ext cx="7772400" cy="1362075"/>
          </a:xfrm>
        </p:spPr>
        <p:txBody>
          <a:bodyPr/>
          <a:lstStyle/>
          <a:p>
            <a:r>
              <a:rPr lang="en-US" dirty="0" smtClean="0"/>
              <a:t>Dining out</a:t>
            </a:r>
            <a:endParaRPr lang="en-US" dirty="0"/>
          </a:p>
        </p:txBody>
      </p:sp>
      <p:sp>
        <p:nvSpPr>
          <p:cNvPr id="3" name="Text Placeholder 2"/>
          <p:cNvSpPr>
            <a:spLocks noGrp="1"/>
          </p:cNvSpPr>
          <p:nvPr>
            <p:ph type="body" idx="1"/>
          </p:nvPr>
        </p:nvSpPr>
        <p:spPr>
          <a:xfrm>
            <a:off x="706191" y="1019045"/>
            <a:ext cx="7772400" cy="1500187"/>
          </a:xfrm>
        </p:spPr>
        <p:txBody>
          <a:bodyPr>
            <a:normAutofit/>
          </a:bodyPr>
          <a:lstStyle/>
          <a:p>
            <a:r>
              <a:rPr lang="en-US" sz="4400" dirty="0"/>
              <a:t>Fast Food</a:t>
            </a:r>
          </a:p>
          <a:p>
            <a:r>
              <a:rPr lang="en-US" sz="4400" dirty="0"/>
              <a:t>Mid-priced restaurants</a:t>
            </a:r>
          </a:p>
        </p:txBody>
      </p:sp>
      <p:sp>
        <p:nvSpPr>
          <p:cNvPr id="4" name="AutoShape 2" descr="data:image/jpeg;base64,/9j/4AAQSkZJRgABAQAAAQABAAD/2wCEAAkGBxQTEhUUEhQWFhUWGB0aGBgWGBceHRgbGBcaFxgaGhkeICggHB4lHBcYITEhKCkrLi4uGB81OzMsNygtLysBCgoKDg0OGxAQGywmICYsLCwvLDQ0LC8sLCwsLCwsLCwsNCwsLCwsLCwsLCwsLCwsLCwsLCwsLCwsLCwsLCwsLP/AABEIAOEA4QMBEQACEQEDEQH/xAAcAAACAgMBAQAAAAAAAAAAAAAABwUGAwQIAgH/xABLEAABAgMFBQQGBQgIBgMAAAABAgMABBEFBhIhMQdBUWFxEzKBkSJCUnOhsTSSssHRFCMzNWJygsIkQ1NjorPD4RUWJYOE8HST8f/EABoBAAIDAQEAAAAAAAAAAAAAAAAEAgMFAQb/xAA2EQACAgEBBQQJBAIDAQEAAAAAAQIDEQQFEiExQTJRYXETIjOBkaGxwdE0QuHwFCMVQ1Lxcv/aAAwDAQACEQMRAD8AeMABAAQAEABAAQAEABAAQAYJycbaSVOrShI3rUAPMx1JvgjjaXMp9qbU7PaqELU8R/ZpNPrqoD1FYvjprGVO+CIYbSpyY+g2cpY3KXiI8kgD/FE/8eEe3Ih6aUuzE2WHbwvZlMtLjnQ/AKc+Mca0673/AH3Hf9z7kbjd37XVmu0kJ5IaH30iO/V0iS3LP/RtNXYn/WtVzwZbjjsh/wCTqhL/ANG43Y08nS0MX78u39xBiO/D/wAkt2XebLDdoJ7y5V0ckOtk9TiWPhHHudMgt7wN5qad/rGac21pUPjhPkDEcLoyWX3G4hVRXPxBHwMROnqAAgAIACAAgAIACAAgAIACAAgAIACAAgAIACAAgAiLwXllpNOKYdSkkeigZrV+6kZnrpE4VynyRGU4x5ixtbalNzK+ys9gprocPaOHnhAwp+MNx00YrM2LSvlLhFHqzdmM5NKDlozCk1zKSouL6VJwo8K9IJamEeEEColLjNl9sa4UjL0KWErUPXdGNVeIrkD0AhaV85dS+NUI9CygAaZCKiw137QaR3nEg8KivlrC9mror4Tml7y2FFk+zFmk5eJgesT0BhSe19LH92fJMYjoL30MX/MzZ7qXD0A/GKv+bob9WMn7if8Ax1i5tI+/8xo3tOjqn/eOrbEOtc/h/Jz/AI+XSUfie27xsHUlPVJicdsaVvDbXmmRez7lyWTdl7QaX3HEk8KivlrDlWrot4Qmn7xedFkO1Fm1DBUEABAAQAEABAAQAEABAAQAEABAAQAEABAAQAeXXAkFSiAAKkk0AA3kwAKe+m1emJqQ6F9QFP8AtpOv7x8t8O1aXrP4Ctmo6RIa6+z2Zn1flE4taG1+kSupdcrnkD3RzPgInZfGC3YkIUynxkOCwbvy8mjBLthA3nVSualHMwlOyU3ljcYKKwjdmppDacS1BI5/dC919dMd6x4RbXVOx4islenr0HRpFP2l/MCMLUbcfKmPvf4NSnZq52P3IhJm0nXO+tR5aDyEY1usvt7c39PoaFenqh2Yo1IWLggAIAM7U24nurUOhMXQ1FsOzJr3lcqoS5pG61bKtHUIdH7SQD5gQ3DaU+V0VNeKWReWjjzrbi/kbzFmy8wD2JLaxqk508CdOhh2vRaPWRzS3GXdz/q8mLz1Go07/wBiyu81nXJmVIBUcO6vpJPnmPhC8563QSScuHxT+PH6FsY6bVLKXH4MmLMvGhdEuDArj6p8d3jGtpNsV2vds9V/IRv2fOHGHFfMnI2DPCAAgAIACAAgAIACAAgAIACAAgAIANO1rTalmlPPrCEJFST8gNSTuAiUYuTwjjaSyxD3yvm/aTgZbSoMlQDbSalSzuK6d41zA0HhWNGqmNay+YjZY5vHQvtwNmyJfC/NgLf1SjIpb+5Sueg3cYWu1DlwjyL6qd3jLmMeFRgh7UtnAezaGN05U3Drz5RlazaPo5eipW9P6D2n0e+t+x4iV+0HMCvTV2j28nNLfIDQn4CMLUz9HLM3vWdX0j4LvfyXmadMd5eqt2Hzf8fMi1KqanMmM5tt5Y2ljgj5HDoQAEABAAQAEAGeSUoOJLfeqKRbRKyNsXX2s8Cu1RcGp8i92tg7JfaUw038d1OdY9rrfROiSt5Y/vvPO6ff9ItzmL2PCHpiwXdtkpIacNUnJJ9k7h0+UbuytouElTZyfJ93h5fQzNbpFJOyHPr4ltj1BihAAQAEABAAQAEABAAQAEABABqWraTcu0p55QQhAqSfIAcSTQAbyYlGLk8I42kss57vheh60nxQKwBWFllNTqaAkb1nLpoI0qq1WhCyxzY19nNxEySA68AqZUMzqGgfVTz4q8NNU77t94XIaqq3eL5l4hcuIG8FrlJ7JrNZyJGoroB+0fhGJtPaDg/QU9p/LPReL+RpaPSKX+yzkv78COfAlG6ChfWM1ewDw5wjZjZ9W6vay5v/AMr+/HmMwzqp5fYXTvZBRiGkfIACAAgAIACAAgAIAN+QafBq0hVfaw/JRyEO6avVJ5pg89+Pu+CFrpUvhZJeWfwbwsGZcNXFfXUT+MOLZWsuebX8XkX/AM3T18IL4LBts3THruHolNPiSflDVewV++fwX5z9CmW1H+2JISt32UEGhURn6R+6Hqdk6atqWMtd4rZr7prGcErGmJmJ6ZQjNa0pH7RA+cGSSi3yR9ZfSsVQoKHFJB+UBxxa5mSA4EABAAQAEABAAQAfFKABJNAMyTugA5+2k3yM89gaJEs2fRHtqGrh5cBwz3xpUU7iy+YjdZvPC5Fz2R3MDaBOvp9NYqyk+ogjv/vKGnAdYo1N2XuItorx6zGfCgyR9t2h2LZI7xySOfHwhHaGr/xqXJc3wX98BnS0emsx06kJd+XCUrmXc6VIrvO89Sch4xj7MpUIy1lvTOPu/fyRoayxya09f97iDm5guLUtWqj/APg8oxrrpXWOyXNmjXWq4qK6GGKiYQAEABABuy1lPL7raqcTkPjDdWg1FvZg/fw+ovPVVQ5yJOXuqs99aU8hUn7o0athWv2kkvLj+PuKT2nBdlNkmxdlkd7ErqafKkaNexdNHtZfv/GBSe0bnywv74kkxIto7qEjwHzjQq0tNXYikKzusn2pM2IvKipWvtGkWCpJcU4tJIKW0kmoNCKmia15xW7Yofq2bqLEnjC73/clZntsSf6mWUebigPgmvziDu7kOw2K/wB8/gebo7QpqcnmmVJbQ2rESEpNckk5qJ48AII2NyDVbOqooc1lspV47zzin3kGZdwpdWkJCikABZAGVNwityk2+JpafS0qEXurOF9CHVJPuILxbeWgVq4UrUkU1quhGW/OIY6jKnXF7iaT7uH0CyrUellhyXcU2ocNDyUnQjkY6m1yOW1QtjuzWUdHXYtcTcq0+BTGmpHBQyUPMGG4vKyeQ1NPobXDuJSJFAQAEABAAQAEACv2yXr7NH5Eyr03BV4j1UHRPIq+Q5w3pqsvfYtfZj1UUrZndf8ALZoFY/MM0U5+0fVR4kVPIHjDF9m5HhzZTTXvS8DoQCMwfPsAFGvFOdo8aH0UeiPvPn8o8ZtXUem1DxyjwX3/AL4HodFV6OpZ5viSV43A2w0yneBXokD5kxo7VmqdPXRD+pflimhi7LpWy/uSsx501z202VGiQSeAFYlCEpvEVlkZSUVlvBKSt3Xl6gIH7Rz8h99I0qdj6mztLdXj+F/ApZr6Y8nkl5a67Y76lK5DIfj8Y1ath0x42Nv5L8/MRs2lY+ykiXlpFtvuISOYGfnGpVpqquxFISndZPtNs2IvKjSte1WpZpTz6whCd/E7gBvJ4RxySWWWVVTtkoQWWKG39q0y4oiVSllvcSMTh517o6UPWF5Wt8j0FGyKorNnF/IrDt755RqZt6vJVPgMohvy7x1aLTr9iLvsxvrNOzQlphfaoWlRCiBiSUiuo1FK68s+Nlc23hmZtLQ1Qq9JBYa+Auba+kP++c/zFRV1ZsU+zj5L6FxuRs7E6wH1vlCSpScKUgn0TQ5nL4RZCveWTO1m0nRZuKORkXXuNKyK8bWNbuEjE4oEgGlaAAAdaRbGtRMfU6+7UR3ZYS8BD259JmPfOf5ioWfNnqafZR8l9BtXHthqVsUOvEAAuUTvWcRokDeScoYg0ocTA1tMrdbux8PdwEwBXQZnQDnuELHozpC5FlKlpFhlYosJqocFKJUR5mHILEcHj9Zarb5TXInYkKhAAQAEABABoW9aqJWXdfc7raSae0fVSOZNB4xKEXKSSIylurJzHac8uYeW856S3FFRpnmdAOgoB0Ea0YqKwjObbeToq4l3hJSiGqDtD6bp4rUBXyACfCMy6zflk0K4bscFhiomYZ13A2tXBJPwiq+z0dUp9yZZVHfmo97F4yypZolJUeQJjwddc7HiKbfhxPTynGCzJ4JeWu28uhWQgc8z5D8Y1atjaizjN48+L/vvEbNoVQ7PEmJS7TSe9VZ55DyEatOxtPDt+s/Hl8BGzaNsuzwJZllKBRKQkcAAI1K64VrEEkvASlOUnmTyR14LxS8mkKmF4cVcIAJKqUrQDqPOOyko8y2jTWXvEFkX1rbYcyJaXqPbdVT/AAJ/Hwip3dyNarY3WyXwK07tPtAmocbSOAbFPjnEPSyHFsrTJcn8S97PNoBnFliYSlLuGqFJ0XTvDCdCNdc89KZ212Z4MzNfs5UR34Ph9Ci7U7wqmZtTST+aYOFIByUunpqPOtUjkOcVWSyzT2ZplVUpPnL6dCJufdd2fe7NBwISKuOEVCRuy3k7hEYxcngv1erjp4bz4vohqsbKZBKaL7VR3qLhHwFBF/oYmHLa2ob4YXuNq7lh2bJP4WXEGYWMICnQpdNSAmuWmtN0djGMXw5leov1V9eZp7q8MIR9tfSH/fOf5ioW6s9NT7OPkvoZ5W8c000GGphxtsEkJbOE1Uan0hRWvOBSa4ZIy01Upb8opvx/uC9bHZSYVNuPuh0o7FScbmPNSloIAKtckGtOXGLak97Jl7WnWqlCOM55LHc+7zF/bn0mY985/mKip82a1Pso+S+hruleFAVjwZlANcOvpYa5a60gJrdy8c+v8lj2c2nLMTiVTSAUnJDitGlVyURpyru1iUGk+IntCq2ylqt+7v8A78zoQGukNnkj7AAQAEABAAQAKLbhbpq1KIOQ/OO8zo2PtH6sO6SHOQrqJcolY2U2L+Uz6CoVQwO1VwqCAgfWNf4TF2onuw8yqmO9I6EjMHwgA+EQNZA8tthIokADkKRGMIxWIrBKUnJ5bIiZvZJNuBtcy0Fk0piBz5kZDxgc4rqXR0l8o7yi8EnPOlLS1J1ShRHUAkR18imCzJJ95zlPXunXiFOTLldQEnAB0CaCFN+T4tnsIaOiHCMF9fqWfaJOres+y3XDVakLKjxOFAJ6mlYnN5jFsS0EFC+6MeSa+5Wbl2Y3MzrLLoJQsmoBockk6+EQgsvDHNZbKqmU480T21O7MvJOMfkwKQ4lWJBUpVMJTRQKiTni47olZBR5CuzNVZfGXpOmOJH7M2ibRaUNG0uLV0Dah81COV9ou2i0tPJPrhfMrDjpWSpWqiVHqo1PziGc8R1JRWEOfZTLdnZbrqO+4pxQO/0E4EjzST4wxV2cnnNqT3tSovksfPiKedvDMv8A6aYdXXcVmn1RQRRvN82b0NNVX2YpEtszH/Upfqr7BiVfaQvtH9NL+9SEtg/0h/3rn21RDqxmn2cfJfQbuypiXRZ6XnUtJUVrBcWEgkBWXpHhDFWN3LMDacrJahwjnGFw9xaGb3ySnkMNvoW4s0SlFTmATmQKDIRPfjnAk9HeoObi0kc+W59JmPfOf5ioVfNnrKfZR8l9Bm3Wuu3P2M2hWTiVOFpfsqxnI8UnePwi+Md6Bi6nVy0+sbXJ4yvcK20ZFbDq2XU4VoNFD4jqCKEHgYoaxwZuV2Rsipx5Mcuxq1HXZVxDhKksrCW1H2SkHBXfT+YcoYpbaPObXqhC1OPVZYwItMoIACAAgA8uLABJyAFSeQgA5evHaZmZp58n9IslPJINEDwSBGvCO7FIzZy3pNjf2J2ZgklPkZvrNP3WyUD/ABBcJaqWZ47hvTxxHIxIVLyMtm8EtKisw8hHImqj0SKqPgIi5Jcy6nT22vEI5Kudq8hip+ep7XZ5eVaxD00R7/iNRjp8TfvZabUxZMy6wsLQppVCK+IIOYPIx2bTg2irS1Tq1cIzWHk58UMjCr5HrFzOmgf6F/4/+nDn7TxX/d7/ALnMqNB0hJcj2r5l6vp+q7J/cX8kRa+xEzNH+pu819yu3UtZMrNNvqSVBFThFKmqSBr1iMXh5G9VS7qnBdTxeW3nZ19T71KkUSkaJSKkJHmTXeSYJScnlndPp40QUI/1jh2aXURLSxdKkuOzCBVSSClKSKhKSNdczvPSL64YWTz20dXK2zdxhRfzEjOSpacW0rvNqKT/AAmkL4xwPSwmpxUl14jN2S3uYZZVLTDiWyFlTal5JIUBVOLQEEE564otqmksMxdqaOyc1ZBZ4YZg2sWxJOMttSqmlOdrjWWgmlMCh6ShkSSrSsFkovgiey6b4zcrE0sY4+aK5swbKrSYpuxE9AgxGvtDe0mlppe4gLX+kPe9c+2qK+rG6vZx8l9DAxLqcNEIUtXBKSo+QgxklKSist4GBs3udNCcafdaU003VVV0BUaEBITrvrWlMotrg85MraGtqdLhGWWzbd2UvuPOuOvttoU4tWVVHCpRVnWgBoecd9C8la2vXGCjGLbSSLhKW/ZtnMol/wApRRsUyqtROpKggGhJNYs3oxWMmfLT6nUzdm7z9y+ZBW7eWxJxQMxiUU5BYbeSacKpAJHKISnXLmNUaXX0L/X8Mr7lnuxbtnFCWZN1pIGjYqg8zhUAo9YsjKPJCOp0+pT37U/Pn9CyxMTCAAgAIAKvtLtIsWc+oGilgNp6uEJJHRJUfCLqI71iK7ZYgznLpGoZ51DdeQDEpLtD1G0g9aVUfEkmMiyW9Js0oLEUhb7VL2zTUyqWZcLbeBJJRks4q19PUabqQpZN5wj0OzNHTOv0k1l5fkUe79gTFoOqS0QpaRiWpxR0JpqakmsVxi5Pgad+or00U5cvA0rYsxyWeWw8AFoIBoajMBQIPAggxxrDwWVWxtgpx5MtVzHVf8NtROeDsweWIgg/ADyicexIR1aX+TS+uSjr0MVvkaa5nTSPoP8A4/8Apw5+08X/AN3v+5zKjQdISXI9o+Zer6fquyf3F/JEWvsRMzR/qbvNfcrl1rKE1NNsKUUhyoxDOhCSQab8xEYrLwN6m501Oa6GG3bGdlHlMvJooaHcoblJO8QNNPDJU3Quhvw5Fi2fX0cknEtLqqXWoApJ/RkmmNHnmN/WJQm4sU1+ijfHeXaXz8GW/aPs/XMLM1KAFxQ/ON5DHQUCknStAKjfrFlleeKM/Z+0VXH0VvLo+4VUxZT6DhWw6k8FNrB+UUYZuRurksqS+KJKyLnTswQG5dwD23ElCfNQz8Kx1Rb5Iqt1tFS9aS8lxY4Lh3HRIArWoOPrFCoCgSmtcKR1Aqd9IYhXu8Tz2t18tQ91LEUYpm7dkSqlOTAZxKUVfn1g1JNTRCjnnupHHGC5ko6nWWrdhnh3ItlnsNJQnsUISggFOBISKEVFAAN0WLHQQslNye+3kiL4XtZkG8TnpOK7jQOauZ9lPP5xGU1EY0mjnqJYXBdWJC8d8JqcUe1cKUbmkEhA6j1jzMLym5cz0un0VVC9Vce98/4IACIDZ9gOBAA/dldqOPyCC6SpSFKRiOqgnSp3mhpXlDVTzE8rtOqNd7UevEuEWGeEABAAr9us7RiXar33CojkhNPmoQ3pFxbFtS+CQp7FY7SZYb9t5tP1nEp++HZPEW/AWisyR1QBGOaQhtr/AOsle6b+RhW3tnqdlfpl5sNmN4WJJyYcfUQC2AlKRVSyFVokaV6kCCuSi22G0dNO+MYw7/gV68drGcmnHyAkuKFATkkABCQT0AqesRby8jenpVNSgun/ANGi3YTcrYUyELS4pxtS1rQapKqAUSeApTz4xa44rZhvUSu10MrGHhITK9DFDPRrmdKuPpTZ5WSAkS1a/wDbhz9p4xRbvwv/AF9zmpOkJo9m+Zf7/MFFm2Sk69kSeWJDaqfGLZLEImVoZb2pufj92Ruy1hSrSZwiuEKUrkAkip8SB4xyvtF205JaaWeuByXvuu1Ps4HPRWnNtwaoP3g7xDEoqSPO6XVT0896PLqu8X1jbJHg+kzDrXZJUCezKypdDWlCkBNd5qYpVLzxNa7bEHBqCeX39BtqeSCElSQToKivgIYMDdb4mSA4EACl2r3ydQ8ZSXWWwgDtVJyUSoBQSDqAEkHLjyiiybzhG9svRQcPSzWc8hVumtSTUnUnMnqYoN1cOB0oLSRLSCX3O62wlRA1NECgHMmg8YcziOTxvonbe4R6v7nPVuWs5NPrfdNVLOm5IHdSOQH/ALnCjeXlnraaY0wUI8kaEcLC73c2ZTUykOOFLDahUYwSsg6HBlTxI6RZGpszdRtSmp7sfWfy+JaE7HGqZzLlf3UU8on6HxEf+annsL5kevY47jFJpGDeS2oKHQVofMRz0L7y5bajjjB58xnXfsZuUYQw1XCganVROalHmTF0Y7qwYt90rrHOXUkYkUhAAQAJPbpMVnGG/ZYxfXcUP9OH9IvVb8RPUv1kiq3BaxWlKD+9B+qCv+WLrnitlVSzNHS0ZRoiG2wfrJXum/kYVt7Z6nZP6ZebI6411v8AiDy2y52YQnESE1JqaUGcchHeZbrdX/jQUsZyYb53bMhMdiV40lIUlVKEgkjMbiCD8IJx3Xglo9StRXv4x0N+4Trjn5TJINUzDDhCdwcSmqVeNKHwghl5j3lWuUY7lz5xkvgVNQIyIoRkQdxGoiA+SD9uzK2Ey6nlllNKN1yoNAd5A4GJbzxgqWnqU3Yore7yWuLdNyefTVJDCFVcXuoM8A4k6chHYQ3n4C+t1cdPB8fWfJfccl67ntT/AGIdUtKGcVEooMWIJFKkGg9HdxhiUFI89pdZPT726ll95oC0bLslJbSpCFHVKMS3FcMVKnzIEczCHAt9Fq9Y955a+C/vkZ7o32bn3nUNNqSltIViWRVVSR3RppxghZvPBDVaGWngnJ8xdbQr3TgnH2EPqQ0hWEBuiTTCk5qGe/jFU5vLRr6DR0umM3HLfeUJeZJVmTqTmT1JirCNVcOCGZszv6W1JlZtZKFGjbijmg7kKPsncd1eGl1dmODMbaOz1JelqXHqu/xHDDB545z2hn/qU17wfYTCc+0z1+g/TQ8vuVxehiI4hr7VLSKZCSYH9alKldG0IoPFSgf4YvsfqpGFsyrN9lj6cPi2KqKDcLxslsBMzNF1wVQwAqh0Us1Ca8hmrqBFlUcvJmbU1Dqq3Y85fQa9573S0jhD5ViWCUpSkkkClc9BqN8Xymo8zC02jt1GdzoUm0NsSdGJYnm4oAeSan4iK3d3I0q9iv8AfL4FZn9p8+5kFttD+7R96ioxB2yHYbK08eab83+MDG2UWi6/JqW84pxfaqFVHOlBlyi6ptriY+06oV3bsFhYRdIsM4IACABD7alVtEcmED/E4fvjR0vs/eJajtkRs0/Wkr++r/KXE7/ZsjT20dHxlj4h9sH6yV7pv+aFbe2eo2T+mXmzHs0vEzIuPuPk0LQCUpFSpWKtBu84K5KLyzu0dNO+MYw7yHvdeBU9MqfUMIoEoTWuFI0Fd5qST1iMpbzyM6XTLT1qC9/mX/YzdtaSuccSUhScDQIzIJBUvoaADxi2qP7jJ2vqU8Ux83+Cz3h2dSc0suEKacUaqU0QMROpKSCKnjSJyrixOjaV1K3ea8SCmbn2RZ9FTbhWT3UuqqT/AAIAqOdIjuQjzGY63WanhWseX5Zbbt3hknwG5RxsYRk0kBBAHBFBl0icZRfBCGo019b3rU/Pn8yv7W7yrlWEMsqKXH8VVA0KUJpiodQSVAA9YjbLCwhvZeljbNzlyX1EgT8YWPSjL2G/p5n3aftGLqebMbbXYh5squ0P9ZTXvB9hMVz7THtB+mh5fdleiI2fIAHBsrvt2gEnMq9NIoysnvgeoa+sBpxHTNiufRnn9p6Hd/218uq7vEoG0H9ZTXvP5ExTPtM1dB+mh5fcrq9DERxF82qrzkRwlUnzp+Ai2zp5GVsxe0//AEUWKjUG9sMI7KZ49onywmn3xfT1PP7a7cPJ/U1tuUmsmWdCSUALSogZJJKSK8K0PlHLlxTJ7FnH149eH3FYWyACQQDoSDQ9Dvio3crkeY4A79iw/oCvfK+Qhmrsnmtr+39yL9FplBAAQAIfbWmlojmwg/43B90aOl9n7xLUdogLhvYLRlD/AHyU/X9D+aLLlmtldbxNHS8ZRoiH2wn/AKkr3Tf80K29s9Tsn9MvNkNYF0ZucoWWjgP9Yv0UeB3+AMRjFy5DF+spp7b49y5jNu1ssYZo5NqD6xnh0bB6aq8cuUXxqS5mLqNrWT9WvgvmXez7TZdKksuIX2dArAQQmugqMtBFiafIzJ1ThhzWMnq1rQRLsuPOGiG0lR503DmdB1gbwshVXKyahHmzmu3bWXNPuPuH0lnIeykZJSOQEJt5eT2NFMaa1CPQ8WRMLbfaW0SHErThpxJpTxrTxgXMlbGMq5KXLBe9tyj+Uy9f7E/FcW3c0ZWxvZz8/sLmKTYGXsN/TzPu0/aMXU82Y22uxDzZVdof6ymveD7CYrn2mPaD9NDy+7K9ERs+QAem1lJCkkggggjUEGoI51gBpNYZsWnPrfdW64arWQVEClSABWnhHW8vJCuuNcVCPJGovQxwsQxdrEoQ3Z7u4sYDyIShQ88R8jFtvQyNlzW9bHxz9ReRUaxb9md50yUwQ7ky6AlR9gjuq6ZkHryiyuW6zP2jpXfX6vNfMeCbTl1oxdq0pBFa400p5wzlHmfRWReMPIpdrtvy75ZZl1BfZFRUUd0YgAADoTluii2SfBG/srT2V705rGfiLqKTXHlsabIs+vtOrI8KD7oZp7J5na7zqPci9xaZYQAEACV26y1JqXc9tkp/+tZP+pD+kfqteInqV6yYv7ImOzmGXPYdbX9VaVfdDMlmLRRF4aZ1Sk1zEY5pkS/dqWXMGZcaSt2gAK8wAnSiTkNTnEdxZyXx1Vsa/RxeEV6/9+zIKS020FuKRiBUfQSKkZgZnTSo6xCyzd4Ic0OgWoTlJ4S+Io7evVNTeT7pKf7NPoo+qNfGsUSk5czfo0lNPYXHv6jE2F/opr3iPsmLaepkba7cPJ/UjNsd5e0cEm2fQbOJ2m9fqp/hGZ5kcI5bLLwXbJ0u7H00ub5eQtYpNkYuyG6/bO/lbo/NtGjYPrOUzPRIPn0i6qOXkyNq6rch6KPN8/L+foetuH0pj3J+2YLuZzY3s5ef2FxFJsDL2G/p5n3aftGLqebMbbXYh5squ0P9ZTXvB9hMVz7THtB+mh5fdldVERxDFvTcnFJMTksnPsUF5tI19EfnEjjxHjxi2UPVyjH0uuxdKmx9Xh/b8C6io1z7AB5XoYDqOg7cu/8AltmIaFMYaQpsnctKBSvAHMHrDUo70cHk6dR6DUufTLT8siCmpdba1NuJKVpNFJOoIhY9VGSklKL4Mxxw6ecI4QYO5PsBwkLDsZ6bdDTCCpR1O5I3qUdw+cdSbeEVXXQpjvTf8nRt3rJTKy7TCMw2kAn2jqpXiamHIrCweQvud1jm+pIx0pCAAgAWO3STrLsO07jhSTyWn8UiG9I/WaFtSuCYmDD4odOXOtH8okpd32mxX95PoqHgpJEZFsd2bRowlvRTJmIExK7bfpjXuf5zC93M9Jsb2MvMXkUmsMC4F4BJSE67kVlxCW0+0spNPAZk8hFsJbsWzJ12nd+orh0w8+WSgvOlSlKUSVKJUonUkmpJ6kxUaySSwjesCx3Jt9DDfeWczSoSkd5R5AfdHUm3hFV90aa3OXQ6Ssqz0S7SGWhRCBQfieZ1hxLCweOtslZNzlzYpNuH0pj3J+2You5m9sb2cvP7C4ik2Bl7Df08z7tP2jF1PNmNtrsQ82VbaJ+spr98fYTFc+0x7QfpoeX3ZXFREcOl7p5yUt7lH2RDkeyjxep9tLzYq9p1yPydRmZdP5hRqtIH6JR3j9gny6RRZDHFG7s3X+lXo59rp4/z9RexUax5XoYGdR1HYySJdkHUNor9UQ6uR4i15sl5sh713Klp4VcGB0CgdRTFyCvaHIxGUFIY0uut0/CPFdwuJ/ZHNpP5p1pwc6oPlmPjFLpkbENsUvtJr5/g1WtlU+Tn2KRxxk/ACOKqRN7W0/TPwLDZGx8AgzUxiHsNJpXqs5+QHWJqnvYpbtl4xXH3sYtj2OxKowS7aW076DNR4qOpPMxcopcjItustlvTeSEvReRxDyJSTQlcy4kqJV3GUD11016f7RCU3nC5jOm00ZQdtrxFfFvuRVZa3XlYVothBKj6KXJTC0STTD2mozqKxXvPnvfIelRWuDofull/AuN0rxqmC4zMN9lMsGjiK1BB0Wk+yYthPPB8zP1WmVeJweYvk/syxxMTKxtKs0v2dMJHeSkOJ6tqCyPEAjxi6iW7Yiu2OYM5xjUM8dOw+1scu7Lk5tLxJH7Lmf2grzhDVxxJSHNPLKwMyFBgSu236Y17n+cwvdzPSbG9lLzF5FJrH3EaUqaVrTdXSvWkAY45PkADO2KzsshxxtWUy53VK0UgZ4E8DXMjflwyupaz4mLtiFripLsr697G/DB58TO3D6Ux7k/bML3cz0WxvZy8/sLiKTYGXsN/TzPu0/aMXU82Y22uxDzZV9ov6zmv3x/loiufaY7s/wDTQ8vuytq0iI6jpq6zZTJy4OoaR9kQ5HkjxWpebZPxZIPspWlSFgKSoEKB0IORBiRVGTi8oTd5tlb6HFKkwlxk5pSVUWjlnkocDWvzK8qnngei0+1q5RxbwfyZlupstfLqVzmBDaTUthWJS6ZgGmQFdc6wRqeeJHVbWr3HGrOe/uHESAOAEXtpcWee5mhM20yjVYJ4Jz+UJXbS01XOXw4/QZr0d0+USKmL1j1Gz1UQPgKxm2bej/1wfv8A4yOQ2W/3y+BGTF4H1aKCRwSB8zUxm27W1U+UseS/ORyGgpj0z5lju08tbOJZKvSNCdaD/eseg2TZZZp96x54sytdCELcQWOBKxpCZQbKOG2p8L7y2EFuu9ASAqnj8opj7Rmpbx0VbXRvPmVKxJV1yQkWZh4JkZhakEJQnElaXlqShSzuUpJNRSmnWuKzFJ8jQvnGN9k4R9eKT59MLjjwLhLHFeBwt6IlAl0j2ioFIPOlPKLF7X3GfLhoEpdZcC9xcZZ5cQCCDmCKHoYAOXbxWYZaaeYIp2bigOaa1QfFJBjXhLeimZs47smiT2e24JOebcUaNqq24eCVkZnooJPhEbob8MEqpbssnSMZRoCU22/TGvc/zmF7uZ6TY3sZeYvYpNY22rNcUyt9KattqCVkeqVCoqOG6vGO44ZIO2KmoN8XxRqRwmfUKIIIJBBqCDQgjMEHcYA58GO3Zzf0TQEvMkCYHdOgdAGvJfEb6VG+jNdmeDPNbQ2f6H/ZX2fp/BWNuH0pj3J+2YhdzHdjezl5/YXEUmwNDYYwe0mV09HChNedVGnlF1K4tmJtqS3YR8yrX9YU5akyltKlqKxRKQSe4jcIrn22PaGSjpYOTwsfdkzdDZk+6tK5xJaZBqUEjGum6g7oO+ufLfE41N8xfVbUrhFqp5ff0Q7AKaQyeaMb8yhAqtQT1MV2XV1rM5JE4Vzm8RWSJmbzNJ7lVnkKDzMZdu29PHsZl8vqO17Otl2uBETN5nVd0JQOWZ8z+EZdu2tRPspR+b/vuHa9nVR7WWRUxMrX31FXU/dGZbdZa82SbHYVwh2VgwxUTLJYFioW2XHQc64c6UA3+dY39m7Nrtqdly58vLvMrWaycLNyvpzIEM4l4EZ1VRPPOgjF9Hv2bkOOXhfHgaW/uw3pd2WMGTlw2hKBokU/GPdUVKquNceiPMW2Oybk+ortoW0J6WnUtSpThaT+dChULWrPCdCMKaZgjNR4Ro00RlDMhK25xlhAm8cnapaKnFSU81+iXX0STqnFopJPqmhz31MUXaSS4of0e0fR5g1lPmn9vEsBsW01N9gXJENe0lg11rUNk4Aa56awruz5cB1X6VS38Sz5/fmTt17ttySFBClLW4rE46vNS1HeeA5ROMFEW1OplfJN8EuCS5ImokLBAAn9uFh0W1NpGSh2bnIjNsnqMQ8Bxh7ST4OIpqI8pCqMOCx0BsrvL+VygQs/nmKIVU5qTT0F+IyPNJjM1Fe5LK5MepnvR8Sk7bPpjXuf5zCF3M9Vsf2MvMXsUmsNrYmwlcvNoWkKSpaQUkVBBQagiL6eTMHbEnGyDXPH3KvtCuSqSX2jQKpZZyP9kT6ijw4Hw11hOG6x3Qa5Xrdl2l8/H8lNis0T2y+pCkrQSFJIUkjcRmIDjipLdfJjC2yBS5mV9ElSmO6ASalRyoIut5oyNkYjXPuyRNgbOJ2YoVI7BB9Z0EHwb73nSIxrkxi/aVFXBPefh+R0XZsBqSYDLXGqlHVajkVHyGW4CGIxUVhHnNTqJ3z35f8Aw2XFMMlSz2aFLNVEBIUs0pU0zUaZRVbqKaeM5JHIwttwll4+RGTd6UDJtJVzOQ/GMq7blUeFcW/kvyO17Mm+28fMhpu33l+tgHBGXx1jJv2rqbeCe6vD88x6vQ0w6Z8yNWok1JJPE5xnSk5PLeRtJLgjzHDoQAEAGzZ8oXXAgb9TwG8xfptPLUWquPX5Lqyq61VQcmWW8U6GmgyjIkUy9VOnx0849FtTVR09Kor5tfBfzyMnRUu2z0s+S+bMF1LN/rlDkj71fd5xRsXRY/3zXl+fwWbR1H/VH3/g274XgTIyq3lUxd1tJ9ZZBwj4EnkDHpqq3OWDGnPdjk5pfeUtSlrUVKUSVKOpJNST4xqpY4Izs5McdAYuye8E4ZpEslwrZIKlJcqrAlOpSa1TmQKaZ6QrqK4bu91GKJy3sDwjPHAgAIAI28dkJm5Z1hejiSAfZVqlXgaGJwluyTIyjvLBzJPya2XFtOCi21FKhzH3RrJprKM5pp4ZI3TvAuRmUPoqQMnEj10HUdd45gRCyCnHBKE9x5LXtgmUuTMu4jurl0qT0USR8DGFesSwe02M80N+P2KHFBrjf2GfoZn3ifsRfT1PP7a7cPL7jInJVDqFNuJCkLBCknQgxc1ngY8JuElKPNCevBsnmEuEyikONE5JWrCtPIkiihzrXlFEqn0PQ0bXrcf9uU/kb9z9lriXUuzpRhQQQ0g1xEaY1aAVzoK1jsKnnLKtXtWLg41dev4Gg+G0ntF4QQKYjStNaA+JyiyyyFa3ptIxIKcvVjlkVOXnbTkgFZ46Dz1+EZF+26YcK05P4Ieq2bZLjLh9SDm7feX62AcE/jrGPftXU28nuruX55mhXoaYdMvxIxSiTUmp4mM5tt5Y2klwR8jh0IACAAgAIAPqRU0Gp0jqTbwjjeOLLTKpTJtYl5ur3fIdBvMekpUNm0b8+M5dPt5Lr/8ADHsctZZux7K/v/w0LKs9cy4XHe7XM+0fZHKEtHpLNda7bez18fBeAzqL46aHo4c/p4lvJCU7glI6AAD5Uj1cUksIwm88Wc97SL1memaIP5hqobHtH1l+O7kBxjUoq3I8eYhbZvvwKjF5UEADz2O3c7CWMw4mjsxpXVLYPojli731YztTZvS3V0HaIYWe8YULF4QAEABAAqNs11agTzSakUS+B7IFEueFAk8qbhDmlt/Y/cK6iv8AchQmHhUu+0YfQf8A4TXyjz+p9oz22xP078/sV2yrHfmVYZdpbh34RkOqjkPExQk3yNS26upZm8D52e3aMjK9msguLVjXTQEgJCQd4AT5kw1XDdR5bX6pai3eXJcEWeJiRrz84lpGNemmW8ndFGp1ENPDfnyLaaZWy3YlYnbzuKybAQOJzP4CPOajbds+FS3V8X+Pqa1WzYR4zefoQrzylmqiVHiTGRZZKyW9N5ZoRhGCxFYMcQJBAAQAEABAAQAEAHptBUQEgknQDfEoxlJqMVls5KSissmGFIlczRb+5OqW+p3npGpXKrQrefrW93SPn4+QjNT1PBcId/V/wbEhY7j6u1mCQDu0J5U9UQxptnW6ufptTlL5v8L5/Uqu1ddEfR08/wC/FlpbQEgBIoBoBHpIxUUoxWEY8pOTyxR7Wb8BWKSllVGYfWN/92D54vLjD+npx68vcKXW/tQqIdFQgAtezq6xnpkYgexaIU6eOdUo/iofCsU3W7kfEtqhvy8DolKQBQZARlj59gAIACAAgA8PNBSSlQBSoEEHMEHIgiDkBzvtCuiqQf8ARBMu5m2rhxbJ4j4jxjUpt9IvEz7a9x+BYbbvBZmCXWtCpt5uXbb7MHC0kpSK41UzzyyrppCb0bsm3LkaVW050VejrZ9u1tULboS8y03LHIJYTTsuYHrDiMvuN0tJFRxHmKf5cpSzPiOKSm0OoS40tK0KFUqSagjrCTTTwxhNPijPHDphm5ZLiChYqD/7URVfTC6DhNcGWV2SrkpR5lMtOw3GswMaPaA06jdHktXsy6h5S3o96+6N2jW128HwfcRcZo4EABAAQAEABAAQAEAEvZ1nPrFEJ7NJ1WagkddadMo1dLpNTYsVrdXVvg398eXARv1FMH67y+7+8PiWCzLBbaoT6a+JGnQbo3NJsqmj1n60u9/ZGbfrrLeC4Ilo0xIVe0naMEhUrJKqs5OPJPc4pQd6uJ3ddHKNPn1pC1137Yifh4UPkAG7Y9mOTLyGWU4lrNBwA3qPAAZkxGUlFZZ2MXJ4R0hdW77cjLpZbzIzWulCtdPSUfuG4UEZVljnLLNCEFBYRMRAmEABAAQAEABABH27Y7U2yth5NUK8wRmFA7iDEoTcXlEZRUlhnOt7btOyD5adzSaltY0WkHXkRUVG4noY1K7FNZQhODg8MhIsIFgune+YkF1aVibJqtpXdVzHsnmPGsVWVRmuJZCxw5DvunfeWngAhWB2mbS6BXPDuUOY8QIz7KZQ58hyFsZlmiosCADQnLHZczUgV4pyPw18YSv2fp7uMo8e9cGM1au2vkyJmLqD1HCOShX4iMu3YK/65/EchtR/uiaLl2XhpgPRR+8QnLYmpXLdfv8A4GY7RpfPKMJu+/7A+sIqeyNUv2/Mn/n0d59Td5/2B9YR1bI1T/aviD19HeZ27rvHUoHiSfl98Ww2JqHzcV8fx9yuW0qlyTZvy91UjvrJ6Cn4w9VsKte0k35cBae05PsxwSspZTTfdQK8TmfMxp0aHT09iKz3838xKzU22dpm7DZQatpWg0w2XHlpQhOpUfgOJ5R2MXJ4RxtJZYmL87TXJmrMpiaZ0UvRbg4fsJ+J5ZiH6tOo8ZcxOy9y4RF2IaKAgAzScqt1aW20la1miUjUmONpLLBLPBHQWz65iJBqqqKmFj84saAewnkOO8+EZl1zsfgP1V7i8S2xSWhAAQAEABAAQAEABABG3gsRmcZUy+mqToR3kncpJ3EROE3B5RGcVJYZz/fK578g5RYxMk+g6NDyV7KuW/dGlVarFw5iNlbgVyLSs+g5gjUZg8CNCIALzdzahNy9Eu0mGx7dQsdF7/EHrC89NCXLgXQvkufEZNibS5GYoFOFlZ9V0UHgvu/GFJ6ecfEZjfBlvZdSoVSoKB3ggjzEUFp7gAIACAAgAIACADRtO12JdOJ91DY/aUB5DUxKMZS5I45JcxeXj2vtpBTJNlxW5xwFKRzCMlHxpDUNK/3C89Qv2istu235tztJhwrUK0B0TXUJToP9obhCMFhC0pOTyyOiZEIANyybLdmXUtMIK1q3DcOJOgA4mIykorLOxi5PCH5cS47UgjEaLmFCi3NwHso4DTmfhGbdc7H4D1dSh5ltiktCAAgAIACAAgAIACAAgAIAME7KIdQpt1CVoUKFKgCD4R1Np5RxpPgxO302WONYnZKrjepa1WnjhPrjlr1h6rUp8JCllDXGItVoIJBBBGRBFCDwIOkNC55joBABtSNovMmrLrjZ/u1qT8jEXFPmjqk1yLNIbTLRbyLwcH94hJ+IoYqenrfQsV80TTG2OZHfl2VdCtP4xW9JHvJ/5Mu43EbaV75JJ6Pkf6Zjn+Gu/wCX8kv8nwBe2le6SSOr5P8ApCD/AA1/6+X8h/k+BozO2KaPcZZRzOJX3iOrSR7yL1Mu4r9p7QbQeqDMKQDuaAR/iHpfGLY0Vx6EHdN9StvPKWcS1KUrioknzOcWpY5FXMxx0AgAIALXdC4czPEKoWmd7q0nP9xOWLrpzimy+MPMthVKXkPK7N2peRbwMIoTTGs0xrI3qV55aCsZ1lkpvLHIQUFwJiIEwgAIACAAgAIACAAgAIACAAgAIACACuXnuTKTubqMLlMnUZKHXcocjWLa7pQ5Fc6oy5invFsunJclTIEw3uKMlgc0H7ifCHYamEufAVlRJcuJR3EFJKVApUMiCCCDwIOYi8pPMdAIACAAgAIACAAgAIAAmACxXfuVOTlC01hQf6xyqUU4g0qodAYqndCHNlkapS5DVuvstlpfCuY/pDoz9IUbB5I3/wAVekJ2amUuC4DMKIri+JfUigoMhCxefYACAAgAIACAAgAIACAAgAIACAAgAIACAAgAIAI61rDl5kUfZQ5zUBUdFaiJRnKPJkZRUuaKTamx+VWSWHXWT7JIWn4+l/iMMR1clzRS9PHoVaf2QTaf0TrLg5lSD8iPjFy1cHzRW9PLoQcxs8tJGsqo80raV8lV+EWK+t9SHoZ9xpqudPjWTf8AqGO+mr7yPo59x5TdCfOko/8AUMd9LDvD0c+42WbhWirSUc/iLaftKEc9PX3nVVN9CYkdk8+umPsmhvxLxEeCQR8YreqguRJaeb5lls7Yy2PpEytXJpKU/FWL5RU9W+iLVpl1ZdLFuVJStC0wnEPXX6SvNVaeEUSunLmy6NcY8kWCKiYQAEABAAQAEABAAQAEABAAQAEABAAQAEABAAQAEABAAQAEABAAQAEABAAQAEABAAQAEABAAQAEABAAQAEABAAQAEAH/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hQWFhUWGB0aGBgWGBceHRgbGBcaFxgaGhkeICggHB4lHBcYITEhKCkrLi4uGB81OzMsNygtLysBCgoKDg0OGxAQGywmICYsLCwvLDQ0LC8sLCwsLCwsLCwsNCwsLCwsLCwsLCwsLCwsLCwsLCwsLCwsLCwsLCwsLP/AABEIAOEA4QMBEQACEQEDEQH/xAAcAAACAgMBAQAAAAAAAAAAAAAABwUGAwQIAgH/xABLEAABAgMFBQQGBQgIBgMAAAABAgMABBEFBhIhMQdBUWFxEzKBkSJCUnOhsTSSssHRFCMzNWJygsIkQ1NjorPD4RUWJYOE8HST8f/EABoBAAIDAQEAAAAAAAAAAAAAAAAEAgMFAQb/xAA2EQACAgEBBQQJBAIDAQEAAAAAAQIDEQQFEiExQTJRYXETIjOBkaGxwdE0QuHwFCMVQ1Lxcv/aAAwDAQACEQMRAD8AeMABAAQAEABAAQAEABAAQAYJycbaSVOrShI3rUAPMx1JvgjjaXMp9qbU7PaqELU8R/ZpNPrqoD1FYvjprGVO+CIYbSpyY+g2cpY3KXiI8kgD/FE/8eEe3Ih6aUuzE2WHbwvZlMtLjnQ/AKc+Mca0673/AH3Hf9z7kbjd37XVmu0kJ5IaH30iO/V0iS3LP/RtNXYn/WtVzwZbjjsh/wCTqhL/ANG43Y08nS0MX78u39xBiO/D/wAkt2XebLDdoJ7y5V0ckOtk9TiWPhHHudMgt7wN5qad/rGac21pUPjhPkDEcLoyWX3G4hVRXPxBHwMROnqAAgAIACAAgAIACAAgAIACAAgAIACAAgAIACAAgAiLwXllpNOKYdSkkeigZrV+6kZnrpE4VynyRGU4x5ixtbalNzK+ys9gprocPaOHnhAwp+MNx00YrM2LSvlLhFHqzdmM5NKDlozCk1zKSouL6VJwo8K9IJamEeEEColLjNl9sa4UjL0KWErUPXdGNVeIrkD0AhaV85dS+NUI9CygAaZCKiw137QaR3nEg8KivlrC9mror4Tml7y2FFk+zFmk5eJgesT0BhSe19LH92fJMYjoL30MX/MzZ7qXD0A/GKv+bob9WMn7if8Ax1i5tI+/8xo3tOjqn/eOrbEOtc/h/Jz/AI+XSUfie27xsHUlPVJicdsaVvDbXmmRez7lyWTdl7QaX3HEk8KivlrDlWrot4Qmn7xedFkO1Fm1DBUEABAAQAEABAAQAEABAAQAEABAAQAEABAAQAeXXAkFSiAAKkk0AA3kwAKe+m1emJqQ6F9QFP8AtpOv7x8t8O1aXrP4Ctmo6RIa6+z2Zn1flE4taG1+kSupdcrnkD3RzPgInZfGC3YkIUynxkOCwbvy8mjBLthA3nVSualHMwlOyU3ljcYKKwjdmppDacS1BI5/dC919dMd6x4RbXVOx4islenr0HRpFP2l/MCMLUbcfKmPvf4NSnZq52P3IhJm0nXO+tR5aDyEY1usvt7c39PoaFenqh2Yo1IWLggAIAM7U24nurUOhMXQ1FsOzJr3lcqoS5pG61bKtHUIdH7SQD5gQ3DaU+V0VNeKWReWjjzrbi/kbzFmy8wD2JLaxqk508CdOhh2vRaPWRzS3GXdz/q8mLz1Go07/wBiyu81nXJmVIBUcO6vpJPnmPhC8563QSScuHxT+PH6FsY6bVLKXH4MmLMvGhdEuDArj6p8d3jGtpNsV2vds9V/IRv2fOHGHFfMnI2DPCAAgAIACAAgAIACAAgAIACAAgAIANO1rTalmlPPrCEJFST8gNSTuAiUYuTwjjaSyxD3yvm/aTgZbSoMlQDbSalSzuK6d41zA0HhWNGqmNay+YjZY5vHQvtwNmyJfC/NgLf1SjIpb+5Sueg3cYWu1DlwjyL6qd3jLmMeFRgh7UtnAezaGN05U3Drz5RlazaPo5eipW9P6D2n0e+t+x4iV+0HMCvTV2j28nNLfIDQn4CMLUz9HLM3vWdX0j4LvfyXmadMd5eqt2Hzf8fMi1KqanMmM5tt5Y2ljgj5HDoQAEABAAQAEAGeSUoOJLfeqKRbRKyNsXX2s8Cu1RcGp8i92tg7JfaUw038d1OdY9rrfROiSt5Y/vvPO6ff9ItzmL2PCHpiwXdtkpIacNUnJJ9k7h0+UbuytouElTZyfJ93h5fQzNbpFJOyHPr4ltj1BihAAQAEABAAQAEABAAQAEABABqWraTcu0p55QQhAqSfIAcSTQAbyYlGLk8I42kss57vheh60nxQKwBWFllNTqaAkb1nLpoI0qq1WhCyxzY19nNxEySA68AqZUMzqGgfVTz4q8NNU77t94XIaqq3eL5l4hcuIG8FrlJ7JrNZyJGoroB+0fhGJtPaDg/QU9p/LPReL+RpaPSKX+yzkv78COfAlG6ChfWM1ewDw5wjZjZ9W6vay5v/AMr+/HmMwzqp5fYXTvZBRiGkfIACAAgAIACAAgAIAN+QafBq0hVfaw/JRyEO6avVJ5pg89+Pu+CFrpUvhZJeWfwbwsGZcNXFfXUT+MOLZWsuebX8XkX/AM3T18IL4LBts3THruHolNPiSflDVewV++fwX5z9CmW1H+2JISt32UEGhURn6R+6Hqdk6atqWMtd4rZr7prGcErGmJmJ6ZQjNa0pH7RA+cGSSi3yR9ZfSsVQoKHFJB+UBxxa5mSA4EABAAQAEABAAQAfFKABJNAMyTugA5+2k3yM89gaJEs2fRHtqGrh5cBwz3xpUU7iy+YjdZvPC5Fz2R3MDaBOvp9NYqyk+ogjv/vKGnAdYo1N2XuItorx6zGfCgyR9t2h2LZI7xySOfHwhHaGr/xqXJc3wX98BnS0emsx06kJd+XCUrmXc6VIrvO89Sch4xj7MpUIy1lvTOPu/fyRoayxya09f97iDm5guLUtWqj/APg8oxrrpXWOyXNmjXWq4qK6GGKiYQAEABABuy1lPL7raqcTkPjDdWg1FvZg/fw+ovPVVQ5yJOXuqs99aU8hUn7o0athWv2kkvLj+PuKT2nBdlNkmxdlkd7ErqafKkaNexdNHtZfv/GBSe0bnywv74kkxIto7qEjwHzjQq0tNXYikKzusn2pM2IvKipWvtGkWCpJcU4tJIKW0kmoNCKmia15xW7Yofq2bqLEnjC73/clZntsSf6mWUebigPgmvziDu7kOw2K/wB8/gebo7QpqcnmmVJbQ2rESEpNckk5qJ48AII2NyDVbOqooc1lspV47zzin3kGZdwpdWkJCikABZAGVNwityk2+JpafS0qEXurOF9CHVJPuILxbeWgVq4UrUkU1quhGW/OIY6jKnXF7iaT7uH0CyrUellhyXcU2ocNDyUnQjkY6m1yOW1QtjuzWUdHXYtcTcq0+BTGmpHBQyUPMGG4vKyeQ1NPobXDuJSJFAQAEABAAQAEACv2yXr7NH5Eyr03BV4j1UHRPIq+Q5w3pqsvfYtfZj1UUrZndf8ALZoFY/MM0U5+0fVR4kVPIHjDF9m5HhzZTTXvS8DoQCMwfPsAFGvFOdo8aH0UeiPvPn8o8ZtXUem1DxyjwX3/AL4HodFV6OpZ5viSV43A2w0yneBXokD5kxo7VmqdPXRD+pflimhi7LpWy/uSsx501z202VGiQSeAFYlCEpvEVlkZSUVlvBKSt3Xl6gIH7Rz8h99I0qdj6mztLdXj+F/ApZr6Y8nkl5a67Y76lK5DIfj8Y1ath0x42Nv5L8/MRs2lY+ykiXlpFtvuISOYGfnGpVpqquxFISndZPtNs2IvKjSte1WpZpTz6whCd/E7gBvJ4RxySWWWVVTtkoQWWKG39q0y4oiVSllvcSMTh517o6UPWF5Wt8j0FGyKorNnF/IrDt755RqZt6vJVPgMohvy7x1aLTr9iLvsxvrNOzQlphfaoWlRCiBiSUiuo1FK68s+Nlc23hmZtLQ1Qq9JBYa+Auba+kP++c/zFRV1ZsU+zj5L6FxuRs7E6wH1vlCSpScKUgn0TQ5nL4RZCveWTO1m0nRZuKORkXXuNKyK8bWNbuEjE4oEgGlaAAAdaRbGtRMfU6+7UR3ZYS8BD259JmPfOf5ioWfNnqafZR8l9BtXHthqVsUOvEAAuUTvWcRokDeScoYg0ocTA1tMrdbux8PdwEwBXQZnQDnuELHozpC5FlKlpFhlYosJqocFKJUR5mHILEcHj9Zarb5TXInYkKhAAQAEABABoW9aqJWXdfc7raSae0fVSOZNB4xKEXKSSIylurJzHac8uYeW856S3FFRpnmdAOgoB0Ea0YqKwjObbeToq4l3hJSiGqDtD6bp4rUBXyACfCMy6zflk0K4bscFhiomYZ13A2tXBJPwiq+z0dUp9yZZVHfmo97F4yypZolJUeQJjwddc7HiKbfhxPTynGCzJ4JeWu28uhWQgc8z5D8Y1atjaizjN48+L/vvEbNoVQ7PEmJS7TSe9VZ55DyEatOxtPDt+s/Hl8BGzaNsuzwJZllKBRKQkcAAI1K64VrEEkvASlOUnmTyR14LxS8mkKmF4cVcIAJKqUrQDqPOOyko8y2jTWXvEFkX1rbYcyJaXqPbdVT/AAJ/Hwip3dyNarY3WyXwK07tPtAmocbSOAbFPjnEPSyHFsrTJcn8S97PNoBnFliYSlLuGqFJ0XTvDCdCNdc89KZ212Z4MzNfs5UR34Ph9Ci7U7wqmZtTST+aYOFIByUunpqPOtUjkOcVWSyzT2ZplVUpPnL6dCJufdd2fe7NBwISKuOEVCRuy3k7hEYxcngv1erjp4bz4vohqsbKZBKaL7VR3qLhHwFBF/oYmHLa2ob4YXuNq7lh2bJP4WXEGYWMICnQpdNSAmuWmtN0djGMXw5leov1V9eZp7q8MIR9tfSH/fOf5ioW6s9NT7OPkvoZ5W8c000GGphxtsEkJbOE1Uan0hRWvOBSa4ZIy01Upb8opvx/uC9bHZSYVNuPuh0o7FScbmPNSloIAKtckGtOXGLak97Jl7WnWqlCOM55LHc+7zF/bn0mY985/mKip82a1Pso+S+hruleFAVjwZlANcOvpYa5a60gJrdy8c+v8lj2c2nLMTiVTSAUnJDitGlVyURpyru1iUGk+IntCq2ylqt+7v8A78zoQGukNnkj7AAQAEABAAQAKLbhbpq1KIOQ/OO8zo2PtH6sO6SHOQrqJcolY2U2L+Uz6CoVQwO1VwqCAgfWNf4TF2onuw8yqmO9I6EjMHwgA+EQNZA8tthIokADkKRGMIxWIrBKUnJ5bIiZvZJNuBtcy0Fk0piBz5kZDxgc4rqXR0l8o7yi8EnPOlLS1J1ShRHUAkR18imCzJJ95zlPXunXiFOTLldQEnAB0CaCFN+T4tnsIaOiHCMF9fqWfaJOres+y3XDVakLKjxOFAJ6mlYnN5jFsS0EFC+6MeSa+5Wbl2Y3MzrLLoJQsmoBockk6+EQgsvDHNZbKqmU480T21O7MvJOMfkwKQ4lWJBUpVMJTRQKiTni47olZBR5CuzNVZfGXpOmOJH7M2ibRaUNG0uLV0Dah81COV9ou2i0tPJPrhfMrDjpWSpWqiVHqo1PziGc8R1JRWEOfZTLdnZbrqO+4pxQO/0E4EjzST4wxV2cnnNqT3tSovksfPiKedvDMv8A6aYdXXcVmn1RQRRvN82b0NNVX2YpEtszH/Upfqr7BiVfaQvtH9NL+9SEtg/0h/3rn21RDqxmn2cfJfQbuypiXRZ6XnUtJUVrBcWEgkBWXpHhDFWN3LMDacrJahwjnGFw9xaGb3ySnkMNvoW4s0SlFTmATmQKDIRPfjnAk9HeoObi0kc+W59JmPfOf5ioVfNnrKfZR8l9Bm3Wuu3P2M2hWTiVOFpfsqxnI8UnePwi+Md6Bi6nVy0+sbXJ4yvcK20ZFbDq2XU4VoNFD4jqCKEHgYoaxwZuV2Rsipx5Mcuxq1HXZVxDhKksrCW1H2SkHBXfT+YcoYpbaPObXqhC1OPVZYwItMoIACAAgA8uLABJyAFSeQgA5evHaZmZp58n9IslPJINEDwSBGvCO7FIzZy3pNjf2J2ZgklPkZvrNP3WyUD/ABBcJaqWZ47hvTxxHIxIVLyMtm8EtKisw8hHImqj0SKqPgIi5Jcy6nT22vEI5Kudq8hip+ep7XZ5eVaxD00R7/iNRjp8TfvZabUxZMy6wsLQppVCK+IIOYPIx2bTg2irS1Tq1cIzWHk58UMjCr5HrFzOmgf6F/4/+nDn7TxX/d7/ALnMqNB0hJcj2r5l6vp+q7J/cX8kRa+xEzNH+pu819yu3UtZMrNNvqSVBFThFKmqSBr1iMXh5G9VS7qnBdTxeW3nZ19T71KkUSkaJSKkJHmTXeSYJScnlndPp40QUI/1jh2aXURLSxdKkuOzCBVSSClKSKhKSNdczvPSL64YWTz20dXK2zdxhRfzEjOSpacW0rvNqKT/AAmkL4xwPSwmpxUl14jN2S3uYZZVLTDiWyFlTal5JIUBVOLQEEE564otqmksMxdqaOyc1ZBZ4YZg2sWxJOMttSqmlOdrjWWgmlMCh6ShkSSrSsFkovgiey6b4zcrE0sY4+aK5swbKrSYpuxE9AgxGvtDe0mlppe4gLX+kPe9c+2qK+rG6vZx8l9DAxLqcNEIUtXBKSo+QgxklKSist4GBs3udNCcafdaU003VVV0BUaEBITrvrWlMotrg85MraGtqdLhGWWzbd2UvuPOuOvttoU4tWVVHCpRVnWgBoecd9C8la2vXGCjGLbSSLhKW/ZtnMol/wApRRsUyqtROpKggGhJNYs3oxWMmfLT6nUzdm7z9y+ZBW7eWxJxQMxiUU5BYbeSacKpAJHKISnXLmNUaXX0L/X8Mr7lnuxbtnFCWZN1pIGjYqg8zhUAo9YsjKPJCOp0+pT37U/Pn9CyxMTCAAgAIAKvtLtIsWc+oGilgNp6uEJJHRJUfCLqI71iK7ZYgznLpGoZ51DdeQDEpLtD1G0g9aVUfEkmMiyW9Js0oLEUhb7VL2zTUyqWZcLbeBJJRks4q19PUabqQpZN5wj0OzNHTOv0k1l5fkUe79gTFoOqS0QpaRiWpxR0JpqakmsVxi5Pgad+or00U5cvA0rYsxyWeWw8AFoIBoajMBQIPAggxxrDwWVWxtgpx5MtVzHVf8NtROeDsweWIgg/ADyicexIR1aX+TS+uSjr0MVvkaa5nTSPoP8A4/8Apw5+08X/AN3v+5zKjQdISXI9o+Zer6fquyf3F/JEWvsRMzR/qbvNfcrl1rKE1NNsKUUhyoxDOhCSQab8xEYrLwN6m501Oa6GG3bGdlHlMvJooaHcoblJO8QNNPDJU3Quhvw5Fi2fX0cknEtLqqXWoApJ/RkmmNHnmN/WJQm4sU1+ijfHeXaXz8GW/aPs/XMLM1KAFxQ/ON5DHQUCknStAKjfrFlleeKM/Z+0VXH0VvLo+4VUxZT6DhWw6k8FNrB+UUYZuRurksqS+KJKyLnTswQG5dwD23ElCfNQz8Kx1Rb5Iqt1tFS9aS8lxY4Lh3HRIArWoOPrFCoCgSmtcKR1Aqd9IYhXu8Tz2t18tQ91LEUYpm7dkSqlOTAZxKUVfn1g1JNTRCjnnupHHGC5ko6nWWrdhnh3ItlnsNJQnsUISggFOBISKEVFAAN0WLHQQslNye+3kiL4XtZkG8TnpOK7jQOauZ9lPP5xGU1EY0mjnqJYXBdWJC8d8JqcUe1cKUbmkEhA6j1jzMLym5cz0un0VVC9Vce98/4IACIDZ9gOBAA/dldqOPyCC6SpSFKRiOqgnSp3mhpXlDVTzE8rtOqNd7UevEuEWGeEABAAr9us7RiXar33CojkhNPmoQ3pFxbFtS+CQp7FY7SZYb9t5tP1nEp++HZPEW/AWisyR1QBGOaQhtr/AOsle6b+RhW3tnqdlfpl5sNmN4WJJyYcfUQC2AlKRVSyFVokaV6kCCuSi22G0dNO+MYw7/gV68drGcmnHyAkuKFATkkABCQT0AqesRby8jenpVNSgun/ANGi3YTcrYUyELS4pxtS1rQapKqAUSeApTz4xa44rZhvUSu10MrGHhITK9DFDPRrmdKuPpTZ5WSAkS1a/wDbhz9p4xRbvwv/AF9zmpOkJo9m+Zf7/MFFm2Sk69kSeWJDaqfGLZLEImVoZb2pufj92Ruy1hSrSZwiuEKUrkAkip8SB4xyvtF205JaaWeuByXvuu1Ps4HPRWnNtwaoP3g7xDEoqSPO6XVT0896PLqu8X1jbJHg+kzDrXZJUCezKypdDWlCkBNd5qYpVLzxNa7bEHBqCeX39BtqeSCElSQToKivgIYMDdb4mSA4EACl2r3ydQ8ZSXWWwgDtVJyUSoBQSDqAEkHLjyiiybzhG9svRQcPSzWc8hVumtSTUnUnMnqYoN1cOB0oLSRLSCX3O62wlRA1NECgHMmg8YcziOTxvonbe4R6v7nPVuWs5NPrfdNVLOm5IHdSOQH/ALnCjeXlnraaY0wUI8kaEcLC73c2ZTUykOOFLDahUYwSsg6HBlTxI6RZGpszdRtSmp7sfWfy+JaE7HGqZzLlf3UU8on6HxEf+annsL5kevY47jFJpGDeS2oKHQVofMRz0L7y5bajjjB58xnXfsZuUYQw1XCganVROalHmTF0Y7qwYt90rrHOXUkYkUhAAQAJPbpMVnGG/ZYxfXcUP9OH9IvVb8RPUv1kiq3BaxWlKD+9B+qCv+WLrnitlVSzNHS0ZRoiG2wfrJXum/kYVt7Z6nZP6ZebI6411v8AiDy2y52YQnESE1JqaUGcchHeZbrdX/jQUsZyYb53bMhMdiV40lIUlVKEgkjMbiCD8IJx3Xglo9StRXv4x0N+4Trjn5TJINUzDDhCdwcSmqVeNKHwghl5j3lWuUY7lz5xkvgVNQIyIoRkQdxGoiA+SD9uzK2Ey6nlllNKN1yoNAd5A4GJbzxgqWnqU3Yore7yWuLdNyefTVJDCFVcXuoM8A4k6chHYQ3n4C+t1cdPB8fWfJfccl67ntT/AGIdUtKGcVEooMWIJFKkGg9HdxhiUFI89pdZPT726ll95oC0bLslJbSpCFHVKMS3FcMVKnzIEczCHAt9Fq9Y955a+C/vkZ7o32bn3nUNNqSltIViWRVVSR3RppxghZvPBDVaGWngnJ8xdbQr3TgnH2EPqQ0hWEBuiTTCk5qGe/jFU5vLRr6DR0umM3HLfeUJeZJVmTqTmT1JirCNVcOCGZszv6W1JlZtZKFGjbijmg7kKPsncd1eGl1dmODMbaOz1JelqXHqu/xHDDB545z2hn/qU17wfYTCc+0z1+g/TQ8vuVxehiI4hr7VLSKZCSYH9alKldG0IoPFSgf4YvsfqpGFsyrN9lj6cPi2KqKDcLxslsBMzNF1wVQwAqh0Us1Ca8hmrqBFlUcvJmbU1Dqq3Y85fQa9573S0jhD5ViWCUpSkkkClc9BqN8Xymo8zC02jt1GdzoUm0NsSdGJYnm4oAeSan4iK3d3I0q9iv8AfL4FZn9p8+5kFttD+7R96ioxB2yHYbK08eab83+MDG2UWi6/JqW84pxfaqFVHOlBlyi6ptriY+06oV3bsFhYRdIsM4IACABD7alVtEcmED/E4fvjR0vs/eJajtkRs0/Wkr++r/KXE7/ZsjT20dHxlj4h9sH6yV7pv+aFbe2eo2T+mXmzHs0vEzIuPuPk0LQCUpFSpWKtBu84K5KLyzu0dNO+MYw7yHvdeBU9MqfUMIoEoTWuFI0Fd5qST1iMpbzyM6XTLT1qC9/mX/YzdtaSuccSUhScDQIzIJBUvoaADxi2qP7jJ2vqU8Ux83+Cz3h2dSc0suEKacUaqU0QMROpKSCKnjSJyrixOjaV1K3ea8SCmbn2RZ9FTbhWT3UuqqT/AAIAqOdIjuQjzGY63WanhWseX5Zbbt3hknwG5RxsYRk0kBBAHBFBl0icZRfBCGo019b3rU/Pn8yv7W7yrlWEMsqKXH8VVA0KUJpiodQSVAA9YjbLCwhvZeljbNzlyX1EgT8YWPSjL2G/p5n3aftGLqebMbbXYh5squ0P9ZTXvB9hMVz7THtB+mh5fdleiI2fIAHBsrvt2gEnMq9NIoysnvgeoa+sBpxHTNiufRnn9p6Hd/218uq7vEoG0H9ZTXvP5ExTPtM1dB+mh5fcrq9DERxF82qrzkRwlUnzp+Ai2zp5GVsxe0//AEUWKjUG9sMI7KZ49onywmn3xfT1PP7a7cPJ/U1tuUmsmWdCSUALSogZJJKSK8K0PlHLlxTJ7FnH149eH3FYWyACQQDoSDQ9Dvio3crkeY4A79iw/oCvfK+Qhmrsnmtr+39yL9FplBAAQAIfbWmlojmwg/43B90aOl9n7xLUdogLhvYLRlD/AHyU/X9D+aLLlmtldbxNHS8ZRoiH2wn/AKkr3Tf80K29s9Tsn9MvNkNYF0ZucoWWjgP9Yv0UeB3+AMRjFy5DF+spp7b49y5jNu1ssYZo5NqD6xnh0bB6aq8cuUXxqS5mLqNrWT9WvgvmXez7TZdKksuIX2dArAQQmugqMtBFiafIzJ1ThhzWMnq1rQRLsuPOGiG0lR503DmdB1gbwshVXKyahHmzmu3bWXNPuPuH0lnIeykZJSOQEJt5eT2NFMaa1CPQ8WRMLbfaW0SHErThpxJpTxrTxgXMlbGMq5KXLBe9tyj+Uy9f7E/FcW3c0ZWxvZz8/sLmKTYGXsN/TzPu0/aMXU82Y22uxDzZVdof6ymveD7CYrn2mPaD9NDy+7K9ERs+QAem1lJCkkggggjUEGoI51gBpNYZsWnPrfdW64arWQVEClSABWnhHW8vJCuuNcVCPJGovQxwsQxdrEoQ3Z7u4sYDyIShQ88R8jFtvQyNlzW9bHxz9ReRUaxb9md50yUwQ7ky6AlR9gjuq6ZkHryiyuW6zP2jpXfX6vNfMeCbTl1oxdq0pBFa400p5wzlHmfRWReMPIpdrtvy75ZZl1BfZFRUUd0YgAADoTluii2SfBG/srT2V705rGfiLqKTXHlsabIs+vtOrI8KD7oZp7J5na7zqPci9xaZYQAEACV26y1JqXc9tkp/+tZP+pD+kfqteInqV6yYv7ImOzmGXPYdbX9VaVfdDMlmLRRF4aZ1Sk1zEY5pkS/dqWXMGZcaSt2gAK8wAnSiTkNTnEdxZyXx1Vsa/RxeEV6/9+zIKS020FuKRiBUfQSKkZgZnTSo6xCyzd4Ic0OgWoTlJ4S+Io7evVNTeT7pKf7NPoo+qNfGsUSk5czfo0lNPYXHv6jE2F/opr3iPsmLaepkba7cPJ/UjNsd5e0cEm2fQbOJ2m9fqp/hGZ5kcI5bLLwXbJ0u7H00ub5eQtYpNkYuyG6/bO/lbo/NtGjYPrOUzPRIPn0i6qOXkyNq6rch6KPN8/L+foetuH0pj3J+2YLuZzY3s5ef2FxFJsDL2G/p5n3aftGLqebMbbXYh5squ0P9ZTXvB9hMVz7THtB+mh5fdldVERxDFvTcnFJMTksnPsUF5tI19EfnEjjxHjxi2UPVyjH0uuxdKmx9Xh/b8C6io1z7AB5XoYDqOg7cu/8AltmIaFMYaQpsnctKBSvAHMHrDUo70cHk6dR6DUufTLT8siCmpdba1NuJKVpNFJOoIhY9VGSklKL4Mxxw6ecI4QYO5PsBwkLDsZ6bdDTCCpR1O5I3qUdw+cdSbeEVXXQpjvTf8nRt3rJTKy7TCMw2kAn2jqpXiamHIrCweQvud1jm+pIx0pCAAgAWO3STrLsO07jhSTyWn8UiG9I/WaFtSuCYmDD4odOXOtH8okpd32mxX95PoqHgpJEZFsd2bRowlvRTJmIExK7bfpjXuf5zC93M9Jsb2MvMXkUmsMC4F4BJSE67kVlxCW0+0spNPAZk8hFsJbsWzJ12nd+orh0w8+WSgvOlSlKUSVKJUonUkmpJ6kxUaySSwjesCx3Jt9DDfeWczSoSkd5R5AfdHUm3hFV90aa3OXQ6Ssqz0S7SGWhRCBQfieZ1hxLCweOtslZNzlzYpNuH0pj3J+2You5m9sb2cvP7C4ik2Bl7Df08z7tP2jF1PNmNtrsQ82VbaJ+spr98fYTFc+0x7QfpoeX3ZXFREcOl7p5yUt7lH2RDkeyjxep9tLzYq9p1yPydRmZdP5hRqtIH6JR3j9gny6RRZDHFG7s3X+lXo59rp4/z9RexUax5XoYGdR1HYySJdkHUNor9UQ6uR4i15sl5sh713Klp4VcGB0CgdRTFyCvaHIxGUFIY0uut0/CPFdwuJ/ZHNpP5p1pwc6oPlmPjFLpkbENsUvtJr5/g1WtlU+Tn2KRxxk/ACOKqRN7W0/TPwLDZGx8AgzUxiHsNJpXqs5+QHWJqnvYpbtl4xXH3sYtj2OxKowS7aW076DNR4qOpPMxcopcjItustlvTeSEvReRxDyJSTQlcy4kqJV3GUD11016f7RCU3nC5jOm00ZQdtrxFfFvuRVZa3XlYVothBKj6KXJTC0STTD2mozqKxXvPnvfIelRWuDofull/AuN0rxqmC4zMN9lMsGjiK1BB0Wk+yYthPPB8zP1WmVeJweYvk/syxxMTKxtKs0v2dMJHeSkOJ6tqCyPEAjxi6iW7Yiu2OYM5xjUM8dOw+1scu7Lk5tLxJH7Lmf2grzhDVxxJSHNPLKwMyFBgSu236Y17n+cwvdzPSbG9lLzF5FJrH3EaUqaVrTdXSvWkAY45PkADO2KzsshxxtWUy53VK0UgZ4E8DXMjflwyupaz4mLtiFripLsr697G/DB58TO3D6Ux7k/bML3cz0WxvZy8/sLiKTYGXsN/TzPu0/aMXU82Y22uxDzZV9ov6zmv3x/loiufaY7s/wDTQ8vuytq0iI6jpq6zZTJy4OoaR9kQ5HkjxWpebZPxZIPspWlSFgKSoEKB0IORBiRVGTi8oTd5tlb6HFKkwlxk5pSVUWjlnkocDWvzK8qnngei0+1q5RxbwfyZlupstfLqVzmBDaTUthWJS6ZgGmQFdc6wRqeeJHVbWr3HGrOe/uHESAOAEXtpcWee5mhM20yjVYJ4Jz+UJXbS01XOXw4/QZr0d0+USKmL1j1Gz1UQPgKxm2bej/1wfv8A4yOQ2W/3y+BGTF4H1aKCRwSB8zUxm27W1U+UseS/ORyGgpj0z5lju08tbOJZKvSNCdaD/eseg2TZZZp96x54sytdCELcQWOBKxpCZQbKOG2p8L7y2EFuu9ASAqnj8opj7Rmpbx0VbXRvPmVKxJV1yQkWZh4JkZhakEJQnElaXlqShSzuUpJNRSmnWuKzFJ8jQvnGN9k4R9eKT59MLjjwLhLHFeBwt6IlAl0j2ioFIPOlPKLF7X3GfLhoEpdZcC9xcZZ5cQCCDmCKHoYAOXbxWYZaaeYIp2bigOaa1QfFJBjXhLeimZs47smiT2e24JOebcUaNqq24eCVkZnooJPhEbob8MEqpbssnSMZRoCU22/TGvc/zmF7uZ6TY3sZeYvYpNY22rNcUyt9KattqCVkeqVCoqOG6vGO44ZIO2KmoN8XxRqRwmfUKIIIJBBqCDQgjMEHcYA58GO3Zzf0TQEvMkCYHdOgdAGvJfEb6VG+jNdmeDPNbQ2f6H/ZX2fp/BWNuH0pj3J+2YhdzHdjezl5/YXEUmwNDYYwe0mV09HChNedVGnlF1K4tmJtqS3YR8yrX9YU5akyltKlqKxRKQSe4jcIrn22PaGSjpYOTwsfdkzdDZk+6tK5xJaZBqUEjGum6g7oO+ufLfE41N8xfVbUrhFqp5ff0Q7AKaQyeaMb8yhAqtQT1MV2XV1rM5JE4Vzm8RWSJmbzNJ7lVnkKDzMZdu29PHsZl8vqO17Otl2uBETN5nVd0JQOWZ8z+EZdu2tRPspR+b/vuHa9nVR7WWRUxMrX31FXU/dGZbdZa82SbHYVwh2VgwxUTLJYFioW2XHQc64c6UA3+dY39m7Nrtqdly58vLvMrWaycLNyvpzIEM4l4EZ1VRPPOgjF9Hv2bkOOXhfHgaW/uw3pd2WMGTlw2hKBokU/GPdUVKquNceiPMW2Oybk+ortoW0J6WnUtSpThaT+dChULWrPCdCMKaZgjNR4Ro00RlDMhK25xlhAm8cnapaKnFSU81+iXX0STqnFopJPqmhz31MUXaSS4of0e0fR5g1lPmn9vEsBsW01N9gXJENe0lg11rUNk4Aa56awruz5cB1X6VS38Sz5/fmTt17ttySFBClLW4rE46vNS1HeeA5ROMFEW1OplfJN8EuCS5ImokLBAAn9uFh0W1NpGSh2bnIjNsnqMQ8Bxh7ST4OIpqI8pCqMOCx0BsrvL+VygQs/nmKIVU5qTT0F+IyPNJjM1Fe5LK5MepnvR8Sk7bPpjXuf5zCF3M9Vsf2MvMXsUmsNrYmwlcvNoWkKSpaQUkVBBQagiL6eTMHbEnGyDXPH3KvtCuSqSX2jQKpZZyP9kT6ijw4Hw11hOG6x3Qa5Xrdl2l8/H8lNis0T2y+pCkrQSFJIUkjcRmIDjipLdfJjC2yBS5mV9ElSmO6ASalRyoIut5oyNkYjXPuyRNgbOJ2YoVI7BB9Z0EHwb73nSIxrkxi/aVFXBPefh+R0XZsBqSYDLXGqlHVajkVHyGW4CGIxUVhHnNTqJ3z35f8Aw2XFMMlSz2aFLNVEBIUs0pU0zUaZRVbqKaeM5JHIwttwll4+RGTd6UDJtJVzOQ/GMq7blUeFcW/kvyO17Mm+28fMhpu33l+tgHBGXx1jJv2rqbeCe6vD88x6vQ0w6Z8yNWok1JJPE5xnSk5PLeRtJLgjzHDoQAEAGzZ8oXXAgb9TwG8xfptPLUWquPX5Lqyq61VQcmWW8U6GmgyjIkUy9VOnx0849FtTVR09Kor5tfBfzyMnRUu2z0s+S+bMF1LN/rlDkj71fd5xRsXRY/3zXl+fwWbR1H/VH3/g274XgTIyq3lUxd1tJ9ZZBwj4EnkDHpqq3OWDGnPdjk5pfeUtSlrUVKUSVKOpJNST4xqpY4Izs5McdAYuye8E4ZpEslwrZIKlJcqrAlOpSa1TmQKaZ6QrqK4bu91GKJy3sDwjPHAgAIAI28dkJm5Z1hejiSAfZVqlXgaGJwluyTIyjvLBzJPya2XFtOCi21FKhzH3RrJprKM5pp4ZI3TvAuRmUPoqQMnEj10HUdd45gRCyCnHBKE9x5LXtgmUuTMu4jurl0qT0USR8DGFesSwe02M80N+P2KHFBrjf2GfoZn3ifsRfT1PP7a7cPL7jInJVDqFNuJCkLBCknQgxc1ngY8JuElKPNCevBsnmEuEyikONE5JWrCtPIkiihzrXlFEqn0PQ0bXrcf9uU/kb9z9lriXUuzpRhQQQ0g1xEaY1aAVzoK1jsKnnLKtXtWLg41dev4Gg+G0ntF4QQKYjStNaA+JyiyyyFa3ptIxIKcvVjlkVOXnbTkgFZ46Dz1+EZF+26YcK05P4Ieq2bZLjLh9SDm7feX62AcE/jrGPftXU28nuruX55mhXoaYdMvxIxSiTUmp4mM5tt5Y2klwR8jh0IACAAgAIAPqRU0Gp0jqTbwjjeOLLTKpTJtYl5ur3fIdBvMekpUNm0b8+M5dPt5Lr/8ADHsctZZux7K/v/w0LKs9cy4XHe7XM+0fZHKEtHpLNda7bez18fBeAzqL46aHo4c/p4lvJCU7glI6AAD5Uj1cUksIwm88Wc97SL1memaIP5hqobHtH1l+O7kBxjUoq3I8eYhbZvvwKjF5UEADz2O3c7CWMw4mjsxpXVLYPojli731YztTZvS3V0HaIYWe8YULF4QAEABAAqNs11agTzSakUS+B7IFEueFAk8qbhDmlt/Y/cK6iv8AchQmHhUu+0YfQf8A4TXyjz+p9oz22xP078/sV2yrHfmVYZdpbh34RkOqjkPExQk3yNS26upZm8D52e3aMjK9msguLVjXTQEgJCQd4AT5kw1XDdR5bX6pai3eXJcEWeJiRrz84lpGNemmW8ndFGp1ENPDfnyLaaZWy3YlYnbzuKybAQOJzP4CPOajbds+FS3V8X+Pqa1WzYR4zefoQrzylmqiVHiTGRZZKyW9N5ZoRhGCxFYMcQJBAAQAEABAAQAEAHptBUQEgknQDfEoxlJqMVls5KSissmGFIlczRb+5OqW+p3npGpXKrQrefrW93SPn4+QjNT1PBcId/V/wbEhY7j6u1mCQDu0J5U9UQxptnW6ufptTlL5v8L5/Uqu1ddEfR08/wC/FlpbQEgBIoBoBHpIxUUoxWEY8pOTyxR7Wb8BWKSllVGYfWN/92D54vLjD+npx68vcKXW/tQqIdFQgAtezq6xnpkYgexaIU6eOdUo/iofCsU3W7kfEtqhvy8DolKQBQZARlj59gAIACAAgA8PNBSSlQBSoEEHMEHIgiDkBzvtCuiqQf8ARBMu5m2rhxbJ4j4jxjUpt9IvEz7a9x+BYbbvBZmCXWtCpt5uXbb7MHC0kpSK41UzzyyrppCb0bsm3LkaVW050VejrZ9u1tULboS8y03LHIJYTTsuYHrDiMvuN0tJFRxHmKf5cpSzPiOKSm0OoS40tK0KFUqSagjrCTTTwxhNPijPHDphm5ZLiChYqD/7URVfTC6DhNcGWV2SrkpR5lMtOw3GswMaPaA06jdHktXsy6h5S3o96+6N2jW128HwfcRcZo4EABAAQAEABAAQAEAEvZ1nPrFEJ7NJ1WagkddadMo1dLpNTYsVrdXVvg398eXARv1FMH67y+7+8PiWCzLBbaoT6a+JGnQbo3NJsqmj1n60u9/ZGbfrrLeC4Ilo0xIVe0naMEhUrJKqs5OPJPc4pQd6uJ3ddHKNPn1pC1137Yifh4UPkAG7Y9mOTLyGWU4lrNBwA3qPAAZkxGUlFZZ2MXJ4R0hdW77cjLpZbzIzWulCtdPSUfuG4UEZVljnLLNCEFBYRMRAmEABAAQAEABABH27Y7U2yth5NUK8wRmFA7iDEoTcXlEZRUlhnOt7btOyD5adzSaltY0WkHXkRUVG4noY1K7FNZQhODg8MhIsIFgune+YkF1aVibJqtpXdVzHsnmPGsVWVRmuJZCxw5DvunfeWngAhWB2mbS6BXPDuUOY8QIz7KZQ58hyFsZlmiosCADQnLHZczUgV4pyPw18YSv2fp7uMo8e9cGM1au2vkyJmLqD1HCOShX4iMu3YK/65/EchtR/uiaLl2XhpgPRR+8QnLYmpXLdfv8A4GY7RpfPKMJu+/7A+sIqeyNUv2/Mn/n0d59Td5/2B9YR1bI1T/aviD19HeZ27rvHUoHiSfl98Ww2JqHzcV8fx9yuW0qlyTZvy91UjvrJ6Cn4w9VsKte0k35cBae05PsxwSspZTTfdQK8TmfMxp0aHT09iKz3838xKzU22dpm7DZQatpWg0w2XHlpQhOpUfgOJ5R2MXJ4RxtJZYmL87TXJmrMpiaZ0UvRbg4fsJ+J5ZiH6tOo8ZcxOy9y4RF2IaKAgAzScqt1aW20la1miUjUmONpLLBLPBHQWz65iJBqqqKmFj84saAewnkOO8+EZl1zsfgP1V7i8S2xSWhAAQAEABAAQAEABABG3gsRmcZUy+mqToR3kncpJ3EROE3B5RGcVJYZz/fK578g5RYxMk+g6NDyV7KuW/dGlVarFw5iNlbgVyLSs+g5gjUZg8CNCIALzdzahNy9Eu0mGx7dQsdF7/EHrC89NCXLgXQvkufEZNibS5GYoFOFlZ9V0UHgvu/GFJ6ecfEZjfBlvZdSoVSoKB3ggjzEUFp7gAIACAAgAIACADRtO12JdOJ91DY/aUB5DUxKMZS5I45JcxeXj2vtpBTJNlxW5xwFKRzCMlHxpDUNK/3C89Qv2istu235tztJhwrUK0B0TXUJToP9obhCMFhC0pOTyyOiZEIANyybLdmXUtMIK1q3DcOJOgA4mIykorLOxi5PCH5cS47UgjEaLmFCi3NwHso4DTmfhGbdc7H4D1dSh5ltiktCAAgAIACAAgAIACAAgAIAME7KIdQpt1CVoUKFKgCD4R1Np5RxpPgxO302WONYnZKrjepa1WnjhPrjlr1h6rUp8JCllDXGItVoIJBBBGRBFCDwIOkNC55joBABtSNovMmrLrjZ/u1qT8jEXFPmjqk1yLNIbTLRbyLwcH94hJ+IoYqenrfQsV80TTG2OZHfl2VdCtP4xW9JHvJ/5Mu43EbaV75JJ6Pkf6Zjn+Gu/wCX8kv8nwBe2le6SSOr5P8ApCD/AA1/6+X8h/k+BozO2KaPcZZRzOJX3iOrSR7yL1Mu4r9p7QbQeqDMKQDuaAR/iHpfGLY0Vx6EHdN9StvPKWcS1KUrioknzOcWpY5FXMxx0AgAIALXdC4czPEKoWmd7q0nP9xOWLrpzimy+MPMthVKXkPK7N2peRbwMIoTTGs0xrI3qV55aCsZ1lkpvLHIQUFwJiIEwgAIACAAgAIACAAgAIACAAgAIACACuXnuTKTubqMLlMnUZKHXcocjWLa7pQ5Fc6oy5invFsunJclTIEw3uKMlgc0H7ifCHYamEufAVlRJcuJR3EFJKVApUMiCCCDwIOYi8pPMdAIACAAgAIACAAgAIAAmACxXfuVOTlC01hQf6xyqUU4g0qodAYqndCHNlkapS5DVuvstlpfCuY/pDoz9IUbB5I3/wAVekJ2amUuC4DMKIri+JfUigoMhCxefYACAAgAIACAAgAIACAAgAIACAAgAIACAAgAIAI61rDl5kUfZQ5zUBUdFaiJRnKPJkZRUuaKTamx+VWSWHXWT7JIWn4+l/iMMR1clzRS9PHoVaf2QTaf0TrLg5lSD8iPjFy1cHzRW9PLoQcxs8tJGsqo80raV8lV+EWK+t9SHoZ9xpqudPjWTf8AqGO+mr7yPo59x5TdCfOko/8AUMd9LDvD0c+42WbhWirSUc/iLaftKEc9PX3nVVN9CYkdk8+umPsmhvxLxEeCQR8YreqguRJaeb5lls7Yy2PpEytXJpKU/FWL5RU9W+iLVpl1ZdLFuVJStC0wnEPXX6SvNVaeEUSunLmy6NcY8kWCKiYQAEABAAQAEABAAQAEABAAQAEABAAQAEABAAQAEABAAQAEABAAQAEABAAQAEABAAQAEABAAQAEABAAQAEABAAQAEAH/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72684">
            <a:off x="8984815" y="1211891"/>
            <a:ext cx="2346137" cy="13420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4877" y="3739120"/>
            <a:ext cx="1714500" cy="17145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708043">
            <a:off x="4573884" y="2705956"/>
            <a:ext cx="1474606" cy="210348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442112">
            <a:off x="6057575" y="1569161"/>
            <a:ext cx="2766060" cy="1059180"/>
          </a:xfrm>
          <a:prstGeom prst="rect">
            <a:avLst/>
          </a:prstGeom>
        </p:spPr>
      </p:pic>
      <p:pic>
        <p:nvPicPr>
          <p:cNvPr id="11266" name="Picture 2" descr="http://media3.picsearch.com/is?QDN9cBWQnf1qFsO7itg5-CLczuMk2LoKcOc3xgWJGNg&amp;height=3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6783" y="2654991"/>
            <a:ext cx="1472018" cy="17420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8"/>
          </p:cNvPr>
          <p:cNvSpPr txBox="1"/>
          <p:nvPr/>
        </p:nvSpPr>
        <p:spPr>
          <a:xfrm flipH="1">
            <a:off x="5770112" y="312739"/>
            <a:ext cx="6852123" cy="369332"/>
          </a:xfrm>
          <a:prstGeom prst="rect">
            <a:avLst/>
          </a:prstGeom>
          <a:noFill/>
        </p:spPr>
        <p:txBody>
          <a:bodyPr wrap="square" rtlCol="0">
            <a:spAutoFit/>
          </a:bodyPr>
          <a:lstStyle/>
          <a:p>
            <a:r>
              <a:rPr lang="en-US" dirty="0">
                <a:hlinkClick r:id="rId8"/>
              </a:rPr>
              <a:t>https://m.nutritionix.com/red-lobster/menu/premium</a:t>
            </a:r>
            <a:r>
              <a:rPr lang="en-US" dirty="0"/>
              <a:t>/</a:t>
            </a:r>
          </a:p>
        </p:txBody>
      </p:sp>
      <p:pic>
        <p:nvPicPr>
          <p:cNvPr id="1026" name="Picture 2" descr="Jimmy John's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93738" y="2933595"/>
            <a:ext cx="1685925" cy="1685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live Gard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44503" y="4975701"/>
            <a:ext cx="2009775" cy="15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20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421341" y="926540"/>
            <a:ext cx="8229600" cy="1252538"/>
          </a:xfrm>
        </p:spPr>
        <p:txBody>
          <a:bodyPr>
            <a:normAutofit fontScale="90000"/>
          </a:bodyPr>
          <a:lstStyle/>
          <a:p>
            <a:r>
              <a:rPr lang="en-US" altLang="en-US" b="1" dirty="0" smtClean="0"/>
              <a:t>Old Food </a:t>
            </a:r>
            <a:br>
              <a:rPr lang="en-US" altLang="en-US" b="1" dirty="0" smtClean="0"/>
            </a:br>
            <a:r>
              <a:rPr lang="en-US" altLang="en-US" b="1" dirty="0" smtClean="0"/>
              <a:t>Pyramid</a:t>
            </a:r>
          </a:p>
        </p:txBody>
      </p:sp>
      <p:pic>
        <p:nvPicPr>
          <p:cNvPr id="29699" name="Picture 4" descr="FoodPyrgraph">
            <a:extLst>
              <a:ext uri="{FF2B5EF4-FFF2-40B4-BE49-F238E27FC236}"/>
            </a:extLst>
          </p:cNvPr>
          <p:cNvPicPr>
            <a:picLocks noGrp="1" noChangeAspect="1" noChangeArrowheads="1"/>
          </p:cNvPicPr>
          <p:nvPr>
            <p:ph type="body" idx="1"/>
          </p:nvPr>
        </p:nvPicPr>
        <p:blipFill>
          <a:blip r:embed="rId3"/>
          <a:srcRect/>
          <a:stretch>
            <a:fillRect/>
          </a:stretch>
        </p:blipFill>
        <p:spPr>
          <a:xfrm>
            <a:off x="3392830" y="155575"/>
            <a:ext cx="8516129" cy="6522524"/>
          </a:xfrm>
          <a:ln w="76200">
            <a:solidFill>
              <a:schemeClr val="accent1"/>
            </a:solidFill>
          </a:ln>
        </p:spPr>
      </p:pic>
    </p:spTree>
    <p:extLst>
      <p:ext uri="{BB962C8B-B14F-4D97-AF65-F5344CB8AC3E}">
        <p14:creationId xmlns:p14="http://schemas.microsoft.com/office/powerpoint/2010/main" val="319024653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descr="healthy livine pyramid - austral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0300" y="228600"/>
            <a:ext cx="4527550" cy="6400800"/>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9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3302" y="1912004"/>
            <a:ext cx="9958192" cy="1252537"/>
          </a:xfrm>
        </p:spPr>
        <p:txBody>
          <a:bodyPr rtlCol="0">
            <a:noAutofit/>
          </a:bodyPr>
          <a:lstStyle/>
          <a:p>
            <a:pPr>
              <a:defRPr/>
            </a:pPr>
            <a:r>
              <a:rPr lang="en-US" b="1" dirty="0" smtClean="0"/>
              <a:t>Planning Meals for </a:t>
            </a:r>
            <a:br>
              <a:rPr lang="en-US" b="1" dirty="0" smtClean="0"/>
            </a:br>
            <a:r>
              <a:rPr lang="en-US" b="1" dirty="0" smtClean="0"/>
              <a:t>Children, Teens and </a:t>
            </a:r>
            <a:br>
              <a:rPr lang="en-US" b="1" dirty="0" smtClean="0"/>
            </a:br>
            <a:r>
              <a:rPr lang="en-US" b="1" dirty="0" smtClean="0"/>
              <a:t>Adults</a:t>
            </a:r>
          </a:p>
        </p:txBody>
      </p:sp>
      <p:sp>
        <p:nvSpPr>
          <p:cNvPr id="9219" name="Rectangle 3"/>
          <p:cNvSpPr>
            <a:spLocks noGrp="1" noChangeArrowheads="1"/>
          </p:cNvSpPr>
          <p:nvPr>
            <p:ph type="body" idx="1"/>
          </p:nvPr>
        </p:nvSpPr>
        <p:spPr>
          <a:xfrm>
            <a:off x="466164" y="5082988"/>
            <a:ext cx="8458200" cy="4267200"/>
          </a:xfrm>
        </p:spPr>
        <p:txBody>
          <a:bodyPr/>
          <a:lstStyle/>
          <a:p>
            <a:pPr eaLnBrk="1" hangingPunct="1">
              <a:lnSpc>
                <a:spcPct val="90000"/>
              </a:lnSpc>
            </a:pPr>
            <a:r>
              <a:rPr lang="en-US" dirty="0" smtClean="0">
                <a:hlinkClick r:id="rId3"/>
              </a:rPr>
              <a:t>www.myplate.gov</a:t>
            </a:r>
            <a:endParaRPr lang="en-US" dirty="0" smtClean="0"/>
          </a:p>
          <a:p>
            <a:pPr eaLnBrk="1" hangingPunct="1">
              <a:lnSpc>
                <a:spcPct val="90000"/>
              </a:lnSpc>
            </a:pPr>
            <a:endParaRPr lang="en-US" dirty="0" smtClean="0"/>
          </a:p>
          <a:p>
            <a:pPr eaLnBrk="1" hangingPunct="1">
              <a:lnSpc>
                <a:spcPct val="90000"/>
              </a:lnSpc>
            </a:pPr>
            <a:endParaRPr lang="en-US" dirty="0" smtClean="0">
              <a:hlinkClick r:id="rId4"/>
            </a:endParaRPr>
          </a:p>
        </p:txBody>
      </p:sp>
      <p:pic>
        <p:nvPicPr>
          <p:cNvPr id="9220" name="Picture 3" descr="logo-choose-my-plate-170x15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8427" y="322730"/>
            <a:ext cx="6871128" cy="626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25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1" y="512765"/>
            <a:ext cx="9144000" cy="2387600"/>
          </a:xfrm>
        </p:spPr>
        <p:txBody>
          <a:bodyPr>
            <a:normAutofit/>
          </a:bodyPr>
          <a:lstStyle/>
          <a:p>
            <a:pPr algn="l"/>
            <a:r>
              <a:rPr lang="en-US" sz="8000" dirty="0" smtClean="0">
                <a:solidFill>
                  <a:schemeClr val="accent1">
                    <a:lumMod val="75000"/>
                  </a:schemeClr>
                </a:solidFill>
                <a:effectLst>
                  <a:outerShdw blurRad="38100" dist="38100" dir="2700000" algn="tl">
                    <a:srgbClr val="000000">
                      <a:alpha val="43137"/>
                    </a:srgbClr>
                  </a:outerShdw>
                </a:effectLst>
              </a:rPr>
              <a:t>Menu Planning Activity</a:t>
            </a:r>
            <a:endParaRPr lang="en-US" sz="8000" dirty="0">
              <a:solidFill>
                <a:schemeClr val="accent1">
                  <a:lumMod val="75000"/>
                </a:schemeClr>
              </a:solidFill>
              <a:effectLst>
                <a:outerShdw blurRad="38100" dist="38100" dir="2700000" algn="tl">
                  <a:srgbClr val="000000">
                    <a:alpha val="43137"/>
                  </a:srgbClr>
                </a:outerShdw>
              </a:effectLst>
            </a:endParaRPr>
          </a:p>
        </p:txBody>
      </p:sp>
      <p:pic>
        <p:nvPicPr>
          <p:cNvPr id="10242" name="Picture 2" descr="https://farm4.staticflickr.com/3699/11339108095_f28703d18e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237" y="1792941"/>
            <a:ext cx="6823964" cy="4518211"/>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832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extLst>
          </p:cNvPr>
          <p:cNvSpPr>
            <a:spLocks noGrp="1" noChangeArrowheads="1"/>
          </p:cNvSpPr>
          <p:nvPr>
            <p:ph type="title"/>
          </p:nvPr>
        </p:nvSpPr>
        <p:spPr>
          <a:xfrm>
            <a:off x="2057400" y="228600"/>
            <a:ext cx="7772400" cy="1143000"/>
          </a:xfrm>
        </p:spPr>
        <p:txBody>
          <a:bodyPr rtlCol="0">
            <a:normAutofit fontScale="90000"/>
          </a:bodyPr>
          <a:lstStyle/>
          <a:p>
            <a:pPr>
              <a:defRPr/>
            </a:pPr>
            <a:r>
              <a:rPr lang="en-US" sz="4800" dirty="0"/>
              <a:t>What can be done to help obese grade school children?</a:t>
            </a:r>
            <a:endParaRPr lang="en-US" dirty="0"/>
          </a:p>
        </p:txBody>
      </p:sp>
      <p:sp>
        <p:nvSpPr>
          <p:cNvPr id="89091" name="Rectangle 3"/>
          <p:cNvSpPr>
            <a:spLocks noGrp="1"/>
          </p:cNvSpPr>
          <p:nvPr>
            <p:ph type="body" idx="1"/>
          </p:nvPr>
        </p:nvSpPr>
        <p:spPr/>
        <p:txBody>
          <a:bodyPr/>
          <a:lstStyle/>
          <a:p>
            <a:pPr>
              <a:buFontTx/>
              <a:buNone/>
            </a:pPr>
            <a:r>
              <a:rPr lang="en-US" altLang="en-US" smtClean="0"/>
              <a:t>1.</a:t>
            </a:r>
            <a:br>
              <a:rPr lang="en-US" altLang="en-US" smtClean="0"/>
            </a:br>
            <a:endParaRPr lang="en-US" altLang="en-US" smtClean="0"/>
          </a:p>
          <a:p>
            <a:pPr>
              <a:buFontTx/>
              <a:buNone/>
            </a:pPr>
            <a:r>
              <a:rPr lang="en-US" altLang="en-US" smtClean="0"/>
              <a:t>2.</a:t>
            </a:r>
            <a:br>
              <a:rPr lang="en-US" altLang="en-US" smtClean="0"/>
            </a:br>
            <a:endParaRPr lang="en-US" altLang="en-US" smtClean="0"/>
          </a:p>
          <a:p>
            <a:pPr>
              <a:buFontTx/>
              <a:buNone/>
            </a:pPr>
            <a:r>
              <a:rPr lang="en-US" altLang="en-US" smtClean="0"/>
              <a:t>3.</a:t>
            </a:r>
            <a:br>
              <a:rPr lang="en-US" altLang="en-US" smtClean="0"/>
            </a:br>
            <a:endParaRPr lang="en-US" altLang="en-US" smtClean="0"/>
          </a:p>
          <a:p>
            <a:pPr>
              <a:buFontTx/>
              <a:buNone/>
            </a:pPr>
            <a:r>
              <a:rPr lang="en-US" altLang="en-US" smtClean="0"/>
              <a:t>4.</a:t>
            </a:r>
          </a:p>
        </p:txBody>
      </p:sp>
    </p:spTree>
    <p:extLst>
      <p:ext uri="{BB962C8B-B14F-4D97-AF65-F5344CB8AC3E}">
        <p14:creationId xmlns:p14="http://schemas.microsoft.com/office/powerpoint/2010/main" val="390529493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descr="logo-choose-my-plate-170x15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0043" y="24833"/>
            <a:ext cx="7493790" cy="683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6877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70" y="132048"/>
            <a:ext cx="10457329" cy="1325563"/>
          </a:xfrm>
        </p:spPr>
        <p:txBody>
          <a:bodyPr/>
          <a:lstStyle/>
          <a:p>
            <a:r>
              <a:rPr lang="en-US" dirty="0" smtClean="0"/>
              <a:t>What’s wrong with this picture?</a:t>
            </a:r>
            <a:endParaRPr lang="en-US" dirty="0"/>
          </a:p>
        </p:txBody>
      </p:sp>
      <p:pic>
        <p:nvPicPr>
          <p:cNvPr id="4" name="Picture 2" descr="http://media2.picsearch.com/is?nsJIt1R1IIR4g78hybED4VdH9Mro39q7TQbjwXhztMw&amp;height=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168" y="1366539"/>
            <a:ext cx="8655061" cy="533009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90351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Conversions</a:t>
            </a:r>
            <a:endParaRPr lang="en-US" dirty="0"/>
          </a:p>
        </p:txBody>
      </p:sp>
      <p:sp>
        <p:nvSpPr>
          <p:cNvPr id="3" name="Content Placeholder 2"/>
          <p:cNvSpPr>
            <a:spLocks noGrp="1"/>
          </p:cNvSpPr>
          <p:nvPr>
            <p:ph idx="1"/>
          </p:nvPr>
        </p:nvSpPr>
        <p:spPr>
          <a:xfrm>
            <a:off x="838200" y="1470212"/>
            <a:ext cx="10515600" cy="5002305"/>
          </a:xfrm>
        </p:spPr>
        <p:txBody>
          <a:bodyPr>
            <a:normAutofit fontScale="92500" lnSpcReduction="10000"/>
          </a:bodyPr>
          <a:lstStyle/>
          <a:p>
            <a:r>
              <a:rPr lang="en-US" sz="3200" dirty="0" smtClean="0"/>
              <a:t>1 cup = 8 oz. = ½ pound = 227 grams</a:t>
            </a:r>
          </a:p>
          <a:p>
            <a:r>
              <a:rPr lang="en-US" sz="3200" dirty="0" smtClean="0"/>
              <a:t>1 oz.  = 28 grams = 2 Tablespoons  (T) = 6 teaspoons</a:t>
            </a:r>
          </a:p>
          <a:p>
            <a:r>
              <a:rPr lang="en-US" sz="3200" dirty="0" smtClean="0"/>
              <a:t>1 Tablespoon = 3 teaspoons  (t)   = ½ ounce</a:t>
            </a:r>
          </a:p>
          <a:p>
            <a:r>
              <a:rPr lang="en-US" sz="3200" dirty="0" smtClean="0"/>
              <a:t>1 gram = 1000 milligrams</a:t>
            </a:r>
          </a:p>
          <a:p>
            <a:r>
              <a:rPr lang="en-US" sz="3200" dirty="0" smtClean="0"/>
              <a:t>1 pint = 2 cups (liquid)</a:t>
            </a:r>
          </a:p>
          <a:p>
            <a:r>
              <a:rPr lang="en-US" sz="3200" dirty="0" smtClean="0"/>
              <a:t>2 pints = 1 quart = 4 cups  (liquid)</a:t>
            </a:r>
          </a:p>
          <a:p>
            <a:r>
              <a:rPr lang="en-US" sz="3200" dirty="0"/>
              <a:t>8</a:t>
            </a:r>
            <a:r>
              <a:rPr lang="en-US" sz="3200" dirty="0" smtClean="0"/>
              <a:t> T butter  = 1 stick = ½ cup = ¼ pound</a:t>
            </a:r>
          </a:p>
          <a:p>
            <a:r>
              <a:rPr lang="en-US" sz="3200" dirty="0" smtClean="0"/>
              <a:t>1 pat of butter = 1 teaspoon</a:t>
            </a:r>
          </a:p>
          <a:p>
            <a:r>
              <a:rPr lang="en-US" sz="3200" dirty="0" smtClean="0"/>
              <a:t>1 pound = 454 grams</a:t>
            </a:r>
            <a:endParaRPr lang="en-US" sz="3200" dirty="0"/>
          </a:p>
          <a:p>
            <a:r>
              <a:rPr lang="en-US" sz="3200" dirty="0" smtClean="0"/>
              <a:t>1 Kilogram = 2.2 pounds</a:t>
            </a:r>
            <a:endParaRPr lang="en-US" sz="3200" dirty="0"/>
          </a:p>
        </p:txBody>
      </p:sp>
    </p:spTree>
    <p:extLst>
      <p:ext uri="{BB962C8B-B14F-4D97-AF65-F5344CB8AC3E}">
        <p14:creationId xmlns:p14="http://schemas.microsoft.com/office/powerpoint/2010/main" val="4022670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xfrm>
            <a:off x="825674" y="12246"/>
            <a:ext cx="10515600" cy="1325563"/>
          </a:xfrm>
        </p:spPr>
        <p:txBody>
          <a:bodyPr/>
          <a:lstStyle/>
          <a:p>
            <a:pPr algn="l"/>
            <a:r>
              <a:rPr lang="en-US" altLang="en-US" dirty="0" smtClean="0">
                <a:solidFill>
                  <a:srgbClr val="C00000"/>
                </a:solidFill>
              </a:rPr>
              <a:t>Plan a school day menu</a:t>
            </a:r>
          </a:p>
        </p:txBody>
      </p:sp>
      <p:sp>
        <p:nvSpPr>
          <p:cNvPr id="2051" name="Rectangle 3">
            <a:extLst>
              <a:ext uri="{FF2B5EF4-FFF2-40B4-BE49-F238E27FC236}"/>
            </a:extLst>
          </p:cNvPr>
          <p:cNvSpPr>
            <a:spLocks noGrp="1" noChangeArrowheads="1"/>
          </p:cNvSpPr>
          <p:nvPr>
            <p:ph type="body" idx="1"/>
          </p:nvPr>
        </p:nvSpPr>
        <p:spPr>
          <a:xfrm>
            <a:off x="283309" y="1337809"/>
            <a:ext cx="11600329" cy="5334000"/>
          </a:xfrm>
        </p:spPr>
        <p:txBody>
          <a:bodyPr rtlCol="0">
            <a:noAutofit/>
          </a:bodyPr>
          <a:lstStyle/>
          <a:p>
            <a:pPr>
              <a:defRPr/>
            </a:pPr>
            <a:r>
              <a:rPr lang="en-US" sz="3600" dirty="0" smtClean="0"/>
              <a:t>Plan </a:t>
            </a:r>
            <a:r>
              <a:rPr lang="en-US" sz="3600" dirty="0"/>
              <a:t>a healthy home </a:t>
            </a:r>
            <a:r>
              <a:rPr lang="en-US" sz="3600" dirty="0" smtClean="0"/>
              <a:t>breakfast</a:t>
            </a:r>
            <a:endParaRPr lang="en-US" sz="3600" dirty="0"/>
          </a:p>
          <a:p>
            <a:pPr lvl="1">
              <a:defRPr/>
            </a:pPr>
            <a:r>
              <a:rPr lang="en-US" sz="2800" dirty="0"/>
              <a:t>Grade school</a:t>
            </a:r>
          </a:p>
          <a:p>
            <a:pPr lvl="1">
              <a:defRPr/>
            </a:pPr>
            <a:r>
              <a:rPr lang="en-US" sz="2800" dirty="0"/>
              <a:t>Adolescent/middle and high school</a:t>
            </a:r>
          </a:p>
          <a:p>
            <a:pPr lvl="1">
              <a:defRPr/>
            </a:pPr>
            <a:r>
              <a:rPr lang="en-US" sz="2800" dirty="0" smtClean="0"/>
              <a:t>Does your menu fit “my plate” suggested guidelines?</a:t>
            </a:r>
            <a:endParaRPr lang="en-US" sz="2800" dirty="0"/>
          </a:p>
          <a:p>
            <a:pPr>
              <a:defRPr/>
            </a:pPr>
            <a:r>
              <a:rPr lang="en-US" sz="3600" dirty="0"/>
              <a:t>Plan a healthy school lunch or school sack take-along lunch</a:t>
            </a:r>
          </a:p>
          <a:p>
            <a:pPr lvl="1">
              <a:defRPr/>
            </a:pPr>
            <a:r>
              <a:rPr lang="en-US" sz="2800" dirty="0"/>
              <a:t>Grade school</a:t>
            </a:r>
          </a:p>
          <a:p>
            <a:pPr lvl="1">
              <a:defRPr/>
            </a:pPr>
            <a:r>
              <a:rPr lang="en-US" sz="2800" dirty="0"/>
              <a:t>Adolescent/middle and high school</a:t>
            </a:r>
          </a:p>
          <a:p>
            <a:pPr lvl="1">
              <a:defRPr/>
            </a:pPr>
            <a:r>
              <a:rPr lang="en-US" sz="2800" dirty="0"/>
              <a:t>Adult (home breakfast or take-along breakfast)</a:t>
            </a:r>
          </a:p>
          <a:p>
            <a:pPr>
              <a:defRPr/>
            </a:pPr>
            <a:r>
              <a:rPr lang="en-US" sz="3200" dirty="0" smtClean="0"/>
              <a:t>Consider  your lunch menu and a menu from the senior citizen meal sites.  How do they match the “my plate” indicators?</a:t>
            </a:r>
            <a:endParaRPr lang="en-US" sz="3200" dirty="0"/>
          </a:p>
          <a:p>
            <a:pPr>
              <a:defRPr/>
            </a:pPr>
            <a:endParaRPr lang="en-US" sz="3200" dirty="0"/>
          </a:p>
        </p:txBody>
      </p:sp>
      <p:pic>
        <p:nvPicPr>
          <p:cNvPr id="84996" name="Picture 2" descr="C:\Documents and Settings\jfauchier\Local Settings\Temporary Internet Files\Content.IE5\EH2Z8D32\MPj0438787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304801"/>
            <a:ext cx="1627188" cy="1090613"/>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59371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Calculations:  </a:t>
            </a:r>
            <a:br>
              <a:rPr lang="en-US" sz="4800" b="1" dirty="0" smtClean="0"/>
            </a:br>
            <a:r>
              <a:rPr lang="en-US" sz="4000" b="1" dirty="0" smtClean="0">
                <a:hlinkClick r:id="rId2"/>
              </a:rPr>
              <a:t>https://www.supertracker.usda.gov/foodapedia.aspx</a:t>
            </a:r>
            <a:endParaRPr lang="en-US" sz="4000" b="1" dirty="0"/>
          </a:p>
        </p:txBody>
      </p:sp>
      <p:sp>
        <p:nvSpPr>
          <p:cNvPr id="3" name="Content Placeholder 2"/>
          <p:cNvSpPr>
            <a:spLocks noGrp="1"/>
          </p:cNvSpPr>
          <p:nvPr>
            <p:ph idx="1"/>
          </p:nvPr>
        </p:nvSpPr>
        <p:spPr>
          <a:xfrm>
            <a:off x="502024" y="1825625"/>
            <a:ext cx="11689976" cy="4351338"/>
          </a:xfrm>
        </p:spPr>
        <p:txBody>
          <a:bodyPr>
            <a:noAutofit/>
          </a:bodyPr>
          <a:lstStyle/>
          <a:p>
            <a:r>
              <a:rPr lang="en-US" sz="4000" dirty="0" smtClean="0"/>
              <a:t>Look up the following values for the items you chose:</a:t>
            </a:r>
          </a:p>
          <a:p>
            <a:pPr lvl="1"/>
            <a:r>
              <a:rPr lang="en-US" sz="3600" dirty="0" smtClean="0"/>
              <a:t>Calories</a:t>
            </a:r>
          </a:p>
          <a:p>
            <a:pPr lvl="1"/>
            <a:r>
              <a:rPr lang="en-US" sz="3600" dirty="0" smtClean="0"/>
              <a:t>Carbohydrates, grams</a:t>
            </a:r>
          </a:p>
          <a:p>
            <a:pPr lvl="1"/>
            <a:r>
              <a:rPr lang="en-US" sz="3600" dirty="0" smtClean="0"/>
              <a:t>Fat, grams</a:t>
            </a:r>
          </a:p>
          <a:p>
            <a:pPr lvl="1"/>
            <a:r>
              <a:rPr lang="en-US" sz="3600" dirty="0" smtClean="0"/>
              <a:t>Fiber, if known  (</a:t>
            </a:r>
            <a:r>
              <a:rPr lang="en-US" sz="3600" dirty="0"/>
              <a:t>The </a:t>
            </a:r>
            <a:r>
              <a:rPr lang="en-US" sz="3600" dirty="0" smtClean="0"/>
              <a:t>RDA </a:t>
            </a:r>
            <a:r>
              <a:rPr lang="en-US" sz="3600" dirty="0"/>
              <a:t>for fiber is 25 g</a:t>
            </a:r>
            <a:r>
              <a:rPr lang="en-US" sz="3600" dirty="0" smtClean="0"/>
              <a:t>.)</a:t>
            </a:r>
            <a:r>
              <a:rPr lang="en-US" sz="3600" dirty="0"/>
              <a:t/>
            </a:r>
            <a:br>
              <a:rPr lang="en-US" sz="3600" dirty="0"/>
            </a:br>
            <a:r>
              <a:rPr lang="en-US" sz="3600" dirty="0" smtClean="0"/>
              <a:t>Sodium, milligrams  (1200 – 1500 milligrams per day)</a:t>
            </a:r>
          </a:p>
          <a:p>
            <a:pPr lvl="1"/>
            <a:r>
              <a:rPr lang="en-US" sz="3600" dirty="0" smtClean="0"/>
              <a:t>Protein, grams</a:t>
            </a:r>
            <a:endParaRPr lang="en-US" sz="3600" dirty="0"/>
          </a:p>
        </p:txBody>
      </p:sp>
    </p:spTree>
    <p:extLst>
      <p:ext uri="{BB962C8B-B14F-4D97-AF65-F5344CB8AC3E}">
        <p14:creationId xmlns:p14="http://schemas.microsoft.com/office/powerpoint/2010/main" val="3752793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33600" y="152400"/>
            <a:ext cx="8458200" cy="1295400"/>
          </a:xfrm>
        </p:spPr>
        <p:txBody>
          <a:bodyPr rtlCol="0">
            <a:normAutofit/>
          </a:bodyPr>
          <a:lstStyle/>
          <a:p>
            <a:pPr>
              <a:defRPr/>
            </a:pPr>
            <a:r>
              <a:rPr lang="en-US" b="1" dirty="0">
                <a:solidFill>
                  <a:schemeClr val="accent6">
                    <a:lumMod val="50000"/>
                  </a:schemeClr>
                </a:solidFill>
              </a:rPr>
              <a:t>Obesity in Grade </a:t>
            </a:r>
            <a:r>
              <a:rPr lang="en-US" b="1" dirty="0" smtClean="0">
                <a:solidFill>
                  <a:schemeClr val="accent6">
                    <a:lumMod val="50000"/>
                  </a:schemeClr>
                </a:solidFill>
              </a:rPr>
              <a:t>School Children</a:t>
            </a:r>
            <a:endParaRPr lang="en-US" b="1" dirty="0">
              <a:solidFill>
                <a:schemeClr val="accent6">
                  <a:lumMod val="50000"/>
                </a:schemeClr>
              </a:solidFill>
            </a:endParaRPr>
          </a:p>
        </p:txBody>
      </p:sp>
      <p:sp>
        <p:nvSpPr>
          <p:cNvPr id="17411" name="Rectangle 3"/>
          <p:cNvSpPr>
            <a:spLocks noGrp="1" noChangeArrowheads="1"/>
          </p:cNvSpPr>
          <p:nvPr>
            <p:ph type="body" idx="1"/>
          </p:nvPr>
        </p:nvSpPr>
        <p:spPr>
          <a:xfrm>
            <a:off x="1052186" y="1828800"/>
            <a:ext cx="9615814" cy="4114800"/>
          </a:xfrm>
        </p:spPr>
        <p:txBody>
          <a:bodyPr rtlCol="0">
            <a:normAutofit/>
          </a:bodyPr>
          <a:lstStyle/>
          <a:p>
            <a:pPr>
              <a:defRPr/>
            </a:pPr>
            <a:r>
              <a:rPr lang="en-US" sz="3600" dirty="0" smtClean="0"/>
              <a:t>Most children who are obese will become obese adults</a:t>
            </a:r>
          </a:p>
          <a:p>
            <a:pPr>
              <a:defRPr/>
            </a:pPr>
            <a:r>
              <a:rPr lang="en-US" sz="3600" dirty="0" smtClean="0"/>
              <a:t>Caused by both genetic and environmental factors</a:t>
            </a:r>
          </a:p>
          <a:p>
            <a:pPr>
              <a:defRPr/>
            </a:pPr>
            <a:r>
              <a:rPr lang="en-US" sz="3600" dirty="0" smtClean="0"/>
              <a:t>Social problems </a:t>
            </a:r>
          </a:p>
          <a:p>
            <a:pPr>
              <a:defRPr/>
            </a:pPr>
            <a:r>
              <a:rPr lang="en-US" sz="3600" dirty="0" smtClean="0"/>
              <a:t>Television viewing </a:t>
            </a:r>
          </a:p>
          <a:p>
            <a:pPr>
              <a:defRPr/>
            </a:pPr>
            <a:r>
              <a:rPr lang="en-US" sz="3600" dirty="0" smtClean="0"/>
              <a:t>Lack of exercise becomes vicious cycle</a:t>
            </a:r>
            <a:endParaRPr lang="en-US" sz="3600" dirty="0"/>
          </a:p>
        </p:txBody>
      </p:sp>
      <p:pic>
        <p:nvPicPr>
          <p:cNvPr id="57348" name="Picture 4" descr="bs0127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2928" y="4549775"/>
            <a:ext cx="21336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90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right with this picture?</a:t>
            </a:r>
            <a:endParaRPr lang="en-US" dirty="0"/>
          </a:p>
        </p:txBody>
      </p:sp>
      <p:pic>
        <p:nvPicPr>
          <p:cNvPr id="5" name="Picture 2" descr="http://media4.picsearch.com/is?2aGhbA-skca3KlGTzck9GQTz2rha2wkHumYlZzBYE6k&amp;height=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821" y="1493465"/>
            <a:ext cx="7762346" cy="5167312"/>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4791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endParaRPr lang="en-US" smtClean="0"/>
          </a:p>
        </p:txBody>
      </p:sp>
      <p:pic>
        <p:nvPicPr>
          <p:cNvPr id="12" name="Content Placeholder 11" descr="lunch 2.jpg"/>
          <p:cNvPicPr>
            <a:picLocks noGrp="1" noChangeAspect="1"/>
          </p:cNvPicPr>
          <p:nvPr>
            <p:ph idx="1"/>
          </p:nvPr>
        </p:nvPicPr>
        <p:blipFill>
          <a:blip r:embed="rId2"/>
          <a:stretch>
            <a:fillRect/>
          </a:stretch>
        </p:blipFill>
        <p:spPr>
          <a:xfrm>
            <a:off x="2957431" y="218661"/>
            <a:ext cx="6428423" cy="6477000"/>
          </a:xfr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5974813" y="3244334"/>
            <a:ext cx="242374" cy="369332"/>
          </a:xfrm>
          <a:prstGeom prst="rect">
            <a:avLst/>
          </a:prstGeom>
        </p:spPr>
        <p:txBody>
          <a:bodyPr wrap="none">
            <a:spAutoFit/>
          </a:bodyPr>
          <a:lstStyle/>
          <a:p>
            <a:r>
              <a:rPr lang="en-US" b="0" i="0" dirty="0" smtClean="0">
                <a:solidFill>
                  <a:srgbClr val="000000"/>
                </a:solidFill>
                <a:effectLst/>
                <a:latin typeface="Times New Roman" panose="02020603050405020304" pitchFamily="18" charset="0"/>
              </a:rPr>
              <a:t> </a:t>
            </a:r>
            <a:endParaRPr lang="en-US" dirty="0"/>
          </a:p>
        </p:txBody>
      </p:sp>
      <p:sp>
        <p:nvSpPr>
          <p:cNvPr id="3" name="Rectangle 2"/>
          <p:cNvSpPr/>
          <p:nvPr/>
        </p:nvSpPr>
        <p:spPr>
          <a:xfrm>
            <a:off x="5974813" y="3244334"/>
            <a:ext cx="242374" cy="369332"/>
          </a:xfrm>
          <a:prstGeom prst="rect">
            <a:avLst/>
          </a:prstGeom>
        </p:spPr>
        <p:txBody>
          <a:bodyPr wrap="none">
            <a:spAutoFit/>
          </a:bodyPr>
          <a:lstStyle/>
          <a:p>
            <a:r>
              <a:rPr lang="en-US" b="0" i="0" dirty="0" smtClean="0">
                <a:solidFill>
                  <a:srgbClr val="000000"/>
                </a:solidFill>
                <a:effectLst/>
                <a:latin typeface="Times New Roman" panose="02020603050405020304" pitchFamily="18" charset="0"/>
              </a:rPr>
              <a:t> </a:t>
            </a:r>
            <a:endParaRPr lang="en-US" dirty="0"/>
          </a:p>
        </p:txBody>
      </p:sp>
      <p:sp>
        <p:nvSpPr>
          <p:cNvPr id="4" name="Rectangle 3"/>
          <p:cNvSpPr/>
          <p:nvPr/>
        </p:nvSpPr>
        <p:spPr>
          <a:xfrm>
            <a:off x="5974813" y="3244334"/>
            <a:ext cx="242374" cy="369332"/>
          </a:xfrm>
          <a:prstGeom prst="rect">
            <a:avLst/>
          </a:prstGeom>
        </p:spPr>
        <p:txBody>
          <a:bodyPr wrap="none">
            <a:spAutoFit/>
          </a:bodyPr>
          <a:lstStyle/>
          <a:p>
            <a:r>
              <a:rPr lang="en-US" b="0" i="0" dirty="0" smtClean="0">
                <a:solidFill>
                  <a:srgbClr val="000000"/>
                </a:solidFill>
                <a:effectLst/>
                <a:latin typeface="Times New Roman" panose="02020603050405020304" pitchFamily="18" charset="0"/>
              </a:rPr>
              <a:t> </a:t>
            </a:r>
            <a:endParaRPr lang="en-US" dirty="0"/>
          </a:p>
        </p:txBody>
      </p:sp>
      <p:sp>
        <p:nvSpPr>
          <p:cNvPr id="5" name="Rectangle 4"/>
          <p:cNvSpPr/>
          <p:nvPr/>
        </p:nvSpPr>
        <p:spPr>
          <a:xfrm>
            <a:off x="5974813" y="3244334"/>
            <a:ext cx="242374" cy="369332"/>
          </a:xfrm>
          <a:prstGeom prst="rect">
            <a:avLst/>
          </a:prstGeom>
        </p:spPr>
        <p:txBody>
          <a:bodyPr wrap="none">
            <a:spAutoFit/>
          </a:bodyPr>
          <a:lstStyle/>
          <a:p>
            <a:r>
              <a:rPr lang="en-US" b="0" i="0" dirty="0" smtClean="0">
                <a:solidFill>
                  <a:srgbClr val="000000"/>
                </a:solidFill>
                <a:effectLst/>
                <a:latin typeface="Times New Roman" panose="02020603050405020304" pitchFamily="18" charset="0"/>
              </a:rPr>
              <a:t> </a:t>
            </a:r>
            <a:endParaRPr lang="en-US" dirty="0"/>
          </a:p>
        </p:txBody>
      </p:sp>
    </p:spTree>
    <p:extLst>
      <p:ext uri="{BB962C8B-B14F-4D97-AF65-F5344CB8AC3E}">
        <p14:creationId xmlns:p14="http://schemas.microsoft.com/office/powerpoint/2010/main" val="242154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2720976"/>
            <a:ext cx="7772400" cy="1470025"/>
          </a:xfrm>
        </p:spPr>
        <p:txBody>
          <a:bodyPr anchor="ctr">
            <a:normAutofit fontScale="90000"/>
          </a:bodyPr>
          <a:lstStyle/>
          <a:p>
            <a:pPr algn="l"/>
            <a:r>
              <a:rPr lang="en-US" altLang="en-US" sz="7200">
                <a:solidFill>
                  <a:srgbClr val="800000"/>
                </a:solidFill>
              </a:rPr>
              <a:t>What </a:t>
            </a:r>
            <a:br>
              <a:rPr lang="en-US" altLang="en-US" sz="7200">
                <a:solidFill>
                  <a:srgbClr val="800000"/>
                </a:solidFill>
              </a:rPr>
            </a:br>
            <a:r>
              <a:rPr lang="en-US" altLang="en-US" sz="7200">
                <a:solidFill>
                  <a:srgbClr val="800000"/>
                </a:solidFill>
              </a:rPr>
              <a:t>People </a:t>
            </a:r>
            <a:br>
              <a:rPr lang="en-US" altLang="en-US" sz="7200">
                <a:solidFill>
                  <a:srgbClr val="800000"/>
                </a:solidFill>
              </a:rPr>
            </a:br>
            <a:r>
              <a:rPr lang="en-US" altLang="en-US" sz="7200">
                <a:solidFill>
                  <a:srgbClr val="800000"/>
                </a:solidFill>
              </a:rPr>
              <a:t>Eat and </a:t>
            </a:r>
            <a:br>
              <a:rPr lang="en-US" altLang="en-US" sz="7200">
                <a:solidFill>
                  <a:srgbClr val="800000"/>
                </a:solidFill>
              </a:rPr>
            </a:br>
            <a:r>
              <a:rPr lang="en-US" altLang="en-US" sz="7200">
                <a:solidFill>
                  <a:srgbClr val="800000"/>
                </a:solidFill>
              </a:rPr>
              <a:t>What </a:t>
            </a:r>
            <a:br>
              <a:rPr lang="en-US" altLang="en-US" sz="7200">
                <a:solidFill>
                  <a:srgbClr val="800000"/>
                </a:solidFill>
              </a:rPr>
            </a:br>
            <a:r>
              <a:rPr lang="en-US" altLang="en-US" sz="7200">
                <a:solidFill>
                  <a:srgbClr val="800000"/>
                </a:solidFill>
              </a:rPr>
              <a:t>They Spend </a:t>
            </a:r>
            <a:br>
              <a:rPr lang="en-US" altLang="en-US" sz="7200">
                <a:solidFill>
                  <a:srgbClr val="800000"/>
                </a:solidFill>
              </a:rPr>
            </a:br>
            <a:r>
              <a:rPr lang="en-US" altLang="en-US" sz="7200">
                <a:solidFill>
                  <a:srgbClr val="800000"/>
                </a:solidFill>
              </a:rPr>
              <a:t>for it.</a:t>
            </a:r>
          </a:p>
        </p:txBody>
      </p:sp>
      <p:sp>
        <p:nvSpPr>
          <p:cNvPr id="2051" name="Rectangle 3"/>
          <p:cNvSpPr>
            <a:spLocks noGrp="1" noChangeArrowheads="1"/>
          </p:cNvSpPr>
          <p:nvPr>
            <p:ph type="subTitle" idx="1"/>
          </p:nvPr>
        </p:nvSpPr>
        <p:spPr>
          <a:xfrm>
            <a:off x="2895600" y="3886200"/>
            <a:ext cx="6400800" cy="1752600"/>
          </a:xfrm>
        </p:spPr>
        <p:txBody>
          <a:bodyPr/>
          <a:lstStyle/>
          <a:p>
            <a:r>
              <a:rPr lang="en-US" altLang="en-US" sz="3200"/>
              <a:t/>
            </a:r>
            <a:br>
              <a:rPr lang="en-US" altLang="en-US" sz="3200"/>
            </a:br>
            <a:endParaRPr lang="en-US" altLang="en-US" sz="3200"/>
          </a:p>
        </p:txBody>
      </p:sp>
      <p:pic>
        <p:nvPicPr>
          <p:cNvPr id="2052" name="Picture 4" descr="MCj043626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6200"/>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MCj042476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1" y="4267200"/>
            <a:ext cx="269557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49566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endParaRPr lang="en-US" altLang="en-US" sz="4000"/>
          </a:p>
        </p:txBody>
      </p:sp>
      <p:sp>
        <p:nvSpPr>
          <p:cNvPr id="11269" name="Rectangle 5"/>
          <p:cNvSpPr>
            <a:spLocks noGrp="1" noChangeArrowheads="1"/>
          </p:cNvSpPr>
          <p:nvPr>
            <p:ph type="body" idx="1"/>
          </p:nvPr>
        </p:nvSpPr>
        <p:spPr>
          <a:ln>
            <a:solidFill>
              <a:srgbClr val="CC3300"/>
            </a:solidFill>
            <a:miter lim="800000"/>
            <a:headEnd/>
            <a:tailEnd/>
          </a:ln>
        </p:spPr>
        <p:txBody>
          <a:bodyPr/>
          <a:lstStyle/>
          <a:p>
            <a:r>
              <a:rPr lang="en-US" altLang="en-US" sz="4000">
                <a:solidFill>
                  <a:srgbClr val="800000"/>
                </a:solidFill>
              </a:rPr>
              <a:t>What is your food budget for one week?</a:t>
            </a:r>
            <a:endParaRPr lang="en-US" altLang="en-US" sz="5400">
              <a:solidFill>
                <a:srgbClr val="800000"/>
              </a:solidFill>
            </a:endParaRPr>
          </a:p>
          <a:p>
            <a:r>
              <a:rPr lang="en-US" altLang="en-US" sz="4000">
                <a:solidFill>
                  <a:srgbClr val="800000"/>
                </a:solidFill>
              </a:rPr>
              <a:t>What do you actually spend?</a:t>
            </a:r>
          </a:p>
          <a:p>
            <a:r>
              <a:rPr lang="en-US" altLang="en-US" sz="4000">
                <a:solidFill>
                  <a:srgbClr val="800000"/>
                </a:solidFill>
              </a:rPr>
              <a:t>How is it distributed according to FDA food pyramid suggestions?</a:t>
            </a:r>
          </a:p>
        </p:txBody>
      </p:sp>
    </p:spTree>
    <p:extLst>
      <p:ext uri="{BB962C8B-B14F-4D97-AF65-F5344CB8AC3E}">
        <p14:creationId xmlns:p14="http://schemas.microsoft.com/office/powerpoint/2010/main" val="246211122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85" y="722826"/>
            <a:ext cx="10515600" cy="5746657"/>
          </a:xfrm>
        </p:spPr>
        <p:txBody>
          <a:bodyPr>
            <a:normAutofit/>
          </a:bodyPr>
          <a:lstStyle/>
          <a:p>
            <a:r>
              <a:rPr lang="en-US" sz="3600" dirty="0"/>
              <a:t>According to the U.S. Department of Agriculture, Americans spend, on average, around 6% of their budget on food. However, the study also shows that they also spend 5% of their disposable income on dining out. That makes your food budget 11% of your overall income.</a:t>
            </a:r>
          </a:p>
          <a:p>
            <a:endParaRPr lang="en-US" sz="3600" dirty="0"/>
          </a:p>
        </p:txBody>
      </p:sp>
      <p:pic>
        <p:nvPicPr>
          <p:cNvPr id="1028" name="Picture 4" descr="https://farm9.staticflickr.com/8160/7466725570_7ee4f4c56c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811" y="3710954"/>
            <a:ext cx="4656594" cy="2604784"/>
          </a:xfrm>
          <a:prstGeom prst="rect">
            <a:avLst/>
          </a:prstGeom>
          <a:noFill/>
          <a:ln w="7620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916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7431</TotalTime>
  <Words>1102</Words>
  <Application>Microsoft Office PowerPoint</Application>
  <PresentationFormat>Widescreen</PresentationFormat>
  <Paragraphs>191</Paragraphs>
  <Slides>43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Times New Roman</vt:lpstr>
      <vt:lpstr>Office Theme</vt:lpstr>
      <vt:lpstr>PSYC 1120  July 23, 2018</vt:lpstr>
      <vt:lpstr>Agenda</vt:lpstr>
      <vt:lpstr>Beyond FAT City</vt:lpstr>
      <vt:lpstr>What’s wrong with this picture?</vt:lpstr>
      <vt:lpstr>What’s right with this picture?</vt:lpstr>
      <vt:lpstr>PowerPoint Presentation</vt:lpstr>
      <vt:lpstr>What  People  Eat and  What  They Spend  for it.</vt:lpstr>
      <vt:lpstr>PowerPoint Presentation</vt:lpstr>
      <vt:lpstr>PowerPoint Presentation</vt:lpstr>
      <vt:lpstr>PowerPoint Presentation</vt:lpstr>
      <vt:lpstr>PowerPoint Presentation</vt:lpstr>
      <vt:lpstr>PowerPoint Presentation</vt:lpstr>
      <vt:lpstr>What Can You do to Reduce your Food Costs?</vt:lpstr>
      <vt:lpstr>What Can You do to Reduce your Food Costs?</vt:lpstr>
      <vt:lpstr>PowerPoint Presentation</vt:lpstr>
      <vt:lpstr>In the following slides, notice the types and quantities of foods</vt:lpstr>
      <vt:lpstr>Germany  The Melander family of Bargteheide Food expenditure for one week :  375.39 Euros or $500.07   </vt:lpstr>
      <vt:lpstr>United States  The Revis family of North Carolina: one week $341.98   </vt:lpstr>
      <vt:lpstr>Italy  The Manzo family of Sicily: for one week : 214.36 Euros or $260.11   </vt:lpstr>
      <vt:lpstr>Mexico:  The Casales family of Cuernavaca One week : 1,862.78 Mexican Pesos or $189.09   </vt:lpstr>
      <vt:lpstr>Poland  The Sobczynscy family of Konstancin-Jeziorna  1week : 582.48 Zlotys or $151.27 </vt:lpstr>
      <vt:lpstr>Egypt The Ahmed family of Cairo  One week : 387.85 Egyptian Pounds or $68.53   </vt:lpstr>
      <vt:lpstr>Ecuador  The Ayme family of Tingo; Food expenditure for one week : $31.55 </vt:lpstr>
      <vt:lpstr>Bhutan The Namgay family of Shingkhey Village  One week : 224.93 ngultrum or $5.03  </vt:lpstr>
      <vt:lpstr>Chad  The Aboubakar family of Breidjing Camp -- Expenditure for one week : 685 CFA Francs or $1.23 </vt:lpstr>
      <vt:lpstr>What observations would you make?</vt:lpstr>
      <vt:lpstr>Nutritional  Issues</vt:lpstr>
      <vt:lpstr>Nutritional Issues:  Daily Nutrition Guidelines</vt:lpstr>
      <vt:lpstr>Visualizing Portion Sizes</vt:lpstr>
      <vt:lpstr>Adult Nutritional Guidelines </vt:lpstr>
      <vt:lpstr>PowerPoint Presentation</vt:lpstr>
      <vt:lpstr>https://health.gov/dietaryguidelines/2015/guidelines/chapter-1/a-closer-look-inside-healthy-eating-patterns/#callout-meat-poultry </vt:lpstr>
      <vt:lpstr>Dining out</vt:lpstr>
      <vt:lpstr>Old Food  Pyramid</vt:lpstr>
      <vt:lpstr>PowerPoint Presentation</vt:lpstr>
      <vt:lpstr>Planning Meals for  Children, Teens and  Adults</vt:lpstr>
      <vt:lpstr>Menu Planning Activity</vt:lpstr>
      <vt:lpstr>What can be done to help obese grade school children?</vt:lpstr>
      <vt:lpstr>PowerPoint Presentation</vt:lpstr>
      <vt:lpstr>Conversions</vt:lpstr>
      <vt:lpstr>Plan a school day menu</vt:lpstr>
      <vt:lpstr>Calculations:   https://www.supertracker.usda.gov/foodapedia.aspx</vt:lpstr>
      <vt:lpstr>Obesity in Grade School Children</vt:lpstr>
    </vt:vector>
  </TitlesOfParts>
  <Company>Administrator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 1120 Day #16 May 2, 2018</dc:title>
  <dc:creator>NetTech</dc:creator>
  <cp:lastModifiedBy>NetTech</cp:lastModifiedBy>
  <cp:revision>27</cp:revision>
  <cp:lastPrinted>2018-05-02T18:30:11Z</cp:lastPrinted>
  <dcterms:created xsi:type="dcterms:W3CDTF">2018-05-02T16:17:56Z</dcterms:created>
  <dcterms:modified xsi:type="dcterms:W3CDTF">2018-07-23T14:25:49Z</dcterms:modified>
</cp:coreProperties>
</file>