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22" r:id="rId2"/>
    <p:sldId id="338" r:id="rId3"/>
    <p:sldId id="339" r:id="rId4"/>
    <p:sldId id="323" r:id="rId5"/>
    <p:sldId id="315" r:id="rId6"/>
    <p:sldId id="337" r:id="rId7"/>
    <p:sldId id="336" r:id="rId8"/>
    <p:sldId id="324" r:id="rId9"/>
    <p:sldId id="325" r:id="rId10"/>
    <p:sldId id="326" r:id="rId11"/>
    <p:sldId id="327" r:id="rId12"/>
    <p:sldId id="328" r:id="rId13"/>
    <p:sldId id="329" r:id="rId14"/>
    <p:sldId id="330" r:id="rId15"/>
    <p:sldId id="331" r:id="rId16"/>
    <p:sldId id="335" r:id="rId17"/>
    <p:sldId id="332" r:id="rId18"/>
    <p:sldId id="333" r:id="rId19"/>
    <p:sldId id="33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74" autoAdjust="0"/>
    <p:restoredTop sz="94660"/>
  </p:normalViewPr>
  <p:slideViewPr>
    <p:cSldViewPr snapToGrid="0">
      <p:cViewPr varScale="1">
        <p:scale>
          <a:sx n="97" d="100"/>
          <a:sy n="97" d="100"/>
        </p:scale>
        <p:origin x="102"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7AA652-24FF-41DA-B8A6-5F794ABE1CF7}" type="datetimeFigureOut">
              <a:rPr lang="en-US" smtClean="0"/>
              <a:t>7/17/2018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D2E4BC-1736-4C96-BAA4-971162C4A229}" type="slidenum">
              <a:rPr lang="en-US" smtClean="0"/>
              <a:t>‹#›</a:t>
            </a:fld>
            <a:endParaRPr lang="en-US"/>
          </a:p>
        </p:txBody>
      </p:sp>
    </p:spTree>
    <p:extLst>
      <p:ext uri="{BB962C8B-B14F-4D97-AF65-F5344CB8AC3E}">
        <p14:creationId xmlns:p14="http://schemas.microsoft.com/office/powerpoint/2010/main" val="21720544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F6E6427-DA99-4096-8776-14AE5B8E8D83}" type="slidenum">
              <a:rPr lang="en-US" altLang="en-US" smtClean="0"/>
              <a:pPr eaLnBrk="1" hangingPunct="1"/>
              <a:t>1</a:t>
            </a:fld>
            <a:endParaRPr lang="en-US" altLang="en-US"/>
          </a:p>
        </p:txBody>
      </p:sp>
    </p:spTree>
    <p:extLst>
      <p:ext uri="{BB962C8B-B14F-4D97-AF65-F5344CB8AC3E}">
        <p14:creationId xmlns:p14="http://schemas.microsoft.com/office/powerpoint/2010/main" val="1906014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4A2EA13-BEAC-4ABF-B808-64976E7DDBDF}" type="slidenum">
              <a:rPr lang="en-US" altLang="en-US" smtClean="0"/>
              <a:pPr eaLnBrk="1" hangingPunct="1"/>
              <a:t>19</a:t>
            </a:fld>
            <a:endParaRPr lang="en-US" altLang="en-US"/>
          </a:p>
        </p:txBody>
      </p:sp>
      <p:sp>
        <p:nvSpPr>
          <p:cNvPr id="106499" name="Rectangle 2"/>
          <p:cNvSpPr>
            <a:spLocks noGrp="1" noRot="1" noChangeAspect="1" noChangeArrowheads="1" noTextEdit="1"/>
          </p:cNvSpPr>
          <p:nvPr>
            <p:ph type="sldImg"/>
          </p:nvPr>
        </p:nvSpPr>
        <p:spPr bwMode="auto">
          <a:xfrm>
            <a:off x="331788" y="696913"/>
            <a:ext cx="6196012"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500" name="Rectangle 3"/>
          <p:cNvSpPr>
            <a:spLocks noGrp="1" noChangeArrowheads="1"/>
          </p:cNvSpPr>
          <p:nvPr>
            <p:ph type="body" idx="1"/>
          </p:nvPr>
        </p:nvSpPr>
        <p:spPr bwMode="auto">
          <a:xfrm>
            <a:off x="914400" y="4416426"/>
            <a:ext cx="5029200" cy="418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t>Prejudice and discrimination have led to negative patterns of interaction.  These are three ways that minority groups have been rejected.  </a:t>
            </a:r>
          </a:p>
          <a:p>
            <a:pPr eaLnBrk="1" hangingPunct="1">
              <a:buFontTx/>
              <a:buChar char="•"/>
            </a:pPr>
            <a:r>
              <a:rPr lang="en-US" altLang="en-US"/>
              <a:t>Genocide or extermination means killing them off in random or systematic ways.  Examples given in your test include the Holocaust in WWII Germany, the Hutu/Tutsi conflicts in Africa and the U.S. treatment of Native Americans in the late 19th century.</a:t>
            </a:r>
          </a:p>
          <a:p>
            <a:pPr eaLnBrk="1" hangingPunct="1">
              <a:buFontTx/>
              <a:buChar char="•"/>
            </a:pPr>
            <a:r>
              <a:rPr lang="en-US" altLang="en-US"/>
              <a:t>Population Transfer means to “put them off someplace”.  This movement can be voluntary (indirect) because  living conditions are intolerable or it can be forced (direct) when groups are made to move to a particular location (reserve) or are deported from the country altogether.</a:t>
            </a:r>
          </a:p>
          <a:p>
            <a:pPr eaLnBrk="1" hangingPunct="1">
              <a:buFontTx/>
              <a:buChar char="•"/>
            </a:pPr>
            <a:r>
              <a:rPr lang="en-US" altLang="en-US"/>
              <a:t>Subjecting members to differential treatment is the third form of rejection.  Segregation is probably the most common form of subjugation but any form of economic exploitation may qualify.</a:t>
            </a:r>
          </a:p>
          <a:p>
            <a:pPr eaLnBrk="1" hangingPunct="1">
              <a:buFontTx/>
              <a:buChar char="•"/>
            </a:pPr>
            <a:endParaRPr lang="en-US" altLang="en-US"/>
          </a:p>
        </p:txBody>
      </p:sp>
    </p:spTree>
    <p:extLst>
      <p:ext uri="{BB962C8B-B14F-4D97-AF65-F5344CB8AC3E}">
        <p14:creationId xmlns:p14="http://schemas.microsoft.com/office/powerpoint/2010/main" val="2365036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65707" indent="-294502" eaLnBrk="0" hangingPunct="0">
              <a:defRPr>
                <a:solidFill>
                  <a:schemeClr val="tx1"/>
                </a:solidFill>
                <a:latin typeface="Arial" pitchFamily="34" charset="0"/>
              </a:defRPr>
            </a:lvl2pPr>
            <a:lvl3pPr marL="1178012" indent="-235603" eaLnBrk="0" hangingPunct="0">
              <a:defRPr>
                <a:solidFill>
                  <a:schemeClr val="tx1"/>
                </a:solidFill>
                <a:latin typeface="Arial" pitchFamily="34" charset="0"/>
              </a:defRPr>
            </a:lvl3pPr>
            <a:lvl4pPr marL="1649216" indent="-235603" eaLnBrk="0" hangingPunct="0">
              <a:defRPr>
                <a:solidFill>
                  <a:schemeClr val="tx1"/>
                </a:solidFill>
                <a:latin typeface="Arial" pitchFamily="34" charset="0"/>
              </a:defRPr>
            </a:lvl4pPr>
            <a:lvl5pPr marL="2120420" indent="-235603" eaLnBrk="0" hangingPunct="0">
              <a:defRPr>
                <a:solidFill>
                  <a:schemeClr val="tx1"/>
                </a:solidFill>
                <a:latin typeface="Arial" pitchFamily="34" charset="0"/>
              </a:defRPr>
            </a:lvl5pPr>
            <a:lvl6pPr marL="2591625" indent="-235603" eaLnBrk="0" fontAlgn="base" hangingPunct="0">
              <a:spcBef>
                <a:spcPct val="0"/>
              </a:spcBef>
              <a:spcAft>
                <a:spcPct val="0"/>
              </a:spcAft>
              <a:defRPr>
                <a:solidFill>
                  <a:schemeClr val="tx1"/>
                </a:solidFill>
                <a:latin typeface="Arial" pitchFamily="34" charset="0"/>
              </a:defRPr>
            </a:lvl6pPr>
            <a:lvl7pPr marL="3062829" indent="-235603" eaLnBrk="0" fontAlgn="base" hangingPunct="0">
              <a:spcBef>
                <a:spcPct val="0"/>
              </a:spcBef>
              <a:spcAft>
                <a:spcPct val="0"/>
              </a:spcAft>
              <a:defRPr>
                <a:solidFill>
                  <a:schemeClr val="tx1"/>
                </a:solidFill>
                <a:latin typeface="Arial" pitchFamily="34" charset="0"/>
              </a:defRPr>
            </a:lvl7pPr>
            <a:lvl8pPr marL="3534034" indent="-235603" eaLnBrk="0" fontAlgn="base" hangingPunct="0">
              <a:spcBef>
                <a:spcPct val="0"/>
              </a:spcBef>
              <a:spcAft>
                <a:spcPct val="0"/>
              </a:spcAft>
              <a:defRPr>
                <a:solidFill>
                  <a:schemeClr val="tx1"/>
                </a:solidFill>
                <a:latin typeface="Arial" pitchFamily="34" charset="0"/>
              </a:defRPr>
            </a:lvl8pPr>
            <a:lvl9pPr marL="4005238" indent="-235603" eaLnBrk="0" fontAlgn="base" hangingPunct="0">
              <a:spcBef>
                <a:spcPct val="0"/>
              </a:spcBef>
              <a:spcAft>
                <a:spcPct val="0"/>
              </a:spcAft>
              <a:defRPr>
                <a:solidFill>
                  <a:schemeClr val="tx1"/>
                </a:solidFill>
                <a:latin typeface="Arial" pitchFamily="34" charset="0"/>
              </a:defRPr>
            </a:lvl9pPr>
          </a:lstStyle>
          <a:p>
            <a:pPr eaLnBrk="1" hangingPunct="1"/>
            <a:fld id="{C81C1D7E-F658-4202-87C0-7AE9A6E2DC4C}" type="slidenum">
              <a:rPr lang="en-US" smtClean="0"/>
              <a:pPr eaLnBrk="1" hangingPunct="1"/>
              <a:t>4</a:t>
            </a:fld>
            <a:endParaRPr lang="en-US"/>
          </a:p>
        </p:txBody>
      </p:sp>
      <p:sp>
        <p:nvSpPr>
          <p:cNvPr id="98307" name="Rectangle 2"/>
          <p:cNvSpPr>
            <a:spLocks noGrp="1" noRot="1" noChangeAspect="1" noChangeArrowheads="1" noTextEdit="1"/>
          </p:cNvSpPr>
          <p:nvPr>
            <p:ph type="sldImg"/>
          </p:nvPr>
        </p:nvSpPr>
        <p:spPr bwMode="auto">
          <a:xfrm>
            <a:off x="331788" y="696913"/>
            <a:ext cx="6196012"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8" name="Rectangle 3"/>
          <p:cNvSpPr>
            <a:spLocks noGrp="1" noChangeArrowheads="1"/>
          </p:cNvSpPr>
          <p:nvPr>
            <p:ph type="body" idx="1"/>
          </p:nvPr>
        </p:nvSpPr>
        <p:spPr bwMode="auto">
          <a:xfrm>
            <a:off x="914400" y="4416427"/>
            <a:ext cx="5029200" cy="418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t>The characteristics that minority categories share are either physical or cultural or both.  When we make the distinction based on physical characteristics (skin color or other obvious physical features), we are making a racial distinction.  When we base our assessment on cultural or national background, we call the distinctions ethnic.  Race and ethnicity may be separate but often tend to overlap.  For example, a person from Kenya may be set apart based on his race as well as the fact that his native language is different and thus he speaks English with a pronounced accent.  White ethnics are often categorized as those individuals who are racially the same as the “dominant” culture but are different because of language, religion, food patterns, etc.</a:t>
            </a:r>
          </a:p>
        </p:txBody>
      </p:sp>
    </p:spTree>
    <p:extLst>
      <p:ext uri="{BB962C8B-B14F-4D97-AF65-F5344CB8AC3E}">
        <p14:creationId xmlns:p14="http://schemas.microsoft.com/office/powerpoint/2010/main" val="967889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54243" indent="-290093" eaLnBrk="0" hangingPunct="0">
              <a:defRPr>
                <a:solidFill>
                  <a:schemeClr val="tx1"/>
                </a:solidFill>
                <a:latin typeface="Arial" pitchFamily="34" charset="0"/>
              </a:defRPr>
            </a:lvl2pPr>
            <a:lvl3pPr marL="1160374" indent="-232075" eaLnBrk="0" hangingPunct="0">
              <a:defRPr>
                <a:solidFill>
                  <a:schemeClr val="tx1"/>
                </a:solidFill>
                <a:latin typeface="Arial" pitchFamily="34" charset="0"/>
              </a:defRPr>
            </a:lvl3pPr>
            <a:lvl4pPr marL="1624523" indent="-232075" eaLnBrk="0" hangingPunct="0">
              <a:defRPr>
                <a:solidFill>
                  <a:schemeClr val="tx1"/>
                </a:solidFill>
                <a:latin typeface="Arial" pitchFamily="34" charset="0"/>
              </a:defRPr>
            </a:lvl4pPr>
            <a:lvl5pPr marL="2088672" indent="-232075" eaLnBrk="0" hangingPunct="0">
              <a:defRPr>
                <a:solidFill>
                  <a:schemeClr val="tx1"/>
                </a:solidFill>
                <a:latin typeface="Arial" pitchFamily="34" charset="0"/>
              </a:defRPr>
            </a:lvl5pPr>
            <a:lvl6pPr marL="2552822" indent="-232075" eaLnBrk="0" fontAlgn="base" hangingPunct="0">
              <a:spcBef>
                <a:spcPct val="0"/>
              </a:spcBef>
              <a:spcAft>
                <a:spcPct val="0"/>
              </a:spcAft>
              <a:defRPr>
                <a:solidFill>
                  <a:schemeClr val="tx1"/>
                </a:solidFill>
                <a:latin typeface="Arial" pitchFamily="34" charset="0"/>
              </a:defRPr>
            </a:lvl6pPr>
            <a:lvl7pPr marL="3016971" indent="-232075" eaLnBrk="0" fontAlgn="base" hangingPunct="0">
              <a:spcBef>
                <a:spcPct val="0"/>
              </a:spcBef>
              <a:spcAft>
                <a:spcPct val="0"/>
              </a:spcAft>
              <a:defRPr>
                <a:solidFill>
                  <a:schemeClr val="tx1"/>
                </a:solidFill>
                <a:latin typeface="Arial" pitchFamily="34" charset="0"/>
              </a:defRPr>
            </a:lvl7pPr>
            <a:lvl8pPr marL="3481121" indent="-232075" eaLnBrk="0" fontAlgn="base" hangingPunct="0">
              <a:spcBef>
                <a:spcPct val="0"/>
              </a:spcBef>
              <a:spcAft>
                <a:spcPct val="0"/>
              </a:spcAft>
              <a:defRPr>
                <a:solidFill>
                  <a:schemeClr val="tx1"/>
                </a:solidFill>
                <a:latin typeface="Arial" pitchFamily="34" charset="0"/>
              </a:defRPr>
            </a:lvl8pPr>
            <a:lvl9pPr marL="3945270" indent="-232075" eaLnBrk="0" fontAlgn="base" hangingPunct="0">
              <a:spcBef>
                <a:spcPct val="0"/>
              </a:spcBef>
              <a:spcAft>
                <a:spcPct val="0"/>
              </a:spcAft>
              <a:defRPr>
                <a:solidFill>
                  <a:schemeClr val="tx1"/>
                </a:solidFill>
                <a:latin typeface="Arial" pitchFamily="34" charset="0"/>
              </a:defRPr>
            </a:lvl9pPr>
          </a:lstStyle>
          <a:p>
            <a:pPr eaLnBrk="1" hangingPunct="1"/>
            <a:fld id="{CF9FD8F0-31B1-4648-809E-A6013E6593BE}" type="slidenum">
              <a:rPr lang="en-US" smtClean="0"/>
              <a:pPr eaLnBrk="1" hangingPunct="1"/>
              <a:t>11</a:t>
            </a:fld>
            <a:endParaRPr lang="en-US"/>
          </a:p>
        </p:txBody>
      </p:sp>
      <p:sp>
        <p:nvSpPr>
          <p:cNvPr id="99331" name="Rectangle 2"/>
          <p:cNvSpPr>
            <a:spLocks noGrp="1" noRot="1" noChangeAspect="1" noChangeArrowheads="1" noTextEdit="1"/>
          </p:cNvSpPr>
          <p:nvPr>
            <p:ph type="sldImg"/>
          </p:nvPr>
        </p:nvSpPr>
        <p:spPr bwMode="auto">
          <a:xfrm>
            <a:off x="331788" y="696913"/>
            <a:ext cx="6196012"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2" name="Rectangle 3"/>
          <p:cNvSpPr>
            <a:spLocks noGrp="1" noChangeArrowheads="1"/>
          </p:cNvSpPr>
          <p:nvPr>
            <p:ph type="body" idx="1"/>
          </p:nvPr>
        </p:nvSpPr>
        <p:spPr bwMode="auto">
          <a:xfrm>
            <a:off x="914400" y="4416427"/>
            <a:ext cx="5029200" cy="418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t>The more we are tuned in to “see” the differences among people, the more we may lack the ability to identify with them.  Because of ethnocentrism (our tendency to use our own way of life as a standard against which to evaluate different patterns or individual), we feel varying degrees of “distance” from people who are more or less like us.  Often these differences are inconsequential -- i.e., differences in speech patterns or accent.  The more distance we feel, the more likely it is that we will treat groups and individuals unequally.</a:t>
            </a:r>
          </a:p>
        </p:txBody>
      </p:sp>
    </p:spTree>
    <p:extLst>
      <p:ext uri="{BB962C8B-B14F-4D97-AF65-F5344CB8AC3E}">
        <p14:creationId xmlns:p14="http://schemas.microsoft.com/office/powerpoint/2010/main" val="4120927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54243" indent="-290093" eaLnBrk="0" hangingPunct="0">
              <a:defRPr>
                <a:solidFill>
                  <a:schemeClr val="tx1"/>
                </a:solidFill>
                <a:latin typeface="Arial" pitchFamily="34" charset="0"/>
              </a:defRPr>
            </a:lvl2pPr>
            <a:lvl3pPr marL="1160374" indent="-232075" eaLnBrk="0" hangingPunct="0">
              <a:defRPr>
                <a:solidFill>
                  <a:schemeClr val="tx1"/>
                </a:solidFill>
                <a:latin typeface="Arial" pitchFamily="34" charset="0"/>
              </a:defRPr>
            </a:lvl3pPr>
            <a:lvl4pPr marL="1624523" indent="-232075" eaLnBrk="0" hangingPunct="0">
              <a:defRPr>
                <a:solidFill>
                  <a:schemeClr val="tx1"/>
                </a:solidFill>
                <a:latin typeface="Arial" pitchFamily="34" charset="0"/>
              </a:defRPr>
            </a:lvl4pPr>
            <a:lvl5pPr marL="2088672" indent="-232075" eaLnBrk="0" hangingPunct="0">
              <a:defRPr>
                <a:solidFill>
                  <a:schemeClr val="tx1"/>
                </a:solidFill>
                <a:latin typeface="Arial" pitchFamily="34" charset="0"/>
              </a:defRPr>
            </a:lvl5pPr>
            <a:lvl6pPr marL="2552822" indent="-232075" eaLnBrk="0" fontAlgn="base" hangingPunct="0">
              <a:spcBef>
                <a:spcPct val="0"/>
              </a:spcBef>
              <a:spcAft>
                <a:spcPct val="0"/>
              </a:spcAft>
              <a:defRPr>
                <a:solidFill>
                  <a:schemeClr val="tx1"/>
                </a:solidFill>
                <a:latin typeface="Arial" pitchFamily="34" charset="0"/>
              </a:defRPr>
            </a:lvl6pPr>
            <a:lvl7pPr marL="3016971" indent="-232075" eaLnBrk="0" fontAlgn="base" hangingPunct="0">
              <a:spcBef>
                <a:spcPct val="0"/>
              </a:spcBef>
              <a:spcAft>
                <a:spcPct val="0"/>
              </a:spcAft>
              <a:defRPr>
                <a:solidFill>
                  <a:schemeClr val="tx1"/>
                </a:solidFill>
                <a:latin typeface="Arial" pitchFamily="34" charset="0"/>
              </a:defRPr>
            </a:lvl7pPr>
            <a:lvl8pPr marL="3481121" indent="-232075" eaLnBrk="0" fontAlgn="base" hangingPunct="0">
              <a:spcBef>
                <a:spcPct val="0"/>
              </a:spcBef>
              <a:spcAft>
                <a:spcPct val="0"/>
              </a:spcAft>
              <a:defRPr>
                <a:solidFill>
                  <a:schemeClr val="tx1"/>
                </a:solidFill>
                <a:latin typeface="Arial" pitchFamily="34" charset="0"/>
              </a:defRPr>
            </a:lvl8pPr>
            <a:lvl9pPr marL="3945270" indent="-232075" eaLnBrk="0" fontAlgn="base" hangingPunct="0">
              <a:spcBef>
                <a:spcPct val="0"/>
              </a:spcBef>
              <a:spcAft>
                <a:spcPct val="0"/>
              </a:spcAft>
              <a:defRPr>
                <a:solidFill>
                  <a:schemeClr val="tx1"/>
                </a:solidFill>
                <a:latin typeface="Arial" pitchFamily="34" charset="0"/>
              </a:defRPr>
            </a:lvl9pPr>
          </a:lstStyle>
          <a:p>
            <a:pPr eaLnBrk="1" hangingPunct="1"/>
            <a:fld id="{AF893A83-9901-4D1D-A5D7-B80C7E44DCFE}" type="slidenum">
              <a:rPr lang="en-US" smtClean="0"/>
              <a:pPr eaLnBrk="1" hangingPunct="1"/>
              <a:t>12</a:t>
            </a:fld>
            <a:endParaRPr lang="en-US"/>
          </a:p>
        </p:txBody>
      </p:sp>
      <p:sp>
        <p:nvSpPr>
          <p:cNvPr id="100355" name="Rectangle 2"/>
          <p:cNvSpPr>
            <a:spLocks noGrp="1" noRot="1" noChangeAspect="1" noChangeArrowheads="1" noTextEdit="1"/>
          </p:cNvSpPr>
          <p:nvPr>
            <p:ph type="sldImg"/>
          </p:nvPr>
        </p:nvSpPr>
        <p:spPr bwMode="auto">
          <a:xfrm>
            <a:off x="331788" y="696913"/>
            <a:ext cx="6196012"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6" name="Rectangle 3"/>
          <p:cNvSpPr>
            <a:spLocks noGrp="1" noChangeArrowheads="1"/>
          </p:cNvSpPr>
          <p:nvPr>
            <p:ph type="body" idx="1"/>
          </p:nvPr>
        </p:nvSpPr>
        <p:spPr bwMode="auto">
          <a:xfrm>
            <a:off x="914400" y="4416427"/>
            <a:ext cx="5029200" cy="418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t>Ethnocentrism may lead us to feel competitive with other groups or individuals.  Those groups with whom we identify (feel no or minimal distance from) become the in-group and anyone who has any observable difference is evaluated as an out-group.  The bigger the perceived difference, the greater the social distance that is felt.</a:t>
            </a:r>
          </a:p>
        </p:txBody>
      </p:sp>
    </p:spTree>
    <p:extLst>
      <p:ext uri="{BB962C8B-B14F-4D97-AF65-F5344CB8AC3E}">
        <p14:creationId xmlns:p14="http://schemas.microsoft.com/office/powerpoint/2010/main" val="213616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p>
        </p:txBody>
      </p:sp>
      <p:sp>
        <p:nvSpPr>
          <p:cNvPr id="1013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54243" indent="-290093" eaLnBrk="0" hangingPunct="0">
              <a:defRPr>
                <a:solidFill>
                  <a:schemeClr val="tx1"/>
                </a:solidFill>
                <a:latin typeface="Arial" pitchFamily="34" charset="0"/>
              </a:defRPr>
            </a:lvl2pPr>
            <a:lvl3pPr marL="1160374" indent="-232075" eaLnBrk="0" hangingPunct="0">
              <a:defRPr>
                <a:solidFill>
                  <a:schemeClr val="tx1"/>
                </a:solidFill>
                <a:latin typeface="Arial" pitchFamily="34" charset="0"/>
              </a:defRPr>
            </a:lvl3pPr>
            <a:lvl4pPr marL="1624523" indent="-232075" eaLnBrk="0" hangingPunct="0">
              <a:defRPr>
                <a:solidFill>
                  <a:schemeClr val="tx1"/>
                </a:solidFill>
                <a:latin typeface="Arial" pitchFamily="34" charset="0"/>
              </a:defRPr>
            </a:lvl4pPr>
            <a:lvl5pPr marL="2088672" indent="-232075" eaLnBrk="0" hangingPunct="0">
              <a:defRPr>
                <a:solidFill>
                  <a:schemeClr val="tx1"/>
                </a:solidFill>
                <a:latin typeface="Arial" pitchFamily="34" charset="0"/>
              </a:defRPr>
            </a:lvl5pPr>
            <a:lvl6pPr marL="2552822" indent="-232075" eaLnBrk="0" fontAlgn="base" hangingPunct="0">
              <a:spcBef>
                <a:spcPct val="0"/>
              </a:spcBef>
              <a:spcAft>
                <a:spcPct val="0"/>
              </a:spcAft>
              <a:defRPr>
                <a:solidFill>
                  <a:schemeClr val="tx1"/>
                </a:solidFill>
                <a:latin typeface="Arial" pitchFamily="34" charset="0"/>
              </a:defRPr>
            </a:lvl6pPr>
            <a:lvl7pPr marL="3016971" indent="-232075" eaLnBrk="0" fontAlgn="base" hangingPunct="0">
              <a:spcBef>
                <a:spcPct val="0"/>
              </a:spcBef>
              <a:spcAft>
                <a:spcPct val="0"/>
              </a:spcAft>
              <a:defRPr>
                <a:solidFill>
                  <a:schemeClr val="tx1"/>
                </a:solidFill>
                <a:latin typeface="Arial" pitchFamily="34" charset="0"/>
              </a:defRPr>
            </a:lvl7pPr>
            <a:lvl8pPr marL="3481121" indent="-232075" eaLnBrk="0" fontAlgn="base" hangingPunct="0">
              <a:spcBef>
                <a:spcPct val="0"/>
              </a:spcBef>
              <a:spcAft>
                <a:spcPct val="0"/>
              </a:spcAft>
              <a:defRPr>
                <a:solidFill>
                  <a:schemeClr val="tx1"/>
                </a:solidFill>
                <a:latin typeface="Arial" pitchFamily="34" charset="0"/>
              </a:defRPr>
            </a:lvl8pPr>
            <a:lvl9pPr marL="3945270" indent="-232075" eaLnBrk="0" fontAlgn="base" hangingPunct="0">
              <a:spcBef>
                <a:spcPct val="0"/>
              </a:spcBef>
              <a:spcAft>
                <a:spcPct val="0"/>
              </a:spcAft>
              <a:defRPr>
                <a:solidFill>
                  <a:schemeClr val="tx1"/>
                </a:solidFill>
                <a:latin typeface="Arial" pitchFamily="34" charset="0"/>
              </a:defRPr>
            </a:lvl9pPr>
          </a:lstStyle>
          <a:p>
            <a:pPr eaLnBrk="1" hangingPunct="1"/>
            <a:fld id="{38EE608D-EAB7-44C5-83E6-282BF3D4492D}" type="slidenum">
              <a:rPr lang="en-US" smtClean="0"/>
              <a:pPr eaLnBrk="1" hangingPunct="1"/>
              <a:t>13</a:t>
            </a:fld>
            <a:endParaRPr lang="en-US"/>
          </a:p>
        </p:txBody>
      </p:sp>
    </p:spTree>
    <p:extLst>
      <p:ext uri="{BB962C8B-B14F-4D97-AF65-F5344CB8AC3E}">
        <p14:creationId xmlns:p14="http://schemas.microsoft.com/office/powerpoint/2010/main" val="1092765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54243" indent="-290093" eaLnBrk="0" hangingPunct="0">
              <a:defRPr>
                <a:solidFill>
                  <a:schemeClr val="tx1"/>
                </a:solidFill>
                <a:latin typeface="Arial" pitchFamily="34" charset="0"/>
              </a:defRPr>
            </a:lvl2pPr>
            <a:lvl3pPr marL="1160374" indent="-232075" eaLnBrk="0" hangingPunct="0">
              <a:defRPr>
                <a:solidFill>
                  <a:schemeClr val="tx1"/>
                </a:solidFill>
                <a:latin typeface="Arial" pitchFamily="34" charset="0"/>
              </a:defRPr>
            </a:lvl3pPr>
            <a:lvl4pPr marL="1624523" indent="-232075" eaLnBrk="0" hangingPunct="0">
              <a:defRPr>
                <a:solidFill>
                  <a:schemeClr val="tx1"/>
                </a:solidFill>
                <a:latin typeface="Arial" pitchFamily="34" charset="0"/>
              </a:defRPr>
            </a:lvl4pPr>
            <a:lvl5pPr marL="2088672" indent="-232075" eaLnBrk="0" hangingPunct="0">
              <a:defRPr>
                <a:solidFill>
                  <a:schemeClr val="tx1"/>
                </a:solidFill>
                <a:latin typeface="Arial" pitchFamily="34" charset="0"/>
              </a:defRPr>
            </a:lvl5pPr>
            <a:lvl6pPr marL="2552822" indent="-232075" eaLnBrk="0" fontAlgn="base" hangingPunct="0">
              <a:spcBef>
                <a:spcPct val="0"/>
              </a:spcBef>
              <a:spcAft>
                <a:spcPct val="0"/>
              </a:spcAft>
              <a:defRPr>
                <a:solidFill>
                  <a:schemeClr val="tx1"/>
                </a:solidFill>
                <a:latin typeface="Arial" pitchFamily="34" charset="0"/>
              </a:defRPr>
            </a:lvl6pPr>
            <a:lvl7pPr marL="3016971" indent="-232075" eaLnBrk="0" fontAlgn="base" hangingPunct="0">
              <a:spcBef>
                <a:spcPct val="0"/>
              </a:spcBef>
              <a:spcAft>
                <a:spcPct val="0"/>
              </a:spcAft>
              <a:defRPr>
                <a:solidFill>
                  <a:schemeClr val="tx1"/>
                </a:solidFill>
                <a:latin typeface="Arial" pitchFamily="34" charset="0"/>
              </a:defRPr>
            </a:lvl7pPr>
            <a:lvl8pPr marL="3481121" indent="-232075" eaLnBrk="0" fontAlgn="base" hangingPunct="0">
              <a:spcBef>
                <a:spcPct val="0"/>
              </a:spcBef>
              <a:spcAft>
                <a:spcPct val="0"/>
              </a:spcAft>
              <a:defRPr>
                <a:solidFill>
                  <a:schemeClr val="tx1"/>
                </a:solidFill>
                <a:latin typeface="Arial" pitchFamily="34" charset="0"/>
              </a:defRPr>
            </a:lvl8pPr>
            <a:lvl9pPr marL="3945270" indent="-232075" eaLnBrk="0" fontAlgn="base" hangingPunct="0">
              <a:spcBef>
                <a:spcPct val="0"/>
              </a:spcBef>
              <a:spcAft>
                <a:spcPct val="0"/>
              </a:spcAft>
              <a:defRPr>
                <a:solidFill>
                  <a:schemeClr val="tx1"/>
                </a:solidFill>
                <a:latin typeface="Arial" pitchFamily="34" charset="0"/>
              </a:defRPr>
            </a:lvl9pPr>
          </a:lstStyle>
          <a:p>
            <a:pPr eaLnBrk="1" hangingPunct="1"/>
            <a:fld id="{E0CD2340-1FEB-49A9-A0E9-93FC84A3A8BC}" type="slidenum">
              <a:rPr lang="en-US" smtClean="0"/>
              <a:pPr eaLnBrk="1" hangingPunct="1"/>
              <a:t>14</a:t>
            </a:fld>
            <a:endParaRPr lang="en-US"/>
          </a:p>
        </p:txBody>
      </p:sp>
      <p:sp>
        <p:nvSpPr>
          <p:cNvPr id="102403" name="Rectangle 2"/>
          <p:cNvSpPr>
            <a:spLocks noGrp="1" noRot="1" noChangeAspect="1" noChangeArrowheads="1" noTextEdit="1"/>
          </p:cNvSpPr>
          <p:nvPr>
            <p:ph type="sldImg"/>
          </p:nvPr>
        </p:nvSpPr>
        <p:spPr bwMode="auto">
          <a:xfrm>
            <a:off x="331788" y="696913"/>
            <a:ext cx="6196012"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4" name="Rectangle 3"/>
          <p:cNvSpPr>
            <a:spLocks noGrp="1" noChangeArrowheads="1"/>
          </p:cNvSpPr>
          <p:nvPr>
            <p:ph type="body" idx="1"/>
          </p:nvPr>
        </p:nvSpPr>
        <p:spPr bwMode="auto">
          <a:xfrm>
            <a:off x="914400" y="4416427"/>
            <a:ext cx="5029200" cy="418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t>Ethnocentrism serves a function because it allows us to feel national pride, patriotism, and to develop a sense of self-identity.     A major dysfunction of ethnocentrism is that it allows us to make judgments and feel distances.  It helps us develop prejudices against or in favor of certain individuals or categories.  Prejudice motivates us to categorize individuals by looks, accent, family name, or other behavior.   Generally these categories are superficial, arbitrary, and illogical.  </a:t>
            </a:r>
          </a:p>
          <a:p>
            <a:pPr eaLnBrk="1" hangingPunct="1"/>
            <a:r>
              <a:rPr lang="en-US"/>
              <a:t>We can be prejudiced in favor of something but generally we view the negative side of prejudice -- we feel prejudice against someone or something.  </a:t>
            </a:r>
          </a:p>
          <a:p>
            <a:pPr eaLnBrk="1" hangingPunct="1"/>
            <a:r>
              <a:rPr lang="en-US"/>
              <a:t>If we feel prejudice against individuals who have the target (hated) characteristic, we tend to believe that everyone who shares that characteristic deserves our negative assessment.   Thus we say we hate or dislike all members of that group.  For example, at a faculty dinner another teacher’s date asked if I minded if he smoked.  I said I did and he said “too bad, it’s a free country.”  His actions may lead me to perceive ALL smokers as rude and become intolerant of ALL SMOKERS.  </a:t>
            </a:r>
          </a:p>
        </p:txBody>
      </p:sp>
    </p:spTree>
    <p:extLst>
      <p:ext uri="{BB962C8B-B14F-4D97-AF65-F5344CB8AC3E}">
        <p14:creationId xmlns:p14="http://schemas.microsoft.com/office/powerpoint/2010/main" val="577824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54243" indent="-290093" eaLnBrk="0" hangingPunct="0">
              <a:defRPr>
                <a:solidFill>
                  <a:schemeClr val="tx1"/>
                </a:solidFill>
                <a:latin typeface="Arial" pitchFamily="34" charset="0"/>
              </a:defRPr>
            </a:lvl2pPr>
            <a:lvl3pPr marL="1160374" indent="-232075" eaLnBrk="0" hangingPunct="0">
              <a:defRPr>
                <a:solidFill>
                  <a:schemeClr val="tx1"/>
                </a:solidFill>
                <a:latin typeface="Arial" pitchFamily="34" charset="0"/>
              </a:defRPr>
            </a:lvl3pPr>
            <a:lvl4pPr marL="1624523" indent="-232075" eaLnBrk="0" hangingPunct="0">
              <a:defRPr>
                <a:solidFill>
                  <a:schemeClr val="tx1"/>
                </a:solidFill>
                <a:latin typeface="Arial" pitchFamily="34" charset="0"/>
              </a:defRPr>
            </a:lvl4pPr>
            <a:lvl5pPr marL="2088672" indent="-232075" eaLnBrk="0" hangingPunct="0">
              <a:defRPr>
                <a:solidFill>
                  <a:schemeClr val="tx1"/>
                </a:solidFill>
                <a:latin typeface="Arial" pitchFamily="34" charset="0"/>
              </a:defRPr>
            </a:lvl5pPr>
            <a:lvl6pPr marL="2552822" indent="-232075" eaLnBrk="0" fontAlgn="base" hangingPunct="0">
              <a:spcBef>
                <a:spcPct val="0"/>
              </a:spcBef>
              <a:spcAft>
                <a:spcPct val="0"/>
              </a:spcAft>
              <a:defRPr>
                <a:solidFill>
                  <a:schemeClr val="tx1"/>
                </a:solidFill>
                <a:latin typeface="Arial" pitchFamily="34" charset="0"/>
              </a:defRPr>
            </a:lvl6pPr>
            <a:lvl7pPr marL="3016971" indent="-232075" eaLnBrk="0" fontAlgn="base" hangingPunct="0">
              <a:spcBef>
                <a:spcPct val="0"/>
              </a:spcBef>
              <a:spcAft>
                <a:spcPct val="0"/>
              </a:spcAft>
              <a:defRPr>
                <a:solidFill>
                  <a:schemeClr val="tx1"/>
                </a:solidFill>
                <a:latin typeface="Arial" pitchFamily="34" charset="0"/>
              </a:defRPr>
            </a:lvl7pPr>
            <a:lvl8pPr marL="3481121" indent="-232075" eaLnBrk="0" fontAlgn="base" hangingPunct="0">
              <a:spcBef>
                <a:spcPct val="0"/>
              </a:spcBef>
              <a:spcAft>
                <a:spcPct val="0"/>
              </a:spcAft>
              <a:defRPr>
                <a:solidFill>
                  <a:schemeClr val="tx1"/>
                </a:solidFill>
                <a:latin typeface="Arial" pitchFamily="34" charset="0"/>
              </a:defRPr>
            </a:lvl8pPr>
            <a:lvl9pPr marL="3945270" indent="-232075" eaLnBrk="0" fontAlgn="base" hangingPunct="0">
              <a:spcBef>
                <a:spcPct val="0"/>
              </a:spcBef>
              <a:spcAft>
                <a:spcPct val="0"/>
              </a:spcAft>
              <a:defRPr>
                <a:solidFill>
                  <a:schemeClr val="tx1"/>
                </a:solidFill>
                <a:latin typeface="Arial" pitchFamily="34" charset="0"/>
              </a:defRPr>
            </a:lvl9pPr>
          </a:lstStyle>
          <a:p>
            <a:pPr eaLnBrk="1" hangingPunct="1"/>
            <a:fld id="{18E59A77-E087-49FF-A671-DCD7BF2C17E9}" type="slidenum">
              <a:rPr lang="en-US" smtClean="0"/>
              <a:pPr eaLnBrk="1" hangingPunct="1"/>
              <a:t>15</a:t>
            </a:fld>
            <a:endParaRPr lang="en-US"/>
          </a:p>
        </p:txBody>
      </p:sp>
      <p:sp>
        <p:nvSpPr>
          <p:cNvPr id="103427" name="Rectangle 2"/>
          <p:cNvSpPr>
            <a:spLocks noGrp="1" noRot="1" noChangeAspect="1" noChangeArrowheads="1" noTextEdit="1"/>
          </p:cNvSpPr>
          <p:nvPr>
            <p:ph type="sldImg"/>
          </p:nvPr>
        </p:nvSpPr>
        <p:spPr bwMode="auto">
          <a:xfrm>
            <a:off x="331788" y="696913"/>
            <a:ext cx="6196012"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8" name="Rectangle 3"/>
          <p:cNvSpPr>
            <a:spLocks noGrp="1" noChangeArrowheads="1"/>
          </p:cNvSpPr>
          <p:nvPr>
            <p:ph type="body" idx="1"/>
          </p:nvPr>
        </p:nvSpPr>
        <p:spPr bwMode="auto">
          <a:xfrm>
            <a:off x="914400" y="4416427"/>
            <a:ext cx="5029200" cy="418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t>When we turn the prejudicial beliefs we hold into some sort of action, we are guilty of discrimination.  </a:t>
            </a:r>
          </a:p>
          <a:p>
            <a:pPr eaLnBrk="1" hangingPunct="1"/>
            <a:endParaRPr lang="en-US"/>
          </a:p>
          <a:p>
            <a:pPr eaLnBrk="1" hangingPunct="1"/>
            <a:r>
              <a:rPr lang="en-US"/>
              <a:t>Very often our negative assessment of another category of individuals springs from one bad experience or even just the fear that a bad experience might take place.  We feel anxiety  that turns into animosity.  We feel that we must compete with others for jobs, water, food, money, even space on the bus, etc.  So we behave in such a way that we try to limit the access of the feared minority group members to jobs, natural resources, money, etc.  For example, we may say that “they” must sit in the back 3 rows of the bus as was true for African Americans in the South prior to the Civil Rights Movement.</a:t>
            </a:r>
          </a:p>
        </p:txBody>
      </p:sp>
    </p:spTree>
    <p:extLst>
      <p:ext uri="{BB962C8B-B14F-4D97-AF65-F5344CB8AC3E}">
        <p14:creationId xmlns:p14="http://schemas.microsoft.com/office/powerpoint/2010/main" val="4186175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418B6A6-205F-4848-925B-5604023C52B6}" type="slidenum">
              <a:rPr lang="en-US" altLang="en-US" smtClean="0"/>
              <a:pPr eaLnBrk="1" hangingPunct="1"/>
              <a:t>17</a:t>
            </a:fld>
            <a:endParaRPr lang="en-US" altLang="en-US"/>
          </a:p>
        </p:txBody>
      </p:sp>
      <p:sp>
        <p:nvSpPr>
          <p:cNvPr id="104451" name="Rectangle 2"/>
          <p:cNvSpPr>
            <a:spLocks noGrp="1" noRot="1" noChangeAspect="1" noChangeArrowheads="1" noTextEdit="1"/>
          </p:cNvSpPr>
          <p:nvPr>
            <p:ph type="sldImg"/>
          </p:nvPr>
        </p:nvSpPr>
        <p:spPr bwMode="auto">
          <a:xfrm>
            <a:off x="331788" y="696913"/>
            <a:ext cx="6196012"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2" name="Rectangle 3"/>
          <p:cNvSpPr>
            <a:spLocks noGrp="1" noChangeArrowheads="1"/>
          </p:cNvSpPr>
          <p:nvPr>
            <p:ph type="body" idx="1"/>
          </p:nvPr>
        </p:nvSpPr>
        <p:spPr bwMode="auto">
          <a:xfrm>
            <a:off x="914400" y="4416426"/>
            <a:ext cx="5029200" cy="418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t>So, the difference between prejudice and discrimination is that prejudice goes on in your mind and discrimination shows up in your activities.  It might be possible to have one without the other but generally the two go hand in hand.  </a:t>
            </a:r>
          </a:p>
          <a:p>
            <a:pPr eaLnBrk="1" hangingPunct="1"/>
            <a:endParaRPr lang="en-US" altLang="en-US"/>
          </a:p>
          <a:p>
            <a:pPr eaLnBrk="1" hangingPunct="1"/>
            <a:r>
              <a:rPr lang="en-US" altLang="en-US" b="1">
                <a:solidFill>
                  <a:srgbClr val="CC3300"/>
                </a:solidFill>
              </a:rPr>
              <a:t>Go to the Course Communication area:</a:t>
            </a:r>
          </a:p>
          <a:p>
            <a:pPr eaLnBrk="1" hangingPunct="1"/>
            <a:r>
              <a:rPr lang="en-US" altLang="en-US" b="1">
                <a:solidFill>
                  <a:srgbClr val="CC3300"/>
                </a:solidFill>
              </a:rPr>
              <a:t>In the long run, it is easier to control one than the other.  Which do you think is easiest to control?  Why?  Cite some real life examples to support your answer.</a:t>
            </a:r>
            <a:endParaRPr lang="en-US" altLang="en-US" b="1"/>
          </a:p>
        </p:txBody>
      </p:sp>
    </p:spTree>
    <p:extLst>
      <p:ext uri="{BB962C8B-B14F-4D97-AF65-F5344CB8AC3E}">
        <p14:creationId xmlns:p14="http://schemas.microsoft.com/office/powerpoint/2010/main" val="22978061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81188F6-4DFF-4DE8-9F77-BC701011B6DC}" type="slidenum">
              <a:rPr lang="en-US" altLang="en-US" smtClean="0"/>
              <a:pPr eaLnBrk="1" hangingPunct="1"/>
              <a:t>18</a:t>
            </a:fld>
            <a:endParaRPr lang="en-US" altLang="en-US"/>
          </a:p>
        </p:txBody>
      </p:sp>
      <p:sp>
        <p:nvSpPr>
          <p:cNvPr id="105475" name="Rectangle 2"/>
          <p:cNvSpPr>
            <a:spLocks noGrp="1" noRot="1" noChangeAspect="1" noChangeArrowheads="1" noTextEdit="1"/>
          </p:cNvSpPr>
          <p:nvPr>
            <p:ph type="sldImg"/>
          </p:nvPr>
        </p:nvSpPr>
        <p:spPr bwMode="auto">
          <a:xfrm>
            <a:off x="331788" y="696913"/>
            <a:ext cx="6196012"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6" name="Rectangle 3"/>
          <p:cNvSpPr>
            <a:spLocks noGrp="1" noChangeArrowheads="1"/>
          </p:cNvSpPr>
          <p:nvPr>
            <p:ph type="body" idx="1"/>
          </p:nvPr>
        </p:nvSpPr>
        <p:spPr bwMode="auto">
          <a:xfrm>
            <a:off x="914400" y="4416426"/>
            <a:ext cx="5029200" cy="418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t>There are three basic patterns of interaction with minority groups that have led to the acceptance of those groups into a culture.</a:t>
            </a:r>
          </a:p>
          <a:p>
            <a:pPr eaLnBrk="1" hangingPunct="1">
              <a:buFontTx/>
              <a:buChar char="•"/>
            </a:pPr>
            <a:r>
              <a:rPr lang="en-US" altLang="en-US"/>
              <a:t>Groups become assimilated when they are absorbed into the mainstream culture.  This may be voluntary, permissible or forced.  </a:t>
            </a:r>
          </a:p>
          <a:p>
            <a:pPr eaLnBrk="1" hangingPunct="1">
              <a:buFontTx/>
              <a:buChar char="•"/>
            </a:pPr>
            <a:r>
              <a:rPr lang="en-US" altLang="en-US"/>
              <a:t>Groups may be pluralistic or multicultural.  This means that all groups live in “peaceful coexistence” sharing aspects of the mainstream culture and yet maintaining characteristics and patterns that are unique to their first culture.</a:t>
            </a:r>
          </a:p>
          <a:p>
            <a:pPr eaLnBrk="1" hangingPunct="1">
              <a:buFontTx/>
              <a:buChar char="•"/>
            </a:pPr>
            <a:r>
              <a:rPr lang="en-US" altLang="en-US"/>
              <a:t>One of the original views related to the U.S. was as a “nation of immigrants” who would all blend together in the huge melting pot of American culture.  In other words, through contact, intermarriage, etc. the differences would disappear and a new “American” would appear who was a “Heinz 57” combination of all that had contributed to his or her past.  This may have happened within a given racial category, but multi-racial amalgamation has not occurred to date and probably will not happen on any large scale.</a:t>
            </a:r>
          </a:p>
        </p:txBody>
      </p:sp>
    </p:spTree>
    <p:extLst>
      <p:ext uri="{BB962C8B-B14F-4D97-AF65-F5344CB8AC3E}">
        <p14:creationId xmlns:p14="http://schemas.microsoft.com/office/powerpoint/2010/main" val="1750195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FCD2E76-5310-4EFB-AF65-C9175420F7B0}"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C1650-CB53-48D3-A16F-8A0EE33B235B}" type="slidenum">
              <a:rPr lang="en-US" smtClean="0"/>
              <a:t>‹#›</a:t>
            </a:fld>
            <a:endParaRPr lang="en-US"/>
          </a:p>
        </p:txBody>
      </p:sp>
    </p:spTree>
    <p:extLst>
      <p:ext uri="{BB962C8B-B14F-4D97-AF65-F5344CB8AC3E}">
        <p14:creationId xmlns:p14="http://schemas.microsoft.com/office/powerpoint/2010/main" val="551758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CD2E76-5310-4EFB-AF65-C9175420F7B0}"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C1650-CB53-48D3-A16F-8A0EE33B235B}" type="slidenum">
              <a:rPr lang="en-US" smtClean="0"/>
              <a:t>‹#›</a:t>
            </a:fld>
            <a:endParaRPr lang="en-US"/>
          </a:p>
        </p:txBody>
      </p:sp>
    </p:spTree>
    <p:extLst>
      <p:ext uri="{BB962C8B-B14F-4D97-AF65-F5344CB8AC3E}">
        <p14:creationId xmlns:p14="http://schemas.microsoft.com/office/powerpoint/2010/main" val="4074160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CD2E76-5310-4EFB-AF65-C9175420F7B0}"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C1650-CB53-48D3-A16F-8A0EE33B235B}" type="slidenum">
              <a:rPr lang="en-US" smtClean="0"/>
              <a:t>‹#›</a:t>
            </a:fld>
            <a:endParaRPr lang="en-US"/>
          </a:p>
        </p:txBody>
      </p:sp>
    </p:spTree>
    <p:extLst>
      <p:ext uri="{BB962C8B-B14F-4D97-AF65-F5344CB8AC3E}">
        <p14:creationId xmlns:p14="http://schemas.microsoft.com/office/powerpoint/2010/main" val="2866498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CD2E76-5310-4EFB-AF65-C9175420F7B0}"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C1650-CB53-48D3-A16F-8A0EE33B235B}" type="slidenum">
              <a:rPr lang="en-US" smtClean="0"/>
              <a:t>‹#›</a:t>
            </a:fld>
            <a:endParaRPr lang="en-US"/>
          </a:p>
        </p:txBody>
      </p:sp>
    </p:spTree>
    <p:extLst>
      <p:ext uri="{BB962C8B-B14F-4D97-AF65-F5344CB8AC3E}">
        <p14:creationId xmlns:p14="http://schemas.microsoft.com/office/powerpoint/2010/main" val="2793621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CD2E76-5310-4EFB-AF65-C9175420F7B0}"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C1650-CB53-48D3-A16F-8A0EE33B235B}" type="slidenum">
              <a:rPr lang="en-US" smtClean="0"/>
              <a:t>‹#›</a:t>
            </a:fld>
            <a:endParaRPr lang="en-US"/>
          </a:p>
        </p:txBody>
      </p:sp>
    </p:spTree>
    <p:extLst>
      <p:ext uri="{BB962C8B-B14F-4D97-AF65-F5344CB8AC3E}">
        <p14:creationId xmlns:p14="http://schemas.microsoft.com/office/powerpoint/2010/main" val="1598100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FCD2E76-5310-4EFB-AF65-C9175420F7B0}" type="datetimeFigureOut">
              <a:rPr lang="en-US" smtClean="0"/>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4C1650-CB53-48D3-A16F-8A0EE33B235B}" type="slidenum">
              <a:rPr lang="en-US" smtClean="0"/>
              <a:t>‹#›</a:t>
            </a:fld>
            <a:endParaRPr lang="en-US"/>
          </a:p>
        </p:txBody>
      </p:sp>
    </p:spTree>
    <p:extLst>
      <p:ext uri="{BB962C8B-B14F-4D97-AF65-F5344CB8AC3E}">
        <p14:creationId xmlns:p14="http://schemas.microsoft.com/office/powerpoint/2010/main" val="962096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FCD2E76-5310-4EFB-AF65-C9175420F7B0}" type="datetimeFigureOut">
              <a:rPr lang="en-US" smtClean="0"/>
              <a:t>7/17/2018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4C1650-CB53-48D3-A16F-8A0EE33B235B}" type="slidenum">
              <a:rPr lang="en-US" smtClean="0"/>
              <a:t>‹#›</a:t>
            </a:fld>
            <a:endParaRPr lang="en-US"/>
          </a:p>
        </p:txBody>
      </p:sp>
    </p:spTree>
    <p:extLst>
      <p:ext uri="{BB962C8B-B14F-4D97-AF65-F5344CB8AC3E}">
        <p14:creationId xmlns:p14="http://schemas.microsoft.com/office/powerpoint/2010/main" val="3777617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FCD2E76-5310-4EFB-AF65-C9175420F7B0}" type="datetimeFigureOut">
              <a:rPr lang="en-US" smtClean="0"/>
              <a:t>7/17/2018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4C1650-CB53-48D3-A16F-8A0EE33B235B}" type="slidenum">
              <a:rPr lang="en-US" smtClean="0"/>
              <a:t>‹#›</a:t>
            </a:fld>
            <a:endParaRPr lang="en-US"/>
          </a:p>
        </p:txBody>
      </p:sp>
    </p:spTree>
    <p:extLst>
      <p:ext uri="{BB962C8B-B14F-4D97-AF65-F5344CB8AC3E}">
        <p14:creationId xmlns:p14="http://schemas.microsoft.com/office/powerpoint/2010/main" val="2055565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CD2E76-5310-4EFB-AF65-C9175420F7B0}" type="datetimeFigureOut">
              <a:rPr lang="en-US" smtClean="0"/>
              <a:t>7/17/2018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4C1650-CB53-48D3-A16F-8A0EE33B235B}" type="slidenum">
              <a:rPr lang="en-US" smtClean="0"/>
              <a:t>‹#›</a:t>
            </a:fld>
            <a:endParaRPr lang="en-US"/>
          </a:p>
        </p:txBody>
      </p:sp>
    </p:spTree>
    <p:extLst>
      <p:ext uri="{BB962C8B-B14F-4D97-AF65-F5344CB8AC3E}">
        <p14:creationId xmlns:p14="http://schemas.microsoft.com/office/powerpoint/2010/main" val="2885943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CD2E76-5310-4EFB-AF65-C9175420F7B0}" type="datetimeFigureOut">
              <a:rPr lang="en-US" smtClean="0"/>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4C1650-CB53-48D3-A16F-8A0EE33B235B}" type="slidenum">
              <a:rPr lang="en-US" smtClean="0"/>
              <a:t>‹#›</a:t>
            </a:fld>
            <a:endParaRPr lang="en-US"/>
          </a:p>
        </p:txBody>
      </p:sp>
    </p:spTree>
    <p:extLst>
      <p:ext uri="{BB962C8B-B14F-4D97-AF65-F5344CB8AC3E}">
        <p14:creationId xmlns:p14="http://schemas.microsoft.com/office/powerpoint/2010/main" val="2875087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CD2E76-5310-4EFB-AF65-C9175420F7B0}" type="datetimeFigureOut">
              <a:rPr lang="en-US" smtClean="0"/>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4C1650-CB53-48D3-A16F-8A0EE33B235B}" type="slidenum">
              <a:rPr lang="en-US" smtClean="0"/>
              <a:t>‹#›</a:t>
            </a:fld>
            <a:endParaRPr lang="en-US"/>
          </a:p>
        </p:txBody>
      </p:sp>
    </p:spTree>
    <p:extLst>
      <p:ext uri="{BB962C8B-B14F-4D97-AF65-F5344CB8AC3E}">
        <p14:creationId xmlns:p14="http://schemas.microsoft.com/office/powerpoint/2010/main" val="2162383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CD2E76-5310-4EFB-AF65-C9175420F7B0}" type="datetimeFigureOut">
              <a:rPr lang="en-US" smtClean="0"/>
              <a:t>7/17/2018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4C1650-CB53-48D3-A16F-8A0EE33B235B}" type="slidenum">
              <a:rPr lang="en-US" smtClean="0"/>
              <a:t>‹#›</a:t>
            </a:fld>
            <a:endParaRPr lang="en-US"/>
          </a:p>
        </p:txBody>
      </p:sp>
    </p:spTree>
    <p:extLst>
      <p:ext uri="{BB962C8B-B14F-4D97-AF65-F5344CB8AC3E}">
        <p14:creationId xmlns:p14="http://schemas.microsoft.com/office/powerpoint/2010/main" val="634887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TPgnj5upihQ"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searchencrypt.com/videos?eq=CN9X%2FsZAxhKNH1STk4Ilcg%3D%3D" TargetMode="External"/><Relationship Id="rId2" Type="http://schemas.openxmlformats.org/officeDocument/2006/relationships/hyperlink" Target="https://www.searchencrypt.com/videos?eq=CN9X/sZAxhKNH1STk4Ilcg%3D%3D" TargetMode="External"/><Relationship Id="rId1" Type="http://schemas.openxmlformats.org/officeDocument/2006/relationships/slideLayout" Target="../slideLayouts/slideLayout2.xml"/><Relationship Id="rId6" Type="http://schemas.openxmlformats.org/officeDocument/2006/relationships/hyperlink" Target="https://www.youtube.com/watch?v=8PRuxMprSDQ" TargetMode="External"/><Relationship Id="rId5" Type="http://schemas.openxmlformats.org/officeDocument/2006/relationships/hyperlink" Target="https://www.youtube.com/watch?v=NGoOVpA-pQM" TargetMode="External"/><Relationship Id="rId4" Type="http://schemas.openxmlformats.org/officeDocument/2006/relationships/hyperlink" Target="https://www.youtube.com/watch?v=H-nQF4RYC7w"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youtube.com/watch?v=fgUNixkTV8c"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hyperlink" Target="http://www.youtube.com/watch?v=rI21cNzuofY&amp;feature=related" TargetMode="External"/><Relationship Id="rId4" Type="http://schemas.openxmlformats.org/officeDocument/2006/relationships/hyperlink" Target="http://www.youtube.com/watch?v=rltvFGiIY8E&amp;feature=related"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quia.com/cb/267137.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14400" y="1981200"/>
            <a:ext cx="4191000" cy="1371600"/>
          </a:xfrm>
        </p:spPr>
        <p:txBody>
          <a:bodyPr>
            <a:normAutofit/>
          </a:bodyPr>
          <a:lstStyle/>
          <a:p>
            <a:br>
              <a:rPr lang="en-US" sz="4000" dirty="0"/>
            </a:br>
            <a:endParaRPr lang="en-US" altLang="en-US" sz="4000" dirty="0">
              <a:latin typeface="Arial" pitchFamily="34" charset="0"/>
            </a:endParaRPr>
          </a:p>
        </p:txBody>
      </p:sp>
      <p:sp>
        <p:nvSpPr>
          <p:cNvPr id="4099" name="Rectangle 3"/>
          <p:cNvSpPr>
            <a:spLocks noGrp="1" noChangeArrowheads="1"/>
          </p:cNvSpPr>
          <p:nvPr>
            <p:ph type="subTitle" idx="1"/>
          </p:nvPr>
        </p:nvSpPr>
        <p:spPr>
          <a:xfrm>
            <a:off x="1752600" y="4038600"/>
            <a:ext cx="8458200" cy="1600200"/>
          </a:xfrm>
        </p:spPr>
        <p:txBody>
          <a:bodyPr>
            <a:normAutofit/>
          </a:bodyPr>
          <a:lstStyle/>
          <a:p>
            <a:pPr algn="l" eaLnBrk="1" hangingPunct="1">
              <a:lnSpc>
                <a:spcPct val="80000"/>
              </a:lnSpc>
            </a:pPr>
            <a:r>
              <a:rPr lang="en-US" altLang="en-US" sz="2800" b="1" dirty="0">
                <a:latin typeface="Arial" pitchFamily="34" charset="0"/>
                <a:hlinkClick r:id="rId3"/>
              </a:rPr>
              <a:t>Who are </a:t>
            </a:r>
          </a:p>
          <a:p>
            <a:pPr algn="l" eaLnBrk="1" hangingPunct="1">
              <a:lnSpc>
                <a:spcPct val="80000"/>
              </a:lnSpc>
            </a:pPr>
            <a:r>
              <a:rPr lang="en-US" altLang="en-US" sz="2800" b="1" dirty="0">
                <a:latin typeface="Arial" pitchFamily="34" charset="0"/>
                <a:hlinkClick r:id="rId3"/>
              </a:rPr>
              <a:t>We?</a:t>
            </a:r>
            <a:endParaRPr lang="en-US" altLang="en-US" sz="2800" b="1" dirty="0">
              <a:latin typeface="Arial" pitchFamily="34" charset="0"/>
            </a:endParaRPr>
          </a:p>
          <a:p>
            <a:pPr algn="l" eaLnBrk="1" hangingPunct="1">
              <a:lnSpc>
                <a:spcPct val="80000"/>
              </a:lnSpc>
            </a:pPr>
            <a:endParaRPr lang="en-US" altLang="en-US" sz="2800" b="1" dirty="0">
              <a:latin typeface="Arial" pitchFamily="34" charset="0"/>
            </a:endParaRP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00612" y="304800"/>
            <a:ext cx="5913236" cy="6248400"/>
          </a:xfrm>
          <a:prstGeom prst="rect">
            <a:avLst/>
          </a:prstGeom>
          <a:solidFill>
            <a:srgbClr val="FFFFFF">
              <a:shade val="85000"/>
            </a:srgbClr>
          </a:solidFill>
          <a:ln w="88900" cap="sq">
            <a:solidFill>
              <a:schemeClr val="accent4">
                <a:lumMod val="75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extBox 1"/>
          <p:cNvSpPr txBox="1"/>
          <p:nvPr/>
        </p:nvSpPr>
        <p:spPr>
          <a:xfrm>
            <a:off x="801666" y="1565753"/>
            <a:ext cx="3406702" cy="1015663"/>
          </a:xfrm>
          <a:prstGeom prst="rect">
            <a:avLst/>
          </a:prstGeom>
          <a:noFill/>
        </p:spPr>
        <p:txBody>
          <a:bodyPr wrap="none" rtlCol="0">
            <a:spAutoFit/>
          </a:bodyPr>
          <a:lstStyle/>
          <a:p>
            <a:r>
              <a:rPr lang="en-US" sz="6000" b="1" dirty="0"/>
              <a:t>Inequality</a:t>
            </a:r>
          </a:p>
        </p:txBody>
      </p:sp>
    </p:spTree>
    <p:extLst>
      <p:ext uri="{BB962C8B-B14F-4D97-AF65-F5344CB8AC3E}">
        <p14:creationId xmlns:p14="http://schemas.microsoft.com/office/powerpoint/2010/main" val="2134215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www.brookings.edu/~/media/Research/Files/Opinions/2012/12/13-census-race-projections-frey/13-census-race-projections-frey_data1.jpg?la=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381000"/>
            <a:ext cx="7205474" cy="6110820"/>
          </a:xfrm>
          <a:prstGeom prst="rect">
            <a:avLst/>
          </a:prstGeom>
          <a:solidFill>
            <a:srgbClr val="FFFFFF">
              <a:shade val="85000"/>
            </a:srgbClr>
          </a:solidFill>
          <a:ln w="88900" cap="sq">
            <a:solidFill>
              <a:schemeClr val="accent1">
                <a:lumMod val="60000"/>
                <a:lumOff val="4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1854116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atin typeface="Arial" pitchFamily="34" charset="0"/>
              </a:rPr>
              <a:t>Social Distance</a:t>
            </a:r>
          </a:p>
        </p:txBody>
      </p:sp>
      <p:sp>
        <p:nvSpPr>
          <p:cNvPr id="34819" name="Rectangle 3"/>
          <p:cNvSpPr>
            <a:spLocks noGrp="1" noChangeArrowheads="1"/>
          </p:cNvSpPr>
          <p:nvPr>
            <p:ph type="body" idx="1"/>
          </p:nvPr>
        </p:nvSpPr>
        <p:spPr/>
        <p:txBody>
          <a:bodyPr/>
          <a:lstStyle/>
          <a:p>
            <a:pPr eaLnBrk="1" hangingPunct="1"/>
            <a:r>
              <a:rPr lang="en-US">
                <a:latin typeface="Arial" pitchFamily="34" charset="0"/>
              </a:rPr>
              <a:t>Feelings of separation between individuals and groups</a:t>
            </a:r>
          </a:p>
          <a:p>
            <a:pPr eaLnBrk="1" hangingPunct="1"/>
            <a:r>
              <a:rPr lang="en-US">
                <a:latin typeface="Arial" pitchFamily="34" charset="0"/>
              </a:rPr>
              <a:t>Based on perceived, often only superficial, differences</a:t>
            </a:r>
          </a:p>
          <a:p>
            <a:pPr eaLnBrk="1" hangingPunct="1"/>
            <a:r>
              <a:rPr lang="en-US">
                <a:latin typeface="Arial" pitchFamily="34" charset="0"/>
              </a:rPr>
              <a:t>Determines the extent that differences will be tolerated</a:t>
            </a:r>
          </a:p>
        </p:txBody>
      </p:sp>
    </p:spTree>
    <p:extLst>
      <p:ext uri="{BB962C8B-B14F-4D97-AF65-F5344CB8AC3E}">
        <p14:creationId xmlns:p14="http://schemas.microsoft.com/office/powerpoint/2010/main" val="531025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atin typeface="Arial" pitchFamily="34" charset="0"/>
              </a:rPr>
              <a:t>Social Distance, </a:t>
            </a:r>
            <a:r>
              <a:rPr lang="en-US" sz="2800">
                <a:latin typeface="Arial" pitchFamily="34" charset="0"/>
              </a:rPr>
              <a:t>continued</a:t>
            </a:r>
            <a:endParaRPr lang="en-US">
              <a:latin typeface="Arial" pitchFamily="34" charset="0"/>
            </a:endParaRPr>
          </a:p>
        </p:txBody>
      </p:sp>
      <p:sp>
        <p:nvSpPr>
          <p:cNvPr id="35843" name="Rectangle 3"/>
          <p:cNvSpPr>
            <a:spLocks noGrp="1" noChangeArrowheads="1"/>
          </p:cNvSpPr>
          <p:nvPr>
            <p:ph type="body" idx="1"/>
          </p:nvPr>
        </p:nvSpPr>
        <p:spPr/>
        <p:txBody>
          <a:bodyPr/>
          <a:lstStyle/>
          <a:p>
            <a:pPr eaLnBrk="1" hangingPunct="1"/>
            <a:r>
              <a:rPr lang="en-US">
                <a:latin typeface="Arial" pitchFamily="34" charset="0"/>
              </a:rPr>
              <a:t>Perceptions are rooted in ethnocentrism</a:t>
            </a:r>
          </a:p>
          <a:p>
            <a:pPr eaLnBrk="1" hangingPunct="1"/>
            <a:r>
              <a:rPr lang="en-US">
                <a:latin typeface="Arial" pitchFamily="34" charset="0"/>
              </a:rPr>
              <a:t>In-group (we) Vs. Out-group (they)</a:t>
            </a:r>
          </a:p>
          <a:p>
            <a:pPr eaLnBrk="1" hangingPunct="1"/>
            <a:r>
              <a:rPr lang="en-US">
                <a:latin typeface="Arial" pitchFamily="34" charset="0"/>
              </a:rPr>
              <a:t>Distances seem greater when magnitude of difference seems larger</a:t>
            </a:r>
          </a:p>
          <a:p>
            <a:pPr lvl="1" eaLnBrk="1" hangingPunct="1"/>
            <a:r>
              <a:rPr lang="en-US">
                <a:latin typeface="Arial" pitchFamily="34" charset="0"/>
              </a:rPr>
              <a:t>i.e.. skin color, religious practice, other cultural patterns</a:t>
            </a:r>
          </a:p>
        </p:txBody>
      </p:sp>
    </p:spTree>
    <p:extLst>
      <p:ext uri="{BB962C8B-B14F-4D97-AF65-F5344CB8AC3E}">
        <p14:creationId xmlns:p14="http://schemas.microsoft.com/office/powerpoint/2010/main" val="2713862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endParaRPr lang="en-US">
              <a:latin typeface="Arial" pitchFamily="34" charset="0"/>
            </a:endParaRPr>
          </a:p>
        </p:txBody>
      </p:sp>
      <p:pic>
        <p:nvPicPr>
          <p:cNvPr id="36867"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1555750" y="1828801"/>
            <a:ext cx="9112250" cy="3292475"/>
          </a:xfrm>
        </p:spPr>
      </p:pic>
    </p:spTree>
    <p:extLst>
      <p:ext uri="{BB962C8B-B14F-4D97-AF65-F5344CB8AC3E}">
        <p14:creationId xmlns:p14="http://schemas.microsoft.com/office/powerpoint/2010/main" val="3619263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atin typeface="Arial" pitchFamily="34" charset="0"/>
              </a:rPr>
              <a:t>Prejudice</a:t>
            </a:r>
          </a:p>
        </p:txBody>
      </p:sp>
      <p:sp>
        <p:nvSpPr>
          <p:cNvPr id="37891" name="Rectangle 3"/>
          <p:cNvSpPr>
            <a:spLocks noGrp="1" noChangeArrowheads="1"/>
          </p:cNvSpPr>
          <p:nvPr>
            <p:ph type="body" idx="1"/>
          </p:nvPr>
        </p:nvSpPr>
        <p:spPr/>
        <p:txBody>
          <a:bodyPr>
            <a:normAutofit/>
          </a:bodyPr>
          <a:lstStyle/>
          <a:p>
            <a:pPr eaLnBrk="1" hangingPunct="1"/>
            <a:r>
              <a:rPr lang="en-US" sz="3600" dirty="0">
                <a:latin typeface="Arial" pitchFamily="34" charset="0"/>
              </a:rPr>
              <a:t>Categorical</a:t>
            </a:r>
          </a:p>
          <a:p>
            <a:pPr eaLnBrk="1" hangingPunct="1"/>
            <a:r>
              <a:rPr lang="en-US" sz="3600" dirty="0">
                <a:latin typeface="Arial" pitchFamily="34" charset="0"/>
              </a:rPr>
              <a:t>Irrational</a:t>
            </a:r>
          </a:p>
          <a:p>
            <a:pPr eaLnBrk="1" hangingPunct="1"/>
            <a:r>
              <a:rPr lang="en-US" sz="3600" dirty="0">
                <a:latin typeface="Arial" pitchFamily="34" charset="0"/>
              </a:rPr>
              <a:t>Like or dislike</a:t>
            </a:r>
          </a:p>
          <a:p>
            <a:pPr eaLnBrk="1" hangingPunct="1"/>
            <a:r>
              <a:rPr lang="en-US" sz="3600" dirty="0">
                <a:latin typeface="Arial" pitchFamily="34" charset="0"/>
              </a:rPr>
              <a:t>Applied to all members of a group</a:t>
            </a:r>
          </a:p>
          <a:p>
            <a:pPr eaLnBrk="1" hangingPunct="1"/>
            <a:r>
              <a:rPr lang="en-US" sz="3600" dirty="0">
                <a:latin typeface="Arial" pitchFamily="34" charset="0"/>
              </a:rPr>
              <a:t>Based on irrelevant information such as racial or cultural characteristics</a:t>
            </a:r>
          </a:p>
        </p:txBody>
      </p:sp>
    </p:spTree>
    <p:extLst>
      <p:ext uri="{BB962C8B-B14F-4D97-AF65-F5344CB8AC3E}">
        <p14:creationId xmlns:p14="http://schemas.microsoft.com/office/powerpoint/2010/main" val="1980986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atin typeface="Arial" pitchFamily="34" charset="0"/>
              </a:rPr>
              <a:t>Discrimination</a:t>
            </a:r>
          </a:p>
        </p:txBody>
      </p:sp>
      <p:sp>
        <p:nvSpPr>
          <p:cNvPr id="38915" name="Rectangle 3"/>
          <p:cNvSpPr>
            <a:spLocks noGrp="1" noChangeArrowheads="1"/>
          </p:cNvSpPr>
          <p:nvPr>
            <p:ph type="body" idx="1"/>
          </p:nvPr>
        </p:nvSpPr>
        <p:spPr/>
        <p:txBody>
          <a:bodyPr>
            <a:normAutofit/>
          </a:bodyPr>
          <a:lstStyle/>
          <a:p>
            <a:pPr eaLnBrk="1" hangingPunct="1"/>
            <a:r>
              <a:rPr lang="en-US" sz="3600" dirty="0">
                <a:latin typeface="Arial" pitchFamily="34" charset="0"/>
              </a:rPr>
              <a:t>Acting out prejudice</a:t>
            </a:r>
            <a:br>
              <a:rPr lang="en-US" sz="3600" dirty="0">
                <a:latin typeface="Arial" pitchFamily="34" charset="0"/>
              </a:rPr>
            </a:br>
            <a:endParaRPr lang="en-US" sz="3600" dirty="0">
              <a:latin typeface="Arial" pitchFamily="34" charset="0"/>
            </a:endParaRPr>
          </a:p>
          <a:p>
            <a:pPr eaLnBrk="1" hangingPunct="1"/>
            <a:r>
              <a:rPr lang="en-US" sz="3600" dirty="0">
                <a:latin typeface="Arial" pitchFamily="34" charset="0"/>
              </a:rPr>
              <a:t>Systematically grants advantages </a:t>
            </a:r>
            <a:br>
              <a:rPr lang="en-US" sz="3600" dirty="0">
                <a:latin typeface="Arial" pitchFamily="34" charset="0"/>
              </a:rPr>
            </a:br>
            <a:r>
              <a:rPr lang="en-US" sz="3600" dirty="0">
                <a:latin typeface="Arial" pitchFamily="34" charset="0"/>
              </a:rPr>
              <a:t>or disadvantages based on competition for a society’s resources and rewards</a:t>
            </a:r>
          </a:p>
        </p:txBody>
      </p:sp>
    </p:spTree>
    <p:extLst>
      <p:ext uri="{BB962C8B-B14F-4D97-AF65-F5344CB8AC3E}">
        <p14:creationId xmlns:p14="http://schemas.microsoft.com/office/powerpoint/2010/main" val="1983037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F9D3A-245F-46C5-BC2A-2F91161520EE}"/>
              </a:ext>
            </a:extLst>
          </p:cNvPr>
          <p:cNvSpPr>
            <a:spLocks noGrp="1"/>
          </p:cNvSpPr>
          <p:nvPr>
            <p:ph type="title"/>
          </p:nvPr>
        </p:nvSpPr>
        <p:spPr/>
        <p:txBody>
          <a:bodyPr/>
          <a:lstStyle/>
          <a:p>
            <a:r>
              <a:rPr lang="en-US" b="1" dirty="0"/>
              <a:t>Confronting Prejudice and Discrimination</a:t>
            </a:r>
          </a:p>
        </p:txBody>
      </p:sp>
      <p:sp>
        <p:nvSpPr>
          <p:cNvPr id="3" name="Content Placeholder 2">
            <a:extLst>
              <a:ext uri="{FF2B5EF4-FFF2-40B4-BE49-F238E27FC236}">
                <a16:creationId xmlns:a16="http://schemas.microsoft.com/office/drawing/2014/main" id="{FF018129-08D5-412F-B89E-A22E8AC866F7}"/>
              </a:ext>
            </a:extLst>
          </p:cNvPr>
          <p:cNvSpPr>
            <a:spLocks noGrp="1"/>
          </p:cNvSpPr>
          <p:nvPr>
            <p:ph idx="1"/>
          </p:nvPr>
        </p:nvSpPr>
        <p:spPr/>
        <p:txBody>
          <a:bodyPr>
            <a:normAutofit fontScale="85000" lnSpcReduction="20000"/>
          </a:bodyPr>
          <a:lstStyle/>
          <a:p>
            <a:pPr marL="0" indent="0">
              <a:buNone/>
            </a:pPr>
            <a:r>
              <a:rPr lang="en-US" dirty="0"/>
              <a:t>The eye of the storm:  </a:t>
            </a:r>
            <a:r>
              <a:rPr lang="en-US" dirty="0">
                <a:hlinkClick r:id="rId2"/>
              </a:rPr>
              <a:t>https://www.searchencrypt.com/videos?eq=CN9X%2FsZAxhKNH1STk4Ilcg%3D%3D</a:t>
            </a:r>
            <a:endParaRPr lang="en-US" dirty="0"/>
          </a:p>
          <a:p>
            <a:pPr marL="0" indent="0">
              <a:buNone/>
            </a:pPr>
            <a:endParaRPr lang="en-US" dirty="0"/>
          </a:p>
          <a:p>
            <a:pPr marL="0" indent="0">
              <a:buNone/>
            </a:pPr>
            <a:r>
              <a:rPr lang="en-US" dirty="0"/>
              <a:t>The Angry Eye: </a:t>
            </a:r>
            <a:r>
              <a:rPr lang="en-US" dirty="0">
                <a:hlinkClick r:id="rId3"/>
              </a:rPr>
              <a:t>https://www.searchencrypt.com/videos?eq=CN9X%2FsZAxhKNH1STk4Ilcg%3D%3D</a:t>
            </a:r>
            <a:endParaRPr lang="en-US" dirty="0"/>
          </a:p>
          <a:p>
            <a:pPr marL="0" indent="0">
              <a:buNone/>
            </a:pPr>
            <a:endParaRPr lang="en-US" dirty="0"/>
          </a:p>
          <a:p>
            <a:r>
              <a:rPr lang="en-US" dirty="0"/>
              <a:t>Excerpt from Blue-Eyed:   </a:t>
            </a:r>
            <a:r>
              <a:rPr lang="en-US" dirty="0">
                <a:hlinkClick r:id="rId4"/>
              </a:rPr>
              <a:t>https://www.youtube.com/watch?v=H-nQF4RYC7w</a:t>
            </a:r>
            <a:endParaRPr lang="en-US" dirty="0"/>
          </a:p>
          <a:p>
            <a:endParaRPr lang="en-US" dirty="0"/>
          </a:p>
          <a:p>
            <a:r>
              <a:rPr lang="en-US" dirty="0"/>
              <a:t>Jane responding to the NFL players protest: </a:t>
            </a:r>
            <a:r>
              <a:rPr lang="en-US" dirty="0">
                <a:hlinkClick r:id="rId5"/>
              </a:rPr>
              <a:t>https://www.youtube.com/watch?v=NGoOVpA-pQM</a:t>
            </a:r>
            <a:endParaRPr lang="en-US" dirty="0"/>
          </a:p>
          <a:p>
            <a:endParaRPr lang="en-US" dirty="0"/>
          </a:p>
          <a:p>
            <a:r>
              <a:rPr lang="en-US" dirty="0"/>
              <a:t>Robber’s Cave </a:t>
            </a:r>
            <a:r>
              <a:rPr lang="en-US" dirty="0">
                <a:hlinkClick r:id="rId6"/>
              </a:rPr>
              <a:t>https://www.youtube.com/watch?v=8PRuxMprSDQ</a:t>
            </a:r>
            <a:endParaRPr lang="en-US" dirty="0"/>
          </a:p>
          <a:p>
            <a:endParaRPr lang="en-US" dirty="0"/>
          </a:p>
          <a:p>
            <a:endParaRPr lang="en-US" dirty="0"/>
          </a:p>
        </p:txBody>
      </p:sp>
    </p:spTree>
    <p:extLst>
      <p:ext uri="{BB962C8B-B14F-4D97-AF65-F5344CB8AC3E}">
        <p14:creationId xmlns:p14="http://schemas.microsoft.com/office/powerpoint/2010/main" val="1427132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585019" y="405582"/>
            <a:ext cx="11021961" cy="7869606"/>
          </a:xfrm>
          <a:prstGeom prst="rect">
            <a:avLst/>
          </a:prstGeom>
          <a:noFill/>
          <a:ln w="12700">
            <a:noFill/>
            <a:miter lim="800000"/>
            <a:headEnd type="none" w="sm" len="sm"/>
            <a:tailEnd type="none" w="sm" len="sm"/>
          </a:ln>
        </p:spPr>
        <p:txBody>
          <a:bodyPr wrap="square" lIns="82058" tIns="41029" rIns="82058" bIns="41029">
            <a:spAutoFit/>
          </a:bodyPr>
          <a:lstStyle/>
          <a:p>
            <a:pPr defTabSz="820738" eaLnBrk="0" hangingPunct="0">
              <a:spcBef>
                <a:spcPct val="50000"/>
              </a:spcBef>
              <a:defRPr/>
            </a:pPr>
            <a:r>
              <a:rPr lang="en-US" sz="4400" b="1" dirty="0">
                <a:solidFill>
                  <a:schemeClr val="accent2">
                    <a:lumMod val="75000"/>
                  </a:schemeClr>
                </a:solidFill>
                <a:latin typeface="Arial" charset="0"/>
              </a:rPr>
              <a:t>Prejudice = Attitude or Belief</a:t>
            </a:r>
          </a:p>
          <a:p>
            <a:pPr defTabSz="820738" eaLnBrk="0" hangingPunct="0">
              <a:spcBef>
                <a:spcPct val="50000"/>
              </a:spcBef>
              <a:defRPr/>
            </a:pPr>
            <a:r>
              <a:rPr lang="en-US" sz="4400" b="1" dirty="0">
                <a:solidFill>
                  <a:schemeClr val="accent2">
                    <a:lumMod val="75000"/>
                  </a:schemeClr>
                </a:solidFill>
                <a:latin typeface="Arial" charset="0"/>
              </a:rPr>
              <a:t>Discrimination = Behavior or Action</a:t>
            </a:r>
          </a:p>
          <a:p>
            <a:pPr defTabSz="820738" eaLnBrk="0" hangingPunct="0">
              <a:spcBef>
                <a:spcPct val="50000"/>
              </a:spcBef>
              <a:defRPr/>
            </a:pPr>
            <a:r>
              <a:rPr lang="en-US" sz="4400" b="1" dirty="0">
                <a:solidFill>
                  <a:schemeClr val="accent2">
                    <a:lumMod val="75000"/>
                  </a:schemeClr>
                </a:solidFill>
                <a:latin typeface="Arial" charset="0"/>
              </a:rPr>
              <a:t>Stereotype = </a:t>
            </a:r>
            <a:r>
              <a:rPr lang="en-US" sz="3600" b="1" dirty="0">
                <a:solidFill>
                  <a:schemeClr val="accent2">
                    <a:lumMod val="75000"/>
                  </a:schemeClr>
                </a:solidFill>
              </a:rPr>
              <a:t>a simplified and standardized conception or image</a:t>
            </a:r>
            <a:endParaRPr lang="en-US" sz="4400" b="1" dirty="0">
              <a:solidFill>
                <a:schemeClr val="accent2">
                  <a:lumMod val="75000"/>
                </a:schemeClr>
              </a:solidFill>
              <a:latin typeface="Arial" charset="0"/>
            </a:endParaRPr>
          </a:p>
          <a:p>
            <a:pPr defTabSz="820738" eaLnBrk="0" hangingPunct="0">
              <a:spcBef>
                <a:spcPct val="50000"/>
              </a:spcBef>
              <a:defRPr/>
            </a:pPr>
            <a:r>
              <a:rPr lang="en-US" sz="2400" b="1" dirty="0">
                <a:latin typeface="Arial" charset="0"/>
                <a:hlinkClick r:id="rId3"/>
              </a:rPr>
              <a:t>http://www.youtube.com/watch?v=fgUNixkTV8c</a:t>
            </a:r>
            <a:endParaRPr lang="en-US" sz="2400" b="1" dirty="0">
              <a:latin typeface="Arial" charset="0"/>
            </a:endParaRPr>
          </a:p>
          <a:p>
            <a:pPr defTabSz="820738" eaLnBrk="0" hangingPunct="0">
              <a:spcBef>
                <a:spcPct val="50000"/>
              </a:spcBef>
              <a:defRPr/>
            </a:pPr>
            <a:r>
              <a:rPr lang="en-US" sz="2400" b="1" dirty="0">
                <a:latin typeface="Arial" charset="0"/>
                <a:hlinkClick r:id="rId4"/>
              </a:rPr>
              <a:t>http://www.youtube.com/watch?v=rltvFGiIY8E&amp;feature=related</a:t>
            </a:r>
            <a:endParaRPr lang="en-US" sz="2400" b="1" dirty="0">
              <a:latin typeface="Arial" charset="0"/>
            </a:endParaRPr>
          </a:p>
          <a:p>
            <a:pPr defTabSz="820738" eaLnBrk="0" hangingPunct="0">
              <a:spcBef>
                <a:spcPct val="50000"/>
              </a:spcBef>
              <a:defRPr/>
            </a:pPr>
            <a:r>
              <a:rPr lang="en-US" sz="2400" b="1" dirty="0">
                <a:latin typeface="Arial" charset="0"/>
                <a:hlinkClick r:id="rId5"/>
              </a:rPr>
              <a:t>http://www.youtube.com/watch?v=rI21cNzuofY&amp;feature=related</a:t>
            </a:r>
            <a:endParaRPr lang="en-US" sz="2400" b="1" dirty="0">
              <a:latin typeface="Arial" charset="0"/>
            </a:endParaRPr>
          </a:p>
          <a:p>
            <a:pPr defTabSz="820738" eaLnBrk="0" hangingPunct="0">
              <a:spcBef>
                <a:spcPct val="50000"/>
              </a:spcBef>
              <a:defRPr/>
            </a:pPr>
            <a:r>
              <a:rPr lang="en-US" sz="2400" b="1" dirty="0">
                <a:latin typeface="Arial" charset="0"/>
              </a:rPr>
              <a:t>(caution:  this is an older film made by an individual whose reputation has been modified by exposed biases/behaviors of his own.  Try to look beyond that and focus on the bitterness of the message)</a:t>
            </a:r>
          </a:p>
          <a:p>
            <a:pPr defTabSz="820738" eaLnBrk="0" hangingPunct="0">
              <a:spcBef>
                <a:spcPct val="50000"/>
              </a:spcBef>
              <a:defRPr/>
            </a:pPr>
            <a:endParaRPr lang="en-US" sz="2400" b="1" dirty="0">
              <a:latin typeface="Arial" charset="0"/>
            </a:endParaRPr>
          </a:p>
          <a:p>
            <a:pPr defTabSz="820738" eaLnBrk="0" hangingPunct="0">
              <a:spcBef>
                <a:spcPct val="50000"/>
              </a:spcBef>
              <a:defRPr/>
            </a:pPr>
            <a:endParaRPr lang="en-US" sz="4400" b="1" dirty="0">
              <a:latin typeface="Arial" charset="0"/>
            </a:endParaRPr>
          </a:p>
        </p:txBody>
      </p:sp>
    </p:spTree>
    <p:extLst>
      <p:ext uri="{BB962C8B-B14F-4D97-AF65-F5344CB8AC3E}">
        <p14:creationId xmlns:p14="http://schemas.microsoft.com/office/powerpoint/2010/main" val="3558648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2057400" y="469900"/>
            <a:ext cx="7924800" cy="1143000"/>
          </a:xfrm>
        </p:spPr>
        <p:txBody>
          <a:bodyPr>
            <a:noAutofit/>
          </a:bodyPr>
          <a:lstStyle/>
          <a:p>
            <a:pPr eaLnBrk="1" hangingPunct="1">
              <a:defRPr/>
            </a:pPr>
            <a:r>
              <a:rPr lang="en-US" b="1" dirty="0">
                <a:solidFill>
                  <a:schemeClr val="accent2">
                    <a:lumMod val="75000"/>
                  </a:schemeClr>
                </a:solidFill>
              </a:rPr>
              <a:t>Patterns of Acceptance of Racial and Cultural Minorities</a:t>
            </a:r>
            <a:endParaRPr lang="en-US" sz="5400" b="1" dirty="0">
              <a:solidFill>
                <a:schemeClr val="accent2">
                  <a:lumMod val="75000"/>
                </a:schemeClr>
              </a:solidFill>
            </a:endParaRPr>
          </a:p>
        </p:txBody>
      </p:sp>
      <p:sp>
        <p:nvSpPr>
          <p:cNvPr id="40963" name="Rectangle 3"/>
          <p:cNvSpPr>
            <a:spLocks noGrp="1" noChangeArrowheads="1"/>
          </p:cNvSpPr>
          <p:nvPr>
            <p:ph type="body" idx="1"/>
          </p:nvPr>
        </p:nvSpPr>
        <p:spPr>
          <a:xfrm>
            <a:off x="1981200" y="2103438"/>
            <a:ext cx="8229600" cy="4525962"/>
          </a:xfrm>
        </p:spPr>
        <p:txBody>
          <a:bodyPr>
            <a:normAutofit/>
          </a:bodyPr>
          <a:lstStyle/>
          <a:p>
            <a:pPr eaLnBrk="1" hangingPunct="1"/>
            <a:r>
              <a:rPr lang="en-US" altLang="en-US" sz="4000" dirty="0">
                <a:latin typeface="Arial" pitchFamily="34" charset="0"/>
              </a:rPr>
              <a:t>Assimilation</a:t>
            </a:r>
          </a:p>
          <a:p>
            <a:pPr eaLnBrk="1" hangingPunct="1"/>
            <a:endParaRPr lang="en-US" altLang="en-US" sz="4000" dirty="0">
              <a:latin typeface="Arial" pitchFamily="34" charset="0"/>
            </a:endParaRPr>
          </a:p>
          <a:p>
            <a:pPr eaLnBrk="1" hangingPunct="1"/>
            <a:r>
              <a:rPr lang="en-US" altLang="en-US" sz="4000" dirty="0">
                <a:latin typeface="Arial" pitchFamily="34" charset="0"/>
              </a:rPr>
              <a:t>Cultural Pluralism</a:t>
            </a:r>
          </a:p>
          <a:p>
            <a:pPr eaLnBrk="1" hangingPunct="1"/>
            <a:endParaRPr lang="en-US" altLang="en-US" sz="4000" dirty="0">
              <a:latin typeface="Arial" pitchFamily="34" charset="0"/>
            </a:endParaRPr>
          </a:p>
          <a:p>
            <a:pPr eaLnBrk="1" hangingPunct="1"/>
            <a:r>
              <a:rPr lang="en-US" altLang="en-US" sz="4000" dirty="0">
                <a:latin typeface="Arial" pitchFamily="34" charset="0"/>
              </a:rPr>
              <a:t>Amalgamation</a:t>
            </a:r>
          </a:p>
        </p:txBody>
      </p:sp>
    </p:spTree>
    <p:extLst>
      <p:ext uri="{BB962C8B-B14F-4D97-AF65-F5344CB8AC3E}">
        <p14:creationId xmlns:p14="http://schemas.microsoft.com/office/powerpoint/2010/main" val="1164617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en-US" sz="4800" b="1" dirty="0">
                <a:solidFill>
                  <a:schemeClr val="accent2">
                    <a:lumMod val="75000"/>
                  </a:schemeClr>
                </a:solidFill>
              </a:rPr>
              <a:t>Patterns of Rejection</a:t>
            </a:r>
          </a:p>
        </p:txBody>
      </p:sp>
      <p:sp>
        <p:nvSpPr>
          <p:cNvPr id="41987" name="Rectangle 3"/>
          <p:cNvSpPr>
            <a:spLocks noGrp="1" noChangeArrowheads="1"/>
          </p:cNvSpPr>
          <p:nvPr>
            <p:ph type="body" idx="1"/>
          </p:nvPr>
        </p:nvSpPr>
        <p:spPr/>
        <p:txBody>
          <a:bodyPr>
            <a:normAutofit/>
          </a:bodyPr>
          <a:lstStyle/>
          <a:p>
            <a:pPr eaLnBrk="1" hangingPunct="1"/>
            <a:r>
              <a:rPr lang="en-US" altLang="en-US" sz="3600" dirty="0">
                <a:latin typeface="Arial" pitchFamily="34" charset="0"/>
              </a:rPr>
              <a:t>Extermination</a:t>
            </a:r>
          </a:p>
          <a:p>
            <a:pPr eaLnBrk="1" hangingPunct="1"/>
            <a:endParaRPr lang="en-US" altLang="en-US" sz="3600" dirty="0">
              <a:latin typeface="Arial" pitchFamily="34" charset="0"/>
            </a:endParaRPr>
          </a:p>
          <a:p>
            <a:pPr eaLnBrk="1" hangingPunct="1"/>
            <a:r>
              <a:rPr lang="en-US" altLang="en-US" sz="3600" dirty="0">
                <a:latin typeface="Arial" pitchFamily="34" charset="0"/>
              </a:rPr>
              <a:t>Population Transfer</a:t>
            </a:r>
          </a:p>
          <a:p>
            <a:pPr eaLnBrk="1" hangingPunct="1"/>
            <a:endParaRPr lang="en-US" altLang="en-US" sz="3600" dirty="0">
              <a:latin typeface="Arial" pitchFamily="34" charset="0"/>
            </a:endParaRPr>
          </a:p>
          <a:p>
            <a:pPr eaLnBrk="1" hangingPunct="1"/>
            <a:r>
              <a:rPr lang="en-US" altLang="en-US" sz="3600" dirty="0">
                <a:latin typeface="Arial" pitchFamily="34" charset="0"/>
              </a:rPr>
              <a:t>Subjugation </a:t>
            </a:r>
            <a:br>
              <a:rPr lang="en-US" altLang="en-US" sz="3600" dirty="0">
                <a:latin typeface="Arial" pitchFamily="34" charset="0"/>
              </a:rPr>
            </a:br>
            <a:r>
              <a:rPr lang="en-US" altLang="en-US" sz="3600" dirty="0">
                <a:latin typeface="Arial" pitchFamily="34" charset="0"/>
              </a:rPr>
              <a:t>(social and economic deprivation)</a:t>
            </a:r>
          </a:p>
        </p:txBody>
      </p:sp>
    </p:spTree>
    <p:extLst>
      <p:ext uri="{BB962C8B-B14F-4D97-AF65-F5344CB8AC3E}">
        <p14:creationId xmlns:p14="http://schemas.microsoft.com/office/powerpoint/2010/main" val="162509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D8CE5-65BC-4A75-98EC-3D5B6F08A25A}"/>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5234166E-9491-4EC0-A3BA-FBDFE639FFFF}"/>
              </a:ext>
            </a:extLst>
          </p:cNvPr>
          <p:cNvSpPr>
            <a:spLocks noGrp="1"/>
          </p:cNvSpPr>
          <p:nvPr>
            <p:ph idx="1"/>
          </p:nvPr>
        </p:nvSpPr>
        <p:spPr/>
        <p:txBody>
          <a:bodyPr>
            <a:normAutofit lnSpcReduction="10000"/>
          </a:bodyPr>
          <a:lstStyle/>
          <a:p>
            <a:r>
              <a:rPr lang="en-US" dirty="0"/>
              <a:t>Review Game </a:t>
            </a:r>
            <a:r>
              <a:rPr lang="en-US" dirty="0">
                <a:hlinkClick r:id="rId2"/>
              </a:rPr>
              <a:t>https://www.quia.com/cb/267137.html</a:t>
            </a:r>
            <a:endParaRPr lang="en-US" dirty="0"/>
          </a:p>
          <a:p>
            <a:r>
              <a:rPr lang="en-US" dirty="0"/>
              <a:t>--ism’s</a:t>
            </a:r>
          </a:p>
          <a:p>
            <a:r>
              <a:rPr lang="en-US" dirty="0"/>
              <a:t>Defining the terms</a:t>
            </a:r>
          </a:p>
          <a:p>
            <a:r>
              <a:rPr lang="en-US" dirty="0"/>
              <a:t>Estimating population change</a:t>
            </a:r>
          </a:p>
          <a:p>
            <a:r>
              <a:rPr lang="en-US" dirty="0"/>
              <a:t>Social Distance</a:t>
            </a:r>
          </a:p>
          <a:p>
            <a:r>
              <a:rPr lang="en-US" dirty="0"/>
              <a:t>Prejudice and Discrimination</a:t>
            </a:r>
          </a:p>
          <a:p>
            <a:r>
              <a:rPr lang="en-US" dirty="0"/>
              <a:t>Confronting Prejudice and Discrimination</a:t>
            </a:r>
          </a:p>
          <a:p>
            <a:r>
              <a:rPr lang="en-US" dirty="0"/>
              <a:t>Stereotypes</a:t>
            </a:r>
          </a:p>
          <a:p>
            <a:r>
              <a:rPr lang="en-US" dirty="0"/>
              <a:t>Confronting Prejudice and Discrimination</a:t>
            </a:r>
          </a:p>
          <a:p>
            <a:endParaRPr lang="en-US" dirty="0"/>
          </a:p>
          <a:p>
            <a:endParaRPr lang="en-US" dirty="0"/>
          </a:p>
        </p:txBody>
      </p:sp>
    </p:spTree>
    <p:extLst>
      <p:ext uri="{BB962C8B-B14F-4D97-AF65-F5344CB8AC3E}">
        <p14:creationId xmlns:p14="http://schemas.microsoft.com/office/powerpoint/2010/main" val="134979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2DE8C06-111D-4EC4-BE54-64BB81D3485F}"/>
              </a:ext>
            </a:extLst>
          </p:cNvPr>
          <p:cNvSpPr>
            <a:spLocks noGrp="1"/>
          </p:cNvSpPr>
          <p:nvPr>
            <p:ph type="title"/>
          </p:nvPr>
        </p:nvSpPr>
        <p:spPr>
          <a:xfrm>
            <a:off x="838200" y="87416"/>
            <a:ext cx="10515600" cy="2852737"/>
          </a:xfrm>
        </p:spPr>
        <p:txBody>
          <a:bodyPr/>
          <a:lstStyle/>
          <a:p>
            <a:r>
              <a:rPr lang="en-US" dirty="0"/>
              <a:t>Name some –ism’s</a:t>
            </a:r>
          </a:p>
        </p:txBody>
      </p:sp>
      <p:sp>
        <p:nvSpPr>
          <p:cNvPr id="5" name="Text Placeholder 4">
            <a:extLst>
              <a:ext uri="{FF2B5EF4-FFF2-40B4-BE49-F238E27FC236}">
                <a16:creationId xmlns:a16="http://schemas.microsoft.com/office/drawing/2014/main" id="{DC0B0274-F8B0-4F0A-A4A9-1CE6BC62DE52}"/>
              </a:ext>
            </a:extLst>
          </p:cNvPr>
          <p:cNvSpPr>
            <a:spLocks noGrp="1"/>
          </p:cNvSpPr>
          <p:nvPr>
            <p:ph type="body" idx="1"/>
          </p:nvPr>
        </p:nvSpPr>
        <p:spPr/>
        <p:txBody>
          <a:bodyPr>
            <a:normAutofit/>
          </a:bodyPr>
          <a:lstStyle/>
          <a:p>
            <a:r>
              <a:rPr lang="en-US" sz="3600" b="1" dirty="0">
                <a:solidFill>
                  <a:schemeClr val="accent1">
                    <a:lumMod val="50000"/>
                  </a:schemeClr>
                </a:solidFill>
              </a:rPr>
              <a:t>What is the basis for these terms?</a:t>
            </a:r>
          </a:p>
          <a:p>
            <a:r>
              <a:rPr lang="en-US" sz="3600" b="1" dirty="0">
                <a:solidFill>
                  <a:schemeClr val="accent1">
                    <a:lumMod val="50000"/>
                  </a:schemeClr>
                </a:solidFill>
              </a:rPr>
              <a:t>Relating to “political correctness”</a:t>
            </a:r>
          </a:p>
        </p:txBody>
      </p:sp>
    </p:spTree>
    <p:extLst>
      <p:ext uri="{BB962C8B-B14F-4D97-AF65-F5344CB8AC3E}">
        <p14:creationId xmlns:p14="http://schemas.microsoft.com/office/powerpoint/2010/main" val="1055881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a:bodyPr>
          <a:lstStyle/>
          <a:p>
            <a:pPr eaLnBrk="1" hangingPunct="1"/>
            <a:r>
              <a:rPr lang="en-US" sz="4800" dirty="0">
                <a:latin typeface="Arial" pitchFamily="34" charset="0"/>
              </a:rPr>
              <a:t>Race Vs. Ethnicity</a:t>
            </a:r>
          </a:p>
        </p:txBody>
      </p:sp>
      <p:sp>
        <p:nvSpPr>
          <p:cNvPr id="33795" name="Rectangle 3"/>
          <p:cNvSpPr>
            <a:spLocks noGrp="1" noChangeArrowheads="1"/>
          </p:cNvSpPr>
          <p:nvPr>
            <p:ph type="body" idx="1"/>
          </p:nvPr>
        </p:nvSpPr>
        <p:spPr/>
        <p:txBody>
          <a:bodyPr>
            <a:noAutofit/>
          </a:bodyPr>
          <a:lstStyle/>
          <a:p>
            <a:pPr eaLnBrk="1" hangingPunct="1"/>
            <a:r>
              <a:rPr lang="en-US" sz="4400" b="1" dirty="0">
                <a:solidFill>
                  <a:schemeClr val="accent5">
                    <a:lumMod val="50000"/>
                  </a:schemeClr>
                </a:solidFill>
                <a:latin typeface="Arial" pitchFamily="34" charset="0"/>
              </a:rPr>
              <a:t>Racial</a:t>
            </a:r>
            <a:r>
              <a:rPr lang="en-US" sz="3600" dirty="0">
                <a:latin typeface="Arial" pitchFamily="34" charset="0"/>
              </a:rPr>
              <a:t> categories – based on physical characteristics</a:t>
            </a:r>
          </a:p>
          <a:p>
            <a:pPr lvl="1"/>
            <a:r>
              <a:rPr lang="en-US" sz="3200" dirty="0">
                <a:latin typeface="Arial" pitchFamily="34" charset="0"/>
              </a:rPr>
              <a:t>Socially defined in many ways</a:t>
            </a:r>
          </a:p>
          <a:p>
            <a:pPr marL="457200" lvl="1" indent="0">
              <a:buNone/>
            </a:pPr>
            <a:endParaRPr lang="en-US" sz="3200" dirty="0">
              <a:latin typeface="Arial" pitchFamily="34" charset="0"/>
            </a:endParaRPr>
          </a:p>
          <a:p>
            <a:pPr eaLnBrk="1" hangingPunct="1"/>
            <a:r>
              <a:rPr lang="en-US" sz="4400" b="1" dirty="0">
                <a:solidFill>
                  <a:schemeClr val="accent5">
                    <a:lumMod val="50000"/>
                  </a:schemeClr>
                </a:solidFill>
                <a:latin typeface="Arial" pitchFamily="34" charset="0"/>
              </a:rPr>
              <a:t>Ethnicity</a:t>
            </a:r>
            <a:r>
              <a:rPr lang="en-US" sz="3600" dirty="0">
                <a:latin typeface="Arial" pitchFamily="34" charset="0"/>
              </a:rPr>
              <a:t> – the result of nationality and/or cultural background and characteristics</a:t>
            </a:r>
          </a:p>
          <a:p>
            <a:pPr eaLnBrk="1" hangingPunct="1"/>
            <a:endParaRPr lang="en-US" sz="3600" dirty="0">
              <a:latin typeface="Arial" pitchFamily="34" charset="0"/>
            </a:endParaRPr>
          </a:p>
          <a:p>
            <a:pPr eaLnBrk="1" hangingPunct="1"/>
            <a:r>
              <a:rPr lang="en-US" sz="3600" dirty="0">
                <a:latin typeface="Arial" pitchFamily="34" charset="0"/>
              </a:rPr>
              <a:t>Often overlapping; not mutually exclusive</a:t>
            </a:r>
          </a:p>
        </p:txBody>
      </p:sp>
    </p:spTree>
    <p:extLst>
      <p:ext uri="{BB962C8B-B14F-4D97-AF65-F5344CB8AC3E}">
        <p14:creationId xmlns:p14="http://schemas.microsoft.com/office/powerpoint/2010/main" val="3639073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Sex vs. Gender</a:t>
            </a:r>
          </a:p>
        </p:txBody>
      </p:sp>
      <p:sp>
        <p:nvSpPr>
          <p:cNvPr id="3" name="Content Placeholder 2"/>
          <p:cNvSpPr>
            <a:spLocks noGrp="1"/>
          </p:cNvSpPr>
          <p:nvPr>
            <p:ph idx="1"/>
          </p:nvPr>
        </p:nvSpPr>
        <p:spPr>
          <a:xfrm>
            <a:off x="838200" y="1341531"/>
            <a:ext cx="10515600" cy="4351338"/>
          </a:xfrm>
        </p:spPr>
        <p:txBody>
          <a:bodyPr>
            <a:noAutofit/>
          </a:bodyPr>
          <a:lstStyle/>
          <a:p>
            <a:r>
              <a:rPr lang="en-US" sz="4400" b="1" dirty="0">
                <a:solidFill>
                  <a:schemeClr val="accent5">
                    <a:lumMod val="50000"/>
                  </a:schemeClr>
                </a:solidFill>
              </a:rPr>
              <a:t>Sex</a:t>
            </a:r>
            <a:r>
              <a:rPr lang="en-US" sz="3600" dirty="0"/>
              <a:t> is the physical reality of being either male or female</a:t>
            </a:r>
          </a:p>
          <a:p>
            <a:pPr lvl="1"/>
            <a:r>
              <a:rPr lang="en-US" sz="3200" dirty="0"/>
              <a:t>Genetically determined</a:t>
            </a:r>
          </a:p>
          <a:p>
            <a:endParaRPr lang="en-US" sz="3600" dirty="0"/>
          </a:p>
          <a:p>
            <a:r>
              <a:rPr lang="en-US" sz="4400" b="1" dirty="0">
                <a:solidFill>
                  <a:schemeClr val="accent5">
                    <a:lumMod val="50000"/>
                  </a:schemeClr>
                </a:solidFill>
              </a:rPr>
              <a:t>Gender </a:t>
            </a:r>
            <a:r>
              <a:rPr lang="en-US" sz="3600" dirty="0"/>
              <a:t>is the social definition of what it means to be masculine or feminine; how males or females should behave </a:t>
            </a:r>
          </a:p>
          <a:p>
            <a:pPr lvl="1"/>
            <a:r>
              <a:rPr lang="en-US" sz="3200" dirty="0"/>
              <a:t>Psychologically determined</a:t>
            </a:r>
          </a:p>
          <a:p>
            <a:pPr lvl="1"/>
            <a:r>
              <a:rPr lang="en-US" sz="3200" dirty="0"/>
              <a:t>Socially defined</a:t>
            </a:r>
          </a:p>
        </p:txBody>
      </p:sp>
    </p:spTree>
    <p:extLst>
      <p:ext uri="{BB962C8B-B14F-4D97-AF65-F5344CB8AC3E}">
        <p14:creationId xmlns:p14="http://schemas.microsoft.com/office/powerpoint/2010/main" val="4010825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B78A5-973A-4D9D-BA5A-B93E282DDEAA}"/>
              </a:ext>
            </a:extLst>
          </p:cNvPr>
          <p:cNvSpPr>
            <a:spLocks noGrp="1"/>
          </p:cNvSpPr>
          <p:nvPr>
            <p:ph type="title"/>
          </p:nvPr>
        </p:nvSpPr>
        <p:spPr>
          <a:xfrm>
            <a:off x="838200" y="109486"/>
            <a:ext cx="10515600" cy="1325563"/>
          </a:xfrm>
        </p:spPr>
        <p:txBody>
          <a:bodyPr/>
          <a:lstStyle/>
          <a:p>
            <a:r>
              <a:rPr lang="en-US" b="1" dirty="0"/>
              <a:t>Sexual Orientation</a:t>
            </a:r>
          </a:p>
        </p:txBody>
      </p:sp>
      <p:sp>
        <p:nvSpPr>
          <p:cNvPr id="3" name="Content Placeholder 2">
            <a:extLst>
              <a:ext uri="{FF2B5EF4-FFF2-40B4-BE49-F238E27FC236}">
                <a16:creationId xmlns:a16="http://schemas.microsoft.com/office/drawing/2014/main" id="{B24A5383-3B33-4812-B180-97D81C75CAA4}"/>
              </a:ext>
            </a:extLst>
          </p:cNvPr>
          <p:cNvSpPr>
            <a:spLocks noGrp="1"/>
          </p:cNvSpPr>
          <p:nvPr>
            <p:ph idx="1"/>
          </p:nvPr>
        </p:nvSpPr>
        <p:spPr>
          <a:xfrm>
            <a:off x="838200" y="1167803"/>
            <a:ext cx="11049000" cy="4351338"/>
          </a:xfrm>
        </p:spPr>
        <p:txBody>
          <a:bodyPr>
            <a:noAutofit/>
          </a:bodyPr>
          <a:lstStyle/>
          <a:p>
            <a:r>
              <a:rPr lang="en-US" sz="2600" b="1" dirty="0"/>
              <a:t>Sexual orientation</a:t>
            </a:r>
            <a:r>
              <a:rPr lang="en-US" sz="2600" dirty="0"/>
              <a:t> is an enduring pattern of romantic or sexual attraction (or a combination of these) to persons of the opposite sex or gender, the same sex or gender, or to both sexes or more than one gender. </a:t>
            </a:r>
          </a:p>
          <a:p>
            <a:r>
              <a:rPr lang="en-US" sz="2600" dirty="0"/>
              <a:t>These attractions are generally subsumed under heterosexuality, homosexuality, and bisexuality, while asexuality (the lack of sexual attraction to others) is sometimes identified as the fourth category</a:t>
            </a:r>
          </a:p>
          <a:p>
            <a:r>
              <a:rPr lang="en-US" sz="2600" dirty="0"/>
              <a:t>According to the American Psychological Association, sexual orientation "also refers to a person's sense of identity based on those attractions, related behaviors, and membership in a community of others who share those attractions".</a:t>
            </a:r>
          </a:p>
          <a:p>
            <a:r>
              <a:rPr lang="en-US" sz="2600" dirty="0"/>
              <a:t>LGBTQIA  -- Lesbian, Gay, Bisexual, Transgender, Questioning, Intersex and Allies</a:t>
            </a:r>
          </a:p>
          <a:p>
            <a:pPr lvl="1"/>
            <a:r>
              <a:rPr lang="en-US" sz="2200" dirty="0"/>
              <a:t>Alternatives: </a:t>
            </a:r>
            <a:r>
              <a:rPr lang="nn-NO" i="1" dirty="0"/>
              <a:t>SGL</a:t>
            </a:r>
            <a:r>
              <a:rPr lang="nn-NO" dirty="0"/>
              <a:t> ("same gender loving"); </a:t>
            </a:r>
            <a:r>
              <a:rPr lang="en-US" dirty="0"/>
              <a:t>MOGAI (Marginalized Orientations, Gender Alignments and Intersex); etc.</a:t>
            </a:r>
            <a:br>
              <a:rPr lang="en-US" sz="2200" dirty="0"/>
            </a:br>
            <a:endParaRPr lang="en-US" sz="2200" dirty="0"/>
          </a:p>
        </p:txBody>
      </p:sp>
      <p:sp>
        <p:nvSpPr>
          <p:cNvPr id="4" name="TextBox 3">
            <a:extLst>
              <a:ext uri="{FF2B5EF4-FFF2-40B4-BE49-F238E27FC236}">
                <a16:creationId xmlns:a16="http://schemas.microsoft.com/office/drawing/2014/main" id="{D255C3D3-F586-4C80-A025-6B952FF3DC33}"/>
              </a:ext>
            </a:extLst>
          </p:cNvPr>
          <p:cNvSpPr txBox="1"/>
          <p:nvPr/>
        </p:nvSpPr>
        <p:spPr>
          <a:xfrm>
            <a:off x="8686338" y="312077"/>
            <a:ext cx="2667462" cy="369332"/>
          </a:xfrm>
          <a:prstGeom prst="rect">
            <a:avLst/>
          </a:prstGeom>
          <a:noFill/>
        </p:spPr>
        <p:txBody>
          <a:bodyPr wrap="none" rtlCol="0">
            <a:spAutoFit/>
          </a:bodyPr>
          <a:lstStyle/>
          <a:p>
            <a:r>
              <a:rPr lang="en-US" dirty="0"/>
              <a:t>Wikipedia; Free Dictionary</a:t>
            </a:r>
          </a:p>
        </p:txBody>
      </p:sp>
      <p:pic>
        <p:nvPicPr>
          <p:cNvPr id="1026" name="Picture 2" descr="LGBT flag">
            <a:extLst>
              <a:ext uri="{FF2B5EF4-FFF2-40B4-BE49-F238E27FC236}">
                <a16:creationId xmlns:a16="http://schemas.microsoft.com/office/drawing/2014/main" id="{BE17ABED-8449-4268-B7A0-5CD4F83157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109487"/>
            <a:ext cx="1447338" cy="891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8115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1AC10-705D-4E0F-B48F-5CA85F3712D6}"/>
              </a:ext>
            </a:extLst>
          </p:cNvPr>
          <p:cNvSpPr>
            <a:spLocks noGrp="1"/>
          </p:cNvSpPr>
          <p:nvPr>
            <p:ph type="title"/>
          </p:nvPr>
        </p:nvSpPr>
        <p:spPr/>
        <p:txBody>
          <a:bodyPr/>
          <a:lstStyle/>
          <a:p>
            <a:r>
              <a:rPr lang="en-US" b="1" dirty="0"/>
              <a:t>Ability vs. Disability</a:t>
            </a:r>
          </a:p>
        </p:txBody>
      </p:sp>
      <p:sp>
        <p:nvSpPr>
          <p:cNvPr id="3" name="Content Placeholder 2">
            <a:extLst>
              <a:ext uri="{FF2B5EF4-FFF2-40B4-BE49-F238E27FC236}">
                <a16:creationId xmlns:a16="http://schemas.microsoft.com/office/drawing/2014/main" id="{42384079-4804-4A4D-9027-18FA9D85B1BD}"/>
              </a:ext>
            </a:extLst>
          </p:cNvPr>
          <p:cNvSpPr>
            <a:spLocks noGrp="1"/>
          </p:cNvSpPr>
          <p:nvPr>
            <p:ph idx="1"/>
          </p:nvPr>
        </p:nvSpPr>
        <p:spPr/>
        <p:txBody>
          <a:bodyPr>
            <a:normAutofit/>
          </a:bodyPr>
          <a:lstStyle/>
          <a:p>
            <a:r>
              <a:rPr lang="en-US" sz="3200" b="1" dirty="0">
                <a:solidFill>
                  <a:schemeClr val="accent1">
                    <a:lumMod val="50000"/>
                  </a:schemeClr>
                </a:solidFill>
              </a:rPr>
              <a:t>Ability</a:t>
            </a:r>
          </a:p>
          <a:p>
            <a:pPr lvl="1"/>
            <a:r>
              <a:rPr lang="en-US" b="1" dirty="0"/>
              <a:t>power or capacity to do or act</a:t>
            </a:r>
            <a:r>
              <a:rPr lang="en-US" dirty="0"/>
              <a:t> physically, mentally, legally, morally, financially, etc.</a:t>
            </a:r>
          </a:p>
          <a:p>
            <a:pPr lvl="1"/>
            <a:r>
              <a:rPr lang="en-US" b="1" dirty="0"/>
              <a:t>competence</a:t>
            </a:r>
            <a:r>
              <a:rPr lang="en-US" dirty="0"/>
              <a:t> in an activity or occupation because of one's skill, training, or other qualification</a:t>
            </a:r>
          </a:p>
          <a:p>
            <a:r>
              <a:rPr lang="en-US" sz="3200" b="1" dirty="0">
                <a:solidFill>
                  <a:schemeClr val="accent1">
                    <a:lumMod val="50000"/>
                  </a:schemeClr>
                </a:solidFill>
              </a:rPr>
              <a:t>Disability</a:t>
            </a:r>
          </a:p>
          <a:p>
            <a:pPr lvl="1"/>
            <a:r>
              <a:rPr lang="en-US" b="1" dirty="0"/>
              <a:t>lack of adequate power, strength, or physical or mental ability</a:t>
            </a:r>
            <a:r>
              <a:rPr lang="en-US" dirty="0"/>
              <a:t>; incapacity.</a:t>
            </a:r>
          </a:p>
          <a:p>
            <a:pPr lvl="1"/>
            <a:r>
              <a:rPr lang="en-US" b="1" dirty="0"/>
              <a:t>a physical or mental handicap</a:t>
            </a:r>
            <a:r>
              <a:rPr lang="en-US" dirty="0"/>
              <a:t>, especially one that prevents a person from living a full, normal life </a:t>
            </a:r>
            <a:r>
              <a:rPr lang="en-US" dirty="0" err="1"/>
              <a:t>orfrom</a:t>
            </a:r>
            <a:r>
              <a:rPr lang="en-US" dirty="0"/>
              <a:t> holding a gainful job.</a:t>
            </a:r>
          </a:p>
          <a:p>
            <a:pPr lvl="1"/>
            <a:r>
              <a:rPr lang="en-US" dirty="0"/>
              <a:t>anything that disables or puts one at a </a:t>
            </a:r>
            <a:r>
              <a:rPr lang="en-US" b="1" dirty="0"/>
              <a:t>disadvantage</a:t>
            </a:r>
          </a:p>
          <a:p>
            <a:pPr marL="0" indent="0">
              <a:buNone/>
            </a:pPr>
            <a:endParaRPr lang="en-US" dirty="0"/>
          </a:p>
        </p:txBody>
      </p:sp>
      <p:sp>
        <p:nvSpPr>
          <p:cNvPr id="4" name="TextBox 3">
            <a:extLst>
              <a:ext uri="{FF2B5EF4-FFF2-40B4-BE49-F238E27FC236}">
                <a16:creationId xmlns:a16="http://schemas.microsoft.com/office/drawing/2014/main" id="{287D958E-95FF-4437-839E-ED8E009AE5BD}"/>
              </a:ext>
            </a:extLst>
          </p:cNvPr>
          <p:cNvSpPr txBox="1"/>
          <p:nvPr/>
        </p:nvSpPr>
        <p:spPr>
          <a:xfrm>
            <a:off x="838200" y="6176963"/>
            <a:ext cx="2803140" cy="369332"/>
          </a:xfrm>
          <a:prstGeom prst="rect">
            <a:avLst/>
          </a:prstGeom>
          <a:noFill/>
        </p:spPr>
        <p:txBody>
          <a:bodyPr wrap="none" rtlCol="0">
            <a:spAutoFit/>
          </a:bodyPr>
          <a:lstStyle/>
          <a:p>
            <a:r>
              <a:rPr lang="en-US" dirty="0"/>
              <a:t>according to Dictionary.com</a:t>
            </a:r>
          </a:p>
        </p:txBody>
      </p:sp>
    </p:spTree>
    <p:extLst>
      <p:ext uri="{BB962C8B-B14F-4D97-AF65-F5344CB8AC3E}">
        <p14:creationId xmlns:p14="http://schemas.microsoft.com/office/powerpoint/2010/main" val="1059258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7652" y="507304"/>
            <a:ext cx="8229600" cy="1143000"/>
          </a:xfrm>
        </p:spPr>
        <p:txBody>
          <a:bodyPr>
            <a:noAutofit/>
          </a:bodyPr>
          <a:lstStyle/>
          <a:p>
            <a:r>
              <a:rPr lang="en-US" sz="3200" b="1" dirty="0">
                <a:solidFill>
                  <a:schemeClr val="accent2">
                    <a:lumMod val="75000"/>
                  </a:schemeClr>
                </a:solidFill>
              </a:rPr>
              <a:t>In 2012, what percent of the population of the United States is represented by each of the following:</a:t>
            </a:r>
          </a:p>
        </p:txBody>
      </p:sp>
      <p:sp>
        <p:nvSpPr>
          <p:cNvPr id="4" name="Content Placeholder 3"/>
          <p:cNvSpPr>
            <a:spLocks noGrp="1"/>
          </p:cNvSpPr>
          <p:nvPr>
            <p:ph sz="half" idx="1"/>
          </p:nvPr>
        </p:nvSpPr>
        <p:spPr/>
        <p:txBody>
          <a:bodyPr>
            <a:normAutofit/>
          </a:bodyPr>
          <a:lstStyle/>
          <a:p>
            <a:r>
              <a:rPr lang="en-US" dirty="0"/>
              <a:t>White</a:t>
            </a:r>
          </a:p>
          <a:p>
            <a:r>
              <a:rPr lang="en-US" dirty="0"/>
              <a:t>Black</a:t>
            </a:r>
          </a:p>
          <a:p>
            <a:r>
              <a:rPr lang="en-US" dirty="0"/>
              <a:t>Asian</a:t>
            </a:r>
          </a:p>
          <a:p>
            <a:r>
              <a:rPr lang="en-US" dirty="0"/>
              <a:t>American Indian and Native Alaskan</a:t>
            </a:r>
          </a:p>
          <a:p>
            <a:r>
              <a:rPr lang="en-US" dirty="0"/>
              <a:t>Persons with 2 or more races in their background</a:t>
            </a:r>
          </a:p>
          <a:p>
            <a:r>
              <a:rPr lang="en-US" dirty="0"/>
              <a:t>Hispanic</a:t>
            </a:r>
          </a:p>
        </p:txBody>
      </p:sp>
      <p:sp>
        <p:nvSpPr>
          <p:cNvPr id="5" name="Content Placeholder 4"/>
          <p:cNvSpPr>
            <a:spLocks noGrp="1"/>
          </p:cNvSpPr>
          <p:nvPr>
            <p:ph sz="half" idx="2"/>
          </p:nvPr>
        </p:nvSpPr>
        <p:spPr/>
        <p:txBody>
          <a:bodyPr>
            <a:normAutofit/>
          </a:bodyPr>
          <a:lstStyle/>
          <a:p>
            <a:r>
              <a:rPr lang="en-US" b="1" dirty="0">
                <a:solidFill>
                  <a:schemeClr val="accent2">
                    <a:lumMod val="75000"/>
                  </a:schemeClr>
                </a:solidFill>
              </a:rPr>
              <a:t>What will be the percentages of each in 2060?</a:t>
            </a:r>
          </a:p>
          <a:p>
            <a:r>
              <a:rPr lang="en-US" sz="2200" dirty="0"/>
              <a:t>White</a:t>
            </a:r>
          </a:p>
          <a:p>
            <a:r>
              <a:rPr lang="en-US" sz="2200" dirty="0"/>
              <a:t>Black</a:t>
            </a:r>
          </a:p>
          <a:p>
            <a:r>
              <a:rPr lang="en-US" sz="2200" dirty="0"/>
              <a:t>Asian</a:t>
            </a:r>
          </a:p>
          <a:p>
            <a:r>
              <a:rPr lang="en-US" sz="2200" dirty="0"/>
              <a:t>American Indian and Native Alaskan</a:t>
            </a:r>
          </a:p>
          <a:p>
            <a:r>
              <a:rPr lang="en-US" sz="2200" dirty="0"/>
              <a:t>Persons with 2 or more races in their background</a:t>
            </a:r>
          </a:p>
          <a:p>
            <a:r>
              <a:rPr lang="en-US" sz="2200" dirty="0"/>
              <a:t>Hispanic</a:t>
            </a:r>
          </a:p>
          <a:p>
            <a:endParaRPr lang="en-US" dirty="0"/>
          </a:p>
        </p:txBody>
      </p:sp>
    </p:spTree>
    <p:extLst>
      <p:ext uri="{BB962C8B-B14F-4D97-AF65-F5344CB8AC3E}">
        <p14:creationId xmlns:p14="http://schemas.microsoft.com/office/powerpoint/2010/main" val="2412521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0" y="5105401"/>
            <a:ext cx="7772400" cy="1362075"/>
          </a:xfrm>
        </p:spPr>
        <p:txBody>
          <a:bodyPr>
            <a:normAutofit fontScale="90000"/>
          </a:bodyPr>
          <a:lstStyle/>
          <a:p>
            <a:pPr algn="ctr"/>
            <a:r>
              <a:rPr lang="en-US" dirty="0"/>
              <a:t>Dimensions of minority – majority relations</a:t>
            </a:r>
          </a:p>
        </p:txBody>
      </p:sp>
      <p:sp>
        <p:nvSpPr>
          <p:cNvPr id="5" name="Text Placeholder 4"/>
          <p:cNvSpPr>
            <a:spLocks noGrp="1"/>
          </p:cNvSpPr>
          <p:nvPr>
            <p:ph type="body" idx="1"/>
          </p:nvPr>
        </p:nvSpPr>
        <p:spPr/>
        <p:txBody>
          <a:bodyPr/>
          <a:lstStyle/>
          <a:p>
            <a:endParaRPr lang="en-US" dirty="0"/>
          </a:p>
        </p:txBody>
      </p:sp>
      <p:pic>
        <p:nvPicPr>
          <p:cNvPr id="4098" name="Picture 2" descr="http://www.brookings.edu/~/media/Research/Files/Opinions/2012/12/13-census-race-projections-frey/13-census-race-projections-frey_data1.jpg?la=en"/>
          <p:cNvPicPr>
            <a:picLocks noChangeAspect="1" noChangeArrowheads="1"/>
          </p:cNvPicPr>
          <p:nvPr/>
        </p:nvPicPr>
        <p:blipFill rotWithShape="1">
          <a:blip r:embed="rId2">
            <a:extLst>
              <a:ext uri="{28A0092B-C50C-407E-A947-70E740481C1C}">
                <a14:useLocalDpi xmlns:a14="http://schemas.microsoft.com/office/drawing/2010/main" val="0"/>
              </a:ext>
            </a:extLst>
          </a:blip>
          <a:srcRect t="10208" b="52422"/>
          <a:stretch/>
        </p:blipFill>
        <p:spPr bwMode="auto">
          <a:xfrm>
            <a:off x="1524001" y="1546782"/>
            <a:ext cx="9064665" cy="2872819"/>
          </a:xfrm>
          <a:prstGeom prst="rect">
            <a:avLst/>
          </a:prstGeom>
          <a:solidFill>
            <a:srgbClr val="FFFFFF">
              <a:shade val="85000"/>
            </a:srgbClr>
          </a:solidFill>
          <a:ln w="88900" cap="sq">
            <a:solidFill>
              <a:schemeClr val="accent1">
                <a:lumMod val="60000"/>
                <a:lumOff val="4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22377109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7452</TotalTime>
  <Words>1548</Words>
  <Application>Microsoft Office PowerPoint</Application>
  <PresentationFormat>Widescreen</PresentationFormat>
  <Paragraphs>140</Paragraphs>
  <Slides>19</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 </vt:lpstr>
      <vt:lpstr>Agenda</vt:lpstr>
      <vt:lpstr>Name some –ism’s</vt:lpstr>
      <vt:lpstr>Race Vs. Ethnicity</vt:lpstr>
      <vt:lpstr>Sex vs. Gender</vt:lpstr>
      <vt:lpstr>Sexual Orientation</vt:lpstr>
      <vt:lpstr>Ability vs. Disability</vt:lpstr>
      <vt:lpstr>In 2012, what percent of the population of the United States is represented by each of the following:</vt:lpstr>
      <vt:lpstr>Dimensions of minority – majority relations</vt:lpstr>
      <vt:lpstr>PowerPoint Presentation</vt:lpstr>
      <vt:lpstr>Social Distance</vt:lpstr>
      <vt:lpstr>Social Distance, continued</vt:lpstr>
      <vt:lpstr>PowerPoint Presentation</vt:lpstr>
      <vt:lpstr>Prejudice</vt:lpstr>
      <vt:lpstr>Discrimination</vt:lpstr>
      <vt:lpstr>Confronting Prejudice and Discrimination</vt:lpstr>
      <vt:lpstr>PowerPoint Presentation</vt:lpstr>
      <vt:lpstr>Patterns of Acceptance of Racial and Cultural Minorities</vt:lpstr>
      <vt:lpstr>Patterns of Rejection</vt:lpstr>
    </vt:vector>
  </TitlesOfParts>
  <Company>Administrator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NetTech</dc:creator>
  <cp:lastModifiedBy>Fauchier, Jenni</cp:lastModifiedBy>
  <cp:revision>22</cp:revision>
  <dcterms:created xsi:type="dcterms:W3CDTF">2017-04-10T21:29:30Z</dcterms:created>
  <dcterms:modified xsi:type="dcterms:W3CDTF">2018-07-18T07:11:01Z</dcterms:modified>
</cp:coreProperties>
</file>