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Dauphin" pitchFamily="18" charset="0"/>
        <a:ea typeface="+mn-ea"/>
        <a:cs typeface="Arial" charset="0"/>
      </a:defRPr>
    </a:lvl1pPr>
    <a:lvl2pPr marL="457200" algn="l" rtl="0" fontAlgn="base">
      <a:spcBef>
        <a:spcPct val="0"/>
      </a:spcBef>
      <a:spcAft>
        <a:spcPct val="0"/>
      </a:spcAft>
      <a:defRPr kern="1200">
        <a:solidFill>
          <a:schemeClr val="tx1"/>
        </a:solidFill>
        <a:latin typeface="Dauphin" pitchFamily="18" charset="0"/>
        <a:ea typeface="+mn-ea"/>
        <a:cs typeface="Arial" charset="0"/>
      </a:defRPr>
    </a:lvl2pPr>
    <a:lvl3pPr marL="914400" algn="l" rtl="0" fontAlgn="base">
      <a:spcBef>
        <a:spcPct val="0"/>
      </a:spcBef>
      <a:spcAft>
        <a:spcPct val="0"/>
      </a:spcAft>
      <a:defRPr kern="1200">
        <a:solidFill>
          <a:schemeClr val="tx1"/>
        </a:solidFill>
        <a:latin typeface="Dauphin" pitchFamily="18" charset="0"/>
        <a:ea typeface="+mn-ea"/>
        <a:cs typeface="Arial" charset="0"/>
      </a:defRPr>
    </a:lvl3pPr>
    <a:lvl4pPr marL="1371600" algn="l" rtl="0" fontAlgn="base">
      <a:spcBef>
        <a:spcPct val="0"/>
      </a:spcBef>
      <a:spcAft>
        <a:spcPct val="0"/>
      </a:spcAft>
      <a:defRPr kern="1200">
        <a:solidFill>
          <a:schemeClr val="tx1"/>
        </a:solidFill>
        <a:latin typeface="Dauphin" pitchFamily="18" charset="0"/>
        <a:ea typeface="+mn-ea"/>
        <a:cs typeface="Arial" charset="0"/>
      </a:defRPr>
    </a:lvl4pPr>
    <a:lvl5pPr marL="1828800" algn="l" rtl="0" fontAlgn="base">
      <a:spcBef>
        <a:spcPct val="0"/>
      </a:spcBef>
      <a:spcAft>
        <a:spcPct val="0"/>
      </a:spcAft>
      <a:defRPr kern="1200">
        <a:solidFill>
          <a:schemeClr val="tx1"/>
        </a:solidFill>
        <a:latin typeface="Dauphin" pitchFamily="18" charset="0"/>
        <a:ea typeface="+mn-ea"/>
        <a:cs typeface="Arial" charset="0"/>
      </a:defRPr>
    </a:lvl5pPr>
    <a:lvl6pPr marL="2286000" algn="l" defTabSz="914400" rtl="0" eaLnBrk="1" latinLnBrk="0" hangingPunct="1">
      <a:defRPr kern="1200">
        <a:solidFill>
          <a:schemeClr val="tx1"/>
        </a:solidFill>
        <a:latin typeface="Dauphin" pitchFamily="18" charset="0"/>
        <a:ea typeface="+mn-ea"/>
        <a:cs typeface="Arial" charset="0"/>
      </a:defRPr>
    </a:lvl6pPr>
    <a:lvl7pPr marL="2743200" algn="l" defTabSz="914400" rtl="0" eaLnBrk="1" latinLnBrk="0" hangingPunct="1">
      <a:defRPr kern="1200">
        <a:solidFill>
          <a:schemeClr val="tx1"/>
        </a:solidFill>
        <a:latin typeface="Dauphin" pitchFamily="18" charset="0"/>
        <a:ea typeface="+mn-ea"/>
        <a:cs typeface="Arial" charset="0"/>
      </a:defRPr>
    </a:lvl7pPr>
    <a:lvl8pPr marL="3200400" algn="l" defTabSz="914400" rtl="0" eaLnBrk="1" latinLnBrk="0" hangingPunct="1">
      <a:defRPr kern="1200">
        <a:solidFill>
          <a:schemeClr val="tx1"/>
        </a:solidFill>
        <a:latin typeface="Dauphin" pitchFamily="18" charset="0"/>
        <a:ea typeface="+mn-ea"/>
        <a:cs typeface="Arial" charset="0"/>
      </a:defRPr>
    </a:lvl8pPr>
    <a:lvl9pPr marL="3657600" algn="l" defTabSz="914400" rtl="0" eaLnBrk="1" latinLnBrk="0" hangingPunct="1">
      <a:defRPr kern="1200">
        <a:solidFill>
          <a:schemeClr val="tx1"/>
        </a:solidFill>
        <a:latin typeface="Dauphi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96969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9E2DE-469C-40CE-84F3-4C80365287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54FAF-5F82-4DC4-B159-30DE4176F9F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EA66D1-F0EF-43EC-9240-C2C69C7F1EB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7E1D18-52C5-4105-A559-849B915A864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D8EAFFF-D613-4B75-AE12-26E4917A223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A666089-FDE2-4802-83C5-C0F5B59F7B0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F049B0-92A1-48BE-BD18-19F0CD626FF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08C3728-D66B-48B7-8205-9E12017510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8528C5-A9EC-4DC2-8AB1-3A727030351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999A99-62FA-4052-9DE0-CEA748ED73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A9C91F-DD08-4862-81CF-AFE0B984F88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DA67878-683E-4CB9-BBA5-3F36530DB6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952586-3A52-47A6-8AAE-C927816FA4D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D0E8EB1-2FDC-4681-979C-E771D04CA52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F4DAA3-A432-43BE-8C9A-BF5CCF699B4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BBD7DD-5484-404E-AD69-A13A531BD19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DFF8589-298B-4EFF-B732-D35CFAADD1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andennis.com/one%20solitary%20creamy%20pearl%20w%20frame.jp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www.nhm.org/expeditions/vietnam/graphics/leech.jpg&amp;imgrefurl=http://www.nhm.org/expeditions/vietnam/seems/field.html&amp;h=222&amp;w=205&amp;sz=5&amp;tbnid=9OPzWlvFRIsJ:&amp;tbnh=101&amp;tbnw=94&amp;start=1&amp;prev=/images?q=leech&amp;hl=en&amp;lr=&amp;ie=UTF-8"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1470025"/>
          </a:xfrm>
          <a:solidFill>
            <a:schemeClr val="accent2">
              <a:lumMod val="60000"/>
              <a:lumOff val="40000"/>
            </a:schemeClr>
          </a:solidFill>
        </p:spPr>
        <p:txBody>
          <a:bodyPr/>
          <a:lstStyle/>
          <a:p>
            <a:r>
              <a:rPr lang="en-US" u="sng" dirty="0">
                <a:latin typeface="Dauphin" pitchFamily="18" charset="0"/>
              </a:rPr>
              <a:t>The Sc</a:t>
            </a:r>
            <a:r>
              <a:rPr lang="en-US" u="sng" dirty="0">
                <a:solidFill>
                  <a:srgbClr val="FF0000"/>
                </a:solidFill>
                <a:latin typeface="Dauphin" pitchFamily="18" charset="0"/>
              </a:rPr>
              <a:t>a</a:t>
            </a:r>
            <a:r>
              <a:rPr lang="en-US" u="sng" dirty="0">
                <a:latin typeface="Dauphin" pitchFamily="18" charset="0"/>
              </a:rPr>
              <a:t>rlet Letter</a:t>
            </a:r>
          </a:p>
        </p:txBody>
      </p:sp>
      <p:sp>
        <p:nvSpPr>
          <p:cNvPr id="2051" name="Rectangle 3"/>
          <p:cNvSpPr>
            <a:spLocks noGrp="1" noChangeArrowheads="1"/>
          </p:cNvSpPr>
          <p:nvPr>
            <p:ph type="subTitle" idx="1"/>
          </p:nvPr>
        </p:nvSpPr>
        <p:spPr>
          <a:xfrm>
            <a:off x="1371600" y="5029200"/>
            <a:ext cx="6400800" cy="1219200"/>
          </a:xfrm>
        </p:spPr>
        <p:txBody>
          <a:bodyPr/>
          <a:lstStyle/>
          <a:p>
            <a:r>
              <a:rPr lang="en-US">
                <a:latin typeface="Dauphin" pitchFamily="18" charset="0"/>
              </a:rPr>
              <a:t>by</a:t>
            </a:r>
          </a:p>
          <a:p>
            <a:r>
              <a:rPr lang="en-US">
                <a:latin typeface="Dauphin" pitchFamily="18" charset="0"/>
              </a:rPr>
              <a:t>N</a:t>
            </a:r>
            <a:r>
              <a:rPr lang="en-US">
                <a:solidFill>
                  <a:srgbClr val="FF0000"/>
                </a:solidFill>
                <a:latin typeface="Dauphin" pitchFamily="18" charset="0"/>
              </a:rPr>
              <a:t>a</a:t>
            </a:r>
            <a:r>
              <a:rPr lang="en-US">
                <a:latin typeface="Dauphin" pitchFamily="18" charset="0"/>
              </a:rPr>
              <a:t>th</a:t>
            </a:r>
            <a:r>
              <a:rPr lang="en-US">
                <a:solidFill>
                  <a:srgbClr val="FF0000"/>
                </a:solidFill>
                <a:latin typeface="Dauphin" pitchFamily="18" charset="0"/>
              </a:rPr>
              <a:t>a</a:t>
            </a:r>
            <a:r>
              <a:rPr lang="en-US">
                <a:latin typeface="Dauphin" pitchFamily="18" charset="0"/>
              </a:rPr>
              <a:t>niel H</a:t>
            </a:r>
            <a:r>
              <a:rPr lang="en-US">
                <a:solidFill>
                  <a:srgbClr val="FF0000"/>
                </a:solidFill>
                <a:latin typeface="Dauphin" pitchFamily="18" charset="0"/>
              </a:rPr>
              <a:t>a</a:t>
            </a:r>
            <a:r>
              <a:rPr lang="en-US">
                <a:latin typeface="Dauphin" pitchFamily="18" charset="0"/>
              </a:rPr>
              <a:t>wthorne</a:t>
            </a:r>
          </a:p>
        </p:txBody>
      </p:sp>
      <p:pic>
        <p:nvPicPr>
          <p:cNvPr id="2053" name="Picture 5" descr="MMD360"/>
          <p:cNvPicPr>
            <a:picLocks noChangeAspect="1" noChangeArrowheads="1"/>
          </p:cNvPicPr>
          <p:nvPr/>
        </p:nvPicPr>
        <p:blipFill>
          <a:blip r:embed="rId2" cstate="print"/>
          <a:srcRect/>
          <a:stretch>
            <a:fillRect/>
          </a:stretch>
        </p:blipFill>
        <p:spPr bwMode="auto">
          <a:xfrm>
            <a:off x="2743200" y="2133600"/>
            <a:ext cx="3505200" cy="2628900"/>
          </a:xfrm>
          <a:prstGeom prst="rect">
            <a:avLst/>
          </a:prstGeom>
          <a:noFill/>
        </p:spPr>
      </p:pic>
      <p:sp>
        <p:nvSpPr>
          <p:cNvPr id="5" name="TextBox 4"/>
          <p:cNvSpPr txBox="1"/>
          <p:nvPr/>
        </p:nvSpPr>
        <p:spPr>
          <a:xfrm>
            <a:off x="609600" y="6400800"/>
            <a:ext cx="8153400" cy="369332"/>
          </a:xfrm>
          <a:prstGeom prst="rect">
            <a:avLst/>
          </a:prstGeom>
          <a:noFill/>
        </p:spPr>
        <p:txBody>
          <a:bodyPr wrap="square" rtlCol="0">
            <a:spAutoFit/>
          </a:bodyPr>
          <a:lstStyle/>
          <a:p>
            <a:r>
              <a:rPr lang="en-US" dirty="0" smtClean="0"/>
              <a:t>Mrs. Bohs – RKYHS  English Grade 11- American Literature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3:  The Recognition</a:t>
            </a:r>
          </a:p>
        </p:txBody>
      </p:sp>
      <p:sp>
        <p:nvSpPr>
          <p:cNvPr id="30724" name="Rectangle 4"/>
          <p:cNvSpPr>
            <a:spLocks noGrp="1" noChangeArrowheads="1"/>
          </p:cNvSpPr>
          <p:nvPr>
            <p:ph type="body" sz="half" idx="2"/>
          </p:nvPr>
        </p:nvSpPr>
        <p:spPr>
          <a:xfrm>
            <a:off x="4648200" y="1447800"/>
            <a:ext cx="4038600" cy="5029200"/>
          </a:xfrm>
        </p:spPr>
        <p:txBody>
          <a:bodyPr/>
          <a:lstStyle/>
          <a:p>
            <a:r>
              <a:rPr lang="en-US" sz="2400">
                <a:latin typeface="Footlight MT Light" pitchFamily="18" charset="0"/>
              </a:rPr>
              <a:t>Hester recognizes her husband</a:t>
            </a:r>
          </a:p>
          <a:p>
            <a:r>
              <a:rPr lang="en-US" sz="2400">
                <a:latin typeface="Footlight MT Light" pitchFamily="18" charset="0"/>
              </a:rPr>
              <a:t>Where has he been these two years?</a:t>
            </a:r>
          </a:p>
          <a:p>
            <a:r>
              <a:rPr lang="en-US" sz="2400">
                <a:latin typeface="Footlight MT Light" pitchFamily="18" charset="0"/>
              </a:rPr>
              <a:t>The riddle begins to consume Chillingworth already</a:t>
            </a:r>
          </a:p>
          <a:p>
            <a:r>
              <a:rPr lang="en-US" sz="2400">
                <a:latin typeface="Footlight MT Light" pitchFamily="18" charset="0"/>
              </a:rPr>
              <a:t>Introduction of the magistrates and their plea for Hester to announce her partner in crime</a:t>
            </a:r>
          </a:p>
          <a:p>
            <a:pPr lvl="1"/>
            <a:r>
              <a:rPr lang="en-US" sz="2000">
                <a:latin typeface="Footlight MT Light" pitchFamily="18" charset="0"/>
              </a:rPr>
              <a:t>what would they have done to him? </a:t>
            </a:r>
          </a:p>
        </p:txBody>
      </p:sp>
      <p:pic>
        <p:nvPicPr>
          <p:cNvPr id="30727" name="Picture 7" descr="Judgment Day"/>
          <p:cNvPicPr>
            <a:picLocks noGrp="1" noChangeAspect="1" noChangeArrowheads="1"/>
          </p:cNvPicPr>
          <p:nvPr>
            <p:ph sz="half" idx="1"/>
          </p:nvPr>
        </p:nvPicPr>
        <p:blipFill>
          <a:blip r:embed="rId2" cstate="print"/>
          <a:srcRect/>
          <a:stretch>
            <a:fillRect/>
          </a:stretch>
        </p:blipFill>
        <p:spPr>
          <a:xfrm>
            <a:off x="685800" y="1752600"/>
            <a:ext cx="3532188" cy="4310063"/>
          </a:xfr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4:  The Interview</a:t>
            </a:r>
          </a:p>
        </p:txBody>
      </p:sp>
      <p:sp>
        <p:nvSpPr>
          <p:cNvPr id="33797" name="Rectangle 5"/>
          <p:cNvSpPr>
            <a:spLocks noGrp="1" noChangeArrowheads="1"/>
          </p:cNvSpPr>
          <p:nvPr>
            <p:ph type="body" sz="half" idx="2"/>
          </p:nvPr>
        </p:nvSpPr>
        <p:spPr>
          <a:xfrm>
            <a:off x="4648200" y="1447800"/>
            <a:ext cx="4038600" cy="5181600"/>
          </a:xfrm>
        </p:spPr>
        <p:txBody>
          <a:bodyPr/>
          <a:lstStyle/>
          <a:p>
            <a:pPr>
              <a:lnSpc>
                <a:spcPct val="90000"/>
              </a:lnSpc>
            </a:pPr>
            <a:r>
              <a:rPr lang="en-US" sz="2800">
                <a:latin typeface="Footlight MT Light" pitchFamily="18" charset="0"/>
              </a:rPr>
              <a:t>Why doesn’t Chillingworth want to kill Hester and her child?</a:t>
            </a:r>
          </a:p>
          <a:p>
            <a:pPr>
              <a:lnSpc>
                <a:spcPct val="90000"/>
              </a:lnSpc>
            </a:pPr>
            <a:r>
              <a:rPr lang="en-US" sz="2800">
                <a:latin typeface="Footlight MT Light" pitchFamily="18" charset="0"/>
              </a:rPr>
              <a:t>Chillingworth as the leech = pun</a:t>
            </a:r>
          </a:p>
          <a:p>
            <a:pPr>
              <a:lnSpc>
                <a:spcPct val="90000"/>
              </a:lnSpc>
            </a:pPr>
            <a:r>
              <a:rPr lang="en-US" sz="2800">
                <a:latin typeface="Footlight MT Light" pitchFamily="18" charset="0"/>
              </a:rPr>
              <a:t>Chillingworth admits it was both of their faults</a:t>
            </a:r>
          </a:p>
          <a:p>
            <a:pPr>
              <a:lnSpc>
                <a:spcPct val="90000"/>
              </a:lnSpc>
            </a:pPr>
            <a:r>
              <a:rPr lang="en-US" sz="2800">
                <a:latin typeface="Footlight MT Light" pitchFamily="18" charset="0"/>
              </a:rPr>
              <a:t>Hester holds two secrets</a:t>
            </a:r>
          </a:p>
          <a:p>
            <a:pPr>
              <a:lnSpc>
                <a:spcPct val="90000"/>
              </a:lnSpc>
            </a:pPr>
            <a:r>
              <a:rPr lang="en-US" sz="2800">
                <a:latin typeface="Footlight MT Light" pitchFamily="18" charset="0"/>
              </a:rPr>
              <a:t>Hester asks if Chillingworth is the Black Man</a:t>
            </a:r>
          </a:p>
        </p:txBody>
      </p:sp>
      <p:pic>
        <p:nvPicPr>
          <p:cNvPr id="33808" name="Picture 16" descr="hester"/>
          <p:cNvPicPr>
            <a:picLocks noGrp="1" noChangeAspect="1" noChangeArrowheads="1"/>
          </p:cNvPicPr>
          <p:nvPr>
            <p:ph type="clipArt" sz="half" idx="1"/>
          </p:nvPr>
        </p:nvPicPr>
        <p:blipFill>
          <a:blip r:embed="rId2" cstate="print"/>
          <a:srcRect/>
          <a:stretch>
            <a:fillRect/>
          </a:stretch>
        </p:blipFill>
        <p:spPr>
          <a:xfrm>
            <a:off x="457200" y="1646238"/>
            <a:ext cx="4038600" cy="44323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5: Hester </a:t>
            </a:r>
            <a:r>
              <a:rPr lang="en-US">
                <a:solidFill>
                  <a:srgbClr val="FF0000"/>
                </a:solidFill>
                <a:latin typeface="Dauphin" pitchFamily="18" charset="0"/>
              </a:rPr>
              <a:t>a</a:t>
            </a:r>
            <a:r>
              <a:rPr lang="en-US">
                <a:latin typeface="Dauphin" pitchFamily="18" charset="0"/>
              </a:rPr>
              <a:t>t Her Needle</a:t>
            </a:r>
          </a:p>
        </p:txBody>
      </p:sp>
      <p:sp>
        <p:nvSpPr>
          <p:cNvPr id="49155" name="Rectangle 3"/>
          <p:cNvSpPr>
            <a:spLocks noGrp="1" noChangeArrowheads="1"/>
          </p:cNvSpPr>
          <p:nvPr>
            <p:ph type="body" sz="half" idx="1"/>
          </p:nvPr>
        </p:nvSpPr>
        <p:spPr/>
        <p:txBody>
          <a:bodyPr/>
          <a:lstStyle/>
          <a:p>
            <a:r>
              <a:rPr lang="en-US" sz="2400">
                <a:latin typeface="Footlight MT Light" pitchFamily="18" charset="0"/>
              </a:rPr>
              <a:t>Hester is released from prison but decides to stay in Boston for three reasons:</a:t>
            </a:r>
          </a:p>
          <a:p>
            <a:pPr lvl="1"/>
            <a:r>
              <a:rPr lang="en-US" sz="2000">
                <a:latin typeface="Footlight MT Light" pitchFamily="18" charset="0"/>
              </a:rPr>
              <a:t>She feels drawn to the place that marked a great change or growth in her life</a:t>
            </a:r>
          </a:p>
          <a:p>
            <a:pPr lvl="1"/>
            <a:r>
              <a:rPr lang="en-US" sz="2000">
                <a:latin typeface="Footlight MT Light" pitchFamily="18" charset="0"/>
              </a:rPr>
              <a:t>The gentleman who fathered her baby still resides in Boston</a:t>
            </a:r>
          </a:p>
          <a:p>
            <a:pPr lvl="1"/>
            <a:r>
              <a:rPr lang="en-US" sz="2000">
                <a:latin typeface="Footlight MT Light" pitchFamily="18" charset="0"/>
              </a:rPr>
              <a:t>She feels she must repent of her sins by staying and doing what she can for forgiveness</a:t>
            </a:r>
          </a:p>
          <a:p>
            <a:endParaRPr lang="en-US" sz="2400">
              <a:latin typeface="Footlight MT Light" pitchFamily="18" charset="0"/>
            </a:endParaRPr>
          </a:p>
        </p:txBody>
      </p:sp>
      <p:sp>
        <p:nvSpPr>
          <p:cNvPr id="49156" name="Rectangle 4"/>
          <p:cNvSpPr>
            <a:spLocks noGrp="1" noChangeArrowheads="1"/>
          </p:cNvSpPr>
          <p:nvPr>
            <p:ph type="body" sz="half" idx="2"/>
          </p:nvPr>
        </p:nvSpPr>
        <p:spPr/>
        <p:txBody>
          <a:bodyPr/>
          <a:lstStyle/>
          <a:p>
            <a:r>
              <a:rPr lang="en-US" sz="2400">
                <a:latin typeface="Footlight MT Light" pitchFamily="18" charset="0"/>
              </a:rPr>
              <a:t>Hester must support herself and Pearl, so she sews</a:t>
            </a:r>
          </a:p>
          <a:p>
            <a:r>
              <a:rPr lang="en-US" sz="2400">
                <a:latin typeface="Footlight MT Light" pitchFamily="18" charset="0"/>
              </a:rPr>
              <a:t>Even the wealthy people who once scolded her pay her for her expertise with the needle</a:t>
            </a:r>
          </a:p>
          <a:p>
            <a:r>
              <a:rPr lang="en-US" sz="2400">
                <a:latin typeface="Footlight MT Light" pitchFamily="18" charset="0"/>
              </a:rPr>
              <a:t>Hester is allowed to sew everything—but a wedding dress</a:t>
            </a:r>
          </a:p>
          <a:p>
            <a:r>
              <a:rPr lang="en-US" sz="2400">
                <a:latin typeface="Footlight MT Light" pitchFamily="18" charset="0"/>
              </a:rPr>
              <a:t>In her spare time, Hester gives her time to charities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6: Pe</a:t>
            </a:r>
            <a:r>
              <a:rPr lang="en-US">
                <a:solidFill>
                  <a:srgbClr val="FF0000"/>
                </a:solidFill>
                <a:latin typeface="Dauphin" pitchFamily="18" charset="0"/>
              </a:rPr>
              <a:t>a</a:t>
            </a:r>
            <a:r>
              <a:rPr lang="en-US">
                <a:latin typeface="Dauphin" pitchFamily="18" charset="0"/>
              </a:rPr>
              <a:t>rl</a:t>
            </a:r>
          </a:p>
        </p:txBody>
      </p:sp>
      <p:sp>
        <p:nvSpPr>
          <p:cNvPr id="52227" name="Rectangle 3"/>
          <p:cNvSpPr>
            <a:spLocks noGrp="1" noChangeArrowheads="1"/>
          </p:cNvSpPr>
          <p:nvPr>
            <p:ph type="body" sz="half" idx="1"/>
          </p:nvPr>
        </p:nvSpPr>
        <p:spPr>
          <a:xfrm>
            <a:off x="533400" y="1295400"/>
            <a:ext cx="4038600" cy="5334000"/>
          </a:xfrm>
        </p:spPr>
        <p:txBody>
          <a:bodyPr/>
          <a:lstStyle/>
          <a:p>
            <a:r>
              <a:rPr lang="en-US" sz="2000">
                <a:latin typeface="Footlight MT Light" pitchFamily="18" charset="0"/>
              </a:rPr>
              <a:t>Hester named her baby Pearl, “as being of great price,--purchased with all she had…” (82).</a:t>
            </a:r>
          </a:p>
          <a:p>
            <a:r>
              <a:rPr lang="en-US" sz="2000">
                <a:latin typeface="Footlight MT Light" pitchFamily="18" charset="0"/>
              </a:rPr>
              <a:t>Pearl was called a sprite, an imp, an elf—all alluding to her expected terror-like behavior being the product of sin</a:t>
            </a:r>
          </a:p>
          <a:p>
            <a:r>
              <a:rPr lang="en-US" sz="2000">
                <a:latin typeface="Footlight MT Light" pitchFamily="18" charset="0"/>
              </a:rPr>
              <a:t>Hester admitted that the only times she felt as peace was when Pearl was asleep</a:t>
            </a:r>
          </a:p>
          <a:p>
            <a:r>
              <a:rPr lang="en-US" sz="2000">
                <a:latin typeface="Footlight MT Light" pitchFamily="18" charset="0"/>
              </a:rPr>
              <a:t>Hester knows that Pearl was given to her to remind her of her sin; Pearl saw to it that her mother “paid the price”</a:t>
            </a:r>
          </a:p>
          <a:p>
            <a:r>
              <a:rPr lang="en-US" sz="2000">
                <a:latin typeface="Footlight MT Light" pitchFamily="18" charset="0"/>
              </a:rPr>
              <a:t>Is she a devil-child or just an innocent product of love?</a:t>
            </a:r>
          </a:p>
        </p:txBody>
      </p:sp>
      <p:sp>
        <p:nvSpPr>
          <p:cNvPr id="52229" name="Rectangle 5"/>
          <p:cNvSpPr>
            <a:spLocks noChangeArrowheads="1"/>
          </p:cNvSpPr>
          <p:nvPr/>
        </p:nvSpPr>
        <p:spPr bwMode="auto">
          <a:xfrm>
            <a:off x="5105400" y="1600200"/>
            <a:ext cx="4038600" cy="4525963"/>
          </a:xfrm>
          <a:prstGeom prst="rect">
            <a:avLst/>
          </a:prstGeom>
          <a:noFill/>
          <a:ln w="9525">
            <a:noFill/>
            <a:miter lim="800000"/>
            <a:headEnd/>
            <a:tailEnd/>
          </a:ln>
          <a:effectLst/>
        </p:spPr>
        <p:txBody>
          <a:bodyPr/>
          <a:lstStyle/>
          <a:p>
            <a:pPr marL="342900" indent="-342900">
              <a:spcBef>
                <a:spcPct val="20000"/>
              </a:spcBef>
              <a:buFontTx/>
              <a:buChar char="•"/>
            </a:pPr>
            <a:endParaRPr lang="en-US" sz="2800">
              <a:latin typeface="Arial" charset="0"/>
            </a:endParaRPr>
          </a:p>
        </p:txBody>
      </p:sp>
      <p:sp>
        <p:nvSpPr>
          <p:cNvPr id="52230" name="Rectangle 6"/>
          <p:cNvSpPr>
            <a:spLocks noChangeArrowheads="1"/>
          </p:cNvSpPr>
          <p:nvPr/>
        </p:nvSpPr>
        <p:spPr bwMode="auto">
          <a:xfrm>
            <a:off x="3014663" y="1954213"/>
            <a:ext cx="9144000" cy="0"/>
          </a:xfrm>
          <a:prstGeom prst="rect">
            <a:avLst/>
          </a:prstGeom>
          <a:solidFill>
            <a:srgbClr val="F4F8FB"/>
          </a:solidFill>
          <a:ln w="9525">
            <a:noFill/>
            <a:miter lim="800000"/>
            <a:headEnd/>
            <a:tailEnd/>
          </a:ln>
          <a:effectLst/>
        </p:spPr>
        <p:txBody>
          <a:bodyPr>
            <a:spAutoFit/>
          </a:bodyPr>
          <a:lstStyle/>
          <a:p>
            <a:endParaRPr lang="en-US"/>
          </a:p>
        </p:txBody>
      </p:sp>
      <p:sp>
        <p:nvSpPr>
          <p:cNvPr id="52231" name="Rectangle 7"/>
          <p:cNvSpPr>
            <a:spLocks noChangeArrowheads="1"/>
          </p:cNvSpPr>
          <p:nvPr/>
        </p:nvSpPr>
        <p:spPr bwMode="auto">
          <a:xfrm>
            <a:off x="3014663" y="1954213"/>
            <a:ext cx="9144000" cy="0"/>
          </a:xfrm>
          <a:prstGeom prst="rect">
            <a:avLst/>
          </a:prstGeom>
          <a:solidFill>
            <a:srgbClr val="F4F8FB"/>
          </a:solidFill>
          <a:ln w="9525">
            <a:noFill/>
            <a:miter lim="800000"/>
            <a:headEnd/>
            <a:tailEnd/>
          </a:ln>
          <a:effectLst/>
        </p:spPr>
        <p:txBody>
          <a:bodyPr>
            <a:spAutoFit/>
          </a:bodyPr>
          <a:lstStyle/>
          <a:p>
            <a:endParaRPr lang="en-US"/>
          </a:p>
        </p:txBody>
      </p:sp>
      <p:sp>
        <p:nvSpPr>
          <p:cNvPr id="52232" name="Rectangle 8"/>
          <p:cNvSpPr>
            <a:spLocks noChangeArrowheads="1"/>
          </p:cNvSpPr>
          <p:nvPr/>
        </p:nvSpPr>
        <p:spPr bwMode="auto">
          <a:xfrm>
            <a:off x="3014663" y="1954213"/>
            <a:ext cx="9144000" cy="0"/>
          </a:xfrm>
          <a:prstGeom prst="rect">
            <a:avLst/>
          </a:prstGeom>
          <a:solidFill>
            <a:srgbClr val="F4F8FB"/>
          </a:solidFill>
          <a:ln w="9525">
            <a:noFill/>
            <a:miter lim="800000"/>
            <a:headEnd/>
            <a:tailEnd/>
          </a:ln>
          <a:effectLst/>
        </p:spPr>
        <p:txBody>
          <a:bodyPr lIns="0" tIns="0" rIns="0" bIns="0">
            <a:spAutoFit/>
          </a:bodyPr>
          <a:lstStyle/>
          <a:p>
            <a:endParaRPr lang="en-US"/>
          </a:p>
        </p:txBody>
      </p:sp>
      <p:pic>
        <p:nvPicPr>
          <p:cNvPr id="52239" name="Picture 15" descr="one%2520solitary%2520creamy%2520pearl%2520w%2520frame">
            <a:hlinkClick r:id="rId2"/>
          </p:cNvPr>
          <p:cNvPicPr>
            <a:picLocks noGrp="1" noChangeAspect="1" noChangeArrowheads="1"/>
          </p:cNvPicPr>
          <p:nvPr>
            <p:ph type="clipArt" sz="half" idx="2"/>
          </p:nvPr>
        </p:nvPicPr>
        <p:blipFill>
          <a:blip r:embed="rId3" cstate="print"/>
          <a:srcRect/>
          <a:stretch>
            <a:fillRect/>
          </a:stretch>
        </p:blipFill>
        <p:spPr>
          <a:xfrm>
            <a:off x="4648200" y="2339975"/>
            <a:ext cx="4038600" cy="3044825"/>
          </a:xfr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7: The Governor’s H</a:t>
            </a:r>
            <a:r>
              <a:rPr lang="en-US">
                <a:solidFill>
                  <a:srgbClr val="FF0000"/>
                </a:solidFill>
                <a:latin typeface="Dauphin" pitchFamily="18" charset="0"/>
              </a:rPr>
              <a:t>a</a:t>
            </a:r>
            <a:r>
              <a:rPr lang="en-US">
                <a:latin typeface="Dauphin" pitchFamily="18" charset="0"/>
              </a:rPr>
              <a:t>ll</a:t>
            </a:r>
          </a:p>
        </p:txBody>
      </p:sp>
      <p:sp>
        <p:nvSpPr>
          <p:cNvPr id="53252" name="Rectangle 4"/>
          <p:cNvSpPr>
            <a:spLocks noGrp="1" noChangeArrowheads="1"/>
          </p:cNvSpPr>
          <p:nvPr>
            <p:ph type="body" sz="half" idx="2"/>
          </p:nvPr>
        </p:nvSpPr>
        <p:spPr/>
        <p:txBody>
          <a:bodyPr/>
          <a:lstStyle/>
          <a:p>
            <a:pPr>
              <a:lnSpc>
                <a:spcPct val="90000"/>
              </a:lnSpc>
            </a:pPr>
            <a:r>
              <a:rPr lang="en-US" sz="2400">
                <a:latin typeface="Footlight MT Light" pitchFamily="18" charset="0"/>
              </a:rPr>
              <a:t>Hester is afraid that they will take Pearl away from her</a:t>
            </a:r>
          </a:p>
          <a:p>
            <a:pPr>
              <a:lnSpc>
                <a:spcPct val="90000"/>
              </a:lnSpc>
            </a:pPr>
            <a:r>
              <a:rPr lang="en-US" sz="2400">
                <a:latin typeface="Footlight MT Light" pitchFamily="18" charset="0"/>
              </a:rPr>
              <a:t>Hester understands that Pearl is her punishment and gift from God—to remind her of her sin and her love</a:t>
            </a:r>
          </a:p>
          <a:p>
            <a:pPr>
              <a:lnSpc>
                <a:spcPct val="90000"/>
              </a:lnSpc>
            </a:pPr>
            <a:r>
              <a:rPr lang="en-US" sz="2400">
                <a:latin typeface="Footlight MT Light" pitchFamily="18" charset="0"/>
              </a:rPr>
              <a:t>Irony &amp; satire: the governor’s hall is exquisite when the Puritan code strictly forbids “earthly treasures”</a:t>
            </a:r>
          </a:p>
        </p:txBody>
      </p:sp>
      <p:sp>
        <p:nvSpPr>
          <p:cNvPr id="53253" name="Rectangle 5"/>
          <p:cNvSpPr>
            <a:spLocks noChangeArrowheads="1"/>
          </p:cNvSpPr>
          <p:nvPr/>
        </p:nvSpPr>
        <p:spPr bwMode="auto">
          <a:xfrm>
            <a:off x="-957263" y="1263650"/>
            <a:ext cx="9144001" cy="0"/>
          </a:xfrm>
          <a:prstGeom prst="rect">
            <a:avLst/>
          </a:prstGeom>
          <a:noFill/>
          <a:ln w="9525">
            <a:noFill/>
            <a:miter lim="800000"/>
            <a:headEnd/>
            <a:tailEnd/>
          </a:ln>
          <a:effectLst/>
        </p:spPr>
        <p:txBody>
          <a:bodyPr>
            <a:spAutoFit/>
          </a:bodyPr>
          <a:lstStyle/>
          <a:p>
            <a:endParaRPr lang="en-US"/>
          </a:p>
        </p:txBody>
      </p:sp>
      <p:pic>
        <p:nvPicPr>
          <p:cNvPr id="53256" name="Picture 8" descr="Mahonia Hall Official Residence of Oregon Governors"/>
          <p:cNvPicPr>
            <a:picLocks noGrp="1" noChangeAspect="1" noChangeArrowheads="1"/>
          </p:cNvPicPr>
          <p:nvPr>
            <p:ph type="clipArt" sz="half" idx="1"/>
          </p:nvPr>
        </p:nvPicPr>
        <p:blipFill>
          <a:blip r:embed="rId2" cstate="print"/>
          <a:srcRect/>
          <a:stretch>
            <a:fillRect/>
          </a:stretch>
        </p:blipFill>
        <p:spPr>
          <a:xfrm>
            <a:off x="457200" y="2363788"/>
            <a:ext cx="4038600" cy="29972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a:latin typeface="Dauphin" pitchFamily="18" charset="0"/>
              </a:rPr>
              <a:t>Ch</a:t>
            </a:r>
            <a:r>
              <a:rPr lang="en-US" sz="4000">
                <a:solidFill>
                  <a:srgbClr val="FF0000"/>
                </a:solidFill>
                <a:latin typeface="Dauphin" pitchFamily="18" charset="0"/>
              </a:rPr>
              <a:t>a</a:t>
            </a:r>
            <a:r>
              <a:rPr lang="en-US" sz="4000">
                <a:latin typeface="Dauphin" pitchFamily="18" charset="0"/>
              </a:rPr>
              <a:t>pter 8: The Elf-Child &amp; the Minister</a:t>
            </a:r>
          </a:p>
        </p:txBody>
      </p:sp>
      <p:sp>
        <p:nvSpPr>
          <p:cNvPr id="55300" name="Rectangle 4"/>
          <p:cNvSpPr>
            <a:spLocks noGrp="1" noChangeArrowheads="1"/>
          </p:cNvSpPr>
          <p:nvPr>
            <p:ph type="body" sz="half" idx="1"/>
          </p:nvPr>
        </p:nvSpPr>
        <p:spPr>
          <a:xfrm>
            <a:off x="457200" y="1600200"/>
            <a:ext cx="4038600" cy="4953000"/>
          </a:xfrm>
        </p:spPr>
        <p:txBody>
          <a:bodyPr/>
          <a:lstStyle/>
          <a:p>
            <a:r>
              <a:rPr lang="en-US" sz="2400">
                <a:latin typeface="Footlight MT Light" pitchFamily="18" charset="0"/>
              </a:rPr>
              <a:t>Governor Bellingham affirms that they will take Pearl from Hester</a:t>
            </a:r>
          </a:p>
          <a:p>
            <a:r>
              <a:rPr lang="en-US" sz="2400">
                <a:latin typeface="Footlight MT Light" pitchFamily="18" charset="0"/>
              </a:rPr>
              <a:t>Hester turns to Reverend Dimmesdale for help</a:t>
            </a:r>
          </a:p>
          <a:p>
            <a:r>
              <a:rPr lang="en-US" sz="2400">
                <a:latin typeface="Footlight MT Light" pitchFamily="18" charset="0"/>
              </a:rPr>
              <a:t>Dimmesdale points out that the child was sent by God as a reminder of her sin</a:t>
            </a:r>
          </a:p>
          <a:p>
            <a:r>
              <a:rPr lang="en-US" sz="2400">
                <a:latin typeface="Footlight MT Light" pitchFamily="18" charset="0"/>
              </a:rPr>
              <a:t>If Hester can “turn the child around,” then Pearl may just help Hester enter Heaven as well</a:t>
            </a:r>
          </a:p>
        </p:txBody>
      </p:sp>
      <p:pic>
        <p:nvPicPr>
          <p:cNvPr id="55303" name="Picture 7" descr="ch8"/>
          <p:cNvPicPr>
            <a:picLocks noChangeAspect="1" noChangeArrowheads="1"/>
          </p:cNvPicPr>
          <p:nvPr/>
        </p:nvPicPr>
        <p:blipFill>
          <a:blip r:embed="rId2" cstate="print"/>
          <a:srcRect/>
          <a:stretch>
            <a:fillRect/>
          </a:stretch>
        </p:blipFill>
        <p:spPr bwMode="auto">
          <a:xfrm>
            <a:off x="4800600" y="1524000"/>
            <a:ext cx="3387725" cy="48672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9:  The Leech</a:t>
            </a:r>
          </a:p>
        </p:txBody>
      </p:sp>
      <p:sp>
        <p:nvSpPr>
          <p:cNvPr id="57350" name="Rectangle 6"/>
          <p:cNvSpPr>
            <a:spLocks noGrp="1" noChangeArrowheads="1"/>
          </p:cNvSpPr>
          <p:nvPr>
            <p:ph type="body" sz="half" idx="1"/>
          </p:nvPr>
        </p:nvSpPr>
        <p:spPr>
          <a:xfrm>
            <a:off x="457200" y="1600200"/>
            <a:ext cx="4038600" cy="4953000"/>
          </a:xfrm>
        </p:spPr>
        <p:txBody>
          <a:bodyPr/>
          <a:lstStyle/>
          <a:p>
            <a:pPr>
              <a:lnSpc>
                <a:spcPct val="80000"/>
              </a:lnSpc>
            </a:pPr>
            <a:r>
              <a:rPr lang="en-US" sz="2400">
                <a:latin typeface="Footlight MT Light" pitchFamily="18" charset="0"/>
              </a:rPr>
              <a:t>Chillingworth is revered for his skills as a physician; Dimmesdale is revered for his sermons that grow stronger each Sunday, even though his health deteriorates each day</a:t>
            </a:r>
          </a:p>
          <a:p>
            <a:pPr>
              <a:lnSpc>
                <a:spcPct val="80000"/>
              </a:lnSpc>
            </a:pPr>
            <a:r>
              <a:rPr lang="en-US" sz="2400">
                <a:latin typeface="Footlight MT Light" pitchFamily="18" charset="0"/>
              </a:rPr>
              <a:t>The townspeople beg Dimmesdale to take Chillingworth as his physician, and the reverend finally accepts</a:t>
            </a:r>
          </a:p>
          <a:p>
            <a:pPr>
              <a:lnSpc>
                <a:spcPct val="80000"/>
              </a:lnSpc>
            </a:pPr>
            <a:r>
              <a:rPr lang="en-US" sz="2400">
                <a:latin typeface="Footlight MT Light" pitchFamily="18" charset="0"/>
              </a:rPr>
              <a:t>Chillingworth grows suspicious of Dimmesdale’s unexpected deteriorating health</a:t>
            </a:r>
          </a:p>
          <a:p>
            <a:pPr>
              <a:lnSpc>
                <a:spcPct val="80000"/>
              </a:lnSpc>
            </a:pPr>
            <a:endParaRPr lang="en-US" sz="2400">
              <a:latin typeface="Footlight MT Light" pitchFamily="18" charset="0"/>
            </a:endParaRPr>
          </a:p>
        </p:txBody>
      </p:sp>
      <p:sp>
        <p:nvSpPr>
          <p:cNvPr id="57349" name="Rectangle 5"/>
          <p:cNvSpPr>
            <a:spLocks noGrp="1" noChangeArrowheads="1"/>
          </p:cNvSpPr>
          <p:nvPr>
            <p:ph type="body" sz="half" idx="2"/>
          </p:nvPr>
        </p:nvSpPr>
        <p:spPr/>
        <p:txBody>
          <a:bodyPr/>
          <a:lstStyle/>
          <a:p>
            <a:pPr>
              <a:lnSpc>
                <a:spcPct val="80000"/>
              </a:lnSpc>
            </a:pPr>
            <a:r>
              <a:rPr lang="en-US" sz="2400">
                <a:latin typeface="Footlight MT Light" pitchFamily="18" charset="0"/>
              </a:rPr>
              <a:t>The two begin to live in the same house</a:t>
            </a:r>
          </a:p>
          <a:p>
            <a:pPr>
              <a:lnSpc>
                <a:spcPct val="80000"/>
              </a:lnSpc>
            </a:pPr>
            <a:r>
              <a:rPr lang="en-US" sz="2400">
                <a:latin typeface="Footlight MT Light" pitchFamily="18" charset="0"/>
              </a:rPr>
              <a:t>The townspeople notice a big change in Chillingworth’s appearance and begin to gossip that either Satan or Satan’s emissary has now resided along with their godly Reverend Dimmesdale and fear for their pastor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10:  The Leech&amp; His P</a:t>
            </a:r>
            <a:r>
              <a:rPr lang="en-US">
                <a:solidFill>
                  <a:srgbClr val="FF0000"/>
                </a:solidFill>
                <a:latin typeface="Dauphin" pitchFamily="18" charset="0"/>
              </a:rPr>
              <a:t>a</a:t>
            </a:r>
            <a:r>
              <a:rPr lang="en-US">
                <a:latin typeface="Dauphin" pitchFamily="18" charset="0"/>
              </a:rPr>
              <a:t>tient</a:t>
            </a:r>
          </a:p>
        </p:txBody>
      </p:sp>
      <p:sp>
        <p:nvSpPr>
          <p:cNvPr id="60423" name="Rectangle 7"/>
          <p:cNvSpPr>
            <a:spLocks noGrp="1" noChangeArrowheads="1"/>
          </p:cNvSpPr>
          <p:nvPr>
            <p:ph type="body" sz="half" idx="2"/>
          </p:nvPr>
        </p:nvSpPr>
        <p:spPr>
          <a:xfrm>
            <a:off x="4572000" y="1447800"/>
            <a:ext cx="4038600" cy="4953000"/>
          </a:xfrm>
        </p:spPr>
        <p:txBody>
          <a:bodyPr/>
          <a:lstStyle/>
          <a:p>
            <a:pPr>
              <a:lnSpc>
                <a:spcPct val="90000"/>
              </a:lnSpc>
            </a:pPr>
            <a:r>
              <a:rPr lang="en-US" sz="2400">
                <a:latin typeface="Footlight MT Light" pitchFamily="18" charset="0"/>
              </a:rPr>
              <a:t>Chillingworth and Dimmesdale discuss guilt</a:t>
            </a:r>
          </a:p>
          <a:p>
            <a:pPr>
              <a:lnSpc>
                <a:spcPct val="90000"/>
              </a:lnSpc>
            </a:pPr>
            <a:r>
              <a:rPr lang="en-US" sz="2400">
                <a:latin typeface="Footlight MT Light" pitchFamily="18" charset="0"/>
              </a:rPr>
              <a:t>Chillingworth urges Dimmesdale to share his guilt, but the latter refuses</a:t>
            </a:r>
          </a:p>
          <a:p>
            <a:pPr>
              <a:lnSpc>
                <a:spcPct val="90000"/>
              </a:lnSpc>
            </a:pPr>
            <a:r>
              <a:rPr lang="en-US" sz="2400">
                <a:latin typeface="Footlight MT Light" pitchFamily="18" charset="0"/>
              </a:rPr>
              <a:t>Dimmesdale admits that Hester is better off than her secret lover, for he believes it is “better for the sufferer to be free to show his pain, as [Hester], than to cover it all up in his heart” (124).</a:t>
            </a:r>
          </a:p>
          <a:p>
            <a:pPr>
              <a:lnSpc>
                <a:spcPct val="90000"/>
              </a:lnSpc>
            </a:pPr>
            <a:r>
              <a:rPr lang="en-US" sz="2400">
                <a:latin typeface="Footlight MT Light" pitchFamily="18" charset="0"/>
              </a:rPr>
              <a:t>Chillingworth “unravels” the truth</a:t>
            </a:r>
          </a:p>
        </p:txBody>
      </p:sp>
      <p:pic>
        <p:nvPicPr>
          <p:cNvPr id="60425" name="Picture 9" descr="leech">
            <a:hlinkClick r:id="rId2"/>
          </p:cNvPr>
          <p:cNvPicPr>
            <a:picLocks noGrp="1" noChangeAspect="1" noChangeArrowheads="1"/>
          </p:cNvPicPr>
          <p:nvPr>
            <p:ph type="clipArt" sz="half" idx="1"/>
          </p:nvPr>
        </p:nvPicPr>
        <p:blipFill>
          <a:blip r:embed="rId3" cstate="print"/>
          <a:srcRect/>
          <a:stretch>
            <a:fillRect/>
          </a:stretch>
        </p:blipFill>
        <p:spPr>
          <a:xfrm>
            <a:off x="1219200" y="2590800"/>
            <a:ext cx="2560638" cy="27511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11:  The Interior of </a:t>
            </a:r>
            <a:r>
              <a:rPr lang="en-US">
                <a:solidFill>
                  <a:srgbClr val="FF0000"/>
                </a:solidFill>
                <a:latin typeface="Dauphin" pitchFamily="18" charset="0"/>
              </a:rPr>
              <a:t>a</a:t>
            </a:r>
            <a:r>
              <a:rPr lang="en-US">
                <a:latin typeface="Dauphin" pitchFamily="18" charset="0"/>
              </a:rPr>
              <a:t> He</a:t>
            </a:r>
            <a:r>
              <a:rPr lang="en-US">
                <a:solidFill>
                  <a:srgbClr val="FF0000"/>
                </a:solidFill>
                <a:latin typeface="Dauphin" pitchFamily="18" charset="0"/>
              </a:rPr>
              <a:t>a</a:t>
            </a:r>
            <a:r>
              <a:rPr lang="en-US">
                <a:latin typeface="Dauphin" pitchFamily="18" charset="0"/>
              </a:rPr>
              <a:t>rt</a:t>
            </a:r>
          </a:p>
        </p:txBody>
      </p:sp>
      <p:sp>
        <p:nvSpPr>
          <p:cNvPr id="66564" name="Rectangle 4"/>
          <p:cNvSpPr>
            <a:spLocks noGrp="1" noChangeArrowheads="1"/>
          </p:cNvSpPr>
          <p:nvPr>
            <p:ph type="body" sz="half" idx="1"/>
          </p:nvPr>
        </p:nvSpPr>
        <p:spPr/>
        <p:txBody>
          <a:bodyPr/>
          <a:lstStyle/>
          <a:p>
            <a:pPr>
              <a:lnSpc>
                <a:spcPct val="80000"/>
              </a:lnSpc>
            </a:pPr>
            <a:r>
              <a:rPr lang="en-US" sz="2400">
                <a:latin typeface="Footlight MT Light" pitchFamily="18" charset="0"/>
              </a:rPr>
              <a:t>Dimmesdale “achieved a brilliant popularity in his sacred office”</a:t>
            </a:r>
          </a:p>
          <a:p>
            <a:pPr>
              <a:lnSpc>
                <a:spcPct val="80000"/>
              </a:lnSpc>
            </a:pPr>
            <a:r>
              <a:rPr lang="en-US" sz="2400">
                <a:latin typeface="Footlight MT Light" pitchFamily="18" charset="0"/>
              </a:rPr>
              <a:t>All of his sermons hinted at his own sins but he never confessed outwardly</a:t>
            </a:r>
          </a:p>
          <a:p>
            <a:pPr>
              <a:lnSpc>
                <a:spcPct val="80000"/>
              </a:lnSpc>
            </a:pPr>
            <a:r>
              <a:rPr lang="en-US" sz="2400">
                <a:latin typeface="Footlight MT Light" pitchFamily="18" charset="0"/>
              </a:rPr>
              <a:t>Townspeople thought he was too godly and were humbled by him</a:t>
            </a:r>
          </a:p>
          <a:p>
            <a:pPr>
              <a:lnSpc>
                <a:spcPct val="80000"/>
              </a:lnSpc>
            </a:pPr>
            <a:r>
              <a:rPr lang="en-US" sz="2400">
                <a:latin typeface="Footlight MT Light" pitchFamily="18" charset="0"/>
              </a:rPr>
              <a:t>They deemed Dimmesdale to be “a miracle of holiness”</a:t>
            </a:r>
          </a:p>
          <a:p>
            <a:pPr>
              <a:lnSpc>
                <a:spcPct val="80000"/>
              </a:lnSpc>
            </a:pPr>
            <a:r>
              <a:rPr lang="en-US" sz="2400">
                <a:latin typeface="Footlight MT Light" pitchFamily="18" charset="0"/>
              </a:rPr>
              <a:t>Dimmesdale tried to confess but never could</a:t>
            </a:r>
          </a:p>
        </p:txBody>
      </p:sp>
      <p:sp>
        <p:nvSpPr>
          <p:cNvPr id="66565" name="Rectangle 5"/>
          <p:cNvSpPr>
            <a:spLocks noGrp="1" noChangeArrowheads="1"/>
          </p:cNvSpPr>
          <p:nvPr>
            <p:ph type="body" sz="half" idx="2"/>
          </p:nvPr>
        </p:nvSpPr>
        <p:spPr/>
        <p:txBody>
          <a:bodyPr/>
          <a:lstStyle/>
          <a:p>
            <a:pPr>
              <a:lnSpc>
                <a:spcPct val="80000"/>
              </a:lnSpc>
            </a:pPr>
            <a:r>
              <a:rPr lang="en-US" sz="2400">
                <a:latin typeface="Footlight MT Light" pitchFamily="18" charset="0"/>
              </a:rPr>
              <a:t>The townspeople, upon hearing him speak boldly about his own wrongdoings, did nothing more but revere him all the more</a:t>
            </a:r>
          </a:p>
          <a:p>
            <a:pPr>
              <a:lnSpc>
                <a:spcPct val="80000"/>
              </a:lnSpc>
            </a:pPr>
            <a:r>
              <a:rPr lang="en-US" sz="2400">
                <a:latin typeface="Footlight MT Light" pitchFamily="18" charset="0"/>
              </a:rPr>
              <a:t>We find out that he whips himself with a scourge, keeps vigils each night, and fasts—all of which have led to his deteriorating health</a:t>
            </a:r>
          </a:p>
          <a:p>
            <a:pPr>
              <a:lnSpc>
                <a:spcPct val="80000"/>
              </a:lnSpc>
            </a:pPr>
            <a:r>
              <a:rPr lang="en-US" sz="2400">
                <a:latin typeface="Footlight MT Light" pitchFamily="18" charset="0"/>
              </a:rPr>
              <a:t>He finally realized he could do something about his guilt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563562"/>
          </a:xfrm>
        </p:spPr>
        <p:txBody>
          <a:bodyPr/>
          <a:lstStyle/>
          <a:p>
            <a:r>
              <a:rPr lang="en-US" sz="4000">
                <a:latin typeface="Dauphin" pitchFamily="18" charset="0"/>
              </a:rPr>
              <a:t>Ch</a:t>
            </a:r>
            <a:r>
              <a:rPr lang="en-US" sz="4000">
                <a:solidFill>
                  <a:srgbClr val="FF0000"/>
                </a:solidFill>
                <a:latin typeface="Dauphin" pitchFamily="18" charset="0"/>
              </a:rPr>
              <a:t>a</a:t>
            </a:r>
            <a:r>
              <a:rPr lang="en-US" sz="4000">
                <a:latin typeface="Dauphin" pitchFamily="18" charset="0"/>
              </a:rPr>
              <a:t>pter 12:  The Minister’s Vigil</a:t>
            </a:r>
          </a:p>
        </p:txBody>
      </p:sp>
      <p:sp>
        <p:nvSpPr>
          <p:cNvPr id="68612" name="Rectangle 4"/>
          <p:cNvSpPr>
            <a:spLocks noGrp="1" noChangeArrowheads="1"/>
          </p:cNvSpPr>
          <p:nvPr>
            <p:ph type="body" sz="half" idx="1"/>
          </p:nvPr>
        </p:nvSpPr>
        <p:spPr>
          <a:xfrm>
            <a:off x="457200" y="990600"/>
            <a:ext cx="4038600" cy="5638800"/>
          </a:xfrm>
        </p:spPr>
        <p:txBody>
          <a:bodyPr/>
          <a:lstStyle/>
          <a:p>
            <a:pPr>
              <a:lnSpc>
                <a:spcPct val="80000"/>
              </a:lnSpc>
            </a:pPr>
            <a:r>
              <a:rPr lang="en-US" sz="2000">
                <a:latin typeface="Footlight MT Light" pitchFamily="18" charset="0"/>
              </a:rPr>
              <a:t>Sleepwalking, Dimmesdale leads himself to the scaffold—2</a:t>
            </a:r>
            <a:r>
              <a:rPr lang="en-US" sz="2000" baseline="30000">
                <a:latin typeface="Footlight MT Light" pitchFamily="18" charset="0"/>
              </a:rPr>
              <a:t>nd</a:t>
            </a:r>
            <a:r>
              <a:rPr lang="en-US" sz="2000">
                <a:latin typeface="Footlight MT Light" pitchFamily="18" charset="0"/>
              </a:rPr>
              <a:t> major scaffold scene</a:t>
            </a:r>
          </a:p>
          <a:p>
            <a:pPr>
              <a:lnSpc>
                <a:spcPct val="80000"/>
              </a:lnSpc>
            </a:pPr>
            <a:r>
              <a:rPr lang="en-US" sz="2000">
                <a:latin typeface="Footlight MT Light" pitchFamily="18" charset="0"/>
              </a:rPr>
              <a:t>He utters a cry—for repentance or to try to call out to others so they could see him up there?</a:t>
            </a:r>
          </a:p>
          <a:p>
            <a:pPr>
              <a:lnSpc>
                <a:spcPct val="80000"/>
              </a:lnSpc>
            </a:pPr>
            <a:r>
              <a:rPr lang="en-US" sz="2000">
                <a:latin typeface="Footlight MT Light" pitchFamily="18" charset="0"/>
              </a:rPr>
              <a:t>We know that seven years have passed since Hester first stood up on the scaffold</a:t>
            </a:r>
          </a:p>
          <a:p>
            <a:pPr>
              <a:lnSpc>
                <a:spcPct val="80000"/>
              </a:lnSpc>
            </a:pPr>
            <a:r>
              <a:rPr lang="en-US" sz="2000">
                <a:latin typeface="Footlight MT Light" pitchFamily="18" charset="0"/>
              </a:rPr>
              <a:t>Only two people heard Dimmesdale’s cry</a:t>
            </a:r>
          </a:p>
          <a:p>
            <a:pPr>
              <a:lnSpc>
                <a:spcPct val="80000"/>
              </a:lnSpc>
            </a:pPr>
            <a:r>
              <a:rPr lang="en-US" sz="2000">
                <a:latin typeface="Footlight MT Light" pitchFamily="18" charset="0"/>
              </a:rPr>
              <a:t>Governor Winthrop had just passed away</a:t>
            </a:r>
          </a:p>
          <a:p>
            <a:pPr>
              <a:lnSpc>
                <a:spcPct val="80000"/>
              </a:lnSpc>
            </a:pPr>
            <a:r>
              <a:rPr lang="en-US" sz="2000">
                <a:latin typeface="Footlight MT Light" pitchFamily="18" charset="0"/>
              </a:rPr>
              <a:t>Hester, Pearl, and Dimmesdale form “an electric chain”—of what?</a:t>
            </a:r>
          </a:p>
        </p:txBody>
      </p:sp>
      <p:sp>
        <p:nvSpPr>
          <p:cNvPr id="68613" name="Rectangle 5"/>
          <p:cNvSpPr>
            <a:spLocks noGrp="1" noChangeArrowheads="1"/>
          </p:cNvSpPr>
          <p:nvPr>
            <p:ph type="body" sz="half" idx="2"/>
          </p:nvPr>
        </p:nvSpPr>
        <p:spPr>
          <a:xfrm>
            <a:off x="4648200" y="990600"/>
            <a:ext cx="4038600" cy="5638800"/>
          </a:xfrm>
        </p:spPr>
        <p:txBody>
          <a:bodyPr/>
          <a:lstStyle/>
          <a:p>
            <a:pPr>
              <a:lnSpc>
                <a:spcPct val="80000"/>
              </a:lnSpc>
            </a:pPr>
            <a:r>
              <a:rPr lang="en-US" sz="2000">
                <a:latin typeface="Footlight MT Light" pitchFamily="18" charset="0"/>
              </a:rPr>
              <a:t>Chillingworth sees the three and smiles devilishly—and Dimmesdale declares his hate for the physician (isn’t it a sin to hate?)</a:t>
            </a:r>
          </a:p>
          <a:p>
            <a:pPr>
              <a:lnSpc>
                <a:spcPct val="80000"/>
              </a:lnSpc>
            </a:pPr>
            <a:r>
              <a:rPr lang="en-US" sz="2000">
                <a:latin typeface="Footlight MT Light" pitchFamily="18" charset="0"/>
              </a:rPr>
              <a:t>Pearl asks one of the most important questions to Dimmesdale—does she know who he is?</a:t>
            </a:r>
          </a:p>
          <a:p>
            <a:pPr>
              <a:lnSpc>
                <a:spcPct val="80000"/>
              </a:lnSpc>
            </a:pPr>
            <a:r>
              <a:rPr lang="en-US" sz="2000">
                <a:latin typeface="Footlight MT Light" pitchFamily="18" charset="0"/>
              </a:rPr>
              <a:t>The “A” in the sky made of crimson light—could that have been the result of their “electric chain”?</a:t>
            </a:r>
          </a:p>
          <a:p>
            <a:pPr>
              <a:lnSpc>
                <a:spcPct val="80000"/>
              </a:lnSpc>
            </a:pPr>
            <a:r>
              <a:rPr lang="en-US" sz="2000">
                <a:latin typeface="Footlight MT Light" pitchFamily="18" charset="0"/>
              </a:rPr>
              <a:t>The townspeople ignorantly translate it to be “A” for Angel—for Governor Winthrop’s soul rising up to Heaven</a:t>
            </a:r>
          </a:p>
          <a:p>
            <a:pPr>
              <a:lnSpc>
                <a:spcPct val="80000"/>
              </a:lnSpc>
            </a:pPr>
            <a:r>
              <a:rPr lang="en-US" sz="2000">
                <a:latin typeface="Footlight MT Light" pitchFamily="18" charset="0"/>
              </a:rPr>
              <a:t>The glove could NOT have been Dimmesdale’s!  Only Satan could have put it there to mock the Puritan’s leader!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Dauphin" pitchFamily="18" charset="0"/>
              </a:rPr>
              <a:t>Surveyor of The Custom House</a:t>
            </a:r>
          </a:p>
        </p:txBody>
      </p:sp>
      <p:sp>
        <p:nvSpPr>
          <p:cNvPr id="7173" name="Rectangle 5"/>
          <p:cNvSpPr>
            <a:spLocks noGrp="1" noChangeArrowheads="1"/>
          </p:cNvSpPr>
          <p:nvPr>
            <p:ph type="body" sz="half" idx="1"/>
          </p:nvPr>
        </p:nvSpPr>
        <p:spPr>
          <a:xfrm>
            <a:off x="457200" y="1371600"/>
            <a:ext cx="4038600" cy="5105400"/>
          </a:xfrm>
        </p:spPr>
        <p:txBody>
          <a:bodyPr/>
          <a:lstStyle/>
          <a:p>
            <a:pPr>
              <a:lnSpc>
                <a:spcPct val="80000"/>
              </a:lnSpc>
            </a:pPr>
            <a:r>
              <a:rPr lang="en-US" sz="2400">
                <a:latin typeface="Footlight MT Light" pitchFamily="18" charset="0"/>
              </a:rPr>
              <a:t>Having contributed to the Democratic Review, and once the Democrats were in power in the mid 1840s, Hawthorne was appointed surveyor of the customhouse of Salem, an experience which aided him in writing the Introduction to </a:t>
            </a:r>
            <a:r>
              <a:rPr lang="en-US" sz="2400" i="1">
                <a:latin typeface="Dauphin" pitchFamily="18" charset="0"/>
              </a:rPr>
              <a:t>The Sc</a:t>
            </a:r>
            <a:r>
              <a:rPr lang="en-US" sz="2400" i="1">
                <a:solidFill>
                  <a:srgbClr val="FF0000"/>
                </a:solidFill>
                <a:latin typeface="Dauphin" pitchFamily="18" charset="0"/>
              </a:rPr>
              <a:t>a</a:t>
            </a:r>
            <a:r>
              <a:rPr lang="en-US" sz="2400" i="1">
                <a:latin typeface="Dauphin" pitchFamily="18" charset="0"/>
              </a:rPr>
              <a:t>rlet Letter</a:t>
            </a:r>
            <a:r>
              <a:rPr lang="en-US" sz="2400">
                <a:latin typeface="Dauphin" pitchFamily="18" charset="0"/>
              </a:rPr>
              <a:t> </a:t>
            </a:r>
          </a:p>
          <a:p>
            <a:pPr>
              <a:lnSpc>
                <a:spcPct val="80000"/>
              </a:lnSpc>
            </a:pPr>
            <a:r>
              <a:rPr lang="en-US" sz="2400">
                <a:latin typeface="Footlight MT Light" pitchFamily="18" charset="0"/>
              </a:rPr>
              <a:t>Hawthorne found a piece of cloth with an </a:t>
            </a:r>
            <a:r>
              <a:rPr lang="en-US" sz="2400">
                <a:solidFill>
                  <a:srgbClr val="FF0000"/>
                </a:solidFill>
                <a:latin typeface="Footlight MT Light" pitchFamily="18" charset="0"/>
              </a:rPr>
              <a:t>A </a:t>
            </a:r>
            <a:r>
              <a:rPr lang="en-US" sz="2400">
                <a:latin typeface="Footlight MT Light" pitchFamily="18" charset="0"/>
              </a:rPr>
              <a:t>on it and used it as the major symbol of his novel about the Puritan lifestyle</a:t>
            </a:r>
            <a:endParaRPr lang="en-US" sz="2400">
              <a:solidFill>
                <a:srgbClr val="FF0000"/>
              </a:solidFill>
              <a:latin typeface="Footlight MT Light" pitchFamily="18" charset="0"/>
            </a:endParaRPr>
          </a:p>
        </p:txBody>
      </p:sp>
      <p:pic>
        <p:nvPicPr>
          <p:cNvPr id="7176" name="Picture 8" descr="customhouse1"/>
          <p:cNvPicPr>
            <a:picLocks noGrp="1" noChangeAspect="1" noChangeArrowheads="1"/>
          </p:cNvPicPr>
          <p:nvPr>
            <p:ph type="clipArt" sz="half" idx="2"/>
          </p:nvPr>
        </p:nvPicPr>
        <p:blipFill>
          <a:blip r:embed="rId2" cstate="print"/>
          <a:srcRect/>
          <a:stretch>
            <a:fillRect/>
          </a:stretch>
        </p:blipFill>
        <p:spPr>
          <a:xfrm>
            <a:off x="4800600" y="1752600"/>
            <a:ext cx="4038600" cy="3019425"/>
          </a:xfrm>
        </p:spPr>
      </p:pic>
      <p:sp>
        <p:nvSpPr>
          <p:cNvPr id="7177" name="Text Box 9"/>
          <p:cNvSpPr txBox="1">
            <a:spLocks noChangeArrowheads="1"/>
          </p:cNvSpPr>
          <p:nvPr/>
        </p:nvSpPr>
        <p:spPr bwMode="auto">
          <a:xfrm>
            <a:off x="5257800" y="4800600"/>
            <a:ext cx="3352800" cy="641350"/>
          </a:xfrm>
          <a:prstGeom prst="rect">
            <a:avLst/>
          </a:prstGeom>
          <a:noFill/>
          <a:ln w="9525">
            <a:noFill/>
            <a:miter lim="800000"/>
            <a:headEnd/>
            <a:tailEnd/>
          </a:ln>
          <a:effectLst/>
        </p:spPr>
        <p:txBody>
          <a:bodyPr>
            <a:spAutoFit/>
          </a:bodyPr>
          <a:lstStyle/>
          <a:p>
            <a:pPr algn="ctr">
              <a:spcBef>
                <a:spcPct val="50000"/>
              </a:spcBef>
            </a:pPr>
            <a:r>
              <a:rPr lang="en-US">
                <a:latin typeface="Footlight MT Light" pitchFamily="18" charset="0"/>
              </a:rPr>
              <a:t>Custom House in Derby Street, Salem, Massachusetts</a:t>
            </a:r>
          </a:p>
        </p:txBody>
      </p:sp>
      <p:sp>
        <p:nvSpPr>
          <p:cNvPr id="7183" name="Text Box 15"/>
          <p:cNvSpPr txBox="1">
            <a:spLocks noChangeArrowheads="1"/>
          </p:cNvSpPr>
          <p:nvPr/>
        </p:nvSpPr>
        <p:spPr bwMode="auto">
          <a:xfrm>
            <a:off x="5241925" y="4684713"/>
            <a:ext cx="184150" cy="366712"/>
          </a:xfrm>
          <a:prstGeom prst="rect">
            <a:avLst/>
          </a:prstGeom>
          <a:noFill/>
          <a:ln w="9525">
            <a:noFill/>
            <a:miter lim="800000"/>
            <a:headEnd/>
            <a:tailEnd/>
          </a:ln>
          <a:effectLst/>
        </p:spPr>
        <p:txBody>
          <a:bodyPr wrap="none">
            <a:spAutoFit/>
          </a:bodyPr>
          <a:lstStyle/>
          <a:p>
            <a:endParaRPr lang="en-US">
              <a:latin typeface="Arial" charset="0"/>
            </a:endParaRPr>
          </a:p>
        </p:txBody>
      </p:sp>
      <p:sp>
        <p:nvSpPr>
          <p:cNvPr id="7191" name="Text Box 23"/>
          <p:cNvSpPr txBox="1">
            <a:spLocks noChangeArrowheads="1"/>
          </p:cNvSpPr>
          <p:nvPr/>
        </p:nvSpPr>
        <p:spPr bwMode="auto">
          <a:xfrm>
            <a:off x="212725" y="5141913"/>
            <a:ext cx="184150" cy="366712"/>
          </a:xfrm>
          <a:prstGeom prst="rect">
            <a:avLst/>
          </a:prstGeom>
          <a:noFill/>
          <a:ln w="9525">
            <a:noFill/>
            <a:miter lim="800000"/>
            <a:headEnd/>
            <a:tailEnd/>
          </a:ln>
          <a:effectLst/>
        </p:spPr>
        <p:txBody>
          <a:bodyPr wrap="none">
            <a:spAutoFit/>
          </a:bodyPr>
          <a:lstStyle/>
          <a:p>
            <a:endParaRPr lang="en-US">
              <a:latin typeface="Arial" charset="0"/>
            </a:endParaRPr>
          </a:p>
        </p:txBody>
      </p:sp>
      <p:sp>
        <p:nvSpPr>
          <p:cNvPr id="7196" name="Text Box 28"/>
          <p:cNvSpPr txBox="1">
            <a:spLocks noChangeArrowheads="1"/>
          </p:cNvSpPr>
          <p:nvPr/>
        </p:nvSpPr>
        <p:spPr bwMode="auto">
          <a:xfrm>
            <a:off x="6042025" y="4640263"/>
            <a:ext cx="184150" cy="366712"/>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to="" calcmode="lin" valueType="num">
                                      <p:cBhvr>
                                        <p:cTn id="7" dur="1" fill="hold"/>
                                        <p:tgtEl>
                                          <p:spTgt spid="717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 to="" calcmode="lin" valueType="num">
                                      <p:cBhvr>
                                        <p:cTn id="12" dur="1" fill="hold"/>
                                        <p:tgtEl>
                                          <p:spTgt spid="717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13:  </a:t>
            </a:r>
            <a:r>
              <a:rPr lang="en-US">
                <a:solidFill>
                  <a:srgbClr val="FF0000"/>
                </a:solidFill>
                <a:latin typeface="Dauphin" pitchFamily="18" charset="0"/>
              </a:rPr>
              <a:t>A</a:t>
            </a:r>
            <a:r>
              <a:rPr lang="en-US">
                <a:latin typeface="Dauphin" pitchFamily="18" charset="0"/>
              </a:rPr>
              <a:t>nother View of Hester</a:t>
            </a:r>
          </a:p>
        </p:txBody>
      </p:sp>
      <p:sp>
        <p:nvSpPr>
          <p:cNvPr id="70662" name="Rectangle 6"/>
          <p:cNvSpPr>
            <a:spLocks noGrp="1" noChangeArrowheads="1"/>
          </p:cNvSpPr>
          <p:nvPr>
            <p:ph type="body" sz="half" idx="1"/>
          </p:nvPr>
        </p:nvSpPr>
        <p:spPr>
          <a:xfrm>
            <a:off x="304800" y="1752600"/>
            <a:ext cx="3276600" cy="4724400"/>
          </a:xfrm>
        </p:spPr>
        <p:txBody>
          <a:bodyPr/>
          <a:lstStyle/>
          <a:p>
            <a:pPr>
              <a:lnSpc>
                <a:spcPct val="90000"/>
              </a:lnSpc>
            </a:pPr>
            <a:r>
              <a:rPr lang="en-US" sz="2400">
                <a:latin typeface="Footlight MT Light" pitchFamily="18" charset="0"/>
              </a:rPr>
              <a:t>Hester has lost her beauty, for “there seemed to be no longer anything in Hester’s face for Love to dwell upon</a:t>
            </a:r>
          </a:p>
          <a:p>
            <a:pPr>
              <a:lnSpc>
                <a:spcPct val="90000"/>
              </a:lnSpc>
            </a:pPr>
            <a:r>
              <a:rPr lang="en-US" sz="2400">
                <a:latin typeface="Footlight MT Light" pitchFamily="18" charset="0"/>
              </a:rPr>
              <a:t>Hester’s “A” now means “Able”—for she gave so kindly to the poor and became such a good listener that all went to her with their troubles</a:t>
            </a:r>
          </a:p>
        </p:txBody>
      </p:sp>
      <p:pic>
        <p:nvPicPr>
          <p:cNvPr id="70668" name="Picture 12" descr="Ask Hester Prynne"/>
          <p:cNvPicPr>
            <a:picLocks noGrp="1" noChangeAspect="1" noChangeArrowheads="1"/>
          </p:cNvPicPr>
          <p:nvPr>
            <p:ph type="clipArt" sz="half" idx="2"/>
          </p:nvPr>
        </p:nvPicPr>
        <p:blipFill>
          <a:blip r:embed="rId2" cstate="print"/>
          <a:srcRect/>
          <a:stretch>
            <a:fillRect/>
          </a:stretch>
        </p:blipFill>
        <p:spPr>
          <a:xfrm>
            <a:off x="3657600" y="1600200"/>
            <a:ext cx="5181600" cy="2111375"/>
          </a:xfrm>
        </p:spPr>
      </p:pic>
      <p:sp>
        <p:nvSpPr>
          <p:cNvPr id="70669" name="Text Box 13"/>
          <p:cNvSpPr txBox="1">
            <a:spLocks noChangeArrowheads="1"/>
          </p:cNvSpPr>
          <p:nvPr/>
        </p:nvSpPr>
        <p:spPr bwMode="auto">
          <a:xfrm>
            <a:off x="4038600" y="4038600"/>
            <a:ext cx="4495800" cy="2173288"/>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US" sz="2400">
                <a:latin typeface="Footlight MT Light" pitchFamily="18" charset="0"/>
              </a:rPr>
              <a:t> Hester makes it her ultimate duty    </a:t>
            </a:r>
          </a:p>
          <a:p>
            <a:pPr>
              <a:lnSpc>
                <a:spcPct val="90000"/>
              </a:lnSpc>
              <a:spcBef>
                <a:spcPct val="20000"/>
              </a:spcBef>
            </a:pPr>
            <a:r>
              <a:rPr lang="en-US" sz="2400">
                <a:latin typeface="Footlight MT Light" pitchFamily="18" charset="0"/>
              </a:rPr>
              <a:t>  to save Dimmesdale from </a:t>
            </a:r>
          </a:p>
          <a:p>
            <a:pPr>
              <a:lnSpc>
                <a:spcPct val="90000"/>
              </a:lnSpc>
              <a:spcBef>
                <a:spcPct val="20000"/>
              </a:spcBef>
            </a:pPr>
            <a:r>
              <a:rPr lang="en-US" sz="2400">
                <a:latin typeface="Footlight MT Light" pitchFamily="18" charset="0"/>
              </a:rPr>
              <a:t>  Chillingworth—she thinks she </a:t>
            </a:r>
          </a:p>
          <a:p>
            <a:pPr>
              <a:lnSpc>
                <a:spcPct val="90000"/>
              </a:lnSpc>
              <a:spcBef>
                <a:spcPct val="20000"/>
              </a:spcBef>
            </a:pPr>
            <a:r>
              <a:rPr lang="en-US" sz="2400">
                <a:latin typeface="Footlight MT Light" pitchFamily="18" charset="0"/>
              </a:rPr>
              <a:t>  owes it to him</a:t>
            </a:r>
          </a:p>
          <a:p>
            <a:pPr>
              <a:spcBef>
                <a:spcPct val="50000"/>
              </a:spcBef>
            </a:pPr>
            <a:endParaRPr lang="en-US" sz="2400">
              <a:latin typeface="Footlight MT Light"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944562"/>
          </a:xfrm>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14:  Hester and the Physici</a:t>
            </a:r>
            <a:r>
              <a:rPr lang="en-US">
                <a:solidFill>
                  <a:srgbClr val="FF0000"/>
                </a:solidFill>
                <a:latin typeface="Dauphin" pitchFamily="18" charset="0"/>
              </a:rPr>
              <a:t>a</a:t>
            </a:r>
            <a:r>
              <a:rPr lang="en-US">
                <a:latin typeface="Dauphin" pitchFamily="18" charset="0"/>
              </a:rPr>
              <a:t>n</a:t>
            </a:r>
          </a:p>
        </p:txBody>
      </p:sp>
      <p:sp>
        <p:nvSpPr>
          <p:cNvPr id="76806" name="Rectangle 6"/>
          <p:cNvSpPr>
            <a:spLocks noGrp="1" noChangeArrowheads="1"/>
          </p:cNvSpPr>
          <p:nvPr>
            <p:ph type="body" sz="half" idx="1"/>
          </p:nvPr>
        </p:nvSpPr>
        <p:spPr>
          <a:xfrm>
            <a:off x="457200" y="1295400"/>
            <a:ext cx="4038600" cy="5257800"/>
          </a:xfrm>
        </p:spPr>
        <p:txBody>
          <a:bodyPr/>
          <a:lstStyle/>
          <a:p>
            <a:pPr>
              <a:lnSpc>
                <a:spcPct val="80000"/>
              </a:lnSpc>
            </a:pPr>
            <a:r>
              <a:rPr lang="en-US" sz="1800">
                <a:latin typeface="Footlight MT Light" pitchFamily="18" charset="0"/>
              </a:rPr>
              <a:t>“But the former aspect of an intellectual and studious man, calm and quiet, which was what she best remembered in him, had altogether vanished…”</a:t>
            </a:r>
          </a:p>
          <a:p>
            <a:pPr>
              <a:lnSpc>
                <a:spcPct val="80000"/>
              </a:lnSpc>
            </a:pPr>
            <a:r>
              <a:rPr lang="en-US" sz="1800">
                <a:latin typeface="Footlight MT Light" pitchFamily="18" charset="0"/>
              </a:rPr>
              <a:t>“Ever and anon, too, there came a glare of red light out of his eyes; as if the old man’s soul were on fire, and kept on smoldering duskily within his breast…”</a:t>
            </a:r>
          </a:p>
          <a:p>
            <a:pPr>
              <a:lnSpc>
                <a:spcPct val="80000"/>
              </a:lnSpc>
            </a:pPr>
            <a:r>
              <a:rPr lang="en-US" sz="1800">
                <a:latin typeface="Footlight MT Light" pitchFamily="18" charset="0"/>
              </a:rPr>
              <a:t>“In a word, old Roger Chilliingworth was a striking evidence of man’s faculty of transforming himself into a devil…”</a:t>
            </a:r>
          </a:p>
          <a:p>
            <a:pPr>
              <a:lnSpc>
                <a:spcPct val="80000"/>
              </a:lnSpc>
            </a:pPr>
            <a:r>
              <a:rPr lang="en-US" sz="1800">
                <a:latin typeface="Footlight MT Light" pitchFamily="18" charset="0"/>
              </a:rPr>
              <a:t>“Your clutch is on his life, and you cause him to die daily a living death; and still he knows you not.”</a:t>
            </a:r>
          </a:p>
          <a:p>
            <a:pPr>
              <a:lnSpc>
                <a:spcPct val="80000"/>
              </a:lnSpc>
            </a:pPr>
            <a:r>
              <a:rPr lang="en-US" sz="1800">
                <a:latin typeface="Footlight MT Light" pitchFamily="18" charset="0"/>
              </a:rPr>
              <a:t>“But for my aid, his life would have burned away in torments, within the first two years after the perpetration of his crime and thine….”</a:t>
            </a:r>
          </a:p>
          <a:p>
            <a:pPr>
              <a:lnSpc>
                <a:spcPct val="80000"/>
              </a:lnSpc>
            </a:pPr>
            <a:endParaRPr lang="en-US" sz="1800">
              <a:latin typeface="Footlight MT Light" pitchFamily="18" charset="0"/>
            </a:endParaRPr>
          </a:p>
          <a:p>
            <a:pPr>
              <a:lnSpc>
                <a:spcPct val="80000"/>
              </a:lnSpc>
            </a:pPr>
            <a:endParaRPr lang="en-US" sz="1800">
              <a:latin typeface="Footlight MT Light" pitchFamily="18" charset="0"/>
            </a:endParaRPr>
          </a:p>
        </p:txBody>
      </p:sp>
      <p:sp>
        <p:nvSpPr>
          <p:cNvPr id="76807" name="Rectangle 7"/>
          <p:cNvSpPr>
            <a:spLocks noGrp="1" noChangeArrowheads="1"/>
          </p:cNvSpPr>
          <p:nvPr>
            <p:ph type="body" sz="half" idx="2"/>
          </p:nvPr>
        </p:nvSpPr>
        <p:spPr>
          <a:xfrm>
            <a:off x="4648200" y="1295400"/>
            <a:ext cx="4038600" cy="5257800"/>
          </a:xfrm>
        </p:spPr>
        <p:txBody>
          <a:bodyPr/>
          <a:lstStyle/>
          <a:p>
            <a:pPr>
              <a:lnSpc>
                <a:spcPct val="80000"/>
              </a:lnSpc>
            </a:pPr>
            <a:r>
              <a:rPr lang="en-US" sz="1800">
                <a:latin typeface="Footlight MT Light" pitchFamily="18" charset="0"/>
              </a:rPr>
              <a:t>“Better he had died at once!”</a:t>
            </a:r>
          </a:p>
          <a:p>
            <a:pPr>
              <a:lnSpc>
                <a:spcPct val="80000"/>
              </a:lnSpc>
            </a:pPr>
            <a:r>
              <a:rPr lang="en-US" sz="1800">
                <a:latin typeface="Footlight MT Light" pitchFamily="18" charset="0"/>
              </a:rPr>
              <a:t>“…A mortal man, with once a human heart, has become a fiend for his especial torment!”</a:t>
            </a:r>
          </a:p>
          <a:p>
            <a:pPr>
              <a:lnSpc>
                <a:spcPct val="80000"/>
              </a:lnSpc>
            </a:pPr>
            <a:r>
              <a:rPr lang="en-US" sz="1800">
                <a:latin typeface="Footlight MT Light" pitchFamily="18" charset="0"/>
              </a:rPr>
              <a:t>“Hast thou not tortured him enough?”</a:t>
            </a:r>
          </a:p>
          <a:p>
            <a:pPr>
              <a:lnSpc>
                <a:spcPct val="80000"/>
              </a:lnSpc>
            </a:pPr>
            <a:r>
              <a:rPr lang="en-US" sz="1800">
                <a:latin typeface="Footlight MT Light" pitchFamily="18" charset="0"/>
              </a:rPr>
              <a:t>“No—no!  He ha but increased the debt!”</a:t>
            </a:r>
          </a:p>
          <a:p>
            <a:pPr>
              <a:lnSpc>
                <a:spcPct val="80000"/>
              </a:lnSpc>
            </a:pPr>
            <a:r>
              <a:rPr lang="en-US" sz="1800">
                <a:latin typeface="Footlight MT Light" pitchFamily="18" charset="0"/>
              </a:rPr>
              <a:t>“There is no good for him,—no  good for me,—no  good for thee!  There is no good for little Pearl!  There is no path to guide us out of this dismal maze!”</a:t>
            </a:r>
          </a:p>
          <a:p>
            <a:pPr>
              <a:lnSpc>
                <a:spcPct val="80000"/>
              </a:lnSpc>
            </a:pPr>
            <a:r>
              <a:rPr lang="en-US" sz="1800">
                <a:latin typeface="Footlight MT Light" pitchFamily="18" charset="0"/>
              </a:rPr>
              <a:t>“There might be good for thee, and thee alone, since thou hast been deeply wronged, and hast it at thy will to pardon.”</a:t>
            </a:r>
          </a:p>
          <a:p>
            <a:pPr>
              <a:lnSpc>
                <a:spcPct val="80000"/>
              </a:lnSpc>
            </a:pPr>
            <a:r>
              <a:rPr lang="en-US" sz="1800">
                <a:latin typeface="Footlight MT Light" pitchFamily="18" charset="0"/>
              </a:rPr>
              <a:t>“By thy first step awry thou didst plant the germ of evil; but since that moment, it has all been a dark necessity….It is our fate.  Let the black flower blossom as it may!”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15:  Hester and Pe</a:t>
            </a:r>
            <a:r>
              <a:rPr lang="en-US">
                <a:solidFill>
                  <a:srgbClr val="FF0000"/>
                </a:solidFill>
                <a:latin typeface="Dauphin" pitchFamily="18" charset="0"/>
              </a:rPr>
              <a:t>a</a:t>
            </a:r>
            <a:r>
              <a:rPr lang="en-US">
                <a:latin typeface="Dauphin" pitchFamily="18" charset="0"/>
              </a:rPr>
              <a:t>rl</a:t>
            </a:r>
          </a:p>
        </p:txBody>
      </p:sp>
      <p:sp>
        <p:nvSpPr>
          <p:cNvPr id="79876" name="Rectangle 4"/>
          <p:cNvSpPr>
            <a:spLocks noGrp="1" noChangeArrowheads="1"/>
          </p:cNvSpPr>
          <p:nvPr>
            <p:ph type="body" sz="half" idx="1"/>
          </p:nvPr>
        </p:nvSpPr>
        <p:spPr/>
        <p:txBody>
          <a:bodyPr/>
          <a:lstStyle/>
          <a:p>
            <a:pPr>
              <a:lnSpc>
                <a:spcPct val="80000"/>
              </a:lnSpc>
            </a:pPr>
            <a:r>
              <a:rPr lang="en-US" sz="2400">
                <a:latin typeface="Footlight MT Light" pitchFamily="18" charset="0"/>
              </a:rPr>
              <a:t>Hester admits that she, too, hates Chillingworth and realizes that it was </a:t>
            </a:r>
            <a:r>
              <a:rPr lang="en-US" sz="2400" i="1">
                <a:latin typeface="Footlight MT Light" pitchFamily="18" charset="0"/>
              </a:rPr>
              <a:t>he</a:t>
            </a:r>
            <a:r>
              <a:rPr lang="en-US" sz="2400">
                <a:latin typeface="Footlight MT Light" pitchFamily="18" charset="0"/>
              </a:rPr>
              <a:t> “[had] done [her] worse wrong” for having forced her to marry him even when she had not loved him</a:t>
            </a:r>
          </a:p>
          <a:p>
            <a:pPr>
              <a:lnSpc>
                <a:spcPct val="80000"/>
              </a:lnSpc>
            </a:pPr>
            <a:r>
              <a:rPr lang="en-US" sz="2400">
                <a:latin typeface="Footlight MT Light" pitchFamily="18" charset="0"/>
              </a:rPr>
              <a:t>Pearl is described to be very happy in nature, as if she is one with it.  Could it be that she is a product of nature rather than sin?</a:t>
            </a:r>
          </a:p>
        </p:txBody>
      </p:sp>
      <p:sp>
        <p:nvSpPr>
          <p:cNvPr id="79877" name="Rectangle 5"/>
          <p:cNvSpPr>
            <a:spLocks noGrp="1" noChangeArrowheads="1"/>
          </p:cNvSpPr>
          <p:nvPr>
            <p:ph type="body" sz="half" idx="2"/>
          </p:nvPr>
        </p:nvSpPr>
        <p:spPr>
          <a:xfrm>
            <a:off x="4648200" y="1600200"/>
            <a:ext cx="4038600" cy="5029200"/>
          </a:xfrm>
        </p:spPr>
        <p:txBody>
          <a:bodyPr/>
          <a:lstStyle/>
          <a:p>
            <a:pPr>
              <a:lnSpc>
                <a:spcPct val="80000"/>
              </a:lnSpc>
            </a:pPr>
            <a:r>
              <a:rPr lang="en-US" sz="2400">
                <a:latin typeface="Footlight MT Light" pitchFamily="18" charset="0"/>
              </a:rPr>
              <a:t>Pearl creates her own letter “A” out of eel-grass and asks her mother what it means</a:t>
            </a:r>
          </a:p>
          <a:p>
            <a:pPr>
              <a:lnSpc>
                <a:spcPct val="80000"/>
              </a:lnSpc>
            </a:pPr>
            <a:r>
              <a:rPr lang="en-US" sz="2400">
                <a:latin typeface="Footlight MT Light" pitchFamily="18" charset="0"/>
              </a:rPr>
              <a:t>Hester realizes that Pearl, now seven, may actually be able to learn from her mistake if Hester teaches her what the “A” symbolizes</a:t>
            </a:r>
          </a:p>
          <a:p>
            <a:pPr>
              <a:lnSpc>
                <a:spcPct val="80000"/>
              </a:lnSpc>
            </a:pPr>
            <a:r>
              <a:rPr lang="en-US" sz="2400">
                <a:latin typeface="Footlight MT Light" pitchFamily="18" charset="0"/>
              </a:rPr>
              <a:t>Pearl makes the connection between Hester’s “A” and Dimmesdale’s hand over his heart—but does she really know that the two are connected?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16:  </a:t>
            </a:r>
            <a:r>
              <a:rPr lang="en-US">
                <a:solidFill>
                  <a:srgbClr val="FF0000"/>
                </a:solidFill>
                <a:latin typeface="Dauphin" pitchFamily="18" charset="0"/>
              </a:rPr>
              <a:t>A</a:t>
            </a:r>
            <a:r>
              <a:rPr lang="en-US">
                <a:latin typeface="Dauphin" pitchFamily="18" charset="0"/>
              </a:rPr>
              <a:t> Forest W</a:t>
            </a:r>
            <a:r>
              <a:rPr lang="en-US">
                <a:solidFill>
                  <a:srgbClr val="FF0000"/>
                </a:solidFill>
                <a:latin typeface="Dauphin" pitchFamily="18" charset="0"/>
              </a:rPr>
              <a:t>a</a:t>
            </a:r>
            <a:r>
              <a:rPr lang="en-US">
                <a:latin typeface="Dauphin" pitchFamily="18" charset="0"/>
              </a:rPr>
              <a:t>lk</a:t>
            </a:r>
          </a:p>
        </p:txBody>
      </p:sp>
      <p:sp>
        <p:nvSpPr>
          <p:cNvPr id="80900" name="Rectangle 4"/>
          <p:cNvSpPr>
            <a:spLocks noGrp="1" noChangeArrowheads="1"/>
          </p:cNvSpPr>
          <p:nvPr>
            <p:ph type="body" sz="half" idx="1"/>
          </p:nvPr>
        </p:nvSpPr>
        <p:spPr/>
        <p:txBody>
          <a:bodyPr/>
          <a:lstStyle/>
          <a:p>
            <a:pPr>
              <a:lnSpc>
                <a:spcPct val="90000"/>
              </a:lnSpc>
            </a:pPr>
            <a:r>
              <a:rPr lang="en-US" sz="2400">
                <a:latin typeface="Footlight MT Light" pitchFamily="18" charset="0"/>
              </a:rPr>
              <a:t>Pearl points out to Hester that the sunshine runs away from her mother but not from her; Pearl says it is because of the “A” on Hester’s bosom</a:t>
            </a:r>
          </a:p>
          <a:p>
            <a:pPr>
              <a:lnSpc>
                <a:spcPct val="90000"/>
              </a:lnSpc>
            </a:pPr>
            <a:r>
              <a:rPr lang="en-US" sz="2400">
                <a:latin typeface="Footlight MT Light" pitchFamily="18" charset="0"/>
              </a:rPr>
              <a:t>Characterization of Pearl—she is devilishly happy and does what she wants; she does not seem to be afraid of anything </a:t>
            </a:r>
          </a:p>
        </p:txBody>
      </p:sp>
      <p:sp>
        <p:nvSpPr>
          <p:cNvPr id="80901" name="Rectangle 5"/>
          <p:cNvSpPr>
            <a:spLocks noGrp="1" noChangeArrowheads="1"/>
          </p:cNvSpPr>
          <p:nvPr>
            <p:ph type="body" sz="half" idx="2"/>
          </p:nvPr>
        </p:nvSpPr>
        <p:spPr>
          <a:xfrm>
            <a:off x="4648200" y="1600200"/>
            <a:ext cx="4038600" cy="4953000"/>
          </a:xfrm>
        </p:spPr>
        <p:txBody>
          <a:bodyPr/>
          <a:lstStyle/>
          <a:p>
            <a:pPr>
              <a:lnSpc>
                <a:spcPct val="90000"/>
              </a:lnSpc>
            </a:pPr>
            <a:r>
              <a:rPr lang="en-US" sz="2400">
                <a:latin typeface="Footlight MT Light" pitchFamily="18" charset="0"/>
              </a:rPr>
              <a:t>Pearl asks Hester if Hester has ever met the Black Man, and Hester answers that she did once—and the scarlet letter is his mark</a:t>
            </a:r>
          </a:p>
          <a:p>
            <a:pPr>
              <a:lnSpc>
                <a:spcPct val="90000"/>
              </a:lnSpc>
            </a:pPr>
            <a:r>
              <a:rPr lang="en-US" sz="2400">
                <a:latin typeface="Footlight MT Light" pitchFamily="18" charset="0"/>
              </a:rPr>
              <a:t>Pearl is compared to the brook</a:t>
            </a:r>
          </a:p>
          <a:p>
            <a:pPr>
              <a:lnSpc>
                <a:spcPct val="90000"/>
              </a:lnSpc>
            </a:pPr>
            <a:r>
              <a:rPr lang="en-US" sz="2400">
                <a:latin typeface="Footlight MT Light" pitchFamily="18" charset="0"/>
              </a:rPr>
              <a:t>Pearl also questions whether Dimmesdale has met the Black Man, and if that is the reason why he always covers his heart with hand.  Does she know?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a:latin typeface="Dauphin" pitchFamily="18" charset="0"/>
              </a:rPr>
              <a:t>Ch</a:t>
            </a:r>
            <a:r>
              <a:rPr lang="en-US" sz="4000">
                <a:solidFill>
                  <a:srgbClr val="FF0000"/>
                </a:solidFill>
                <a:latin typeface="Dauphin" pitchFamily="18" charset="0"/>
              </a:rPr>
              <a:t>a</a:t>
            </a:r>
            <a:r>
              <a:rPr lang="en-US" sz="4000">
                <a:latin typeface="Dauphin" pitchFamily="18" charset="0"/>
              </a:rPr>
              <a:t>pter 17:  The P</a:t>
            </a:r>
            <a:r>
              <a:rPr lang="en-US" sz="4000">
                <a:solidFill>
                  <a:srgbClr val="FF0000"/>
                </a:solidFill>
                <a:latin typeface="Dauphin" pitchFamily="18" charset="0"/>
              </a:rPr>
              <a:t>a</a:t>
            </a:r>
            <a:r>
              <a:rPr lang="en-US" sz="4000">
                <a:latin typeface="Dauphin" pitchFamily="18" charset="0"/>
              </a:rPr>
              <a:t>stor &amp; His P</a:t>
            </a:r>
            <a:r>
              <a:rPr lang="en-US" sz="4000">
                <a:solidFill>
                  <a:srgbClr val="FF0000"/>
                </a:solidFill>
                <a:latin typeface="Dauphin" pitchFamily="18" charset="0"/>
              </a:rPr>
              <a:t>a</a:t>
            </a:r>
            <a:r>
              <a:rPr lang="en-US" sz="4000">
                <a:latin typeface="Dauphin" pitchFamily="18" charset="0"/>
              </a:rPr>
              <a:t>rishioner</a:t>
            </a:r>
          </a:p>
        </p:txBody>
      </p:sp>
      <p:sp>
        <p:nvSpPr>
          <p:cNvPr id="83972" name="Rectangle 4"/>
          <p:cNvSpPr>
            <a:spLocks noGrp="1" noChangeArrowheads="1"/>
          </p:cNvSpPr>
          <p:nvPr>
            <p:ph type="body" sz="half" idx="1"/>
          </p:nvPr>
        </p:nvSpPr>
        <p:spPr/>
        <p:txBody>
          <a:bodyPr/>
          <a:lstStyle/>
          <a:p>
            <a:pPr>
              <a:lnSpc>
                <a:spcPct val="90000"/>
              </a:lnSpc>
            </a:pPr>
            <a:r>
              <a:rPr lang="en-US" sz="2000">
                <a:latin typeface="Footlight MT Light" pitchFamily="18" charset="0"/>
              </a:rPr>
              <a:t>This is the first time that Hester and Dimmesdale have been alone in seven or more years!</a:t>
            </a:r>
          </a:p>
          <a:p>
            <a:pPr>
              <a:lnSpc>
                <a:spcPct val="90000"/>
              </a:lnSpc>
            </a:pPr>
            <a:r>
              <a:rPr lang="en-US" sz="2000">
                <a:latin typeface="Footlight MT Light" pitchFamily="18" charset="0"/>
              </a:rPr>
              <a:t>It is said that they “questioned one another’s actual and bodily existence”—a romantic quality that Hawthorne inserts for emotional effect.  Were they really standing apart a few feet from one another?  Was it a dream?</a:t>
            </a:r>
          </a:p>
          <a:p>
            <a:pPr>
              <a:lnSpc>
                <a:spcPct val="90000"/>
              </a:lnSpc>
            </a:pPr>
            <a:r>
              <a:rPr lang="en-US" sz="2000">
                <a:latin typeface="Footlight MT Light" pitchFamily="18" charset="0"/>
              </a:rPr>
              <a:t>Dimmesdale’s cold hand touching Hester’s cold hand somehow led them “back to earth”</a:t>
            </a:r>
          </a:p>
        </p:txBody>
      </p:sp>
      <p:sp>
        <p:nvSpPr>
          <p:cNvPr id="83973" name="Rectangle 5"/>
          <p:cNvSpPr>
            <a:spLocks noGrp="1" noChangeArrowheads="1"/>
          </p:cNvSpPr>
          <p:nvPr>
            <p:ph type="body" sz="half" idx="2"/>
          </p:nvPr>
        </p:nvSpPr>
        <p:spPr/>
        <p:txBody>
          <a:bodyPr/>
          <a:lstStyle/>
          <a:p>
            <a:pPr>
              <a:lnSpc>
                <a:spcPct val="90000"/>
              </a:lnSpc>
            </a:pPr>
            <a:r>
              <a:rPr lang="en-US" sz="2000">
                <a:latin typeface="Footlight MT Light" pitchFamily="18" charset="0"/>
              </a:rPr>
              <a:t>Dimmesdale asks Hester if she has found peace?  Why is this the first question he asks her after they have become familiar with each other again?</a:t>
            </a:r>
          </a:p>
          <a:p>
            <a:pPr>
              <a:lnSpc>
                <a:spcPct val="90000"/>
              </a:lnSpc>
            </a:pPr>
            <a:r>
              <a:rPr lang="en-US" sz="2000">
                <a:latin typeface="Footlight MT Light" pitchFamily="18" charset="0"/>
              </a:rPr>
              <a:t>When Hester finally musters the courage to tell Dimmesdale who Chillingworth really is, he blames her! WHAT IRONY!</a:t>
            </a:r>
          </a:p>
          <a:p>
            <a:pPr>
              <a:lnSpc>
                <a:spcPct val="90000"/>
              </a:lnSpc>
            </a:pPr>
            <a:r>
              <a:rPr lang="en-US" sz="2000">
                <a:latin typeface="Footlight MT Light" pitchFamily="18" charset="0"/>
              </a:rPr>
              <a:t>Hester is the man in this relationship; Dimmesdale even admits that she is stronger than him—sort of like Romeo and Juliet</a:t>
            </a:r>
          </a:p>
          <a:p>
            <a:pPr>
              <a:lnSpc>
                <a:spcPct val="90000"/>
              </a:lnSpc>
            </a:pPr>
            <a:r>
              <a:rPr lang="en-US" sz="2000">
                <a:latin typeface="Footlight MT Light" pitchFamily="18" charset="0"/>
              </a:rPr>
              <a:t>Hester gives Dimmesdale hope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792162"/>
          </a:xfrm>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18:  </a:t>
            </a:r>
            <a:r>
              <a:rPr lang="en-US">
                <a:solidFill>
                  <a:srgbClr val="FF0000"/>
                </a:solidFill>
                <a:latin typeface="Dauphin" pitchFamily="18" charset="0"/>
              </a:rPr>
              <a:t>A</a:t>
            </a:r>
            <a:r>
              <a:rPr lang="en-US">
                <a:latin typeface="Dauphin" pitchFamily="18" charset="0"/>
              </a:rPr>
              <a:t> Flood of Sunshine</a:t>
            </a:r>
          </a:p>
        </p:txBody>
      </p:sp>
      <p:sp>
        <p:nvSpPr>
          <p:cNvPr id="84996" name="Rectangle 4"/>
          <p:cNvSpPr>
            <a:spLocks noGrp="1" noChangeArrowheads="1"/>
          </p:cNvSpPr>
          <p:nvPr>
            <p:ph type="body" sz="half" idx="1"/>
          </p:nvPr>
        </p:nvSpPr>
        <p:spPr>
          <a:xfrm>
            <a:off x="457200" y="1371600"/>
            <a:ext cx="4038600" cy="5181600"/>
          </a:xfrm>
        </p:spPr>
        <p:txBody>
          <a:bodyPr/>
          <a:lstStyle/>
          <a:p>
            <a:pPr>
              <a:lnSpc>
                <a:spcPct val="80000"/>
              </a:lnSpc>
            </a:pPr>
            <a:r>
              <a:rPr lang="en-US" sz="2400">
                <a:latin typeface="Footlight MT Light" pitchFamily="18" charset="0"/>
              </a:rPr>
              <a:t>The cowardly and weakly Dimmesdale is afraid to start anew ALONE!</a:t>
            </a:r>
          </a:p>
          <a:p>
            <a:pPr>
              <a:lnSpc>
                <a:spcPct val="80000"/>
              </a:lnSpc>
            </a:pPr>
            <a:r>
              <a:rPr lang="en-US" sz="2400">
                <a:latin typeface="Footlight MT Light" pitchFamily="18" charset="0"/>
              </a:rPr>
              <a:t>Hester, still pathetically in love with the cowardly minister—a leader in his community, a “godly” and highly revered man—decides she and Pearl will go with him</a:t>
            </a:r>
          </a:p>
          <a:p>
            <a:pPr>
              <a:lnSpc>
                <a:spcPct val="80000"/>
              </a:lnSpc>
            </a:pPr>
            <a:r>
              <a:rPr lang="en-US" sz="2400">
                <a:latin typeface="Footlight MT Light" pitchFamily="18" charset="0"/>
              </a:rPr>
              <a:t>Hester unclasps the scarlet letter from her bosom and threw it into the distance</a:t>
            </a:r>
          </a:p>
          <a:p>
            <a:pPr>
              <a:lnSpc>
                <a:spcPct val="80000"/>
              </a:lnSpc>
            </a:pPr>
            <a:r>
              <a:rPr lang="en-US" sz="2400">
                <a:latin typeface="Footlight MT Light" pitchFamily="18" charset="0"/>
              </a:rPr>
              <a:t>The “burden of shame” was lifted from her spirit— “exquisite relief”</a:t>
            </a:r>
          </a:p>
        </p:txBody>
      </p:sp>
      <p:sp>
        <p:nvSpPr>
          <p:cNvPr id="84997" name="Rectangle 5"/>
          <p:cNvSpPr>
            <a:spLocks noGrp="1" noChangeArrowheads="1"/>
          </p:cNvSpPr>
          <p:nvPr>
            <p:ph type="body" sz="half" idx="2"/>
          </p:nvPr>
        </p:nvSpPr>
        <p:spPr>
          <a:xfrm>
            <a:off x="4648200" y="1371600"/>
            <a:ext cx="4038600" cy="5181600"/>
          </a:xfrm>
        </p:spPr>
        <p:txBody>
          <a:bodyPr/>
          <a:lstStyle/>
          <a:p>
            <a:pPr>
              <a:lnSpc>
                <a:spcPct val="80000"/>
              </a:lnSpc>
            </a:pPr>
            <a:r>
              <a:rPr lang="en-US" sz="2400">
                <a:latin typeface="Footlight MT Light" pitchFamily="18" charset="0"/>
              </a:rPr>
              <a:t>Her beauty came back through the “magic” (romanticism) of the past hour</a:t>
            </a:r>
          </a:p>
          <a:p>
            <a:pPr>
              <a:lnSpc>
                <a:spcPct val="80000"/>
              </a:lnSpc>
            </a:pPr>
            <a:r>
              <a:rPr lang="en-US" sz="2400">
                <a:latin typeface="Footlight MT Light" pitchFamily="18" charset="0"/>
              </a:rPr>
              <a:t>Does she regret what she did?  Has she ever demonstrated remorse in any way?  Why does she love Dimmesdale so much?</a:t>
            </a:r>
          </a:p>
          <a:p>
            <a:pPr>
              <a:lnSpc>
                <a:spcPct val="80000"/>
              </a:lnSpc>
            </a:pPr>
            <a:r>
              <a:rPr lang="en-US" sz="2400">
                <a:latin typeface="Footlight MT Light" pitchFamily="18" charset="0"/>
              </a:rPr>
              <a:t>Dimmesdale confesses to being afraid of children, even Pearl</a:t>
            </a:r>
          </a:p>
          <a:p>
            <a:pPr>
              <a:lnSpc>
                <a:spcPct val="80000"/>
              </a:lnSpc>
            </a:pPr>
            <a:r>
              <a:rPr lang="en-US" sz="2400">
                <a:latin typeface="Footlight MT Light" pitchFamily="18" charset="0"/>
              </a:rPr>
              <a:t>In the last scene of the chapter, Pearl is described to be in one with nature.  Why is this important?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19:  The Child </a:t>
            </a:r>
            <a:r>
              <a:rPr lang="en-US">
                <a:solidFill>
                  <a:srgbClr val="FF0000"/>
                </a:solidFill>
                <a:latin typeface="Dauphin" pitchFamily="18" charset="0"/>
              </a:rPr>
              <a:t>a</a:t>
            </a:r>
            <a:r>
              <a:rPr lang="en-US">
                <a:latin typeface="Dauphin" pitchFamily="18" charset="0"/>
              </a:rPr>
              <a:t>t the Brookside</a:t>
            </a:r>
          </a:p>
        </p:txBody>
      </p:sp>
      <p:sp>
        <p:nvSpPr>
          <p:cNvPr id="88068" name="Rectangle 4"/>
          <p:cNvSpPr>
            <a:spLocks noGrp="1" noChangeArrowheads="1"/>
          </p:cNvSpPr>
          <p:nvPr>
            <p:ph type="body" sz="half" idx="1"/>
          </p:nvPr>
        </p:nvSpPr>
        <p:spPr/>
        <p:txBody>
          <a:bodyPr/>
          <a:lstStyle/>
          <a:p>
            <a:r>
              <a:rPr lang="en-US">
                <a:latin typeface="Footlight MT Light" pitchFamily="18" charset="0"/>
              </a:rPr>
              <a:t>Compare the forest, as described by Hawthorne, to the town</a:t>
            </a:r>
          </a:p>
          <a:p>
            <a:r>
              <a:rPr lang="en-US">
                <a:latin typeface="Footlight MT Light" pitchFamily="18" charset="0"/>
              </a:rPr>
              <a:t>Why do Hester and Dimmesdale find comfort in the forest?  Why does Pearl relate so well with nature?  Is there a connection?</a:t>
            </a:r>
          </a:p>
        </p:txBody>
      </p:sp>
      <p:sp>
        <p:nvSpPr>
          <p:cNvPr id="88069" name="Rectangle 5"/>
          <p:cNvSpPr>
            <a:spLocks noGrp="1" noChangeArrowheads="1"/>
          </p:cNvSpPr>
          <p:nvPr>
            <p:ph type="body" sz="half" idx="2"/>
          </p:nvPr>
        </p:nvSpPr>
        <p:spPr/>
        <p:txBody>
          <a:bodyPr/>
          <a:lstStyle/>
          <a:p>
            <a:endParaRPr lang="en-US">
              <a:latin typeface="Footlight MT Light"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20: The Minister in a Maze</a:t>
            </a:r>
          </a:p>
        </p:txBody>
      </p:sp>
      <p:sp>
        <p:nvSpPr>
          <p:cNvPr id="90116" name="Rectangle 4"/>
          <p:cNvSpPr>
            <a:spLocks noGrp="1" noChangeArrowheads="1"/>
          </p:cNvSpPr>
          <p:nvPr>
            <p:ph type="body" sz="half" idx="1"/>
          </p:nvPr>
        </p:nvSpPr>
        <p:spPr/>
        <p:txBody>
          <a:bodyPr/>
          <a:lstStyle/>
          <a:p>
            <a:pPr>
              <a:lnSpc>
                <a:spcPct val="90000"/>
              </a:lnSpc>
            </a:pPr>
            <a:r>
              <a:rPr lang="en-US" sz="2000">
                <a:latin typeface="Footlight MT Light" pitchFamily="18" charset="0"/>
              </a:rPr>
              <a:t>Hester and Dimmesdale decide to leave in four days’ time—after the Election Sermon</a:t>
            </a:r>
          </a:p>
          <a:p>
            <a:pPr>
              <a:lnSpc>
                <a:spcPct val="90000"/>
              </a:lnSpc>
            </a:pPr>
            <a:r>
              <a:rPr lang="en-US" sz="2000">
                <a:latin typeface="Footlight MT Light" pitchFamily="18" charset="0"/>
              </a:rPr>
              <a:t>Dimmesdale is happy that he can “leave” his office after the Election Sermon</a:t>
            </a:r>
          </a:p>
          <a:p>
            <a:pPr>
              <a:lnSpc>
                <a:spcPct val="90000"/>
              </a:lnSpc>
            </a:pPr>
            <a:r>
              <a:rPr lang="en-US" sz="2000">
                <a:latin typeface="Footlight MT Light" pitchFamily="18" charset="0"/>
              </a:rPr>
              <a:t>Hester has booked passage to Bristol for herself and two others; the captain has allowed her to board for her good works with the Sisters of Charity</a:t>
            </a:r>
          </a:p>
        </p:txBody>
      </p:sp>
      <p:sp>
        <p:nvSpPr>
          <p:cNvPr id="90117" name="Rectangle 5"/>
          <p:cNvSpPr>
            <a:spLocks noGrp="1" noChangeArrowheads="1"/>
          </p:cNvSpPr>
          <p:nvPr>
            <p:ph type="body" sz="half" idx="2"/>
          </p:nvPr>
        </p:nvSpPr>
        <p:spPr/>
        <p:txBody>
          <a:bodyPr/>
          <a:lstStyle/>
          <a:p>
            <a:pPr>
              <a:lnSpc>
                <a:spcPct val="90000"/>
              </a:lnSpc>
            </a:pPr>
            <a:r>
              <a:rPr lang="en-US" sz="2000">
                <a:latin typeface="Footlight MT Light" pitchFamily="18" charset="0"/>
              </a:rPr>
              <a:t>Dimmesdale feels a heavy burden lifted from his soul—and he begins to think of many sinful thoughts.  Why is this important?</a:t>
            </a:r>
          </a:p>
          <a:p>
            <a:pPr>
              <a:lnSpc>
                <a:spcPct val="90000"/>
              </a:lnSpc>
            </a:pPr>
            <a:r>
              <a:rPr lang="en-US" sz="2000">
                <a:latin typeface="Footlight MT Light" pitchFamily="18" charset="0"/>
              </a:rPr>
              <a:t>Name the three things he has thought about doing that are considered out of character for him.</a:t>
            </a:r>
          </a:p>
          <a:p>
            <a:pPr>
              <a:lnSpc>
                <a:spcPct val="90000"/>
              </a:lnSpc>
            </a:pPr>
            <a:r>
              <a:rPr lang="en-US" sz="2000">
                <a:latin typeface="Footlight MT Light" pitchFamily="18" charset="0"/>
              </a:rPr>
              <a:t>Mistress Hibbins offers Dimmesdale a personal introduction to her master.</a:t>
            </a:r>
          </a:p>
          <a:p>
            <a:pPr>
              <a:lnSpc>
                <a:spcPct val="90000"/>
              </a:lnSpc>
            </a:pPr>
            <a:r>
              <a:rPr lang="en-US" sz="2000">
                <a:latin typeface="Footlight MT Light" pitchFamily="18" charset="0"/>
              </a:rPr>
              <a:t>Dimmesdale gains confidence to tell Chillingworth that the physician is no longer needed in the minister’s home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21: New England Holiday</a:t>
            </a:r>
          </a:p>
        </p:txBody>
      </p:sp>
      <p:sp>
        <p:nvSpPr>
          <p:cNvPr id="91140" name="Rectangle 4"/>
          <p:cNvSpPr>
            <a:spLocks noGrp="1" noChangeArrowheads="1"/>
          </p:cNvSpPr>
          <p:nvPr>
            <p:ph type="body" sz="half" idx="1"/>
          </p:nvPr>
        </p:nvSpPr>
        <p:spPr/>
        <p:txBody>
          <a:bodyPr/>
          <a:lstStyle/>
          <a:p>
            <a:r>
              <a:rPr lang="en-US" sz="2400">
                <a:latin typeface="Footlight MT Light" pitchFamily="18" charset="0"/>
              </a:rPr>
              <a:t>At the start of the Election Sermon and celebration, Hester and Pearl wait for Dimmesdale</a:t>
            </a:r>
          </a:p>
          <a:p>
            <a:r>
              <a:rPr lang="en-US" sz="2400">
                <a:latin typeface="Footlight MT Light" pitchFamily="18" charset="0"/>
              </a:rPr>
              <a:t>The town is in a festive mood for the inauguration of the new governor</a:t>
            </a:r>
          </a:p>
          <a:p>
            <a:r>
              <a:rPr lang="en-US" sz="2400">
                <a:latin typeface="Footlight MT Light" pitchFamily="18" charset="0"/>
              </a:rPr>
              <a:t>Pearl notices how strange Dimmesdale’s physical features look</a:t>
            </a:r>
          </a:p>
        </p:txBody>
      </p:sp>
      <p:sp>
        <p:nvSpPr>
          <p:cNvPr id="91141" name="Rectangle 5"/>
          <p:cNvSpPr>
            <a:spLocks noGrp="1" noChangeArrowheads="1"/>
          </p:cNvSpPr>
          <p:nvPr>
            <p:ph type="body" sz="half" idx="2"/>
          </p:nvPr>
        </p:nvSpPr>
        <p:spPr/>
        <p:txBody>
          <a:bodyPr/>
          <a:lstStyle/>
          <a:p>
            <a:r>
              <a:rPr lang="en-US" sz="2400">
                <a:latin typeface="Footlight MT Light" pitchFamily="18" charset="0"/>
              </a:rPr>
              <a:t>At the end of the chapter, Hester receives disturbing news that an additional passenger has also secured passage onto the ship bound for Bristol—and this person claims to be “of [Hester’s] party”</a:t>
            </a:r>
          </a:p>
          <a:p>
            <a:r>
              <a:rPr lang="en-US" sz="2400">
                <a:latin typeface="Footlight MT Light" pitchFamily="18" charset="0"/>
              </a:rPr>
              <a:t>Will Chillingworth ever unleash his clutch on Dimmesdale?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22: The Procession</a:t>
            </a:r>
          </a:p>
        </p:txBody>
      </p:sp>
      <p:sp>
        <p:nvSpPr>
          <p:cNvPr id="92166" name="Rectangle 6"/>
          <p:cNvSpPr>
            <a:spLocks noGrp="1" noChangeArrowheads="1"/>
          </p:cNvSpPr>
          <p:nvPr>
            <p:ph type="body" sz="half" idx="1"/>
          </p:nvPr>
        </p:nvSpPr>
        <p:spPr/>
        <p:txBody>
          <a:bodyPr/>
          <a:lstStyle/>
          <a:p>
            <a:pPr>
              <a:lnSpc>
                <a:spcPct val="90000"/>
              </a:lnSpc>
            </a:pPr>
            <a:r>
              <a:rPr lang="en-US" sz="2400">
                <a:latin typeface="Footlight MT Light" pitchFamily="18" charset="0"/>
              </a:rPr>
              <a:t>Hester and Pearl watch as Dimmesdale and the magistrates walk past, and Hester feels a “dreary influence come over her”—foreshadowing</a:t>
            </a:r>
          </a:p>
          <a:p>
            <a:pPr>
              <a:lnSpc>
                <a:spcPct val="90000"/>
              </a:lnSpc>
            </a:pPr>
            <a:r>
              <a:rPr lang="en-US" sz="2400">
                <a:latin typeface="Footlight MT Light" pitchFamily="18" charset="0"/>
              </a:rPr>
              <a:t>Dimmesdale does not look at them—as if he doesn’t know them</a:t>
            </a:r>
          </a:p>
        </p:txBody>
      </p:sp>
      <p:sp>
        <p:nvSpPr>
          <p:cNvPr id="92168" name="Rectangle 8"/>
          <p:cNvSpPr>
            <a:spLocks noGrp="1" noChangeArrowheads="1"/>
          </p:cNvSpPr>
          <p:nvPr>
            <p:ph type="body" sz="half" idx="2"/>
          </p:nvPr>
        </p:nvSpPr>
        <p:spPr/>
        <p:txBody>
          <a:bodyPr/>
          <a:lstStyle/>
          <a:p>
            <a:pPr>
              <a:lnSpc>
                <a:spcPct val="90000"/>
              </a:lnSpc>
            </a:pPr>
            <a:r>
              <a:rPr lang="en-US" sz="2400">
                <a:latin typeface="Footlight MT Light" pitchFamily="18" charset="0"/>
              </a:rPr>
              <a:t>Hester starts to feel the weight of the scarlet letter on her bosom, again—even at “its final hour”—when she was to fling it off forever and live a new life with her family</a:t>
            </a:r>
          </a:p>
          <a:p>
            <a:pPr>
              <a:lnSpc>
                <a:spcPct val="90000"/>
              </a:lnSpc>
            </a:pPr>
            <a:r>
              <a:rPr lang="en-US" sz="2400">
                <a:latin typeface="Footlight MT Light" pitchFamily="18" charset="0"/>
              </a:rPr>
              <a:t>Hawthorne creates a great contrast between the minister and the wearer of the scarlet letter—even though they really are as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r>
              <a:rPr lang="en-US">
                <a:latin typeface="Dauphin" pitchFamily="18" charset="0"/>
              </a:rPr>
              <a:t>The Rom</a:t>
            </a:r>
            <a:r>
              <a:rPr lang="en-US">
                <a:solidFill>
                  <a:srgbClr val="FF0000"/>
                </a:solidFill>
                <a:latin typeface="Dauphin" pitchFamily="18" charset="0"/>
              </a:rPr>
              <a:t>a</a:t>
            </a:r>
            <a:r>
              <a:rPr lang="en-US">
                <a:latin typeface="Dauphin" pitchFamily="18" charset="0"/>
              </a:rPr>
              <a:t>ntic H</a:t>
            </a:r>
            <a:r>
              <a:rPr lang="en-US">
                <a:solidFill>
                  <a:srgbClr val="FF0000"/>
                </a:solidFill>
                <a:latin typeface="Dauphin" pitchFamily="18" charset="0"/>
              </a:rPr>
              <a:t>a</a:t>
            </a:r>
            <a:r>
              <a:rPr lang="en-US">
                <a:latin typeface="Dauphin" pitchFamily="18" charset="0"/>
              </a:rPr>
              <a:t>wthorne</a:t>
            </a:r>
          </a:p>
        </p:txBody>
      </p:sp>
      <p:sp>
        <p:nvSpPr>
          <p:cNvPr id="9220" name="Rectangle 4"/>
          <p:cNvSpPr>
            <a:spLocks noGrp="1" noChangeArrowheads="1"/>
          </p:cNvSpPr>
          <p:nvPr>
            <p:ph type="body" sz="half" idx="1"/>
          </p:nvPr>
        </p:nvSpPr>
        <p:spPr>
          <a:xfrm>
            <a:off x="457200" y="1143000"/>
            <a:ext cx="4038600" cy="5486400"/>
          </a:xfrm>
        </p:spPr>
        <p:txBody>
          <a:bodyPr/>
          <a:lstStyle/>
          <a:p>
            <a:pPr>
              <a:lnSpc>
                <a:spcPct val="90000"/>
              </a:lnSpc>
            </a:pPr>
            <a:r>
              <a:rPr lang="en-US" sz="2000">
                <a:latin typeface="Footlight MT Light" pitchFamily="18" charset="0"/>
              </a:rPr>
              <a:t>Hawthorne is considered a writer of the Literary Movement known as Romanticism</a:t>
            </a:r>
          </a:p>
          <a:p>
            <a:pPr>
              <a:lnSpc>
                <a:spcPct val="90000"/>
              </a:lnSpc>
            </a:pPr>
            <a:r>
              <a:rPr lang="en-US" sz="2000">
                <a:latin typeface="Footlight MT Light" pitchFamily="18" charset="0"/>
              </a:rPr>
              <a:t>Romantics concern themselves with the soul, stress emotions over reason, show an appreciation for nature, and focus on the exceptional figure and his passions and inner struggles</a:t>
            </a:r>
          </a:p>
          <a:p>
            <a:pPr>
              <a:lnSpc>
                <a:spcPct val="90000"/>
              </a:lnSpc>
            </a:pPr>
            <a:r>
              <a:rPr lang="en-US" sz="2000">
                <a:latin typeface="Footlight MT Light" pitchFamily="18" charset="0"/>
              </a:rPr>
              <a:t>All Hawthorne’s work is one form or another of “handling sin”</a:t>
            </a:r>
          </a:p>
          <a:p>
            <a:pPr>
              <a:lnSpc>
                <a:spcPct val="90000"/>
              </a:lnSpc>
            </a:pPr>
            <a:r>
              <a:rPr lang="en-US" sz="2000">
                <a:latin typeface="Footlight MT Light" pitchFamily="18" charset="0"/>
              </a:rPr>
              <a:t>He was intensely interested in Puritanism as a historic phenomenon</a:t>
            </a:r>
          </a:p>
        </p:txBody>
      </p:sp>
      <p:sp>
        <p:nvSpPr>
          <p:cNvPr id="9221" name="Rectangle 5"/>
          <p:cNvSpPr>
            <a:spLocks noGrp="1" noChangeArrowheads="1"/>
          </p:cNvSpPr>
          <p:nvPr>
            <p:ph type="body" sz="half" idx="2"/>
          </p:nvPr>
        </p:nvSpPr>
        <p:spPr>
          <a:xfrm>
            <a:off x="4648200" y="1143000"/>
            <a:ext cx="4038600" cy="5105400"/>
          </a:xfrm>
        </p:spPr>
        <p:txBody>
          <a:bodyPr/>
          <a:lstStyle/>
          <a:p>
            <a:pPr>
              <a:lnSpc>
                <a:spcPct val="90000"/>
              </a:lnSpc>
            </a:pPr>
            <a:r>
              <a:rPr lang="en-US" sz="2000">
                <a:latin typeface="Footlight MT Light" pitchFamily="18" charset="0"/>
              </a:rPr>
              <a:t>Hawthorne is haunted by what is obscure, dangerous, and the confines of good and evil, by what is abnormal, and social relations</a:t>
            </a:r>
          </a:p>
          <a:p>
            <a:pPr>
              <a:lnSpc>
                <a:spcPct val="90000"/>
              </a:lnSpc>
            </a:pPr>
            <a:r>
              <a:rPr lang="en-US" sz="2000">
                <a:latin typeface="Footlight MT Light" pitchFamily="18" charset="0"/>
              </a:rPr>
              <a:t>It is what is mysterious in the soul that attracts him</a:t>
            </a:r>
          </a:p>
          <a:p>
            <a:pPr>
              <a:lnSpc>
                <a:spcPct val="90000"/>
              </a:lnSpc>
            </a:pPr>
            <a:r>
              <a:rPr lang="en-US" sz="2000">
                <a:latin typeface="Footlight MT Light" pitchFamily="18" charset="0"/>
              </a:rPr>
              <a:t>All of his stories are about people’s crimes—or misunderstood virtue or misfortune—which, created by themselves, leaves them in a worse companionship than solitude</a:t>
            </a:r>
          </a:p>
          <a:p>
            <a:pPr>
              <a:lnSpc>
                <a:spcPct val="90000"/>
              </a:lnSpc>
            </a:pPr>
            <a:r>
              <a:rPr lang="en-US" sz="2000">
                <a:latin typeface="Footlight MT Light" pitchFamily="18" charset="0"/>
              </a:rPr>
              <a:t>The soul becomes the individual’s “best friend” because the person is shunned by everyone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to="" calcmode="lin" valueType="num">
                                      <p:cBhvr>
                                        <p:cTn id="7" dur="1" fill="hold"/>
                                        <p:tgtEl>
                                          <p:spTgt spid="922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0">
                                            <p:txEl>
                                              <p:pRg st="1" end="1"/>
                                            </p:txEl>
                                          </p:spTgt>
                                        </p:tgtEl>
                                        <p:attrNameLst>
                                          <p:attrName>style.visibility</p:attrName>
                                        </p:attrNameLst>
                                      </p:cBhvr>
                                      <p:to>
                                        <p:strVal val="visible"/>
                                      </p:to>
                                    </p:set>
                                    <p:anim to="" calcmode="lin" valueType="num">
                                      <p:cBhvr>
                                        <p:cTn id="10" dur="1" fill="hold"/>
                                        <p:tgtEl>
                                          <p:spTgt spid="9220">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anim to="" calcmode="lin" valueType="num">
                                      <p:cBhvr>
                                        <p:cTn id="13" dur="1" fill="hold"/>
                                        <p:tgtEl>
                                          <p:spTgt spid="9220">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220">
                                            <p:txEl>
                                              <p:pRg st="3" end="3"/>
                                            </p:txEl>
                                          </p:spTgt>
                                        </p:tgtEl>
                                        <p:attrNameLst>
                                          <p:attrName>style.visibility</p:attrName>
                                        </p:attrNameLst>
                                      </p:cBhvr>
                                      <p:to>
                                        <p:strVal val="visible"/>
                                      </p:to>
                                    </p:set>
                                    <p:anim to="" calcmode="lin" valueType="num">
                                      <p:cBhvr>
                                        <p:cTn id="16" dur="1" fill="hold"/>
                                        <p:tgtEl>
                                          <p:spTgt spid="9220">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221">
                                            <p:txEl>
                                              <p:pRg st="0" end="0"/>
                                            </p:txEl>
                                          </p:spTgt>
                                        </p:tgtEl>
                                        <p:attrNameLst>
                                          <p:attrName>style.visibility</p:attrName>
                                        </p:attrNameLst>
                                      </p:cBhvr>
                                      <p:to>
                                        <p:strVal val="visible"/>
                                      </p:to>
                                    </p:set>
                                    <p:anim to="" calcmode="lin" valueType="num">
                                      <p:cBhvr>
                                        <p:cTn id="21" dur="1" fill="hold"/>
                                        <p:tgtEl>
                                          <p:spTgt spid="9221">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9221">
                                            <p:txEl>
                                              <p:pRg st="1" end="1"/>
                                            </p:txEl>
                                          </p:spTgt>
                                        </p:tgtEl>
                                        <p:attrNameLst>
                                          <p:attrName>style.visibility</p:attrName>
                                        </p:attrNameLst>
                                      </p:cBhvr>
                                      <p:to>
                                        <p:strVal val="visible"/>
                                      </p:to>
                                    </p:set>
                                    <p:anim to="" calcmode="lin" valueType="num">
                                      <p:cBhvr>
                                        <p:cTn id="24" dur="1" fill="hold"/>
                                        <p:tgtEl>
                                          <p:spTgt spid="9221">
                                            <p:txEl>
                                              <p:pRg st="1" end="1"/>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9221">
                                            <p:txEl>
                                              <p:charRg st="184" end="347"/>
                                            </p:txEl>
                                          </p:spTgt>
                                        </p:tgtEl>
                                        <p:attrNameLst>
                                          <p:attrName>style.visibility</p:attrName>
                                        </p:attrNameLst>
                                      </p:cBhvr>
                                      <p:to>
                                        <p:strVal val="visible"/>
                                      </p:to>
                                    </p:set>
                                    <p:anim to="" calcmode="lin" valueType="num">
                                      <p:cBhvr>
                                        <p:cTn id="27" dur="1" fill="hold"/>
                                        <p:tgtEl>
                                          <p:spTgt spid="9221">
                                            <p:txEl>
                                              <p:charRg st="184" end="347"/>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9221">
                                            <p:txEl>
                                              <p:charRg st="347" end="442"/>
                                            </p:txEl>
                                          </p:spTgt>
                                        </p:tgtEl>
                                        <p:attrNameLst>
                                          <p:attrName>style.visibility</p:attrName>
                                        </p:attrNameLst>
                                      </p:cBhvr>
                                      <p:to>
                                        <p:strVal val="visible"/>
                                      </p:to>
                                    </p:set>
                                    <p:anim to="" calcmode="lin" valueType="num">
                                      <p:cBhvr>
                                        <p:cTn id="30" dur="1" fill="hold"/>
                                        <p:tgtEl>
                                          <p:spTgt spid="9221">
                                            <p:txEl>
                                              <p:charRg st="347" end="44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23: The Revelation</a:t>
            </a:r>
          </a:p>
        </p:txBody>
      </p:sp>
      <p:sp>
        <p:nvSpPr>
          <p:cNvPr id="93188" name="Rectangle 4"/>
          <p:cNvSpPr>
            <a:spLocks noGrp="1" noChangeArrowheads="1"/>
          </p:cNvSpPr>
          <p:nvPr>
            <p:ph type="body" sz="half" idx="1"/>
          </p:nvPr>
        </p:nvSpPr>
        <p:spPr>
          <a:xfrm>
            <a:off x="457200" y="1600200"/>
            <a:ext cx="4038600" cy="5029200"/>
          </a:xfrm>
        </p:spPr>
        <p:txBody>
          <a:bodyPr/>
          <a:lstStyle/>
          <a:p>
            <a:pPr>
              <a:lnSpc>
                <a:spcPct val="80000"/>
              </a:lnSpc>
            </a:pPr>
            <a:r>
              <a:rPr lang="en-US" sz="2000">
                <a:latin typeface="Footlight MT Light" pitchFamily="18" charset="0"/>
              </a:rPr>
              <a:t>Dimmesdale looks like he is near death; he knows it as well</a:t>
            </a:r>
          </a:p>
          <a:p>
            <a:pPr>
              <a:lnSpc>
                <a:spcPct val="80000"/>
              </a:lnSpc>
            </a:pPr>
            <a:r>
              <a:rPr lang="en-US" sz="2000">
                <a:latin typeface="Footlight MT Light" pitchFamily="18" charset="0"/>
              </a:rPr>
              <a:t>Passing through the scaffold—where Hester and Pearl have planted themselves as they watched the magistrates pass to the festival, Dimmesdale stops at their side</a:t>
            </a:r>
          </a:p>
          <a:p>
            <a:pPr>
              <a:lnSpc>
                <a:spcPct val="80000"/>
              </a:lnSpc>
            </a:pPr>
            <a:r>
              <a:rPr lang="en-US" sz="2000">
                <a:latin typeface="Footlight MT Light" pitchFamily="18" charset="0"/>
              </a:rPr>
              <a:t>Alas, doing what he should have done seven years ago, Dimmesdale decides to take his rightful place on the scaffold</a:t>
            </a:r>
          </a:p>
          <a:p>
            <a:pPr>
              <a:lnSpc>
                <a:spcPct val="80000"/>
              </a:lnSpc>
            </a:pPr>
            <a:r>
              <a:rPr lang="en-US" sz="2000">
                <a:latin typeface="Footlight MT Light" pitchFamily="18" charset="0"/>
              </a:rPr>
              <a:t>Chillingworth reacts quicky, grabs the minister’s arm, and questions whether it is really something the latter wants to do</a:t>
            </a:r>
          </a:p>
          <a:p>
            <a:pPr>
              <a:lnSpc>
                <a:spcPct val="80000"/>
              </a:lnSpc>
            </a:pPr>
            <a:endParaRPr lang="en-US" sz="2000">
              <a:latin typeface="Footlight MT Light" pitchFamily="18" charset="0"/>
            </a:endParaRPr>
          </a:p>
        </p:txBody>
      </p:sp>
      <p:sp>
        <p:nvSpPr>
          <p:cNvPr id="93189" name="Rectangle 5"/>
          <p:cNvSpPr>
            <a:spLocks noGrp="1" noChangeArrowheads="1"/>
          </p:cNvSpPr>
          <p:nvPr>
            <p:ph type="body" sz="half" idx="2"/>
          </p:nvPr>
        </p:nvSpPr>
        <p:spPr>
          <a:xfrm>
            <a:off x="4648200" y="1600200"/>
            <a:ext cx="4038600" cy="5105400"/>
          </a:xfrm>
        </p:spPr>
        <p:txBody>
          <a:bodyPr/>
          <a:lstStyle/>
          <a:p>
            <a:pPr>
              <a:lnSpc>
                <a:spcPct val="80000"/>
              </a:lnSpc>
            </a:pPr>
            <a:r>
              <a:rPr lang="en-US" sz="2000">
                <a:latin typeface="Footlight MT Light" pitchFamily="18" charset="0"/>
              </a:rPr>
              <a:t>The scaffold is the only place where Dimmesdale could have escaped from Chillingworth—is it a place of punishment or redemption?</a:t>
            </a:r>
          </a:p>
          <a:p>
            <a:pPr>
              <a:lnSpc>
                <a:spcPct val="80000"/>
              </a:lnSpc>
            </a:pPr>
            <a:r>
              <a:rPr lang="en-US" sz="2000">
                <a:latin typeface="Footlight MT Light" pitchFamily="18" charset="0"/>
              </a:rPr>
              <a:t>Dimmesdale confesses and tears open his ministerial band to show his own “A”—carved in his flesh!</a:t>
            </a:r>
          </a:p>
          <a:p>
            <a:pPr>
              <a:lnSpc>
                <a:spcPct val="80000"/>
              </a:lnSpc>
            </a:pPr>
            <a:r>
              <a:rPr lang="en-US" sz="2000">
                <a:latin typeface="Footlight MT Light" pitchFamily="18" charset="0"/>
              </a:rPr>
              <a:t>Pearl’s tears broke the spell that she was born with; she would grow up to love and be loved—like a normal being</a:t>
            </a:r>
          </a:p>
          <a:p>
            <a:pPr>
              <a:lnSpc>
                <a:spcPct val="80000"/>
              </a:lnSpc>
            </a:pPr>
            <a:r>
              <a:rPr lang="en-US" sz="2000">
                <a:latin typeface="Footlight MT Light" pitchFamily="18" charset="0"/>
              </a:rPr>
              <a:t>Dimmesdale gives Hester no lie about their after-life</a:t>
            </a:r>
          </a:p>
          <a:p>
            <a:pPr>
              <a:lnSpc>
                <a:spcPct val="80000"/>
              </a:lnSpc>
            </a:pPr>
            <a:r>
              <a:rPr lang="en-US" sz="2000">
                <a:latin typeface="Footlight MT Light" pitchFamily="18" charset="0"/>
              </a:rPr>
              <a:t>Did he really love her?  Or were they destined to go their separate ways at the moment of their adultery?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639762"/>
          </a:xfrm>
        </p:spPr>
        <p:txBody>
          <a:bodyPr/>
          <a:lstStyle/>
          <a:p>
            <a:r>
              <a:rPr lang="en-US" sz="4000">
                <a:latin typeface="Dauphin" pitchFamily="18" charset="0"/>
              </a:rPr>
              <a:t>Ch</a:t>
            </a:r>
            <a:r>
              <a:rPr lang="en-US" sz="4000">
                <a:solidFill>
                  <a:srgbClr val="FF0000"/>
                </a:solidFill>
                <a:latin typeface="Dauphin" pitchFamily="18" charset="0"/>
              </a:rPr>
              <a:t>a</a:t>
            </a:r>
            <a:r>
              <a:rPr lang="en-US" sz="4000">
                <a:latin typeface="Dauphin" pitchFamily="18" charset="0"/>
              </a:rPr>
              <a:t>pter 24: Conclusion</a:t>
            </a:r>
          </a:p>
        </p:txBody>
      </p:sp>
      <p:sp>
        <p:nvSpPr>
          <p:cNvPr id="94212" name="Rectangle 4"/>
          <p:cNvSpPr>
            <a:spLocks noGrp="1" noChangeArrowheads="1"/>
          </p:cNvSpPr>
          <p:nvPr>
            <p:ph type="body" sz="half" idx="1"/>
          </p:nvPr>
        </p:nvSpPr>
        <p:spPr>
          <a:xfrm>
            <a:off x="457200" y="990600"/>
            <a:ext cx="4038600" cy="5638800"/>
          </a:xfrm>
        </p:spPr>
        <p:txBody>
          <a:bodyPr/>
          <a:lstStyle/>
          <a:p>
            <a:pPr>
              <a:lnSpc>
                <a:spcPct val="80000"/>
              </a:lnSpc>
            </a:pPr>
            <a:r>
              <a:rPr lang="en-US" sz="2000">
                <a:latin typeface="Footlight MT Light" pitchFamily="18" charset="0"/>
              </a:rPr>
              <a:t>Lots of satire in this chapter</a:t>
            </a:r>
          </a:p>
          <a:p>
            <a:pPr>
              <a:lnSpc>
                <a:spcPct val="80000"/>
              </a:lnSpc>
            </a:pPr>
            <a:r>
              <a:rPr lang="en-US" sz="2000">
                <a:latin typeface="Footlight MT Light" pitchFamily="18" charset="0"/>
              </a:rPr>
              <a:t>There are many “interpretations” as to the death of the revered minister</a:t>
            </a:r>
          </a:p>
          <a:p>
            <a:pPr lvl="1">
              <a:lnSpc>
                <a:spcPct val="80000"/>
              </a:lnSpc>
            </a:pPr>
            <a:r>
              <a:rPr lang="en-US" sz="1800">
                <a:latin typeface="Footlight MT Light" pitchFamily="18" charset="0"/>
              </a:rPr>
              <a:t>Some believe that what was told to the reader actually happened</a:t>
            </a:r>
          </a:p>
          <a:p>
            <a:pPr lvl="1">
              <a:lnSpc>
                <a:spcPct val="80000"/>
              </a:lnSpc>
            </a:pPr>
            <a:r>
              <a:rPr lang="en-US" sz="1800">
                <a:latin typeface="Footlight MT Light" pitchFamily="18" charset="0"/>
              </a:rPr>
              <a:t>Others believed that the scarlet letter had been a form of poison given to Dimmesdale by Chillingworth </a:t>
            </a:r>
          </a:p>
          <a:p>
            <a:pPr lvl="1">
              <a:lnSpc>
                <a:spcPct val="80000"/>
              </a:lnSpc>
            </a:pPr>
            <a:r>
              <a:rPr lang="en-US" sz="1800">
                <a:latin typeface="Footlight MT Light" pitchFamily="18" charset="0"/>
              </a:rPr>
              <a:t>Yet others believed that the “A” grew “out” of Dimmesdale’s heart and guilt</a:t>
            </a:r>
          </a:p>
          <a:p>
            <a:pPr lvl="1">
              <a:lnSpc>
                <a:spcPct val="80000"/>
              </a:lnSpc>
            </a:pPr>
            <a:r>
              <a:rPr lang="en-US" sz="1800">
                <a:latin typeface="Footlight MT Light" pitchFamily="18" charset="0"/>
              </a:rPr>
              <a:t>The ignorant ones claimed to never have seen the “A” at all, nor did they actually hear a confession; they agreed that the minister had claimed all those things to make a parable of his life!</a:t>
            </a:r>
          </a:p>
        </p:txBody>
      </p:sp>
      <p:sp>
        <p:nvSpPr>
          <p:cNvPr id="94213" name="Rectangle 5"/>
          <p:cNvSpPr>
            <a:spLocks noGrp="1" noChangeArrowheads="1"/>
          </p:cNvSpPr>
          <p:nvPr>
            <p:ph type="body" sz="half" idx="2"/>
          </p:nvPr>
        </p:nvSpPr>
        <p:spPr>
          <a:xfrm>
            <a:off x="4648200" y="990600"/>
            <a:ext cx="4038600" cy="5562600"/>
          </a:xfrm>
        </p:spPr>
        <p:txBody>
          <a:bodyPr/>
          <a:lstStyle/>
          <a:p>
            <a:pPr>
              <a:lnSpc>
                <a:spcPct val="80000"/>
              </a:lnSpc>
            </a:pPr>
            <a:r>
              <a:rPr lang="en-US" sz="2000">
                <a:latin typeface="Footlight MT Light" pitchFamily="18" charset="0"/>
              </a:rPr>
              <a:t>The leech had nothing left to leech on to, so he died within a year</a:t>
            </a:r>
          </a:p>
          <a:p>
            <a:pPr>
              <a:lnSpc>
                <a:spcPct val="80000"/>
              </a:lnSpc>
            </a:pPr>
            <a:r>
              <a:rPr lang="en-US" sz="2000">
                <a:latin typeface="Footlight MT Light" pitchFamily="18" charset="0"/>
              </a:rPr>
              <a:t>Ironically, Chillingworth bequeathed all of his treasures in both Worlds to little Pearl</a:t>
            </a:r>
          </a:p>
          <a:p>
            <a:pPr>
              <a:lnSpc>
                <a:spcPct val="80000"/>
              </a:lnSpc>
            </a:pPr>
            <a:r>
              <a:rPr lang="en-US" sz="2000">
                <a:latin typeface="Footlight MT Light" pitchFamily="18" charset="0"/>
              </a:rPr>
              <a:t>Hester is claimed to be the interest and love of an unknown inhabitant from another land</a:t>
            </a:r>
          </a:p>
          <a:p>
            <a:pPr>
              <a:lnSpc>
                <a:spcPct val="80000"/>
              </a:lnSpc>
            </a:pPr>
            <a:r>
              <a:rPr lang="en-US" sz="2000">
                <a:latin typeface="Footlight MT Light" pitchFamily="18" charset="0"/>
              </a:rPr>
              <a:t>Pearl is married and happy</a:t>
            </a:r>
          </a:p>
          <a:p>
            <a:pPr>
              <a:lnSpc>
                <a:spcPct val="80000"/>
              </a:lnSpc>
            </a:pPr>
            <a:r>
              <a:rPr lang="en-US" sz="2000">
                <a:latin typeface="Footlight MT Light" pitchFamily="18" charset="0"/>
              </a:rPr>
              <a:t>Why do you think Hester chose to go back to the little cottage and keep her “A” stitched to her clothing even after the death of Dimmesdale?</a:t>
            </a:r>
          </a:p>
          <a:p>
            <a:pPr>
              <a:lnSpc>
                <a:spcPct val="80000"/>
              </a:lnSpc>
            </a:pPr>
            <a:r>
              <a:rPr lang="en-US" sz="2000">
                <a:latin typeface="Footlight MT Light" pitchFamily="18" charset="0"/>
              </a:rPr>
              <a:t>In the end, a new grave was made next to an old sunken one—yet there was a space between the two, as if the two had no right to intermingle…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atin typeface="Dauphin" pitchFamily="18" charset="0"/>
              </a:rPr>
              <a:t>The 411 on </a:t>
            </a:r>
            <a:r>
              <a:rPr lang="en-US" u="sng">
                <a:latin typeface="Dauphin" pitchFamily="18" charset="0"/>
              </a:rPr>
              <a:t>The Sc</a:t>
            </a:r>
            <a:r>
              <a:rPr lang="en-US" u="sng">
                <a:solidFill>
                  <a:srgbClr val="FF0000"/>
                </a:solidFill>
                <a:latin typeface="Dauphin" pitchFamily="18" charset="0"/>
              </a:rPr>
              <a:t>a</a:t>
            </a:r>
            <a:r>
              <a:rPr lang="en-US" u="sng">
                <a:latin typeface="Dauphin" pitchFamily="18" charset="0"/>
              </a:rPr>
              <a:t>rlet Letter</a:t>
            </a:r>
          </a:p>
        </p:txBody>
      </p:sp>
      <p:sp>
        <p:nvSpPr>
          <p:cNvPr id="17414" name="Rectangle 6"/>
          <p:cNvSpPr>
            <a:spLocks noGrp="1" noChangeArrowheads="1"/>
          </p:cNvSpPr>
          <p:nvPr>
            <p:ph type="body" sz="half" idx="3"/>
          </p:nvPr>
        </p:nvSpPr>
        <p:spPr>
          <a:xfrm>
            <a:off x="4495800" y="1295400"/>
            <a:ext cx="4038600" cy="5257800"/>
          </a:xfrm>
        </p:spPr>
        <p:txBody>
          <a:bodyPr/>
          <a:lstStyle/>
          <a:p>
            <a:pPr>
              <a:lnSpc>
                <a:spcPct val="90000"/>
              </a:lnSpc>
            </a:pPr>
            <a:r>
              <a:rPr lang="en-US" sz="2800">
                <a:latin typeface="Footlight MT Light" pitchFamily="18" charset="0"/>
              </a:rPr>
              <a:t>Set in 17</a:t>
            </a:r>
            <a:r>
              <a:rPr lang="en-US" sz="2800" baseline="30000">
                <a:latin typeface="Footlight MT Light" pitchFamily="18" charset="0"/>
              </a:rPr>
              <a:t>th</a:t>
            </a:r>
            <a:r>
              <a:rPr lang="en-US" sz="2800">
                <a:latin typeface="Footlight MT Light" pitchFamily="18" charset="0"/>
              </a:rPr>
              <a:t> Century Boston</a:t>
            </a:r>
          </a:p>
          <a:p>
            <a:pPr>
              <a:lnSpc>
                <a:spcPct val="90000"/>
              </a:lnSpc>
            </a:pPr>
            <a:r>
              <a:rPr lang="en-US" sz="2800">
                <a:latin typeface="Footlight MT Light" pitchFamily="18" charset="0"/>
              </a:rPr>
              <a:t>Puritan code of life</a:t>
            </a:r>
          </a:p>
          <a:p>
            <a:pPr>
              <a:lnSpc>
                <a:spcPct val="90000"/>
              </a:lnSpc>
            </a:pPr>
            <a:r>
              <a:rPr lang="en-US" sz="2800">
                <a:latin typeface="Footlight MT Light" pitchFamily="18" charset="0"/>
              </a:rPr>
              <a:t>Main characters</a:t>
            </a:r>
          </a:p>
          <a:p>
            <a:pPr lvl="1">
              <a:lnSpc>
                <a:spcPct val="90000"/>
              </a:lnSpc>
            </a:pPr>
            <a:r>
              <a:rPr lang="en-US" sz="2400">
                <a:latin typeface="Footlight MT Light" pitchFamily="18" charset="0"/>
              </a:rPr>
              <a:t>Hester Prynne</a:t>
            </a:r>
          </a:p>
          <a:p>
            <a:pPr lvl="1">
              <a:lnSpc>
                <a:spcPct val="90000"/>
              </a:lnSpc>
            </a:pPr>
            <a:r>
              <a:rPr lang="en-US" sz="2400">
                <a:latin typeface="Footlight MT Light" pitchFamily="18" charset="0"/>
              </a:rPr>
              <a:t>Pearl Prynne</a:t>
            </a:r>
          </a:p>
          <a:p>
            <a:pPr lvl="1">
              <a:lnSpc>
                <a:spcPct val="90000"/>
              </a:lnSpc>
            </a:pPr>
            <a:r>
              <a:rPr lang="en-US" sz="2400">
                <a:latin typeface="Footlight MT Light" pitchFamily="18" charset="0"/>
              </a:rPr>
              <a:t>Arthur Dimmesdale</a:t>
            </a:r>
          </a:p>
          <a:p>
            <a:pPr lvl="1">
              <a:lnSpc>
                <a:spcPct val="90000"/>
              </a:lnSpc>
            </a:pPr>
            <a:r>
              <a:rPr lang="en-US" sz="2400">
                <a:latin typeface="Footlight MT Light" pitchFamily="18" charset="0"/>
              </a:rPr>
              <a:t>Roger Chillingworth</a:t>
            </a:r>
          </a:p>
          <a:p>
            <a:pPr>
              <a:lnSpc>
                <a:spcPct val="90000"/>
              </a:lnSpc>
            </a:pPr>
            <a:r>
              <a:rPr lang="en-US" sz="2800">
                <a:latin typeface="Footlight MT Light" pitchFamily="18" charset="0"/>
              </a:rPr>
              <a:t>Novel spans a total of seven years</a:t>
            </a:r>
          </a:p>
          <a:p>
            <a:pPr>
              <a:lnSpc>
                <a:spcPct val="90000"/>
              </a:lnSpc>
            </a:pPr>
            <a:r>
              <a:rPr lang="en-US" sz="2800">
                <a:latin typeface="Dauphin" pitchFamily="18" charset="0"/>
              </a:rPr>
              <a:t>The Sc</a:t>
            </a:r>
            <a:r>
              <a:rPr lang="en-US" sz="2800">
                <a:solidFill>
                  <a:srgbClr val="FF0000"/>
                </a:solidFill>
                <a:latin typeface="Dauphin" pitchFamily="18" charset="0"/>
              </a:rPr>
              <a:t>a</a:t>
            </a:r>
            <a:r>
              <a:rPr lang="en-US" sz="2800">
                <a:latin typeface="Dauphin" pitchFamily="18" charset="0"/>
              </a:rPr>
              <a:t>rlet Letter </a:t>
            </a:r>
            <a:r>
              <a:rPr lang="en-US" sz="2800">
                <a:latin typeface="Footlight MT Light" pitchFamily="18" charset="0"/>
              </a:rPr>
              <a:t>as a SATIRE</a:t>
            </a:r>
          </a:p>
          <a:p>
            <a:pPr>
              <a:lnSpc>
                <a:spcPct val="90000"/>
              </a:lnSpc>
              <a:buFontTx/>
              <a:buNone/>
            </a:pPr>
            <a:endParaRPr lang="en-US" sz="2800">
              <a:latin typeface="Dauphin" pitchFamily="18" charset="0"/>
            </a:endParaRPr>
          </a:p>
        </p:txBody>
      </p:sp>
      <p:pic>
        <p:nvPicPr>
          <p:cNvPr id="17418" name="Picture 10" descr="Scarlet A"/>
          <p:cNvPicPr>
            <a:picLocks noGrp="1" noChangeAspect="1" noChangeArrowheads="1"/>
          </p:cNvPicPr>
          <p:nvPr>
            <p:ph sz="quarter" idx="2"/>
          </p:nvPr>
        </p:nvPicPr>
        <p:blipFill>
          <a:blip r:embed="rId2" cstate="print"/>
          <a:srcRect/>
          <a:stretch>
            <a:fillRect/>
          </a:stretch>
        </p:blipFill>
        <p:spPr>
          <a:xfrm>
            <a:off x="838200" y="1752600"/>
            <a:ext cx="2776538" cy="3881438"/>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Dauphin" pitchFamily="18" charset="0"/>
              </a:rPr>
              <a:t>Themes in The Sc</a:t>
            </a:r>
            <a:r>
              <a:rPr lang="en-US">
                <a:solidFill>
                  <a:srgbClr val="FF0000"/>
                </a:solidFill>
                <a:latin typeface="Dauphin" pitchFamily="18" charset="0"/>
              </a:rPr>
              <a:t>a</a:t>
            </a:r>
            <a:r>
              <a:rPr lang="en-US">
                <a:latin typeface="Dauphin" pitchFamily="18" charset="0"/>
              </a:rPr>
              <a:t>rlet Letter</a:t>
            </a:r>
          </a:p>
        </p:txBody>
      </p:sp>
      <p:sp>
        <p:nvSpPr>
          <p:cNvPr id="11268" name="Rectangle 4"/>
          <p:cNvSpPr>
            <a:spLocks noGrp="1" noChangeArrowheads="1"/>
          </p:cNvSpPr>
          <p:nvPr>
            <p:ph type="body" sz="half" idx="1"/>
          </p:nvPr>
        </p:nvSpPr>
        <p:spPr>
          <a:xfrm>
            <a:off x="457200" y="1600200"/>
            <a:ext cx="4038600" cy="4953000"/>
          </a:xfrm>
        </p:spPr>
        <p:txBody>
          <a:bodyPr/>
          <a:lstStyle/>
          <a:p>
            <a:pPr marL="533400" indent="-533400">
              <a:lnSpc>
                <a:spcPct val="80000"/>
              </a:lnSpc>
              <a:buFontTx/>
              <a:buAutoNum type="arabicPeriod"/>
            </a:pPr>
            <a:r>
              <a:rPr lang="en-US" sz="2400" b="1">
                <a:latin typeface="Footlight MT Light" pitchFamily="18" charset="0"/>
              </a:rPr>
              <a:t>Alienation</a:t>
            </a:r>
            <a:r>
              <a:rPr lang="en-US" sz="2400">
                <a:latin typeface="Footlight MT Light" pitchFamily="18" charset="0"/>
              </a:rPr>
              <a:t>—the character is in a state of isolation because of self-cause, or societal cause, or a combination of both</a:t>
            </a:r>
          </a:p>
          <a:p>
            <a:pPr marL="533400" indent="-533400">
              <a:lnSpc>
                <a:spcPct val="80000"/>
              </a:lnSpc>
              <a:buFontTx/>
              <a:buAutoNum type="arabicPeriod"/>
            </a:pPr>
            <a:r>
              <a:rPr lang="en-US" sz="2400" b="1">
                <a:latin typeface="Footlight MT Light" pitchFamily="18" charset="0"/>
              </a:rPr>
              <a:t>Initiation</a:t>
            </a:r>
            <a:r>
              <a:rPr lang="en-US" sz="2400">
                <a:latin typeface="Footlight MT Light" pitchFamily="18" charset="0"/>
              </a:rPr>
              <a:t>—involves the attempts of an alienated character to get rid of his isolated condition </a:t>
            </a:r>
          </a:p>
          <a:p>
            <a:pPr marL="533400" indent="-533400">
              <a:lnSpc>
                <a:spcPct val="80000"/>
              </a:lnSpc>
              <a:buFontTx/>
              <a:buAutoNum type="arabicPeriod"/>
            </a:pPr>
            <a:r>
              <a:rPr lang="en-US" sz="2400" b="1">
                <a:latin typeface="Footlight MT Light" pitchFamily="18" charset="0"/>
              </a:rPr>
              <a:t>Problem of Guilt</a:t>
            </a:r>
            <a:r>
              <a:rPr lang="en-US" sz="2400">
                <a:latin typeface="Footlight MT Light" pitchFamily="18" charset="0"/>
              </a:rPr>
              <a:t> —a character’s sense of guilt forced by the Puritan lifestyle/heritage or by society; guilt vs. innocence</a:t>
            </a:r>
          </a:p>
        </p:txBody>
      </p:sp>
      <p:sp>
        <p:nvSpPr>
          <p:cNvPr id="11270" name="Rectangle 6"/>
          <p:cNvSpPr>
            <a:spLocks noGrp="1" noChangeArrowheads="1"/>
          </p:cNvSpPr>
          <p:nvPr>
            <p:ph type="body" sz="half" idx="2"/>
          </p:nvPr>
        </p:nvSpPr>
        <p:spPr>
          <a:xfrm>
            <a:off x="4648200" y="1600200"/>
            <a:ext cx="4038600" cy="5029200"/>
          </a:xfrm>
        </p:spPr>
        <p:txBody>
          <a:bodyPr/>
          <a:lstStyle/>
          <a:p>
            <a:pPr marL="533400" indent="-533400">
              <a:lnSpc>
                <a:spcPct val="80000"/>
              </a:lnSpc>
              <a:buFontTx/>
              <a:buAutoNum type="arabicPeriod" startAt="4"/>
            </a:pPr>
            <a:r>
              <a:rPr lang="en-US" sz="2400" b="1">
                <a:latin typeface="Footlight MT Light" pitchFamily="18" charset="0"/>
              </a:rPr>
              <a:t>Pride</a:t>
            </a:r>
            <a:r>
              <a:rPr lang="en-US" sz="2400">
                <a:latin typeface="Footlight MT Light" pitchFamily="18" charset="0"/>
              </a:rPr>
              <a:t>—Hawthorne treats pride as evil; spiritual pride, intellectual, and physical</a:t>
            </a:r>
          </a:p>
          <a:p>
            <a:pPr marL="533400" indent="-533400">
              <a:lnSpc>
                <a:spcPct val="80000"/>
              </a:lnSpc>
              <a:buFontTx/>
              <a:buAutoNum type="arabicPeriod" startAt="4"/>
            </a:pPr>
            <a:r>
              <a:rPr lang="en-US" sz="2400" b="1">
                <a:latin typeface="Footlight MT Light" pitchFamily="18" charset="0"/>
              </a:rPr>
              <a:t>Allegory</a:t>
            </a:r>
            <a:r>
              <a:rPr lang="en-US" sz="2400">
                <a:latin typeface="Footlight MT Light" pitchFamily="18" charset="0"/>
              </a:rPr>
              <a:t>—each character is a labeled equivalent of “something bigger”</a:t>
            </a:r>
          </a:p>
          <a:p>
            <a:pPr marL="533400" indent="-533400">
              <a:lnSpc>
                <a:spcPct val="80000"/>
              </a:lnSpc>
              <a:buFontTx/>
              <a:buAutoNum type="arabicPeriod" startAt="4"/>
            </a:pPr>
            <a:r>
              <a:rPr lang="en-US" sz="2400" b="1">
                <a:latin typeface="Footlight MT Light" pitchFamily="18" charset="0"/>
              </a:rPr>
              <a:t>Other themes</a:t>
            </a:r>
            <a:r>
              <a:rPr lang="en-US" sz="2400">
                <a:latin typeface="Footlight MT Light" pitchFamily="18" charset="0"/>
              </a:rPr>
              <a:t>—individual vs. society, self-fulfillment vs. accommodation or frustration; hypocrisy vs. integrity, love vs. hate, exploitation vs. hurting, and fate vs. free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to="" calcmode="lin" valueType="num">
                                      <p:cBhvr>
                                        <p:cTn id="7" dur="1" fill="hold"/>
                                        <p:tgtEl>
                                          <p:spTgt spid="1126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 to="" calcmode="lin" valueType="num">
                                      <p:cBhvr>
                                        <p:cTn id="12" dur="1" fill="hold"/>
                                        <p:tgtEl>
                                          <p:spTgt spid="11268">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 to="" calcmode="lin" valueType="num">
                                      <p:cBhvr>
                                        <p:cTn id="17" dur="1" fill="hold"/>
                                        <p:tgtEl>
                                          <p:spTgt spid="1126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270">
                                            <p:txEl>
                                              <p:pRg st="0" end="0"/>
                                            </p:txEl>
                                          </p:spTgt>
                                        </p:tgtEl>
                                        <p:attrNameLst>
                                          <p:attrName>style.visibility</p:attrName>
                                        </p:attrNameLst>
                                      </p:cBhvr>
                                      <p:to>
                                        <p:strVal val="visible"/>
                                      </p:to>
                                    </p:set>
                                    <p:anim to="" calcmode="lin" valueType="num">
                                      <p:cBhvr>
                                        <p:cTn id="22" dur="1" fill="hold"/>
                                        <p:tgtEl>
                                          <p:spTgt spid="11270">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270">
                                            <p:txEl>
                                              <p:pRg st="1" end="1"/>
                                            </p:txEl>
                                          </p:spTgt>
                                        </p:tgtEl>
                                        <p:attrNameLst>
                                          <p:attrName>style.visibility</p:attrName>
                                        </p:attrNameLst>
                                      </p:cBhvr>
                                      <p:to>
                                        <p:strVal val="visible"/>
                                      </p:to>
                                    </p:set>
                                    <p:anim to="" calcmode="lin" valueType="num">
                                      <p:cBhvr>
                                        <p:cTn id="27" dur="1" fill="hold"/>
                                        <p:tgtEl>
                                          <p:spTgt spid="11270">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270">
                                            <p:txEl>
                                              <p:pRg st="2" end="2"/>
                                            </p:txEl>
                                          </p:spTgt>
                                        </p:tgtEl>
                                        <p:attrNameLst>
                                          <p:attrName>style.visibility</p:attrName>
                                        </p:attrNameLst>
                                      </p:cBhvr>
                                      <p:to>
                                        <p:strVal val="visible"/>
                                      </p:to>
                                    </p:set>
                                    <p:anim to="" calcmode="lin" valueType="num">
                                      <p:cBhvr>
                                        <p:cTn id="32" dur="1" fill="hold"/>
                                        <p:tgtEl>
                                          <p:spTgt spid="1127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Dauphin" pitchFamily="18" charset="0"/>
              </a:rPr>
              <a:t>Symbols</a:t>
            </a:r>
          </a:p>
        </p:txBody>
      </p:sp>
      <p:sp>
        <p:nvSpPr>
          <p:cNvPr id="15364" name="Rectangle 4"/>
          <p:cNvSpPr>
            <a:spLocks noGrp="1" noChangeArrowheads="1"/>
          </p:cNvSpPr>
          <p:nvPr>
            <p:ph type="body" sz="half" idx="1"/>
          </p:nvPr>
        </p:nvSpPr>
        <p:spPr>
          <a:xfrm>
            <a:off x="457200" y="1905000"/>
            <a:ext cx="2667000" cy="4525963"/>
          </a:xfrm>
        </p:spPr>
        <p:txBody>
          <a:bodyPr/>
          <a:lstStyle/>
          <a:p>
            <a:pPr>
              <a:lnSpc>
                <a:spcPct val="90000"/>
              </a:lnSpc>
            </a:pPr>
            <a:r>
              <a:rPr lang="en-US" sz="2400">
                <a:latin typeface="Footlight MT Light" pitchFamily="18" charset="0"/>
              </a:rPr>
              <a:t>Weeds</a:t>
            </a:r>
          </a:p>
          <a:p>
            <a:pPr>
              <a:lnSpc>
                <a:spcPct val="90000"/>
              </a:lnSpc>
            </a:pPr>
            <a:r>
              <a:rPr lang="en-US" sz="2400">
                <a:latin typeface="Footlight MT Light" pitchFamily="18" charset="0"/>
              </a:rPr>
              <a:t>Rose-bush</a:t>
            </a:r>
          </a:p>
          <a:p>
            <a:pPr>
              <a:lnSpc>
                <a:spcPct val="90000"/>
              </a:lnSpc>
            </a:pPr>
            <a:r>
              <a:rPr lang="en-US" sz="2400">
                <a:latin typeface="Footlight MT Light" pitchFamily="18" charset="0"/>
              </a:rPr>
              <a:t>Flowers </a:t>
            </a:r>
          </a:p>
          <a:p>
            <a:pPr>
              <a:lnSpc>
                <a:spcPct val="90000"/>
              </a:lnSpc>
            </a:pPr>
            <a:r>
              <a:rPr lang="en-US" sz="2400">
                <a:latin typeface="Footlight MT Light" pitchFamily="18" charset="0"/>
              </a:rPr>
              <a:t>Prison</a:t>
            </a:r>
          </a:p>
          <a:p>
            <a:pPr>
              <a:lnSpc>
                <a:spcPct val="90000"/>
              </a:lnSpc>
            </a:pPr>
            <a:r>
              <a:rPr lang="en-US" sz="2400">
                <a:latin typeface="Footlight MT Light" pitchFamily="18" charset="0"/>
              </a:rPr>
              <a:t>Cemetery</a:t>
            </a:r>
          </a:p>
          <a:p>
            <a:pPr>
              <a:lnSpc>
                <a:spcPct val="90000"/>
              </a:lnSpc>
            </a:pPr>
            <a:r>
              <a:rPr lang="en-US" sz="2400">
                <a:latin typeface="Footlight MT Light" pitchFamily="18" charset="0"/>
              </a:rPr>
              <a:t>Scaffold</a:t>
            </a:r>
          </a:p>
          <a:p>
            <a:pPr>
              <a:lnSpc>
                <a:spcPct val="90000"/>
              </a:lnSpc>
            </a:pPr>
            <a:r>
              <a:rPr lang="en-US" sz="2400">
                <a:latin typeface="Footlight MT Light" pitchFamily="18" charset="0"/>
              </a:rPr>
              <a:t>Town beadle</a:t>
            </a:r>
          </a:p>
          <a:p>
            <a:pPr>
              <a:lnSpc>
                <a:spcPct val="90000"/>
              </a:lnSpc>
            </a:pPr>
            <a:r>
              <a:rPr lang="en-US" sz="2400">
                <a:latin typeface="Footlight MT Light" pitchFamily="18" charset="0"/>
              </a:rPr>
              <a:t>Letter </a:t>
            </a:r>
            <a:r>
              <a:rPr lang="en-US" sz="2400">
                <a:solidFill>
                  <a:srgbClr val="FF0000"/>
                </a:solidFill>
                <a:latin typeface="Footlight MT Light" pitchFamily="18" charset="0"/>
              </a:rPr>
              <a:t>A</a:t>
            </a:r>
          </a:p>
          <a:p>
            <a:pPr>
              <a:lnSpc>
                <a:spcPct val="90000"/>
              </a:lnSpc>
            </a:pPr>
            <a:r>
              <a:rPr lang="en-US" sz="2400">
                <a:latin typeface="Footlight MT Light" pitchFamily="18" charset="0"/>
              </a:rPr>
              <a:t>Pearl</a:t>
            </a:r>
          </a:p>
          <a:p>
            <a:pPr>
              <a:lnSpc>
                <a:spcPct val="90000"/>
              </a:lnSpc>
            </a:pPr>
            <a:r>
              <a:rPr lang="en-US" sz="2400">
                <a:latin typeface="Footlight MT Light" pitchFamily="18" charset="0"/>
              </a:rPr>
              <a:t>Sunshine</a:t>
            </a:r>
          </a:p>
          <a:p>
            <a:pPr>
              <a:lnSpc>
                <a:spcPct val="90000"/>
              </a:lnSpc>
            </a:pPr>
            <a:r>
              <a:rPr lang="en-US" sz="2400">
                <a:latin typeface="Footlight MT Light" pitchFamily="18" charset="0"/>
              </a:rPr>
              <a:t>Brook</a:t>
            </a:r>
          </a:p>
        </p:txBody>
      </p:sp>
      <p:pic>
        <p:nvPicPr>
          <p:cNvPr id="15371" name="Picture 11" descr="rose_bush"/>
          <p:cNvPicPr>
            <a:picLocks noGrp="1" noChangeAspect="1" noChangeArrowheads="1"/>
          </p:cNvPicPr>
          <p:nvPr>
            <p:ph sz="quarter" idx="3"/>
          </p:nvPr>
        </p:nvPicPr>
        <p:blipFill>
          <a:blip r:embed="rId2" cstate="print"/>
          <a:srcRect/>
          <a:stretch>
            <a:fillRect/>
          </a:stretch>
        </p:blipFill>
        <p:spPr>
          <a:xfrm>
            <a:off x="4953000" y="3429000"/>
            <a:ext cx="3733800" cy="3203575"/>
          </a:xfrm>
          <a:noFill/>
          <a:ln/>
        </p:spPr>
      </p:pic>
      <p:pic>
        <p:nvPicPr>
          <p:cNvPr id="15375" name="Picture 15" descr="weeds"/>
          <p:cNvPicPr>
            <a:picLocks noGrp="1" noChangeAspect="1" noChangeArrowheads="1"/>
          </p:cNvPicPr>
          <p:nvPr>
            <p:ph sz="quarter" idx="2"/>
          </p:nvPr>
        </p:nvPicPr>
        <p:blipFill>
          <a:blip r:embed="rId3" cstate="print"/>
          <a:srcRect/>
          <a:stretch>
            <a:fillRect/>
          </a:stretch>
        </p:blipFill>
        <p:spPr>
          <a:xfrm>
            <a:off x="6019800" y="762000"/>
            <a:ext cx="2493963" cy="2506663"/>
          </a:xfrm>
          <a:noFill/>
          <a:ln/>
        </p:spPr>
      </p:pic>
      <p:pic>
        <p:nvPicPr>
          <p:cNvPr id="15378" name="Picture 18" descr="cemetery"/>
          <p:cNvPicPr>
            <a:picLocks noChangeAspect="1" noChangeArrowheads="1"/>
          </p:cNvPicPr>
          <p:nvPr/>
        </p:nvPicPr>
        <p:blipFill>
          <a:blip r:embed="rId4" cstate="print"/>
          <a:srcRect/>
          <a:stretch>
            <a:fillRect/>
          </a:stretch>
        </p:blipFill>
        <p:spPr bwMode="auto">
          <a:xfrm>
            <a:off x="2514600" y="1371600"/>
            <a:ext cx="3276600" cy="2457450"/>
          </a:xfrm>
          <a:prstGeom prst="rect">
            <a:avLst/>
          </a:prstGeom>
          <a:noFill/>
        </p:spPr>
      </p:pic>
      <p:pic>
        <p:nvPicPr>
          <p:cNvPr id="15382" name="Picture 22" descr="Kathys_Scarlet_Letter_A"/>
          <p:cNvPicPr>
            <a:picLocks noChangeAspect="1" noChangeArrowheads="1"/>
          </p:cNvPicPr>
          <p:nvPr/>
        </p:nvPicPr>
        <p:blipFill>
          <a:blip r:embed="rId5" cstate="print"/>
          <a:srcRect/>
          <a:stretch>
            <a:fillRect/>
          </a:stretch>
        </p:blipFill>
        <p:spPr bwMode="auto">
          <a:xfrm>
            <a:off x="1143000" y="457200"/>
            <a:ext cx="1428750" cy="1428750"/>
          </a:xfrm>
          <a:prstGeom prst="rect">
            <a:avLst/>
          </a:prstGeom>
          <a:noFill/>
        </p:spPr>
      </p:pic>
      <p:pic>
        <p:nvPicPr>
          <p:cNvPr id="15384" name="Picture 24" descr="scarhalf"/>
          <p:cNvPicPr>
            <a:picLocks noChangeAspect="1" noChangeArrowheads="1"/>
          </p:cNvPicPr>
          <p:nvPr/>
        </p:nvPicPr>
        <p:blipFill>
          <a:blip r:embed="rId6" cstate="print"/>
          <a:srcRect/>
          <a:stretch>
            <a:fillRect/>
          </a:stretch>
        </p:blipFill>
        <p:spPr bwMode="auto">
          <a:xfrm>
            <a:off x="2895600" y="4038600"/>
            <a:ext cx="1857375" cy="2428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1:  The Prison Door</a:t>
            </a:r>
          </a:p>
        </p:txBody>
      </p:sp>
      <p:sp>
        <p:nvSpPr>
          <p:cNvPr id="20484" name="Rectangle 4"/>
          <p:cNvSpPr>
            <a:spLocks noGrp="1" noChangeArrowheads="1"/>
          </p:cNvSpPr>
          <p:nvPr>
            <p:ph type="body" sz="half" idx="2"/>
          </p:nvPr>
        </p:nvSpPr>
        <p:spPr>
          <a:xfrm>
            <a:off x="4648200" y="1295400"/>
            <a:ext cx="4038600" cy="5257800"/>
          </a:xfrm>
        </p:spPr>
        <p:txBody>
          <a:bodyPr/>
          <a:lstStyle/>
          <a:p>
            <a:r>
              <a:rPr lang="en-US" sz="2400">
                <a:latin typeface="Footlight MT Light" pitchFamily="18" charset="0"/>
              </a:rPr>
              <a:t>Exposition and setting of novel</a:t>
            </a:r>
          </a:p>
          <a:p>
            <a:r>
              <a:rPr lang="en-US" sz="2400">
                <a:latin typeface="Footlight MT Light" pitchFamily="18" charset="0"/>
              </a:rPr>
              <a:t>First two edifices built—foreshadowing or strict Puritan code?</a:t>
            </a:r>
          </a:p>
          <a:p>
            <a:r>
              <a:rPr lang="en-US" sz="2400">
                <a:latin typeface="Footlight MT Light" pitchFamily="18" charset="0"/>
              </a:rPr>
              <a:t>Rosebush, weed, and other flowers grow “by chance”</a:t>
            </a:r>
          </a:p>
          <a:p>
            <a:r>
              <a:rPr lang="en-US" sz="2400">
                <a:latin typeface="Footlight MT Light" pitchFamily="18" charset="0"/>
              </a:rPr>
              <a:t>First few symbols </a:t>
            </a:r>
          </a:p>
          <a:p>
            <a:pPr lvl="1"/>
            <a:r>
              <a:rPr lang="en-US" sz="2000">
                <a:latin typeface="Footlight MT Light" pitchFamily="18" charset="0"/>
              </a:rPr>
              <a:t>Cemetery</a:t>
            </a:r>
          </a:p>
          <a:p>
            <a:pPr lvl="1"/>
            <a:r>
              <a:rPr lang="en-US" sz="2000">
                <a:latin typeface="Footlight MT Light" pitchFamily="18" charset="0"/>
              </a:rPr>
              <a:t>Prison</a:t>
            </a:r>
          </a:p>
          <a:p>
            <a:pPr lvl="1"/>
            <a:r>
              <a:rPr lang="en-US" sz="2000">
                <a:latin typeface="Footlight MT Light" pitchFamily="18" charset="0"/>
              </a:rPr>
              <a:t>Weeds</a:t>
            </a:r>
          </a:p>
          <a:p>
            <a:pPr lvl="1"/>
            <a:r>
              <a:rPr lang="en-US" sz="2000">
                <a:latin typeface="Footlight MT Light" pitchFamily="18" charset="0"/>
              </a:rPr>
              <a:t>Rosebush</a:t>
            </a:r>
          </a:p>
          <a:p>
            <a:pPr lvl="1"/>
            <a:r>
              <a:rPr lang="en-US" sz="2000">
                <a:latin typeface="Footlight MT Light" pitchFamily="18" charset="0"/>
              </a:rPr>
              <a:t>flowers</a:t>
            </a:r>
          </a:p>
          <a:p>
            <a:pPr lvl="1"/>
            <a:endParaRPr lang="en-US" sz="2000">
              <a:latin typeface="Footlight MT Light" pitchFamily="18" charset="0"/>
            </a:endParaRPr>
          </a:p>
        </p:txBody>
      </p:sp>
      <p:pic>
        <p:nvPicPr>
          <p:cNvPr id="20488" name="Picture 8" descr="prison_door"/>
          <p:cNvPicPr>
            <a:picLocks noGrp="1" noChangeAspect="1" noChangeArrowheads="1"/>
          </p:cNvPicPr>
          <p:nvPr>
            <p:ph type="clipArt" sz="half" idx="1"/>
          </p:nvPr>
        </p:nvPicPr>
        <p:blipFill>
          <a:blip r:embed="rId2" cstate="print"/>
          <a:srcRect/>
          <a:stretch>
            <a:fillRect/>
          </a:stretch>
        </p:blipFill>
        <p:spPr>
          <a:xfrm>
            <a:off x="457200" y="1447800"/>
            <a:ext cx="4038600" cy="4133850"/>
          </a:xfrm>
        </p:spPr>
      </p:pic>
      <p:sp>
        <p:nvSpPr>
          <p:cNvPr id="20489" name="Text Box 9"/>
          <p:cNvSpPr txBox="1">
            <a:spLocks noChangeArrowheads="1"/>
          </p:cNvSpPr>
          <p:nvPr/>
        </p:nvSpPr>
        <p:spPr bwMode="auto">
          <a:xfrm>
            <a:off x="762000" y="5638800"/>
            <a:ext cx="3429000" cy="366713"/>
          </a:xfrm>
          <a:prstGeom prst="rect">
            <a:avLst/>
          </a:prstGeom>
          <a:noFill/>
          <a:ln w="9525">
            <a:noFill/>
            <a:miter lim="800000"/>
            <a:headEnd/>
            <a:tailEnd/>
          </a:ln>
          <a:effectLst/>
        </p:spPr>
        <p:txBody>
          <a:bodyPr>
            <a:spAutoFit/>
          </a:bodyPr>
          <a:lstStyle/>
          <a:p>
            <a:pPr algn="ctr">
              <a:spcBef>
                <a:spcPct val="50000"/>
              </a:spcBef>
            </a:pPr>
            <a:r>
              <a:rPr lang="en-US">
                <a:latin typeface="Footlight MT Light" pitchFamily="18" charset="0"/>
              </a:rPr>
              <a:t>The Prison Door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r>
              <a:rPr lang="en-US">
                <a:latin typeface="Dauphin" pitchFamily="18" charset="0"/>
              </a:rPr>
              <a:t>Ch</a:t>
            </a:r>
            <a:r>
              <a:rPr lang="en-US">
                <a:solidFill>
                  <a:srgbClr val="FF0000"/>
                </a:solidFill>
                <a:latin typeface="Dauphin" pitchFamily="18" charset="0"/>
              </a:rPr>
              <a:t>a</a:t>
            </a:r>
            <a:r>
              <a:rPr lang="en-US">
                <a:latin typeface="Dauphin" pitchFamily="18" charset="0"/>
              </a:rPr>
              <a:t>pter 2:  The M</a:t>
            </a:r>
            <a:r>
              <a:rPr lang="en-US">
                <a:solidFill>
                  <a:srgbClr val="FF0000"/>
                </a:solidFill>
                <a:latin typeface="Dauphin" pitchFamily="18" charset="0"/>
              </a:rPr>
              <a:t>a</a:t>
            </a:r>
            <a:r>
              <a:rPr lang="en-US">
                <a:latin typeface="Dauphin" pitchFamily="18" charset="0"/>
              </a:rPr>
              <a:t>rket Pl</a:t>
            </a:r>
            <a:r>
              <a:rPr lang="en-US">
                <a:solidFill>
                  <a:srgbClr val="FF0000"/>
                </a:solidFill>
                <a:latin typeface="Dauphin" pitchFamily="18" charset="0"/>
              </a:rPr>
              <a:t>a</a:t>
            </a:r>
            <a:r>
              <a:rPr lang="en-US">
                <a:latin typeface="Dauphin" pitchFamily="18" charset="0"/>
              </a:rPr>
              <a:t>ce</a:t>
            </a:r>
          </a:p>
        </p:txBody>
      </p:sp>
      <p:sp>
        <p:nvSpPr>
          <p:cNvPr id="22532" name="Rectangle 4"/>
          <p:cNvSpPr>
            <a:spLocks noGrp="1" noChangeArrowheads="1"/>
          </p:cNvSpPr>
          <p:nvPr>
            <p:ph type="body" sz="half" idx="1"/>
          </p:nvPr>
        </p:nvSpPr>
        <p:spPr>
          <a:xfrm>
            <a:off x="457200" y="1143000"/>
            <a:ext cx="4038600" cy="5486400"/>
          </a:xfrm>
        </p:spPr>
        <p:txBody>
          <a:bodyPr/>
          <a:lstStyle/>
          <a:p>
            <a:r>
              <a:rPr lang="en-US" sz="2400">
                <a:latin typeface="Footlight MT Light" pitchFamily="18" charset="0"/>
              </a:rPr>
              <a:t>1</a:t>
            </a:r>
            <a:r>
              <a:rPr lang="en-US" sz="2400" baseline="30000">
                <a:latin typeface="Footlight MT Light" pitchFamily="18" charset="0"/>
              </a:rPr>
              <a:t>st</a:t>
            </a:r>
            <a:r>
              <a:rPr lang="en-US" sz="2400">
                <a:latin typeface="Footlight MT Light" pitchFamily="18" charset="0"/>
              </a:rPr>
              <a:t> of 3 scaffold scenes</a:t>
            </a:r>
          </a:p>
          <a:p>
            <a:r>
              <a:rPr lang="en-US" sz="2400">
                <a:latin typeface="Footlight MT Light" pitchFamily="18" charset="0"/>
              </a:rPr>
              <a:t>The scorns of the women</a:t>
            </a:r>
          </a:p>
          <a:p>
            <a:r>
              <a:rPr lang="en-US" sz="2400">
                <a:latin typeface="Footlight MT Light" pitchFamily="18" charset="0"/>
              </a:rPr>
              <a:t>Introduction of Hester Prynne holding her daughter, Pearl—image created by Hawthorne is like the Madonna and child (IRONY &amp; SATIRE)</a:t>
            </a:r>
          </a:p>
          <a:p>
            <a:r>
              <a:rPr lang="en-US" sz="2400">
                <a:latin typeface="Footlight MT Light" pitchFamily="18" charset="0"/>
              </a:rPr>
              <a:t>Hester’s beauty</a:t>
            </a:r>
          </a:p>
          <a:p>
            <a:r>
              <a:rPr lang="en-US" sz="2400">
                <a:latin typeface="Footlight MT Light" pitchFamily="18" charset="0"/>
              </a:rPr>
              <a:t>Introduction of </a:t>
            </a:r>
            <a:r>
              <a:rPr lang="en-US" sz="2400">
                <a:latin typeface="Dauphin" pitchFamily="18" charset="0"/>
              </a:rPr>
              <a:t>the sc</a:t>
            </a:r>
            <a:r>
              <a:rPr lang="en-US" sz="2400">
                <a:solidFill>
                  <a:srgbClr val="FF0000"/>
                </a:solidFill>
                <a:latin typeface="Dauphin" pitchFamily="18" charset="0"/>
              </a:rPr>
              <a:t>a</a:t>
            </a:r>
            <a:r>
              <a:rPr lang="en-US" sz="2400">
                <a:latin typeface="Dauphin" pitchFamily="18" charset="0"/>
              </a:rPr>
              <a:t>rlet letter</a:t>
            </a:r>
          </a:p>
          <a:p>
            <a:r>
              <a:rPr lang="en-US" sz="2400">
                <a:latin typeface="Footlight MT Light" pitchFamily="18" charset="0"/>
              </a:rPr>
              <a:t>Reveries of long ago</a:t>
            </a:r>
          </a:p>
          <a:p>
            <a:r>
              <a:rPr lang="en-US" sz="2400">
                <a:latin typeface="Footlight MT Light" pitchFamily="18" charset="0"/>
              </a:rPr>
              <a:t>A familiar stranger</a:t>
            </a:r>
          </a:p>
          <a:p>
            <a:endParaRPr lang="en-US" sz="2400">
              <a:latin typeface="Dauphin" pitchFamily="18" charset="0"/>
            </a:endParaRPr>
          </a:p>
        </p:txBody>
      </p:sp>
      <p:pic>
        <p:nvPicPr>
          <p:cNvPr id="22538" name="Picture 10" descr="~AUT0003"/>
          <p:cNvPicPr>
            <a:picLocks noGrp="1" noChangeAspect="1" noChangeArrowheads="1"/>
          </p:cNvPicPr>
          <p:nvPr>
            <p:ph type="clipArt" sz="half" idx="2"/>
          </p:nvPr>
        </p:nvPicPr>
        <p:blipFill>
          <a:blip r:embed="rId2" cstate="print"/>
          <a:srcRect/>
          <a:stretch>
            <a:fillRect/>
          </a:stretch>
        </p:blipFill>
        <p:spPr>
          <a:xfrm>
            <a:off x="4935538" y="1600200"/>
            <a:ext cx="3462337" cy="4525963"/>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AUT0003"/>
          <p:cNvPicPr>
            <a:picLocks noChangeAspect="1" noChangeArrowheads="1"/>
          </p:cNvPicPr>
          <p:nvPr/>
        </p:nvPicPr>
        <p:blipFill>
          <a:blip r:embed="rId2" cstate="print"/>
          <a:srcRect/>
          <a:stretch>
            <a:fillRect/>
          </a:stretch>
        </p:blipFill>
        <p:spPr bwMode="auto">
          <a:xfrm>
            <a:off x="2438400" y="304800"/>
            <a:ext cx="4394200" cy="5745163"/>
          </a:xfrm>
          <a:prstGeom prst="rect">
            <a:avLst/>
          </a:prstGeom>
          <a:noFill/>
          <a:ln w="9525">
            <a:noFill/>
            <a:miter lim="800000"/>
            <a:headEnd/>
            <a:tailEnd/>
          </a:ln>
          <a:effectLst/>
        </p:spPr>
      </p:pic>
      <p:sp>
        <p:nvSpPr>
          <p:cNvPr id="29701" name="Text Box 5"/>
          <p:cNvSpPr txBox="1">
            <a:spLocks noChangeArrowheads="1"/>
          </p:cNvSpPr>
          <p:nvPr/>
        </p:nvSpPr>
        <p:spPr bwMode="auto">
          <a:xfrm>
            <a:off x="533400" y="6035675"/>
            <a:ext cx="8305800" cy="822325"/>
          </a:xfrm>
          <a:prstGeom prst="rect">
            <a:avLst/>
          </a:prstGeom>
          <a:noFill/>
          <a:ln w="9525">
            <a:noFill/>
            <a:miter lim="800000"/>
            <a:headEnd/>
            <a:tailEnd/>
          </a:ln>
          <a:effectLst/>
        </p:spPr>
        <p:txBody>
          <a:bodyPr>
            <a:spAutoFit/>
          </a:bodyPr>
          <a:lstStyle/>
          <a:p>
            <a:pPr>
              <a:spcBef>
                <a:spcPct val="50000"/>
              </a:spcBef>
            </a:pPr>
            <a:r>
              <a:rPr lang="en-US" sz="2400">
                <a:latin typeface="Footlight MT Light" pitchFamily="18" charset="0"/>
              </a:rPr>
              <a:t>One “might have seen in this beautiful woman…an object to remind him of the image of Divine Maternity…” (53).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327</TotalTime>
  <Words>3163</Words>
  <Application>Microsoft Office PowerPoint</Application>
  <PresentationFormat>On-screen Show (4:3)</PresentationFormat>
  <Paragraphs>228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The Scarlet Letter</vt:lpstr>
      <vt:lpstr>Surveyor of The Custom House</vt:lpstr>
      <vt:lpstr>The Romantic Hawthorne</vt:lpstr>
      <vt:lpstr>The 411 on The Scarlet Letter</vt:lpstr>
      <vt:lpstr>Themes in The Scarlet Letter</vt:lpstr>
      <vt:lpstr>Symbols</vt:lpstr>
      <vt:lpstr>Chapter 1:  The Prison Door</vt:lpstr>
      <vt:lpstr>Chapter 2:  The Market Place</vt:lpstr>
      <vt:lpstr>Slide 9</vt:lpstr>
      <vt:lpstr>Chapter 3:  The Recognition</vt:lpstr>
      <vt:lpstr>Chapter 4:  The Interview</vt:lpstr>
      <vt:lpstr>Chapter 5: Hester at Her Needle</vt:lpstr>
      <vt:lpstr>Chapter 6: Pearl</vt:lpstr>
      <vt:lpstr>Chapter 7: The Governor’s Hall</vt:lpstr>
      <vt:lpstr>Chapter 8: The Elf-Child &amp; the Minister</vt:lpstr>
      <vt:lpstr>Chapter 9:  The Leech</vt:lpstr>
      <vt:lpstr>Chapter 10:  The Leech&amp; His Patient</vt:lpstr>
      <vt:lpstr>Chapter 11:  The Interior of a Heart</vt:lpstr>
      <vt:lpstr>Chapter 12:  The Minister’s Vigil</vt:lpstr>
      <vt:lpstr>Chapter 13:  Another View of Hester</vt:lpstr>
      <vt:lpstr>Chapter 14:  Hester and the Physician</vt:lpstr>
      <vt:lpstr>Chapter 15:  Hester and Pearl</vt:lpstr>
      <vt:lpstr>Chapter 16:  A Forest Walk</vt:lpstr>
      <vt:lpstr>Chapter 17:  The Pastor &amp; His Parishioner</vt:lpstr>
      <vt:lpstr>Chapter 18:  A Flood of Sunshine</vt:lpstr>
      <vt:lpstr>Chapter 19:  The Child at the Brookside</vt:lpstr>
      <vt:lpstr>Chapter 20: The Minister in a Maze</vt:lpstr>
      <vt:lpstr>Chapter 21: New England Holiday</vt:lpstr>
      <vt:lpstr>Chapter 22: The Procession</vt:lpstr>
      <vt:lpstr>Chapter 23: The Revelation</vt:lpstr>
      <vt:lpstr>Chapter 24: 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Scarlet Letter</dc:title>
  <dc:creator>Carol</dc:creator>
  <cp:lastModifiedBy>diane bohs</cp:lastModifiedBy>
  <cp:revision>34</cp:revision>
  <dcterms:created xsi:type="dcterms:W3CDTF">2004-09-15T03:20:28Z</dcterms:created>
  <dcterms:modified xsi:type="dcterms:W3CDTF">2012-09-27T18:09:27Z</dcterms:modified>
</cp:coreProperties>
</file>