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9B7"/>
    <a:srgbClr val="24EA29"/>
    <a:srgbClr val="FF0066"/>
    <a:srgbClr val="9332DC"/>
    <a:srgbClr val="66FFCC"/>
    <a:srgbClr val="808000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>
        <p:scale>
          <a:sx n="60" d="100"/>
          <a:sy n="60" d="100"/>
        </p:scale>
        <p:origin x="-6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7BA-1B06-4852-8122-73A5E2333078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ECA-0063-4BB5-A84E-E27A739B2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7BA-1B06-4852-8122-73A5E2333078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ECA-0063-4BB5-A84E-E27A739B2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7BA-1B06-4852-8122-73A5E2333078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ECA-0063-4BB5-A84E-E27A739B2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7BA-1B06-4852-8122-73A5E2333078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ECA-0063-4BB5-A84E-E27A739B2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7BA-1B06-4852-8122-73A5E2333078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ECA-0063-4BB5-A84E-E27A739B2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7BA-1B06-4852-8122-73A5E2333078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ECA-0063-4BB5-A84E-E27A739B2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7BA-1B06-4852-8122-73A5E2333078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ECA-0063-4BB5-A84E-E27A739B2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7BA-1B06-4852-8122-73A5E2333078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ECA-0063-4BB5-A84E-E27A739B2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7BA-1B06-4852-8122-73A5E2333078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ECA-0063-4BB5-A84E-E27A739B2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7BA-1B06-4852-8122-73A5E2333078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ECA-0063-4BB5-A84E-E27A739B2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7BA-1B06-4852-8122-73A5E2333078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ECA-0063-4BB5-A84E-E27A739B2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747BA-1B06-4852-8122-73A5E2333078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94ECA-0063-4BB5-A84E-E27A739B2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28575" cmpd="sng">
                  <a:solidFill>
                    <a:srgbClr val="6600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Sestina of the Tramp-Royal</a:t>
            </a:r>
            <a:endParaRPr lang="en-US" b="1" dirty="0">
              <a:ln w="28575" cmpd="sng">
                <a:solidFill>
                  <a:srgbClr val="6600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n w="190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Rudyard Kipling</a:t>
            </a:r>
            <a:endParaRPr lang="en-US" b="1" dirty="0">
              <a:ln w="1905">
                <a:solidFill>
                  <a:schemeClr val="tx1"/>
                </a:solidFill>
              </a:ln>
              <a:solidFill>
                <a:srgbClr val="66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00"/>
                            </p:stCondLst>
                            <p:childTnLst>
                              <p:par>
                                <p:cTn id="17" presetID="56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8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9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00"/>
                            </p:stCondLst>
                            <p:childTnLst>
                              <p:par>
                                <p:cTn id="24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i="1" dirty="0" smtClean="0">
                <a:solidFill>
                  <a:schemeClr val="accent4">
                    <a:lumMod val="75000"/>
                  </a:schemeClr>
                </a:solidFill>
              </a:rPr>
              <a:t>Title (2)</a:t>
            </a:r>
            <a:endParaRPr lang="en-US" sz="2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After completion of sestina, role of form is better understood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Notice double meaning of word tramp: both a wanderer and one with consummate power—here, narrator is possibly both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Tramp-royal is noticed as being an inverse phrase, leading to the second definition of tramp as being a better interpretation than otherwise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i="1" dirty="0" smtClean="0">
                <a:solidFill>
                  <a:schemeClr val="bg1"/>
                </a:solidFill>
              </a:rPr>
              <a:t>Themes</a:t>
            </a:r>
            <a:endParaRPr lang="en-US" sz="2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3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Life and its shortness</a:t>
            </a:r>
          </a:p>
          <a:p>
            <a:pPr algn="ctr"/>
            <a:endParaRPr lang="en-US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24EA29"/>
                </a:solidFill>
              </a:rPr>
              <a:t>Travelling and occupations</a:t>
            </a:r>
          </a:p>
          <a:p>
            <a:pPr algn="ctr"/>
            <a:endParaRPr lang="en-US" dirty="0" smtClean="0">
              <a:solidFill>
                <a:srgbClr val="24EA29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D539B7"/>
                </a:solidFill>
              </a:rPr>
              <a:t>Recreation and work</a:t>
            </a:r>
          </a:p>
          <a:p>
            <a:pPr algn="ctr"/>
            <a:endParaRPr lang="en-US" dirty="0" smtClean="0">
              <a:solidFill>
                <a:srgbClr val="D539B7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Life as a journey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Owner\AppData\Local\Microsoft\Windows\Temporary Internet Files\Content.IE5\5I7MMTOC\MP900448675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228600"/>
            <a:ext cx="3048000" cy="304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4581" name="Picture 5" descr="C:\Users\Owner\AppData\Local\Microsoft\Windows\Temporary Internet Files\Content.IE5\5DZT03IL\MP90031382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362200"/>
            <a:ext cx="3657600" cy="356616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4584" name="Picture 8" descr="C:\Users\Owner\AppData\Local\Microsoft\Windows\Temporary Internet Files\Content.IE5\5I7MMTOC\MP90044220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18000"/>
            <a:ext cx="3810000" cy="2540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" name="Rectangle 13"/>
          <p:cNvSpPr/>
          <p:nvPr/>
        </p:nvSpPr>
        <p:spPr>
          <a:xfrm rot="801683">
            <a:off x="5036924" y="720786"/>
            <a:ext cx="31461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effectLst>
                  <a:glow rad="101600">
                    <a:srgbClr val="FF006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RUDYARD </a:t>
            </a:r>
          </a:p>
          <a:p>
            <a:pPr algn="ctr"/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effectLst>
                  <a:glow rad="101600">
                    <a:srgbClr val="FF006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KIPLING</a:t>
            </a:r>
            <a:endParaRPr lang="en-US" sz="5400" b="1" cap="none" spc="0" dirty="0">
              <a:ln w="11430">
                <a:solidFill>
                  <a:srgbClr val="FF0000"/>
                </a:solidFill>
              </a:ln>
              <a:effectLst>
                <a:glow rad="101600">
                  <a:srgbClr val="FF0066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21241877">
            <a:off x="1911371" y="1608804"/>
            <a:ext cx="31881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EDYT </a:t>
            </a:r>
          </a:p>
          <a:p>
            <a:pPr algn="ctr"/>
            <a:r>
              <a:rPr lang="en-US" sz="5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DICKSTEIN</a:t>
            </a:r>
            <a:endParaRPr lang="en-US" sz="54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5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2" dur="123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3" dur="123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5" dur="123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2200" b="1" i="1" dirty="0" smtClean="0"/>
              <a:t>Poem Text</a:t>
            </a:r>
            <a:endParaRPr lang="en-US" sz="2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en-US" sz="6000" dirty="0" err="1" smtClean="0"/>
              <a:t>Speakin</a:t>
            </a:r>
            <a:r>
              <a:rPr lang="en-US" sz="6000" dirty="0"/>
              <a:t>’ in general, I ’</a:t>
            </a:r>
            <a:r>
              <a:rPr lang="en-US" sz="6000" dirty="0" err="1"/>
              <a:t>ave</a:t>
            </a:r>
            <a:r>
              <a:rPr lang="en-US" sz="6000" dirty="0"/>
              <a:t> tried ’</a:t>
            </a:r>
            <a:r>
              <a:rPr lang="en-US" sz="6000" dirty="0" err="1"/>
              <a:t>em</a:t>
            </a:r>
            <a:r>
              <a:rPr lang="en-US" sz="6000" dirty="0"/>
              <a:t> all—</a:t>
            </a:r>
          </a:p>
          <a:p>
            <a:pPr>
              <a:buNone/>
            </a:pPr>
            <a:r>
              <a:rPr lang="en-US" sz="6000" dirty="0"/>
              <a:t>The ’</a:t>
            </a:r>
            <a:r>
              <a:rPr lang="en-US" sz="6000" dirty="0" err="1"/>
              <a:t>appy</a:t>
            </a:r>
            <a:r>
              <a:rPr lang="en-US" sz="6000" dirty="0"/>
              <a:t> roads that take you o’er the world.   </a:t>
            </a:r>
          </a:p>
          <a:p>
            <a:pPr>
              <a:buNone/>
            </a:pPr>
            <a:r>
              <a:rPr lang="en-US" sz="6000" dirty="0" err="1"/>
              <a:t>Speakin</a:t>
            </a:r>
            <a:r>
              <a:rPr lang="en-US" sz="6000" dirty="0"/>
              <a:t>’ in general, I ’</a:t>
            </a:r>
            <a:r>
              <a:rPr lang="en-US" sz="6000" dirty="0" err="1"/>
              <a:t>ave</a:t>
            </a:r>
            <a:r>
              <a:rPr lang="en-US" sz="6000" dirty="0"/>
              <a:t> found them good   </a:t>
            </a:r>
          </a:p>
          <a:p>
            <a:pPr>
              <a:buNone/>
            </a:pPr>
            <a:r>
              <a:rPr lang="en-US" sz="6000" dirty="0"/>
              <a:t>For such as cannot use one bed too long,   </a:t>
            </a:r>
          </a:p>
          <a:p>
            <a:pPr>
              <a:buNone/>
            </a:pPr>
            <a:r>
              <a:rPr lang="en-US" sz="6000" dirty="0"/>
              <a:t>But must get ’</a:t>
            </a:r>
            <a:r>
              <a:rPr lang="en-US" sz="6000" dirty="0" err="1"/>
              <a:t>ence</a:t>
            </a:r>
            <a:r>
              <a:rPr lang="en-US" sz="6000" dirty="0"/>
              <a:t>, the same as I ’</a:t>
            </a:r>
            <a:r>
              <a:rPr lang="en-US" sz="6000" dirty="0" err="1"/>
              <a:t>ave</a:t>
            </a:r>
            <a:r>
              <a:rPr lang="en-US" sz="6000" dirty="0"/>
              <a:t> done,   </a:t>
            </a:r>
          </a:p>
          <a:p>
            <a:pPr>
              <a:buNone/>
            </a:pPr>
            <a:r>
              <a:rPr lang="en-US" sz="6000" dirty="0"/>
              <a:t>An’ go </a:t>
            </a:r>
            <a:r>
              <a:rPr lang="en-US" sz="6000" dirty="0" err="1"/>
              <a:t>observin</a:t>
            </a:r>
            <a:r>
              <a:rPr lang="en-US" sz="6000" dirty="0"/>
              <a:t>’ matters till they die.</a:t>
            </a:r>
          </a:p>
          <a:p>
            <a:pPr>
              <a:buNone/>
            </a:pPr>
            <a:endParaRPr lang="en-US" sz="6000" dirty="0"/>
          </a:p>
          <a:p>
            <a:pPr>
              <a:buNone/>
            </a:pPr>
            <a:r>
              <a:rPr lang="en-US" sz="6000" dirty="0" smtClean="0"/>
              <a:t>What </a:t>
            </a:r>
            <a:r>
              <a:rPr lang="en-US" sz="6000" dirty="0"/>
              <a:t>do it matter where or ’</a:t>
            </a:r>
            <a:r>
              <a:rPr lang="en-US" sz="6000" dirty="0" err="1"/>
              <a:t>ow</a:t>
            </a:r>
            <a:r>
              <a:rPr lang="en-US" sz="6000" dirty="0"/>
              <a:t> we die,</a:t>
            </a:r>
          </a:p>
          <a:p>
            <a:pPr>
              <a:buNone/>
            </a:pPr>
            <a:r>
              <a:rPr lang="en-US" sz="6000" dirty="0"/>
              <a:t>So long as we’ve our ’</a:t>
            </a:r>
            <a:r>
              <a:rPr lang="en-US" sz="6000" dirty="0" err="1"/>
              <a:t>ealth</a:t>
            </a:r>
            <a:r>
              <a:rPr lang="en-US" sz="6000" dirty="0"/>
              <a:t> to watch it all—</a:t>
            </a:r>
          </a:p>
          <a:p>
            <a:pPr>
              <a:buNone/>
            </a:pPr>
            <a:r>
              <a:rPr lang="en-US" sz="6000" dirty="0"/>
              <a:t>The different ways that different things are done,   </a:t>
            </a:r>
          </a:p>
          <a:p>
            <a:pPr>
              <a:buNone/>
            </a:pPr>
            <a:r>
              <a:rPr lang="en-US" sz="6000" dirty="0"/>
              <a:t>An’ men an’ women </a:t>
            </a:r>
            <a:r>
              <a:rPr lang="en-US" sz="6000" dirty="0" err="1"/>
              <a:t>lovin</a:t>
            </a:r>
            <a:r>
              <a:rPr lang="en-US" sz="6000" dirty="0"/>
              <a:t>’ in this world;   </a:t>
            </a:r>
          </a:p>
          <a:p>
            <a:pPr>
              <a:buNone/>
            </a:pPr>
            <a:r>
              <a:rPr lang="en-US" sz="6000" dirty="0" err="1"/>
              <a:t>Takin</a:t>
            </a:r>
            <a:r>
              <a:rPr lang="en-US" sz="6000" dirty="0"/>
              <a:t>’ our chances as they come along,   </a:t>
            </a:r>
          </a:p>
          <a:p>
            <a:pPr>
              <a:buNone/>
            </a:pPr>
            <a:r>
              <a:rPr lang="en-US" sz="6000" dirty="0"/>
              <a:t>An’ when they </a:t>
            </a:r>
            <a:r>
              <a:rPr lang="en-US" sz="6000" dirty="0" err="1"/>
              <a:t>ain’t</a:t>
            </a:r>
            <a:r>
              <a:rPr lang="en-US" sz="6000" dirty="0"/>
              <a:t>, </a:t>
            </a:r>
            <a:r>
              <a:rPr lang="en-US" sz="6000" dirty="0" err="1"/>
              <a:t>pretendin</a:t>
            </a:r>
            <a:r>
              <a:rPr lang="en-US" sz="6000" dirty="0"/>
              <a:t>’ they are good</a:t>
            </a:r>
            <a:r>
              <a:rPr lang="en-US" sz="6000" dirty="0" smtClean="0"/>
              <a:t>?</a:t>
            </a:r>
          </a:p>
          <a:p>
            <a:pPr>
              <a:buNone/>
            </a:pPr>
            <a:endParaRPr lang="en-US" sz="6000" dirty="0"/>
          </a:p>
          <a:p>
            <a:pPr>
              <a:buNone/>
            </a:pPr>
            <a:r>
              <a:rPr lang="en-US" sz="6000" dirty="0" smtClean="0"/>
              <a:t>In </a:t>
            </a:r>
            <a:r>
              <a:rPr lang="en-US" sz="6000" dirty="0"/>
              <a:t>cash or credit—no, it aren’t no good;   </a:t>
            </a:r>
          </a:p>
          <a:p>
            <a:pPr>
              <a:buNone/>
            </a:pPr>
            <a:r>
              <a:rPr lang="en-US" sz="6000" dirty="0"/>
              <a:t>You ’</a:t>
            </a:r>
            <a:r>
              <a:rPr lang="en-US" sz="6000" dirty="0" err="1"/>
              <a:t>ave</a:t>
            </a:r>
            <a:r>
              <a:rPr lang="en-US" sz="6000" dirty="0"/>
              <a:t> to ’</a:t>
            </a:r>
            <a:r>
              <a:rPr lang="en-US" sz="6000" dirty="0" err="1"/>
              <a:t>ave</a:t>
            </a:r>
            <a:r>
              <a:rPr lang="en-US" sz="6000" dirty="0"/>
              <a:t> the ’</a:t>
            </a:r>
            <a:r>
              <a:rPr lang="en-US" sz="6000" dirty="0" err="1"/>
              <a:t>abit</a:t>
            </a:r>
            <a:r>
              <a:rPr lang="en-US" sz="6000" dirty="0"/>
              <a:t> or you’d die,</a:t>
            </a:r>
          </a:p>
          <a:p>
            <a:pPr>
              <a:buNone/>
            </a:pPr>
            <a:r>
              <a:rPr lang="en-US" sz="6000" dirty="0"/>
              <a:t>Unless you lived your life but one day long,   </a:t>
            </a:r>
          </a:p>
          <a:p>
            <a:pPr>
              <a:buNone/>
            </a:pPr>
            <a:r>
              <a:rPr lang="en-US" sz="6000" dirty="0"/>
              <a:t>Nor didn’t prophesy nor fret at all,</a:t>
            </a:r>
          </a:p>
          <a:p>
            <a:pPr>
              <a:buNone/>
            </a:pPr>
            <a:r>
              <a:rPr lang="en-US" sz="6000" dirty="0"/>
              <a:t>But drew your tucker </a:t>
            </a:r>
            <a:r>
              <a:rPr lang="en-US" sz="6000" dirty="0" err="1"/>
              <a:t>some’ow</a:t>
            </a:r>
            <a:r>
              <a:rPr lang="en-US" sz="6000" dirty="0"/>
              <a:t> from the world,   </a:t>
            </a:r>
          </a:p>
          <a:p>
            <a:pPr>
              <a:buNone/>
            </a:pPr>
            <a:r>
              <a:rPr lang="en-US" sz="6000" dirty="0"/>
              <a:t>An’ never bothered what you might ha’ done.</a:t>
            </a:r>
          </a:p>
          <a:p>
            <a:pPr>
              <a:buNone/>
            </a:pPr>
            <a:endParaRPr lang="en-US" sz="6000" dirty="0" smtClean="0"/>
          </a:p>
          <a:p>
            <a:pPr>
              <a:buNone/>
            </a:pPr>
            <a:r>
              <a:rPr lang="en-US" sz="6000" dirty="0" smtClean="0"/>
              <a:t>But</a:t>
            </a:r>
            <a:r>
              <a:rPr lang="en-US" sz="6000" dirty="0"/>
              <a:t>, </a:t>
            </a:r>
            <a:r>
              <a:rPr lang="en-US" sz="6000" dirty="0" err="1"/>
              <a:t>Gawd</a:t>
            </a:r>
            <a:r>
              <a:rPr lang="en-US" sz="6000" dirty="0"/>
              <a:t>, what things are they I ’</a:t>
            </a:r>
            <a:r>
              <a:rPr lang="en-US" sz="6000" dirty="0" err="1"/>
              <a:t>aven’t</a:t>
            </a:r>
            <a:r>
              <a:rPr lang="en-US" sz="6000" dirty="0"/>
              <a:t> done?   </a:t>
            </a:r>
          </a:p>
          <a:p>
            <a:pPr>
              <a:buNone/>
            </a:pPr>
            <a:r>
              <a:rPr lang="en-US" sz="6000" dirty="0"/>
              <a:t>I’ve turned my ’and to most, an’ turned it good,   </a:t>
            </a:r>
          </a:p>
          <a:p>
            <a:pPr>
              <a:buNone/>
            </a:pPr>
            <a:r>
              <a:rPr lang="en-US" sz="6000" dirty="0"/>
              <a:t>In various situations round the world—</a:t>
            </a:r>
          </a:p>
          <a:p>
            <a:pPr>
              <a:buNone/>
            </a:pPr>
            <a:r>
              <a:rPr lang="en-US" sz="6000" dirty="0"/>
              <a:t>For ’</a:t>
            </a:r>
            <a:r>
              <a:rPr lang="en-US" sz="6000" dirty="0" err="1"/>
              <a:t>im</a:t>
            </a:r>
            <a:r>
              <a:rPr lang="en-US" sz="6000" dirty="0"/>
              <a:t> that doth not work must surely die;   </a:t>
            </a:r>
          </a:p>
          <a:p>
            <a:pPr>
              <a:buNone/>
            </a:pPr>
            <a:r>
              <a:rPr lang="en-US" sz="6000" dirty="0"/>
              <a:t>But that's no reason man should </a:t>
            </a:r>
            <a:r>
              <a:rPr lang="en-US" sz="6000" dirty="0" err="1"/>
              <a:t>labour</a:t>
            </a:r>
            <a:r>
              <a:rPr lang="en-US" sz="6000" dirty="0"/>
              <a:t> all   </a:t>
            </a:r>
          </a:p>
          <a:p>
            <a:pPr>
              <a:buNone/>
            </a:pPr>
            <a:r>
              <a:rPr lang="en-US" sz="6000" dirty="0"/>
              <a:t>’Is life on one same shift—life’s none so long.</a:t>
            </a:r>
          </a:p>
          <a:p>
            <a:pPr>
              <a:buNone/>
            </a:pPr>
            <a:endParaRPr lang="en-US" sz="6000" dirty="0" smtClean="0"/>
          </a:p>
          <a:p>
            <a:pPr>
              <a:buNone/>
            </a:pPr>
            <a:r>
              <a:rPr lang="en-US" sz="6000" dirty="0" smtClean="0"/>
              <a:t>Therefore</a:t>
            </a:r>
            <a:r>
              <a:rPr lang="en-US" sz="6000" dirty="0"/>
              <a:t>, from job to job I’ve moved along.   </a:t>
            </a:r>
          </a:p>
          <a:p>
            <a:pPr>
              <a:buNone/>
            </a:pPr>
            <a:r>
              <a:rPr lang="en-US" sz="6000" dirty="0"/>
              <a:t>Pay couldn’t ’old me when my time was done,   </a:t>
            </a:r>
          </a:p>
          <a:p>
            <a:pPr>
              <a:buNone/>
            </a:pPr>
            <a:r>
              <a:rPr lang="en-US" sz="6000" dirty="0"/>
              <a:t>For something in my ’</a:t>
            </a:r>
            <a:r>
              <a:rPr lang="en-US" sz="6000" dirty="0" err="1"/>
              <a:t>ead</a:t>
            </a:r>
            <a:r>
              <a:rPr lang="en-US" sz="6000" dirty="0"/>
              <a:t> upset it all,</a:t>
            </a:r>
          </a:p>
          <a:p>
            <a:pPr>
              <a:buNone/>
            </a:pPr>
            <a:r>
              <a:rPr lang="en-US" sz="6000" dirty="0"/>
              <a:t>Till I ’ad dropped whatever ’twas for good,   </a:t>
            </a:r>
          </a:p>
          <a:p>
            <a:pPr>
              <a:buNone/>
            </a:pPr>
            <a:r>
              <a:rPr lang="en-US" sz="6000" dirty="0"/>
              <a:t>An’, out at sea, </a:t>
            </a:r>
            <a:r>
              <a:rPr lang="en-US" sz="6000" dirty="0" err="1"/>
              <a:t>be’eld</a:t>
            </a:r>
            <a:r>
              <a:rPr lang="en-US" sz="6000" dirty="0"/>
              <a:t> the dock-lights die,</a:t>
            </a:r>
          </a:p>
          <a:p>
            <a:pPr>
              <a:buNone/>
            </a:pPr>
            <a:r>
              <a:rPr lang="en-US" sz="6000" dirty="0"/>
              <a:t>An’ met my mate—the wind that tramps the world!</a:t>
            </a:r>
          </a:p>
          <a:p>
            <a:pPr>
              <a:buNone/>
            </a:pPr>
            <a:endParaRPr lang="en-US" sz="6000" dirty="0"/>
          </a:p>
          <a:p>
            <a:pPr>
              <a:buNone/>
            </a:pPr>
            <a:r>
              <a:rPr lang="en-US" sz="6000" dirty="0" smtClean="0"/>
              <a:t>It’s </a:t>
            </a:r>
            <a:r>
              <a:rPr lang="en-US" sz="6000" dirty="0"/>
              <a:t>like a book, I think, this </a:t>
            </a:r>
            <a:r>
              <a:rPr lang="en-US" sz="6000" dirty="0" err="1"/>
              <a:t>bloomin</a:t>
            </a:r>
            <a:r>
              <a:rPr lang="en-US" sz="6000" dirty="0"/>
              <a:t>’ world,   </a:t>
            </a:r>
          </a:p>
          <a:p>
            <a:pPr>
              <a:buNone/>
            </a:pPr>
            <a:r>
              <a:rPr lang="en-US" sz="6000" dirty="0"/>
              <a:t>Which you can read and care for just so long,   </a:t>
            </a:r>
          </a:p>
          <a:p>
            <a:pPr>
              <a:buNone/>
            </a:pPr>
            <a:r>
              <a:rPr lang="en-US" sz="6000" dirty="0"/>
              <a:t>But presently you feel that you will die   </a:t>
            </a:r>
          </a:p>
          <a:p>
            <a:pPr>
              <a:buNone/>
            </a:pPr>
            <a:r>
              <a:rPr lang="en-US" sz="6000" dirty="0"/>
              <a:t>Unless you get the page you’re </a:t>
            </a:r>
            <a:r>
              <a:rPr lang="en-US" sz="6000" dirty="0" err="1"/>
              <a:t>readin</a:t>
            </a:r>
            <a:r>
              <a:rPr lang="en-US" sz="6000" dirty="0"/>
              <a:t>’ done,   </a:t>
            </a:r>
          </a:p>
          <a:p>
            <a:pPr>
              <a:buNone/>
            </a:pPr>
            <a:r>
              <a:rPr lang="en-US" sz="6000" dirty="0"/>
              <a:t>An’ turn another—likely not so good;   </a:t>
            </a:r>
          </a:p>
          <a:p>
            <a:pPr>
              <a:buNone/>
            </a:pPr>
            <a:r>
              <a:rPr lang="en-US" sz="6000" dirty="0"/>
              <a:t>But what you’re after is to turn ’</a:t>
            </a:r>
            <a:r>
              <a:rPr lang="en-US" sz="6000" dirty="0" err="1"/>
              <a:t>em</a:t>
            </a:r>
            <a:r>
              <a:rPr lang="en-US" sz="6000" dirty="0"/>
              <a:t> all</a:t>
            </a:r>
            <a:r>
              <a:rPr lang="en-US" sz="6000" dirty="0" smtClean="0"/>
              <a:t>.</a:t>
            </a:r>
          </a:p>
          <a:p>
            <a:pPr>
              <a:buNone/>
            </a:pPr>
            <a:endParaRPr lang="en-US" sz="6000" dirty="0" smtClean="0"/>
          </a:p>
          <a:p>
            <a:pPr>
              <a:buNone/>
            </a:pPr>
            <a:r>
              <a:rPr lang="en-US" sz="6000" dirty="0" err="1" smtClean="0"/>
              <a:t>Gawd</a:t>
            </a:r>
            <a:r>
              <a:rPr lang="en-US" sz="6000" dirty="0" smtClean="0"/>
              <a:t> </a:t>
            </a:r>
            <a:r>
              <a:rPr lang="en-US" sz="6000" dirty="0"/>
              <a:t>bless this world! Whatever she ’</a:t>
            </a:r>
            <a:r>
              <a:rPr lang="en-US" sz="6000" dirty="0" err="1"/>
              <a:t>ath</a:t>
            </a:r>
            <a:r>
              <a:rPr lang="en-US" sz="6000" dirty="0"/>
              <a:t> done—</a:t>
            </a:r>
          </a:p>
          <a:p>
            <a:pPr>
              <a:buNone/>
            </a:pPr>
            <a:r>
              <a:rPr lang="en-US" sz="6000" dirty="0" err="1"/>
              <a:t>Excep</a:t>
            </a:r>
            <a:r>
              <a:rPr lang="en-US" sz="6000" dirty="0"/>
              <a:t>’ when awful long I’ve found it good.   </a:t>
            </a:r>
          </a:p>
          <a:p>
            <a:pPr>
              <a:buNone/>
            </a:pPr>
            <a:r>
              <a:rPr lang="en-US" sz="6000" dirty="0"/>
              <a:t>So write, before I die, ‘’E liked it all</a:t>
            </a:r>
            <a:r>
              <a:rPr lang="en-US" sz="6000" dirty="0" smtClean="0"/>
              <a:t>!’</a:t>
            </a:r>
          </a:p>
          <a:p>
            <a:pPr>
              <a:buNone/>
            </a:pPr>
            <a:endParaRPr lang="en-US" sz="5200" dirty="0"/>
          </a:p>
          <a:p>
            <a:pPr>
              <a:buNone/>
            </a:pPr>
            <a:endParaRPr lang="en-US" sz="5200" dirty="0" smtClean="0"/>
          </a:p>
          <a:p>
            <a:pPr>
              <a:buNone/>
            </a:pPr>
            <a:r>
              <a:rPr lang="en-US" sz="5200" dirty="0" smtClean="0"/>
              <a:t>(1896)</a:t>
            </a:r>
            <a:endParaRPr lang="en-US" sz="52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2514600"/>
            <a:ext cx="228600" cy="1143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2200" b="1" i="1" dirty="0" smtClean="0"/>
              <a:t>“Sestina”</a:t>
            </a:r>
            <a:br>
              <a:rPr lang="en-US" sz="2200" b="1" i="1" dirty="0" smtClean="0"/>
            </a:br>
            <a:r>
              <a:rPr lang="en-US" sz="2200" b="1" i="1" dirty="0" smtClean="0"/>
              <a:t>The Poem’s Style</a:t>
            </a:r>
            <a:endParaRPr lang="en-US" sz="2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562600"/>
          </a:xfr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300" dirty="0" err="1" smtClean="0"/>
              <a:t>Speakin</a:t>
            </a:r>
            <a:r>
              <a:rPr lang="en-US" sz="1300" dirty="0" smtClean="0"/>
              <a:t>’ in general, I ’</a:t>
            </a:r>
            <a:r>
              <a:rPr lang="en-US" sz="1300" dirty="0" err="1" smtClean="0"/>
              <a:t>ave</a:t>
            </a:r>
            <a:r>
              <a:rPr lang="en-US" sz="1300" dirty="0" smtClean="0"/>
              <a:t> tried ’</a:t>
            </a:r>
            <a:r>
              <a:rPr lang="en-US" sz="1300" dirty="0" err="1" smtClean="0"/>
              <a:t>em</a:t>
            </a:r>
            <a:r>
              <a:rPr lang="en-US" sz="1300" dirty="0" smtClean="0"/>
              <a:t> </a:t>
            </a:r>
            <a:r>
              <a:rPr lang="en-US" sz="1300" dirty="0" smtClean="0">
                <a:solidFill>
                  <a:srgbClr val="FF0000"/>
                </a:solidFill>
              </a:rPr>
              <a:t>all</a:t>
            </a:r>
            <a:r>
              <a:rPr lang="en-US" sz="1300" dirty="0" smtClean="0"/>
              <a:t>—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The ’</a:t>
            </a:r>
            <a:r>
              <a:rPr lang="en-US" sz="1300" dirty="0" err="1" smtClean="0"/>
              <a:t>appy</a:t>
            </a:r>
            <a:r>
              <a:rPr lang="en-US" sz="1300" dirty="0" smtClean="0"/>
              <a:t> roads that take you o’er the 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</a:rPr>
              <a:t>world</a:t>
            </a:r>
            <a:r>
              <a:rPr lang="en-US" sz="1300" dirty="0" smtClean="0"/>
              <a:t>.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err="1" smtClean="0"/>
              <a:t>Speakin</a:t>
            </a:r>
            <a:r>
              <a:rPr lang="en-US" sz="1300" dirty="0" smtClean="0"/>
              <a:t>’ in general, I ’</a:t>
            </a:r>
            <a:r>
              <a:rPr lang="en-US" sz="1300" dirty="0" err="1" smtClean="0"/>
              <a:t>ave</a:t>
            </a:r>
            <a:r>
              <a:rPr lang="en-US" sz="1300" dirty="0" smtClean="0"/>
              <a:t> found them </a:t>
            </a:r>
            <a:r>
              <a:rPr lang="en-US" sz="1300" dirty="0" smtClean="0">
                <a:solidFill>
                  <a:srgbClr val="FFFF00"/>
                </a:solidFill>
              </a:rPr>
              <a:t>good</a:t>
            </a:r>
            <a:r>
              <a:rPr lang="en-US" sz="1300" dirty="0" smtClean="0"/>
              <a:t>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For such as cannot use one bed too </a:t>
            </a:r>
            <a:r>
              <a:rPr lang="en-US" sz="1300" dirty="0" smtClean="0">
                <a:solidFill>
                  <a:srgbClr val="00B050"/>
                </a:solidFill>
              </a:rPr>
              <a:t>long</a:t>
            </a:r>
            <a:r>
              <a:rPr lang="en-US" sz="1300" dirty="0" smtClean="0"/>
              <a:t>,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But must get ’</a:t>
            </a:r>
            <a:r>
              <a:rPr lang="en-US" sz="1300" dirty="0" err="1" smtClean="0"/>
              <a:t>ence</a:t>
            </a:r>
            <a:r>
              <a:rPr lang="en-US" sz="1300" dirty="0" smtClean="0"/>
              <a:t>, the same as I ’</a:t>
            </a:r>
            <a:r>
              <a:rPr lang="en-US" sz="1300" dirty="0" err="1" smtClean="0"/>
              <a:t>ave</a:t>
            </a:r>
            <a:r>
              <a:rPr lang="en-US" sz="1300" dirty="0" smtClean="0"/>
              <a:t> </a:t>
            </a:r>
            <a:r>
              <a:rPr lang="en-US" sz="1300" dirty="0" smtClean="0">
                <a:solidFill>
                  <a:srgbClr val="0070C0"/>
                </a:solidFill>
              </a:rPr>
              <a:t>done</a:t>
            </a:r>
            <a:r>
              <a:rPr lang="en-US" sz="1300" dirty="0" smtClean="0"/>
              <a:t>,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An’ go </a:t>
            </a:r>
            <a:r>
              <a:rPr lang="en-US" sz="1300" dirty="0" err="1" smtClean="0"/>
              <a:t>observin</a:t>
            </a:r>
            <a:r>
              <a:rPr lang="en-US" sz="1300" dirty="0" smtClean="0"/>
              <a:t>’ matters till they </a:t>
            </a:r>
            <a:r>
              <a:rPr lang="en-US" sz="1300" dirty="0" smtClean="0">
                <a:solidFill>
                  <a:srgbClr val="7030A0"/>
                </a:solidFill>
              </a:rPr>
              <a:t>die</a:t>
            </a:r>
            <a:r>
              <a:rPr lang="en-US" sz="1300" dirty="0" smtClean="0"/>
              <a:t>.</a:t>
            </a:r>
          </a:p>
          <a:p>
            <a:pPr>
              <a:spcBef>
                <a:spcPts val="0"/>
              </a:spcBef>
              <a:buNone/>
            </a:pPr>
            <a:endParaRPr lang="en-US" sz="1300" dirty="0" smtClean="0"/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What do it matter where or ’</a:t>
            </a:r>
            <a:r>
              <a:rPr lang="en-US" sz="1300" dirty="0" err="1" smtClean="0"/>
              <a:t>ow</a:t>
            </a:r>
            <a:r>
              <a:rPr lang="en-US" sz="1300" dirty="0" smtClean="0"/>
              <a:t> we </a:t>
            </a:r>
            <a:r>
              <a:rPr lang="en-US" sz="1300" dirty="0" smtClean="0">
                <a:solidFill>
                  <a:srgbClr val="7030A0"/>
                </a:solidFill>
              </a:rPr>
              <a:t>die</a:t>
            </a:r>
            <a:r>
              <a:rPr lang="en-US" sz="1300" dirty="0" smtClean="0"/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So long as we’ve our ’</a:t>
            </a:r>
            <a:r>
              <a:rPr lang="en-US" sz="1300" dirty="0" err="1" smtClean="0"/>
              <a:t>ealth</a:t>
            </a:r>
            <a:r>
              <a:rPr lang="en-US" sz="1300" dirty="0" smtClean="0"/>
              <a:t> to watch it </a:t>
            </a:r>
            <a:r>
              <a:rPr lang="en-US" sz="1300" dirty="0" smtClean="0">
                <a:solidFill>
                  <a:srgbClr val="FF0000"/>
                </a:solidFill>
              </a:rPr>
              <a:t>all</a:t>
            </a:r>
            <a:r>
              <a:rPr lang="en-US" sz="1300" dirty="0" smtClean="0"/>
              <a:t>—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The different ways that different things are </a:t>
            </a:r>
            <a:r>
              <a:rPr lang="en-US" sz="1300" dirty="0" smtClean="0">
                <a:solidFill>
                  <a:srgbClr val="0070C0"/>
                </a:solidFill>
              </a:rPr>
              <a:t>done</a:t>
            </a:r>
            <a:r>
              <a:rPr lang="en-US" sz="1300" dirty="0" smtClean="0"/>
              <a:t>,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An’ men an’ women </a:t>
            </a:r>
            <a:r>
              <a:rPr lang="en-US" sz="1300" dirty="0" err="1" smtClean="0"/>
              <a:t>lovin</a:t>
            </a:r>
            <a:r>
              <a:rPr lang="en-US" sz="1300" dirty="0" smtClean="0"/>
              <a:t>’ in this 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</a:rPr>
              <a:t>world</a:t>
            </a:r>
            <a:r>
              <a:rPr lang="en-US" sz="1300" dirty="0" smtClean="0"/>
              <a:t>;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err="1" smtClean="0"/>
              <a:t>Takin</a:t>
            </a:r>
            <a:r>
              <a:rPr lang="en-US" sz="1300" dirty="0" smtClean="0"/>
              <a:t>’ our chances as they come </a:t>
            </a:r>
            <a:r>
              <a:rPr lang="en-US" sz="1300" dirty="0" smtClean="0">
                <a:solidFill>
                  <a:srgbClr val="00B050"/>
                </a:solidFill>
              </a:rPr>
              <a:t>along</a:t>
            </a:r>
            <a:r>
              <a:rPr lang="en-US" sz="1300" dirty="0" smtClean="0"/>
              <a:t>,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An’ when they </a:t>
            </a:r>
            <a:r>
              <a:rPr lang="en-US" sz="1300" dirty="0" err="1" smtClean="0"/>
              <a:t>ain’t</a:t>
            </a:r>
            <a:r>
              <a:rPr lang="en-US" sz="1300" dirty="0" smtClean="0"/>
              <a:t>, </a:t>
            </a:r>
            <a:r>
              <a:rPr lang="en-US" sz="1300" dirty="0" err="1" smtClean="0"/>
              <a:t>pretendin</a:t>
            </a:r>
            <a:r>
              <a:rPr lang="en-US" sz="1300" dirty="0" smtClean="0"/>
              <a:t>’ they are </a:t>
            </a:r>
            <a:r>
              <a:rPr lang="en-US" sz="1300" dirty="0" smtClean="0">
                <a:solidFill>
                  <a:srgbClr val="FFFF00"/>
                </a:solidFill>
              </a:rPr>
              <a:t>good</a:t>
            </a:r>
            <a:r>
              <a:rPr lang="en-US" sz="1300" dirty="0" smtClean="0"/>
              <a:t>?</a:t>
            </a:r>
          </a:p>
          <a:p>
            <a:pPr>
              <a:spcBef>
                <a:spcPts val="0"/>
              </a:spcBef>
              <a:buNone/>
            </a:pPr>
            <a:endParaRPr lang="en-US" sz="1300" dirty="0" smtClean="0"/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In cash or credit—no, it aren’t no </a:t>
            </a:r>
            <a:r>
              <a:rPr lang="en-US" sz="1300" dirty="0" smtClean="0">
                <a:solidFill>
                  <a:srgbClr val="FFFF00"/>
                </a:solidFill>
              </a:rPr>
              <a:t>good</a:t>
            </a:r>
            <a:r>
              <a:rPr lang="en-US" sz="1300" dirty="0" smtClean="0"/>
              <a:t>;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You ’</a:t>
            </a:r>
            <a:r>
              <a:rPr lang="en-US" sz="1300" dirty="0" err="1" smtClean="0"/>
              <a:t>ave</a:t>
            </a:r>
            <a:r>
              <a:rPr lang="en-US" sz="1300" dirty="0" smtClean="0"/>
              <a:t> to ’</a:t>
            </a:r>
            <a:r>
              <a:rPr lang="en-US" sz="1300" dirty="0" err="1" smtClean="0"/>
              <a:t>ave</a:t>
            </a:r>
            <a:r>
              <a:rPr lang="en-US" sz="1300" dirty="0" smtClean="0"/>
              <a:t> the ’</a:t>
            </a:r>
            <a:r>
              <a:rPr lang="en-US" sz="1300" dirty="0" err="1" smtClean="0"/>
              <a:t>abit</a:t>
            </a:r>
            <a:r>
              <a:rPr lang="en-US" sz="1300" dirty="0" smtClean="0"/>
              <a:t> or you’d </a:t>
            </a:r>
            <a:r>
              <a:rPr lang="en-US" sz="1300" dirty="0" smtClean="0">
                <a:solidFill>
                  <a:srgbClr val="7030A0"/>
                </a:solidFill>
              </a:rPr>
              <a:t>die</a:t>
            </a:r>
            <a:r>
              <a:rPr lang="en-US" sz="1300" dirty="0" smtClean="0"/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Unless you lived your life but one day </a:t>
            </a:r>
            <a:r>
              <a:rPr lang="en-US" sz="1300" dirty="0" smtClean="0">
                <a:solidFill>
                  <a:srgbClr val="00B050"/>
                </a:solidFill>
              </a:rPr>
              <a:t>long</a:t>
            </a:r>
            <a:r>
              <a:rPr lang="en-US" sz="1300" dirty="0" smtClean="0"/>
              <a:t>,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Nor didn’t prophesy nor fret at </a:t>
            </a:r>
            <a:r>
              <a:rPr lang="en-US" sz="1300" dirty="0" smtClean="0">
                <a:solidFill>
                  <a:srgbClr val="FF0000"/>
                </a:solidFill>
              </a:rPr>
              <a:t>all</a:t>
            </a:r>
            <a:r>
              <a:rPr lang="en-US" sz="1300" dirty="0" smtClean="0"/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But drew your tucker </a:t>
            </a:r>
            <a:r>
              <a:rPr lang="en-US" sz="1300" dirty="0" err="1" smtClean="0"/>
              <a:t>some’ow</a:t>
            </a:r>
            <a:r>
              <a:rPr lang="en-US" sz="1300" dirty="0" smtClean="0"/>
              <a:t> from the 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</a:rPr>
              <a:t>world</a:t>
            </a:r>
            <a:r>
              <a:rPr lang="en-US" sz="1300" dirty="0" smtClean="0"/>
              <a:t>,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An’ never bothered what you might ha’ </a:t>
            </a:r>
            <a:r>
              <a:rPr lang="en-US" sz="1300" dirty="0" smtClean="0">
                <a:solidFill>
                  <a:srgbClr val="0070C0"/>
                </a:solidFill>
              </a:rPr>
              <a:t>done</a:t>
            </a:r>
            <a:r>
              <a:rPr lang="en-US" sz="1300" dirty="0" smtClean="0"/>
              <a:t>.</a:t>
            </a:r>
          </a:p>
          <a:p>
            <a:pPr>
              <a:spcBef>
                <a:spcPts val="0"/>
              </a:spcBef>
              <a:buNone/>
            </a:pPr>
            <a:endParaRPr lang="en-US" sz="1300" dirty="0" smtClean="0"/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But, </a:t>
            </a:r>
            <a:r>
              <a:rPr lang="en-US" sz="1300" dirty="0" err="1" smtClean="0"/>
              <a:t>Gawd</a:t>
            </a:r>
            <a:r>
              <a:rPr lang="en-US" sz="1300" dirty="0" smtClean="0"/>
              <a:t>, what things are they I ’</a:t>
            </a:r>
            <a:r>
              <a:rPr lang="en-US" sz="1300" dirty="0" err="1" smtClean="0"/>
              <a:t>aven’t</a:t>
            </a:r>
            <a:r>
              <a:rPr lang="en-US" sz="1300" dirty="0" smtClean="0"/>
              <a:t> </a:t>
            </a:r>
            <a:r>
              <a:rPr lang="en-US" sz="1300" dirty="0" smtClean="0">
                <a:solidFill>
                  <a:srgbClr val="0070C0"/>
                </a:solidFill>
              </a:rPr>
              <a:t>done</a:t>
            </a:r>
            <a:r>
              <a:rPr lang="en-US" sz="1300" dirty="0" smtClean="0"/>
              <a:t>?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I’ve turned my ’and to most, an’ turned it </a:t>
            </a:r>
            <a:r>
              <a:rPr lang="en-US" sz="1300" dirty="0" smtClean="0">
                <a:solidFill>
                  <a:srgbClr val="FFFF00"/>
                </a:solidFill>
              </a:rPr>
              <a:t>good</a:t>
            </a:r>
            <a:r>
              <a:rPr lang="en-US" sz="1300" dirty="0" smtClean="0"/>
              <a:t>,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In various situations round the 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</a:rPr>
              <a:t>world</a:t>
            </a:r>
            <a:r>
              <a:rPr lang="en-US" sz="1300" dirty="0" smtClean="0"/>
              <a:t>—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For ’</a:t>
            </a:r>
            <a:r>
              <a:rPr lang="en-US" sz="1300" dirty="0" err="1" smtClean="0"/>
              <a:t>im</a:t>
            </a:r>
            <a:r>
              <a:rPr lang="en-US" sz="1300" dirty="0" smtClean="0"/>
              <a:t> that doth not work must surely </a:t>
            </a:r>
            <a:r>
              <a:rPr lang="en-US" sz="1300" dirty="0" smtClean="0">
                <a:solidFill>
                  <a:srgbClr val="7030A0"/>
                </a:solidFill>
              </a:rPr>
              <a:t>die</a:t>
            </a:r>
            <a:r>
              <a:rPr lang="en-US" sz="1300" dirty="0" smtClean="0"/>
              <a:t>;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But that's no reason man should </a:t>
            </a:r>
            <a:r>
              <a:rPr lang="en-US" sz="1300" dirty="0" err="1" smtClean="0"/>
              <a:t>labour</a:t>
            </a:r>
            <a:r>
              <a:rPr lang="en-US" sz="1300" dirty="0" smtClean="0"/>
              <a:t> </a:t>
            </a:r>
            <a:r>
              <a:rPr lang="en-US" sz="1300" dirty="0" smtClean="0">
                <a:solidFill>
                  <a:srgbClr val="FF0000"/>
                </a:solidFill>
              </a:rPr>
              <a:t>all</a:t>
            </a:r>
            <a:r>
              <a:rPr lang="en-US" sz="1300" dirty="0" smtClean="0"/>
              <a:t>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’Is life on one same shift—life’s none so </a:t>
            </a:r>
            <a:r>
              <a:rPr lang="en-US" sz="1300" dirty="0" smtClean="0">
                <a:solidFill>
                  <a:srgbClr val="00B050"/>
                </a:solidFill>
              </a:rPr>
              <a:t>long</a:t>
            </a:r>
            <a:r>
              <a:rPr lang="en-US" sz="1300" dirty="0" smtClean="0"/>
              <a:t>.</a:t>
            </a:r>
          </a:p>
          <a:p>
            <a:pPr>
              <a:spcBef>
                <a:spcPts val="0"/>
              </a:spcBef>
              <a:buNone/>
            </a:pPr>
            <a:endParaRPr lang="en-US" sz="1300" dirty="0" smtClean="0"/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Therefore, from job to job I’ve moved </a:t>
            </a:r>
            <a:r>
              <a:rPr lang="en-US" sz="1300" dirty="0" smtClean="0">
                <a:solidFill>
                  <a:srgbClr val="00B050"/>
                </a:solidFill>
              </a:rPr>
              <a:t>along</a:t>
            </a:r>
            <a:r>
              <a:rPr lang="en-US" sz="1300" dirty="0" smtClean="0"/>
              <a:t>.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Pay couldn’t ’old me when my time was </a:t>
            </a:r>
            <a:r>
              <a:rPr lang="en-US" sz="1300" dirty="0" smtClean="0">
                <a:solidFill>
                  <a:srgbClr val="0070C0"/>
                </a:solidFill>
              </a:rPr>
              <a:t>done</a:t>
            </a:r>
            <a:r>
              <a:rPr lang="en-US" sz="1300" dirty="0" smtClean="0"/>
              <a:t>,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For something in my ’</a:t>
            </a:r>
            <a:r>
              <a:rPr lang="en-US" sz="1300" dirty="0" err="1" smtClean="0"/>
              <a:t>ead</a:t>
            </a:r>
            <a:r>
              <a:rPr lang="en-US" sz="1300" dirty="0" smtClean="0"/>
              <a:t> upset it </a:t>
            </a:r>
            <a:r>
              <a:rPr lang="en-US" sz="1300" dirty="0" smtClean="0">
                <a:solidFill>
                  <a:srgbClr val="FF0000"/>
                </a:solidFill>
              </a:rPr>
              <a:t>all</a:t>
            </a:r>
            <a:r>
              <a:rPr lang="en-US" sz="1300" dirty="0" smtClean="0"/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Till I ’ad dropped whatever ’twas for </a:t>
            </a:r>
            <a:r>
              <a:rPr lang="en-US" sz="1300" dirty="0" smtClean="0">
                <a:solidFill>
                  <a:srgbClr val="FFFF00"/>
                </a:solidFill>
              </a:rPr>
              <a:t>good</a:t>
            </a:r>
            <a:r>
              <a:rPr lang="en-US" sz="1300" dirty="0" smtClean="0"/>
              <a:t>,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An’, out at sea, </a:t>
            </a:r>
            <a:r>
              <a:rPr lang="en-US" sz="1300" dirty="0" err="1" smtClean="0"/>
              <a:t>be’eld</a:t>
            </a:r>
            <a:r>
              <a:rPr lang="en-US" sz="1300" dirty="0" smtClean="0"/>
              <a:t> the dock-lights </a:t>
            </a:r>
            <a:r>
              <a:rPr lang="en-US" sz="1300" dirty="0" smtClean="0">
                <a:solidFill>
                  <a:srgbClr val="7030A0"/>
                </a:solidFill>
              </a:rPr>
              <a:t>die</a:t>
            </a:r>
            <a:r>
              <a:rPr lang="en-US" sz="1300" dirty="0" smtClean="0"/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An’ met my mate—the wind that tramps the 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</a:rPr>
              <a:t>world</a:t>
            </a:r>
            <a:r>
              <a:rPr lang="en-US" sz="1300" dirty="0" smtClean="0"/>
              <a:t>!</a:t>
            </a:r>
          </a:p>
          <a:p>
            <a:pPr>
              <a:spcBef>
                <a:spcPts val="0"/>
              </a:spcBef>
              <a:buNone/>
            </a:pPr>
            <a:endParaRPr lang="en-US" sz="1300" dirty="0" smtClean="0"/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It’s like a book, I think, this </a:t>
            </a:r>
            <a:r>
              <a:rPr lang="en-US" sz="1300" dirty="0" err="1" smtClean="0"/>
              <a:t>bloomin</a:t>
            </a:r>
            <a:r>
              <a:rPr lang="en-US" sz="1300" dirty="0" smtClean="0"/>
              <a:t>’ 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</a:rPr>
              <a:t>world</a:t>
            </a:r>
            <a:r>
              <a:rPr lang="en-US" sz="1300" dirty="0" smtClean="0"/>
              <a:t>,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Which you can read and care for just so </a:t>
            </a:r>
            <a:r>
              <a:rPr lang="en-US" sz="1300" dirty="0" smtClean="0">
                <a:solidFill>
                  <a:srgbClr val="00B050"/>
                </a:solidFill>
              </a:rPr>
              <a:t>long</a:t>
            </a:r>
            <a:r>
              <a:rPr lang="en-US" sz="1300" dirty="0" smtClean="0"/>
              <a:t>,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But presently you feel that you will </a:t>
            </a:r>
            <a:r>
              <a:rPr lang="en-US" sz="1300" dirty="0" smtClean="0">
                <a:solidFill>
                  <a:srgbClr val="7030A0"/>
                </a:solidFill>
              </a:rPr>
              <a:t>die</a:t>
            </a:r>
            <a:r>
              <a:rPr lang="en-US" sz="1300" dirty="0" smtClean="0"/>
              <a:t>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Unless you get the page you’re </a:t>
            </a:r>
            <a:r>
              <a:rPr lang="en-US" sz="1300" dirty="0" err="1" smtClean="0"/>
              <a:t>readin</a:t>
            </a:r>
            <a:r>
              <a:rPr lang="en-US" sz="1300" dirty="0" smtClean="0"/>
              <a:t>’ </a:t>
            </a:r>
            <a:r>
              <a:rPr lang="en-US" sz="1300" dirty="0" smtClean="0">
                <a:solidFill>
                  <a:srgbClr val="0070C0"/>
                </a:solidFill>
              </a:rPr>
              <a:t>done</a:t>
            </a:r>
            <a:r>
              <a:rPr lang="en-US" sz="1300" dirty="0" smtClean="0"/>
              <a:t>,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An’ turn another—likely not so </a:t>
            </a:r>
            <a:r>
              <a:rPr lang="en-US" sz="1300" dirty="0" smtClean="0">
                <a:solidFill>
                  <a:srgbClr val="FFFF00"/>
                </a:solidFill>
              </a:rPr>
              <a:t>good</a:t>
            </a:r>
            <a:r>
              <a:rPr lang="en-US" sz="1300" dirty="0" smtClean="0"/>
              <a:t>;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But what you’re after is to turn ’</a:t>
            </a:r>
            <a:r>
              <a:rPr lang="en-US" sz="1300" dirty="0" err="1" smtClean="0"/>
              <a:t>em</a:t>
            </a:r>
            <a:r>
              <a:rPr lang="en-US" sz="1300" dirty="0" smtClean="0"/>
              <a:t> </a:t>
            </a:r>
            <a:r>
              <a:rPr lang="en-US" sz="1300" dirty="0" smtClean="0">
                <a:solidFill>
                  <a:srgbClr val="FF0000"/>
                </a:solidFill>
              </a:rPr>
              <a:t>all</a:t>
            </a:r>
            <a:r>
              <a:rPr lang="en-US" sz="1300" dirty="0" smtClean="0"/>
              <a:t>.</a:t>
            </a:r>
          </a:p>
          <a:p>
            <a:pPr>
              <a:spcBef>
                <a:spcPts val="0"/>
              </a:spcBef>
              <a:buNone/>
            </a:pPr>
            <a:endParaRPr lang="en-US" sz="1300" dirty="0" smtClean="0"/>
          </a:p>
          <a:p>
            <a:pPr>
              <a:spcBef>
                <a:spcPts val="0"/>
              </a:spcBef>
              <a:buNone/>
            </a:pPr>
            <a:r>
              <a:rPr lang="en-US" sz="1300" dirty="0" err="1" smtClean="0"/>
              <a:t>Gawd</a:t>
            </a:r>
            <a:r>
              <a:rPr lang="en-US" sz="1300" dirty="0" smtClean="0"/>
              <a:t> bless this 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</a:rPr>
              <a:t>world</a:t>
            </a:r>
            <a:r>
              <a:rPr lang="en-US" sz="1300" dirty="0" smtClean="0"/>
              <a:t>! Whatever she ’</a:t>
            </a:r>
            <a:r>
              <a:rPr lang="en-US" sz="1300" dirty="0" err="1" smtClean="0"/>
              <a:t>ath</a:t>
            </a:r>
            <a:r>
              <a:rPr lang="en-US" sz="1300" dirty="0" smtClean="0"/>
              <a:t> </a:t>
            </a:r>
            <a:r>
              <a:rPr lang="en-US" sz="1300" dirty="0" smtClean="0">
                <a:solidFill>
                  <a:srgbClr val="0070C0"/>
                </a:solidFill>
              </a:rPr>
              <a:t>done</a:t>
            </a:r>
            <a:r>
              <a:rPr lang="en-US" sz="1300" dirty="0" smtClean="0"/>
              <a:t>—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err="1" smtClean="0"/>
              <a:t>Excep</a:t>
            </a:r>
            <a:r>
              <a:rPr lang="en-US" sz="1300" dirty="0" smtClean="0"/>
              <a:t>’ when awful </a:t>
            </a:r>
            <a:r>
              <a:rPr lang="en-US" sz="1300" dirty="0" smtClean="0">
                <a:solidFill>
                  <a:srgbClr val="00B050"/>
                </a:solidFill>
              </a:rPr>
              <a:t>long</a:t>
            </a:r>
            <a:r>
              <a:rPr lang="en-US" sz="1300" dirty="0" smtClean="0"/>
              <a:t> I’ve found it </a:t>
            </a:r>
            <a:r>
              <a:rPr lang="en-US" sz="1300" dirty="0" smtClean="0">
                <a:solidFill>
                  <a:srgbClr val="FFFF00"/>
                </a:solidFill>
              </a:rPr>
              <a:t>good</a:t>
            </a:r>
            <a:r>
              <a:rPr lang="en-US" sz="1300" dirty="0" smtClean="0"/>
              <a:t>.   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/>
              <a:t>So write, before I </a:t>
            </a:r>
            <a:r>
              <a:rPr lang="en-US" sz="1300" dirty="0" smtClean="0">
                <a:solidFill>
                  <a:srgbClr val="7030A0"/>
                </a:solidFill>
              </a:rPr>
              <a:t>die</a:t>
            </a:r>
            <a:r>
              <a:rPr lang="en-US" sz="1300" dirty="0" smtClean="0"/>
              <a:t>, ‘’E liked it </a:t>
            </a:r>
            <a:r>
              <a:rPr lang="en-US" sz="1300" dirty="0" smtClean="0">
                <a:solidFill>
                  <a:srgbClr val="FF0000"/>
                </a:solidFill>
              </a:rPr>
              <a:t>all</a:t>
            </a:r>
            <a:r>
              <a:rPr lang="en-US" sz="1300" dirty="0" smtClean="0"/>
              <a:t>!’</a:t>
            </a:r>
          </a:p>
          <a:p>
            <a:pPr>
              <a:spcBef>
                <a:spcPts val="0"/>
              </a:spcBef>
              <a:buNone/>
            </a:pPr>
            <a:endParaRPr lang="en-US" sz="1300" dirty="0" smtClean="0"/>
          </a:p>
          <a:p>
            <a:pPr>
              <a:spcBef>
                <a:spcPts val="0"/>
              </a:spcBef>
              <a:buNone/>
            </a:pPr>
            <a:r>
              <a:rPr lang="en-US" sz="1300" i="1" dirty="0" smtClean="0"/>
              <a:t>(1896)</a:t>
            </a:r>
          </a:p>
          <a:p>
            <a:pPr>
              <a:spcBef>
                <a:spcPts val="0"/>
              </a:spcBef>
              <a:buNone/>
            </a:pPr>
            <a:endParaRPr lang="en-US" sz="1300" i="1" dirty="0"/>
          </a:p>
          <a:p>
            <a:pPr>
              <a:spcBef>
                <a:spcPts val="0"/>
              </a:spcBef>
              <a:buNone/>
            </a:pPr>
            <a:endParaRPr lang="en-US" sz="1300" i="1" dirty="0" smtClean="0"/>
          </a:p>
          <a:p>
            <a:pPr algn="just">
              <a:spcBef>
                <a:spcPts val="0"/>
              </a:spcBef>
            </a:pPr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15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1</a:t>
            </a:r>
          </a:p>
          <a:p>
            <a:r>
              <a:rPr lang="en-US" sz="1300" dirty="0" smtClean="0"/>
              <a:t>2</a:t>
            </a:r>
          </a:p>
          <a:p>
            <a:r>
              <a:rPr lang="en-US" sz="1300" dirty="0" smtClean="0"/>
              <a:t>3</a:t>
            </a:r>
          </a:p>
          <a:p>
            <a:r>
              <a:rPr lang="en-US" sz="1300" dirty="0" smtClean="0"/>
              <a:t>4</a:t>
            </a:r>
          </a:p>
          <a:p>
            <a:r>
              <a:rPr lang="en-US" sz="1300" dirty="0" smtClean="0"/>
              <a:t>5</a:t>
            </a:r>
          </a:p>
          <a:p>
            <a:r>
              <a:rPr lang="en-US" sz="1300" dirty="0"/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438400"/>
            <a:ext cx="15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615243</a:t>
            </a:r>
            <a:endParaRPr 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10000"/>
            <a:ext cx="15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364125</a:t>
            </a:r>
            <a:endParaRPr lang="en-US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181600"/>
            <a:ext cx="15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532614</a:t>
            </a:r>
            <a:endParaRPr lang="en-US" sz="1300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1219200"/>
            <a:ext cx="15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451362</a:t>
            </a:r>
            <a:endParaRPr lang="en-US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2590800"/>
            <a:ext cx="15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246531</a:t>
            </a:r>
            <a:endParaRPr lang="en-US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4038600"/>
            <a:ext cx="457200" cy="69249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300" dirty="0" smtClean="0"/>
              <a:t>246531</a:t>
            </a:r>
            <a:endParaRPr lang="en-US" sz="13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Owner\AppData\Local\Microsoft\Windows\Temporary Internet Files\Content.IE5\5I7MMTOC\MC900448659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33400" y="-304800"/>
            <a:ext cx="9956799" cy="74676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i="1" dirty="0" smtClean="0"/>
              <a:t>Title Analysis</a:t>
            </a:r>
            <a:endParaRPr lang="en-US" sz="2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371600"/>
            <a:ext cx="5334000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Recall Title: </a:t>
            </a:r>
            <a:r>
              <a:rPr lang="en-US" sz="2000" dirty="0" smtClean="0">
                <a:solidFill>
                  <a:srgbClr val="92D050"/>
                </a:solidFill>
              </a:rPr>
              <a:t>“Sestina of the Tramp-Royal”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267200"/>
            <a:ext cx="7315200" cy="1754326"/>
          </a:xfrm>
          <a:prstGeom prst="rect">
            <a:avLst/>
          </a:prstGeom>
          <a:noFill/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rgbClr val="6600FF"/>
                </a:solidFill>
              </a:rPr>
              <a:t>Sestina</a:t>
            </a:r>
            <a:r>
              <a:rPr lang="en-US" dirty="0" smtClean="0"/>
              <a:t> is a circular poem, developing ideas but not a plot: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 This poem discusses the narrator’s journey in circles throughout life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The poem also mentions the theme of life, which is circular as well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Developing ideas: concept of being “done” with obligations; recognition of lack of finality in life until death; what makes up the world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905000"/>
            <a:ext cx="7315200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0B0F0"/>
                </a:solidFill>
              </a:rPr>
              <a:t>tramp</a:t>
            </a:r>
            <a:r>
              <a:rPr lang="en-US" dirty="0" smtClean="0"/>
              <a:t> is a wanderer or a bum, an idea which sharply contrasts with the concept of “</a:t>
            </a:r>
            <a:r>
              <a:rPr lang="en-US" dirty="0" smtClean="0">
                <a:solidFill>
                  <a:srgbClr val="00B0F0"/>
                </a:solidFill>
              </a:rPr>
              <a:t>royal</a:t>
            </a:r>
            <a:r>
              <a:rPr lang="en-US" dirty="0" smtClean="0"/>
              <a:t>”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Question: What is royalty?  How is the tramp royal?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Possible Answer: The tramp is rich in life, in experiences and in understanding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Possible Sarcasm: Character believes that he is wealthy, when in fact he is impoverished, like a tramp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Tramp</a:t>
            </a:r>
            <a:r>
              <a:rPr lang="en-US" dirty="0" smtClean="0"/>
              <a:t> in the poem: stanza 5: Wind triumphs over world, as does he</a:t>
            </a:r>
          </a:p>
        </p:txBody>
      </p:sp>
      <p:pic>
        <p:nvPicPr>
          <p:cNvPr id="1030" name="Picture 6" descr="http://upload.wikimedia.org/wikipedia/commons/thumb/f/f8/Tramp_smoking_cigar_with_cane_over_arm_-_restoration.jpg/220px-Tramp_smoking_cigar_with_cane_over_arm_-_resto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314305"/>
            <a:ext cx="1828800" cy="254369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5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200" b="1" i="1" dirty="0" smtClean="0"/>
              <a:t>Paraphrase</a:t>
            </a:r>
            <a:endParaRPr lang="en-US" sz="2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066800"/>
            <a:ext cx="3581400" cy="1200329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Stanza 1: </a:t>
            </a:r>
            <a:r>
              <a:rPr lang="en-US" dirty="0" smtClean="0"/>
              <a:t>Narrator discusses his wide variety of experiences; expresses belief in change, to see new things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743200"/>
            <a:ext cx="3581400" cy="1754326"/>
          </a:xfrm>
          <a:prstGeom prst="rect">
            <a:avLst/>
          </a:prstGeom>
          <a:noFill/>
          <a:ln w="57150">
            <a:solidFill>
              <a:srgbClr val="24EA29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rgbClr val="24EA29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Stanza 2</a:t>
            </a:r>
            <a:r>
              <a:rPr lang="en-US" dirty="0" smtClean="0"/>
              <a:t>: Means of death not important in life, but the importance of having observed the world and taken chances as they came while seeing everything optimistically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953000"/>
            <a:ext cx="3581400" cy="92333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Stanza 3</a:t>
            </a:r>
            <a:r>
              <a:rPr lang="en-US" dirty="0" smtClean="0"/>
              <a:t>: Life is about experiences, not about money or about living a hermetic life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1066800"/>
            <a:ext cx="3581400" cy="1477328"/>
          </a:xfrm>
          <a:prstGeom prst="rect">
            <a:avLst/>
          </a:prstGeom>
          <a:noFill/>
          <a:ln w="57150" cmpd="tri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Stanza 4</a:t>
            </a:r>
            <a:r>
              <a:rPr lang="en-US" dirty="0" smtClean="0"/>
              <a:t>: Discusses narrator’s personal experiences in all aspects of life; role of work in life as a positive factor, claims one should not always do the same work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2819400"/>
            <a:ext cx="3581400" cy="923330"/>
          </a:xfrm>
          <a:prstGeom prst="rect">
            <a:avLst/>
          </a:prstGeom>
          <a:noFill/>
          <a:ln w="28575">
            <a:solidFill>
              <a:srgbClr val="D539B7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rgbClr val="D539B7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Stanza 5</a:t>
            </a:r>
            <a:r>
              <a:rPr lang="en-US" dirty="0" smtClean="0"/>
              <a:t>: Explains his migrations; unexplainable motivation to move on; found kinship with the wind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4038600"/>
            <a:ext cx="3581400" cy="923330"/>
          </a:xfrm>
          <a:prstGeom prst="rect">
            <a:avLst/>
          </a:prstGeom>
          <a:noFill/>
          <a:ln w="19050">
            <a:solidFill>
              <a:srgbClr val="9332DC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rgbClr val="9332D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Stanza 6</a:t>
            </a:r>
            <a:r>
              <a:rPr lang="en-US" dirty="0" smtClean="0"/>
              <a:t>: Metaphor of world as book—need to turn the pages with the goal of getting to the 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5181600"/>
            <a:ext cx="3581400" cy="646331"/>
          </a:xfrm>
          <a:prstGeom prst="rect">
            <a:avLst/>
          </a:prstGeom>
          <a:noFill/>
          <a:ln w="12700">
            <a:solidFill>
              <a:srgbClr val="66FFCC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CC"/>
                </a:solidFill>
              </a:rPr>
              <a:t>Stanza 7</a:t>
            </a:r>
            <a:r>
              <a:rPr lang="en-US" dirty="0" smtClean="0"/>
              <a:t>: The world (i.e. life) is sweet in its brevity</a:t>
            </a: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FC9FCB">
                <a:alpha val="67000"/>
              </a:srgbClr>
            </a:gs>
            <a:gs pos="13000">
              <a:srgbClr val="F8B049">
                <a:alpha val="67000"/>
              </a:srgbClr>
            </a:gs>
            <a:gs pos="21001">
              <a:srgbClr val="F8B049">
                <a:alpha val="67000"/>
              </a:srgbClr>
            </a:gs>
            <a:gs pos="63000">
              <a:srgbClr val="FEE7F2">
                <a:alpha val="67000"/>
              </a:srgbClr>
            </a:gs>
            <a:gs pos="67000">
              <a:srgbClr val="F952A0">
                <a:alpha val="68000"/>
              </a:srgbClr>
            </a:gs>
            <a:gs pos="69000">
              <a:srgbClr val="C50849">
                <a:alpha val="61000"/>
              </a:srgbClr>
            </a:gs>
            <a:gs pos="82001">
              <a:srgbClr val="B43E85">
                <a:alpha val="67000"/>
              </a:srgbClr>
            </a:gs>
            <a:gs pos="100000">
              <a:srgbClr val="F8B049">
                <a:alpha val="67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200" b="1" i="1" dirty="0" smtClean="0">
                <a:effectLst>
                  <a:glow rad="101600">
                    <a:srgbClr val="24EA29">
                      <a:alpha val="60000"/>
                    </a:srgbClr>
                  </a:glow>
                </a:effectLst>
              </a:rPr>
              <a:t>Connotation</a:t>
            </a:r>
            <a:endParaRPr lang="en-US" sz="2200" b="1" i="1" dirty="0">
              <a:effectLst>
                <a:glow rad="101600">
                  <a:srgbClr val="24EA29">
                    <a:alpha val="6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Diction</a:t>
            </a:r>
            <a:r>
              <a:rPr lang="en-US" sz="2000" dirty="0" smtClean="0"/>
              <a:t>: abbreviation and slang of lower classes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Extended metaphor</a:t>
            </a:r>
            <a:r>
              <a:rPr lang="en-US" sz="2000" dirty="0" smtClean="0"/>
              <a:t>: Life=book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Irony: literacy of narrator?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His point: Is reading a pleasure or a necessity? What about life?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Symbolism </a:t>
            </a:r>
            <a:r>
              <a:rPr lang="en-US" sz="2000" dirty="0" smtClean="0"/>
              <a:t>of nature in poem: Stanza 5: “the wind that tramps the world!”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Only mention of nature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Wind=both powerful and ephemeral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Second definition of tramps: destroys; overcomes; STRENGTH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Repetition 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“Speaking in general”—significantly leaves out details of occupations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“</a:t>
            </a:r>
            <a:r>
              <a:rPr lang="en-US" sz="2000" dirty="0" err="1" smtClean="0"/>
              <a:t>Gawd</a:t>
            </a:r>
            <a:r>
              <a:rPr lang="en-US" sz="2000" dirty="0" smtClean="0"/>
              <a:t>”—lofty idea; exclamation; recognition of end of life</a:t>
            </a:r>
          </a:p>
          <a:p>
            <a:pPr>
              <a:buNone/>
            </a:pPr>
            <a:endParaRPr lang="en-US" sz="1000" dirty="0" smtClean="0">
              <a:effectLst>
                <a:glow rad="101600">
                  <a:srgbClr val="D539B7">
                    <a:alpha val="60000"/>
                  </a:srgbClr>
                </a:glow>
              </a:effectLst>
            </a:endParaRPr>
          </a:p>
          <a:p>
            <a:pPr>
              <a:buNone/>
            </a:pPr>
            <a:r>
              <a:rPr lang="en-US" sz="2000" dirty="0" smtClean="0">
                <a:effectLst>
                  <a:glow rad="101600">
                    <a:srgbClr val="D539B7">
                      <a:alpha val="60000"/>
                    </a:srgbClr>
                  </a:glow>
                </a:effectLst>
              </a:rPr>
              <a:t>Reference</a:t>
            </a:r>
            <a:r>
              <a:rPr lang="en-US" sz="2000" dirty="0" smtClean="0"/>
              <a:t> to death: die (6); life (3); live (1)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Seems close to death (“What are things that I haven’t done;” past 	tense; “before I die”)—knowledge that end is coming, but with 	optimism of narrator; almost foolish bliss</a:t>
            </a:r>
            <a:endParaRPr lang="en-US" sz="20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i="1" dirty="0" smtClean="0"/>
              <a:t>Attitude</a:t>
            </a:r>
            <a:endParaRPr lang="en-US" sz="2200" b="1" i="1" dirty="0"/>
          </a:p>
        </p:txBody>
      </p:sp>
      <p:sp>
        <p:nvSpPr>
          <p:cNvPr id="4" name="Rectangle 3"/>
          <p:cNvSpPr/>
          <p:nvPr/>
        </p:nvSpPr>
        <p:spPr>
          <a:xfrm>
            <a:off x="3200400" y="1143000"/>
            <a:ext cx="2789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332D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Of narrator: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9332D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828800"/>
            <a:ext cx="19812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*Blissful</a:t>
            </a:r>
            <a:endParaRPr lang="en-US" sz="3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514600"/>
            <a:ext cx="192148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*Tranquil</a:t>
            </a:r>
            <a:endParaRPr lang="en-US" sz="3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276600"/>
            <a:ext cx="2677843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*Accepting</a:t>
            </a:r>
            <a:endParaRPr lang="en-US" sz="3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1905000"/>
            <a:ext cx="256140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5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*Judgmental</a:t>
            </a:r>
            <a:endParaRPr lang="en-US" sz="35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2590800"/>
            <a:ext cx="158088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332D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*Lofty</a:t>
            </a:r>
            <a:endParaRPr lang="en-US" sz="3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9332D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800" y="3276600"/>
            <a:ext cx="190468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*Didactic</a:t>
            </a:r>
            <a:endParaRPr lang="en-US" sz="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Users\Owner\AppData\Local\Microsoft\Windows\Temporary Internet Files\Content.IE5\5DZT03IL\MP90040672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86200"/>
            <a:ext cx="3352800" cy="26822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5" name="Picture 5" descr="C:\Users\Owner\AppData\Local\Microsoft\Windows\Temporary Internet Files\Content.IE5\5I7MMTOC\MP900401359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86400" y="4114800"/>
            <a:ext cx="2784996" cy="2286000"/>
          </a:xfrm>
          <a:prstGeom prst="rect">
            <a:avLst/>
          </a:prstGeom>
          <a:noFill/>
        </p:spPr>
      </p:pic>
      <p:sp>
        <p:nvSpPr>
          <p:cNvPr id="19" name="Line Callout 1 18"/>
          <p:cNvSpPr/>
          <p:nvPr/>
        </p:nvSpPr>
        <p:spPr>
          <a:xfrm>
            <a:off x="3276600" y="3962400"/>
            <a:ext cx="1295400" cy="1143000"/>
          </a:xfrm>
          <a:prstGeom prst="borderCallout1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Enjoy your temporary visit!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038600" y="5334000"/>
            <a:ext cx="1295400" cy="1143000"/>
          </a:xfrm>
          <a:prstGeom prst="rect">
            <a:avLst/>
          </a:prstGeom>
          <a:ln>
            <a:solidFill>
              <a:srgbClr val="933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Move on.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410200" y="5029200"/>
            <a:ext cx="685800" cy="609600"/>
          </a:xfrm>
          <a:prstGeom prst="line">
            <a:avLst/>
          </a:prstGeom>
          <a:ln>
            <a:solidFill>
              <a:srgbClr val="9332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2" grpId="0"/>
      <p:bldP spid="13" grpId="0"/>
      <p:bldP spid="1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i="1" dirty="0" smtClean="0"/>
              <a:t>Attitude</a:t>
            </a:r>
            <a:endParaRPr lang="en-US" sz="2200" b="1" i="1" dirty="0"/>
          </a:p>
        </p:txBody>
      </p:sp>
      <p:sp>
        <p:nvSpPr>
          <p:cNvPr id="4" name="Rectangle 3"/>
          <p:cNvSpPr/>
          <p:nvPr/>
        </p:nvSpPr>
        <p:spPr>
          <a:xfrm>
            <a:off x="3367817" y="1143000"/>
            <a:ext cx="24545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332D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Of author: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9332D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828800"/>
            <a:ext cx="19812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*Blissful</a:t>
            </a:r>
            <a:endParaRPr lang="en-US" sz="3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514600"/>
            <a:ext cx="192148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*Tranquil</a:t>
            </a:r>
            <a:endParaRPr lang="en-US" sz="3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276600"/>
            <a:ext cx="2677843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*Accepting</a:t>
            </a:r>
            <a:endParaRPr lang="en-US" sz="3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1905000"/>
            <a:ext cx="256140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5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*Judgmental</a:t>
            </a:r>
            <a:endParaRPr lang="en-US" sz="35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2590800"/>
            <a:ext cx="158088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332D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*Lofty</a:t>
            </a:r>
            <a:endParaRPr lang="en-US" sz="3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9332D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800" y="3276600"/>
            <a:ext cx="190468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*Didactic</a:t>
            </a:r>
            <a:endParaRPr lang="en-US" sz="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4" name="Picture 2" descr="C:\Users\Owner\AppData\Local\Microsoft\Windows\Temporary Internet Files\Content.IE5\KU3GGP6X\MP900402017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4400" y="4191000"/>
            <a:ext cx="1573536" cy="2359152"/>
          </a:xfrm>
          <a:prstGeom prst="rect">
            <a:avLst/>
          </a:prstGeom>
          <a:noFill/>
        </p:spPr>
      </p:pic>
      <p:sp>
        <p:nvSpPr>
          <p:cNvPr id="17" name="Line Callout 1 16"/>
          <p:cNvSpPr/>
          <p:nvPr/>
        </p:nvSpPr>
        <p:spPr>
          <a:xfrm>
            <a:off x="2819400" y="3886200"/>
            <a:ext cx="1447800" cy="990600"/>
          </a:xfrm>
          <a:prstGeom prst="borderCallout1">
            <a:avLst>
              <a:gd name="adj1" fmla="val 18750"/>
              <a:gd name="adj2" fmla="val -8333"/>
              <a:gd name="adj3" fmla="val 93269"/>
              <a:gd name="adj4" fmla="val -50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It’s true, the world is beautiful.</a:t>
            </a:r>
            <a:endParaRPr lang="en-US" dirty="0"/>
          </a:p>
        </p:txBody>
      </p:sp>
      <p:pic>
        <p:nvPicPr>
          <p:cNvPr id="23555" name="Picture 3" descr="C:\Users\Owner\AppData\Local\Microsoft\Windows\Temporary Internet Files\Content.IE5\5I7MMTOC\MC9102173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495800"/>
            <a:ext cx="1005535" cy="1476650"/>
          </a:xfrm>
          <a:prstGeom prst="rect">
            <a:avLst/>
          </a:prstGeom>
          <a:noFill/>
        </p:spPr>
      </p:pic>
      <p:pic>
        <p:nvPicPr>
          <p:cNvPr id="23556" name="Picture 4" descr="C:\Users\Owner\AppData\Local\Microsoft\Windows\Temporary Internet Files\Content.IE5\5DZT03IL\MC90043382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953000"/>
            <a:ext cx="1143000" cy="1143000"/>
          </a:xfrm>
          <a:prstGeom prst="rect">
            <a:avLst/>
          </a:prstGeom>
          <a:noFill/>
        </p:spPr>
      </p:pic>
      <p:sp>
        <p:nvSpPr>
          <p:cNvPr id="20" name="Line Callout 1 19"/>
          <p:cNvSpPr/>
          <p:nvPr/>
        </p:nvSpPr>
        <p:spPr>
          <a:xfrm>
            <a:off x="6019800" y="4114800"/>
            <a:ext cx="990600" cy="1143000"/>
          </a:xfrm>
          <a:prstGeom prst="borderCallout1">
            <a:avLst>
              <a:gd name="adj1" fmla="val 44861"/>
              <a:gd name="adj2" fmla="val -9169"/>
              <a:gd name="adj3" fmla="val 108611"/>
              <a:gd name="adj4" fmla="val -54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Take off those glasses already!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50"/>
                            </p:stCondLst>
                            <p:childTnLst>
                              <p:par>
                                <p:cTn id="3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50"/>
                            </p:stCondLst>
                            <p:childTnLst>
                              <p:par>
                                <p:cTn id="3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4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300"/>
                            </p:stCondLst>
                            <p:childTnLst>
                              <p:par>
                                <p:cTn id="6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300"/>
                            </p:stCondLst>
                            <p:childTnLst>
                              <p:par>
                                <p:cTn id="7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3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2" grpId="0"/>
      <p:bldP spid="13" grpId="0"/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67000"/>
              </a:srgbClr>
            </a:gs>
            <a:gs pos="46000">
              <a:srgbClr val="5E9EFF">
                <a:alpha val="94000"/>
              </a:srgbClr>
            </a:gs>
            <a:gs pos="33000">
              <a:srgbClr val="85C2FF"/>
            </a:gs>
            <a:gs pos="70000">
              <a:srgbClr val="C4D6EB"/>
            </a:gs>
            <a:gs pos="84000">
              <a:srgbClr val="FFEBFA"/>
            </a:gs>
            <a:gs pos="89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21346743">
            <a:off x="4148955" y="3920010"/>
            <a:ext cx="4469411" cy="229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52684">
            <a:off x="426899" y="2794928"/>
            <a:ext cx="3534760" cy="137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200" b="1" i="1" dirty="0" smtClean="0"/>
              <a:t>Shift</a:t>
            </a:r>
            <a:endParaRPr lang="en-US" sz="2200" b="1" i="1" dirty="0"/>
          </a:p>
        </p:txBody>
      </p:sp>
      <p:sp>
        <p:nvSpPr>
          <p:cNvPr id="4" name="Rectangle 3"/>
          <p:cNvSpPr/>
          <p:nvPr/>
        </p:nvSpPr>
        <p:spPr>
          <a:xfrm>
            <a:off x="3200400" y="1066800"/>
            <a:ext cx="2609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Stanza 3</a:t>
            </a:r>
            <a:endParaRPr lang="en-US" sz="5400" b="1" i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1166242">
            <a:off x="19380" y="2224003"/>
            <a:ext cx="38938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Discussion before shift: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744292">
            <a:off x="4970310" y="3429793"/>
            <a:ext cx="361477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Discussion after shift: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1185994">
            <a:off x="296905" y="2878418"/>
            <a:ext cx="3601212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Positive aspects of having had many experiences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why others should do as he did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How he should be emulated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713089">
            <a:off x="4155077" y="3928625"/>
            <a:ext cx="4495800" cy="2339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What more he has to do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Hints that maybe he should be spending less time working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Justifies himself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Feeling that he has finished the book: no what?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To continue in the same place or to die?</a:t>
            </a:r>
            <a:endParaRPr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592</Words>
  <Application>Microsoft Office PowerPoint</Application>
  <PresentationFormat>On-screen Show (4:3)</PresentationFormat>
  <Paragraphs>197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Sestina of the Tramp-Royal</vt:lpstr>
      <vt:lpstr>Poem Text</vt:lpstr>
      <vt:lpstr>“Sestina” The Poem’s Style</vt:lpstr>
      <vt:lpstr>Title Analysis</vt:lpstr>
      <vt:lpstr>Paraphrase</vt:lpstr>
      <vt:lpstr>Connotation</vt:lpstr>
      <vt:lpstr>Attitude</vt:lpstr>
      <vt:lpstr>Attitude</vt:lpstr>
      <vt:lpstr>Shift</vt:lpstr>
      <vt:lpstr>Title (2)</vt:lpstr>
      <vt:lpstr>Themes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Sestina of a Tramp-Royal</dc:title>
  <dc:creator>Owner</dc:creator>
  <cp:lastModifiedBy>diane bohs</cp:lastModifiedBy>
  <cp:revision>32</cp:revision>
  <dcterms:created xsi:type="dcterms:W3CDTF">2013-03-08T18:42:28Z</dcterms:created>
  <dcterms:modified xsi:type="dcterms:W3CDTF">2013-12-02T18:24:01Z</dcterms:modified>
</cp:coreProperties>
</file>