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2" autoAdjust="0"/>
    <p:restoredTop sz="94660"/>
  </p:normalViewPr>
  <p:slideViewPr>
    <p:cSldViewPr>
      <p:cViewPr varScale="1">
        <p:scale>
          <a:sx n="69" d="100"/>
          <a:sy n="69" d="100"/>
        </p:scale>
        <p:origin x="-5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8F0F0-9746-415B-9A42-5ABC1F0023EA}" type="datetimeFigureOut">
              <a:rPr lang="en-US" smtClean="0"/>
              <a:t>12/14/2011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55744-38CF-416C-A15F-62A59323A7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55744-38CF-416C-A15F-62A59323A7C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9E153F-F91C-4AC6-A4D0-FE5C58AC12AF}" type="datetimeFigureOut">
              <a:rPr lang="en-US" smtClean="0"/>
              <a:pPr/>
              <a:t>12/14/2011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912A68-3BF6-48D2-85A6-34D4636A15C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  <a:gs pos="95000">
              <a:schemeClr val="accent6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4600"/>
            <a:ext cx="8458200" cy="169545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orte" pitchFamily="66" charset="0"/>
              </a:rPr>
              <a:t>Dependent and Independent Clauses</a:t>
            </a:r>
            <a: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orte" pitchFamily="66" charset="0"/>
              </a:rPr>
              <a:t/>
            </a:r>
            <a:b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orte" pitchFamily="66" charset="0"/>
              </a:rPr>
            </a:br>
            <a:endParaRPr lang="en-US" dirty="0">
              <a:latin typeface="Forte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962400"/>
            <a:ext cx="609654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ush Script Std" pitchFamily="50" charset="0"/>
              </a:rPr>
              <a:t>Aaron B. Buechler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ush Script Std" pitchFamily="50" charset="0"/>
              </a:rPr>
              <a:t>Mrs. Bohs 10</a:t>
            </a:r>
            <a:r>
              <a:rPr lang="en-US" sz="4000" b="1" baseline="30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ush Script Std" pitchFamily="50" charset="0"/>
              </a:rPr>
              <a:t>th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ush Script Std" pitchFamily="50" charset="0"/>
              </a:rPr>
              <a:t> Period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ush Script Std" pitchFamily="50" charset="0"/>
              </a:rPr>
              <a:t>Honors English 12</a:t>
            </a:r>
            <a:r>
              <a:rPr lang="en-US" sz="4000" b="1" baseline="30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ush Script Std" pitchFamily="50" charset="0"/>
              </a:rPr>
              <a:t>th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ush Script Std" pitchFamily="50" charset="0"/>
              </a:rPr>
              <a:t> Grade</a:t>
            </a:r>
            <a:endParaRPr lang="en-US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ush Script Std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rgbClr val="DDEBCF"/>
            </a:gs>
            <a:gs pos="8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Charlemagne Std" pitchFamily="50" charset="0"/>
              </a:rPr>
              <a:t>Connect two independent clauses with or without a </a:t>
            </a:r>
            <a:r>
              <a:rPr lang="en-US" sz="2400" b="1" u="sng" dirty="0" smtClean="0">
                <a:latin typeface="Charlemagne Std" pitchFamily="50" charset="0"/>
              </a:rPr>
              <a:t>conjunctive adverb/ transitional expression</a:t>
            </a:r>
          </a:p>
          <a:p>
            <a:r>
              <a:rPr lang="en-US" sz="2400" dirty="0" smtClean="0">
                <a:latin typeface="Charlemagne Std" pitchFamily="50" charset="0"/>
              </a:rPr>
              <a:t>Semicolons should be used sparingly</a:t>
            </a:r>
          </a:p>
          <a:p>
            <a:pPr lvl="1"/>
            <a:r>
              <a:rPr lang="en-US" dirty="0" smtClean="0">
                <a:latin typeface="Charlemagne Std" pitchFamily="50" charset="0"/>
              </a:rPr>
              <a:t>Only use a semicolon when the clauses are closely related</a:t>
            </a:r>
          </a:p>
          <a:p>
            <a:pPr lvl="1">
              <a:buNone/>
            </a:pPr>
            <a:r>
              <a:rPr lang="en-US" dirty="0" smtClean="0">
                <a:latin typeface="Charlemagne Std" pitchFamily="50" charset="0"/>
              </a:rPr>
              <a:t>Ex:</a:t>
            </a:r>
          </a:p>
          <a:p>
            <a:pPr lvl="1">
              <a:buNone/>
            </a:pPr>
            <a:r>
              <a:rPr lang="en-US" dirty="0" smtClean="0">
                <a:latin typeface="Charlemagne Std" pitchFamily="50" charset="0"/>
              </a:rPr>
              <a:t>	Maxx has a very sweet voice; many people asked him to sing at their weddings.</a:t>
            </a:r>
            <a:endParaRPr lang="en-US" dirty="0">
              <a:latin typeface="Charlemagne Std" pitchFamily="50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41415" y="457200"/>
            <a:ext cx="52437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no Pro Caption" pitchFamily="18" charset="0"/>
              </a:rPr>
              <a:t>Semicolons</a:t>
            </a:r>
            <a:endParaRPr lang="en-US" sz="8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no Pro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1122" y="2967335"/>
            <a:ext cx="760176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Goudy Stout" pitchFamily="18" charset="0"/>
              </a:rPr>
              <a:t>THE END</a:t>
            </a:r>
            <a:endParaRPr lang="en-US" sz="72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Goudy Stou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3300" b="1" u="sng" dirty="0" smtClean="0">
                <a:solidFill>
                  <a:srgbClr val="66FF66"/>
                </a:solidFill>
                <a:latin typeface="Giddyup Std" pitchFamily="50" charset="0"/>
              </a:rPr>
              <a:t>Clause</a:t>
            </a:r>
            <a:r>
              <a:rPr lang="en-US" sz="3300" dirty="0" smtClean="0">
                <a:solidFill>
                  <a:srgbClr val="66FF66"/>
                </a:solidFill>
                <a:latin typeface="Giddyup Std" pitchFamily="50" charset="0"/>
              </a:rPr>
              <a:t>-  A group of words that contain a subject and a verb.</a:t>
            </a:r>
            <a:endParaRPr lang="en-US" sz="3300" b="1" u="sng" dirty="0" smtClean="0">
              <a:solidFill>
                <a:srgbClr val="66FF66"/>
              </a:solidFill>
              <a:latin typeface="Giddyup Std" pitchFamily="50" charset="0"/>
            </a:endParaRPr>
          </a:p>
          <a:p>
            <a:r>
              <a:rPr lang="en-US" sz="3300" b="1" u="sng" dirty="0" smtClean="0">
                <a:solidFill>
                  <a:srgbClr val="66FF66"/>
                </a:solidFill>
                <a:latin typeface="Giddyup Std" pitchFamily="50" charset="0"/>
              </a:rPr>
              <a:t>Dependent Clause</a:t>
            </a:r>
            <a:r>
              <a:rPr lang="en-US" sz="3300" dirty="0" smtClean="0">
                <a:solidFill>
                  <a:srgbClr val="66FF66"/>
                </a:solidFill>
                <a:latin typeface="Giddyup Std" pitchFamily="50" charset="0"/>
              </a:rPr>
              <a:t>-  A group of words that contain a subject and verb but does not express a complete thought.</a:t>
            </a:r>
          </a:p>
          <a:p>
            <a:r>
              <a:rPr lang="en-US" sz="3300" b="1" u="sng" dirty="0" smtClean="0">
                <a:solidFill>
                  <a:srgbClr val="66FF66"/>
                </a:solidFill>
                <a:latin typeface="Giddyup Std" pitchFamily="50" charset="0"/>
              </a:rPr>
              <a:t>Independent Clause</a:t>
            </a:r>
            <a:r>
              <a:rPr lang="en-US" sz="3300" dirty="0" smtClean="0">
                <a:solidFill>
                  <a:srgbClr val="66FF66"/>
                </a:solidFill>
                <a:latin typeface="Giddyup Std" pitchFamily="50" charset="0"/>
              </a:rPr>
              <a:t>-  A group of words that contain a subject, verb, and express a complete thought.</a:t>
            </a:r>
            <a:endParaRPr lang="en-US" sz="3300" dirty="0">
              <a:solidFill>
                <a:srgbClr val="66FF66"/>
              </a:solidFill>
              <a:latin typeface="Giddyup Std" pitchFamily="50" charset="0"/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43000" y="457200"/>
            <a:ext cx="63246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en-US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Definition</a:t>
            </a:r>
            <a:endParaRPr lang="en-US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Bernard MT Condensed" pitchFamily="18" charset="0"/>
              </a:rPr>
              <a:t>Dependant Clauses are marked with a </a:t>
            </a:r>
            <a:r>
              <a:rPr lang="en-US" sz="3600" u="sng" dirty="0" smtClean="0">
                <a:latin typeface="Bernard MT Condensed" pitchFamily="18" charset="0"/>
              </a:rPr>
              <a:t>dependent marker word</a:t>
            </a:r>
          </a:p>
          <a:p>
            <a:pPr lvl="1"/>
            <a:r>
              <a:rPr lang="en-US" sz="3600" dirty="0" smtClean="0">
                <a:latin typeface="Bernard MT Condensed" pitchFamily="18" charset="0"/>
              </a:rPr>
              <a:t>A word added to the beginning of an independent clause that makes it dependent</a:t>
            </a:r>
          </a:p>
          <a:p>
            <a:pPr lvl="1"/>
            <a:r>
              <a:rPr lang="en-US" sz="3600" dirty="0" smtClean="0">
                <a:latin typeface="Bernard MT Condensed" pitchFamily="18" charset="0"/>
              </a:rPr>
              <a:t>Example: When Jim studied in the library for his quiz, it was very noisy.</a:t>
            </a:r>
            <a:endParaRPr lang="en-US" sz="3600" dirty="0">
              <a:latin typeface="Bernard MT Condense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457200"/>
            <a:ext cx="7315200" cy="92333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 wrap="none" lIns="91440" tIns="45720" rIns="91440" bIns="45720">
            <a:prstTxWarp prst="textDeflateBottom">
              <a:avLst/>
            </a:prstTxWarp>
            <a:spAutoFit/>
            <a:scene3d>
              <a:camera prst="isometricOffAxis1Righ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800" b="1" cap="none" spc="100" baseline="300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Ravie" pitchFamily="82" charset="0"/>
              </a:rPr>
              <a:t>Dependent Clauses</a:t>
            </a:r>
            <a:endParaRPr lang="en-US" sz="800" b="1" cap="none" spc="100" baseline="300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572000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Lucida Handwriting" pitchFamily="66" charset="0"/>
              </a:rPr>
              <a:t>Dependent clauses can not stand on their own.</a:t>
            </a:r>
          </a:p>
          <a:p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Lucida Handwriting" pitchFamily="66" charset="0"/>
              </a:rPr>
              <a:t>Dependent clauses are made to fit into a sentence to perform a specific task.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229045">
            <a:off x="189085" y="513699"/>
            <a:ext cx="8610762" cy="1389008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 prst="slope"/>
          </a:sp3d>
        </p:spPr>
        <p:txBody>
          <a:bodyPr wrap="none" lIns="91440" tIns="45720" rIns="91440" bIns="45720">
            <a:prstTxWarp prst="textWave2">
              <a:avLst/>
            </a:prstTxWarp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Dependent Clauses Continued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Adverb Clauses</a:t>
            </a:r>
            <a:r>
              <a:rPr lang="en-US" dirty="0" smtClean="0"/>
              <a:t>-  Provides information about the main clause.</a:t>
            </a:r>
          </a:p>
          <a:p>
            <a:pPr lvl="1"/>
            <a:r>
              <a:rPr lang="en-US" dirty="0" smtClean="0"/>
              <a:t>Why, when, where</a:t>
            </a:r>
          </a:p>
          <a:p>
            <a:r>
              <a:rPr lang="en-US" b="1" u="sng" dirty="0" smtClean="0"/>
              <a:t>Adjective Clauses</a:t>
            </a:r>
            <a:r>
              <a:rPr lang="en-US" dirty="0" smtClean="0"/>
              <a:t>- acts as a multi-word adjective</a:t>
            </a:r>
          </a:p>
          <a:p>
            <a:pPr lvl="1"/>
            <a:r>
              <a:rPr lang="en-US" dirty="0" smtClean="0"/>
              <a:t>Ex: The bridge </a:t>
            </a:r>
            <a:r>
              <a:rPr lang="en-US" i="1" dirty="0" smtClean="0"/>
              <a:t>that collapsed in the storm </a:t>
            </a:r>
            <a:r>
              <a:rPr lang="en-US" dirty="0" smtClean="0"/>
              <a:t>will cost millions to fix.</a:t>
            </a:r>
          </a:p>
          <a:p>
            <a:r>
              <a:rPr lang="en-US" b="1" u="sng" dirty="0" smtClean="0"/>
              <a:t>Noun Clauses</a:t>
            </a:r>
            <a:r>
              <a:rPr lang="en-US" dirty="0" smtClean="0"/>
              <a:t>- acts as a noun</a:t>
            </a:r>
          </a:p>
          <a:p>
            <a:pPr lvl="1"/>
            <a:r>
              <a:rPr lang="en-US" dirty="0" smtClean="0"/>
              <a:t>Ex: Do you know </a:t>
            </a:r>
            <a:r>
              <a:rPr lang="en-US" i="1" dirty="0" smtClean="0"/>
              <a:t>what he knows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20983492">
            <a:off x="338027" y="421507"/>
            <a:ext cx="8243732" cy="111374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Matura MT Script Capitals" pitchFamily="66" charset="0"/>
              </a:rPr>
              <a:t>Types of Dependent Clauses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Matura MT Script Capital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rgbClr val="3399FF">
                <a:alpha val="27000"/>
              </a:srgbClr>
            </a:gs>
            <a:gs pos="7000">
              <a:srgbClr val="3399FF">
                <a:alpha val="27000"/>
              </a:srgbClr>
            </a:gs>
            <a:gs pos="64000">
              <a:srgbClr val="3399FF">
                <a:alpha val="27000"/>
              </a:srgbClr>
            </a:gs>
            <a:gs pos="32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18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438912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Snap ITC" pitchFamily="82" charset="0"/>
              </a:rPr>
              <a:t>Stands by itself as a discrete sentence</a:t>
            </a:r>
          </a:p>
          <a:p>
            <a:r>
              <a:rPr lang="en-US" sz="3200" dirty="0" smtClean="0">
                <a:latin typeface="Snap ITC" pitchFamily="82" charset="0"/>
              </a:rPr>
              <a:t>Separated from other clauses</a:t>
            </a:r>
          </a:p>
          <a:p>
            <a:r>
              <a:rPr lang="en-US" sz="3200" dirty="0" smtClean="0">
                <a:latin typeface="Snap ITC" pitchFamily="82" charset="0"/>
              </a:rPr>
              <a:t>Known as simple sentences</a:t>
            </a:r>
          </a:p>
          <a:p>
            <a:pPr lvl="1"/>
            <a:r>
              <a:rPr lang="en-US" sz="3200" dirty="0" smtClean="0">
                <a:latin typeface="Snap ITC" pitchFamily="82" charset="0"/>
              </a:rPr>
              <a:t>Not clauses</a:t>
            </a:r>
          </a:p>
        </p:txBody>
      </p:sp>
      <p:sp>
        <p:nvSpPr>
          <p:cNvPr id="4" name="Rectangle 3"/>
          <p:cNvSpPr/>
          <p:nvPr/>
        </p:nvSpPr>
        <p:spPr>
          <a:xfrm rot="870913">
            <a:off x="855165" y="842167"/>
            <a:ext cx="793788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7200" b="1" cap="all" spc="0" dirty="0" smtClean="0">
                <a:ln/>
                <a:solidFill>
                  <a:schemeClr val="accent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Independent Clauses</a:t>
            </a:r>
            <a:endParaRPr lang="en-US" sz="7200" b="1" cap="all" spc="0" dirty="0">
              <a:ln/>
              <a:solidFill>
                <a:schemeClr val="accent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Script MT Bold" pitchFamily="66" charset="0"/>
              </a:rPr>
              <a:t>Punctuation between two independent clauses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Script MT Bold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ekton Pro Ext" pitchFamily="34" charset="0"/>
              </a:rPr>
              <a:t>Clauses are combined in three different ways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4400" dirty="0" smtClean="0">
                <a:latin typeface="Tekton Pro Ext" pitchFamily="34" charset="0"/>
              </a:rPr>
              <a:t>Coordination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4400" dirty="0" smtClean="0">
                <a:latin typeface="Tekton Pro Ext" pitchFamily="34" charset="0"/>
              </a:rPr>
              <a:t>Subordination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4400" dirty="0" smtClean="0">
                <a:latin typeface="Tekton Pro Ext" pitchFamily="34" charset="0"/>
              </a:rPr>
              <a:t>Semicolon</a:t>
            </a:r>
            <a:endParaRPr lang="en-US" sz="4400" dirty="0">
              <a:latin typeface="Tekton Pro Ex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oper Std Black" pitchFamily="18" charset="0"/>
              </a:rPr>
              <a:t>Joins two independent clauses with a coordinating conjunction</a:t>
            </a:r>
          </a:p>
          <a:p>
            <a:pPr lvl="1"/>
            <a:r>
              <a:rPr lang="en-US" sz="3200" dirty="0" smtClean="0">
                <a:latin typeface="Cooper Std Black" pitchFamily="18" charset="0"/>
              </a:rPr>
              <a:t>And, but, or, nor, for, yet, and sometimes so</a:t>
            </a:r>
          </a:p>
          <a:p>
            <a:pPr lvl="1">
              <a:buNone/>
            </a:pPr>
            <a:r>
              <a:rPr lang="en-US" sz="3200" dirty="0" smtClean="0">
                <a:latin typeface="Cooper Std Black" pitchFamily="18" charset="0"/>
              </a:rPr>
              <a:t>Ex:</a:t>
            </a:r>
          </a:p>
          <a:p>
            <a:pPr lvl="1">
              <a:buNone/>
            </a:pPr>
            <a:r>
              <a:rPr lang="en-US" sz="3200" dirty="0" smtClean="0">
                <a:latin typeface="Cooper Std Black" pitchFamily="18" charset="0"/>
              </a:rPr>
              <a:t>	Jonathon considered joining the choir</a:t>
            </a:r>
            <a:r>
              <a:rPr lang="en-US" sz="3200" b="1" dirty="0" smtClean="0">
                <a:latin typeface="Cooper Std Black" pitchFamily="18" charset="0"/>
              </a:rPr>
              <a:t>, </a:t>
            </a:r>
            <a:r>
              <a:rPr lang="en-US" sz="3200" b="1" u="sng" dirty="0" smtClean="0">
                <a:latin typeface="Cooper Std Black" pitchFamily="18" charset="0"/>
              </a:rPr>
              <a:t>but </a:t>
            </a:r>
            <a:r>
              <a:rPr lang="en-US" sz="3200" dirty="0" smtClean="0">
                <a:latin typeface="Cooper Std Black" pitchFamily="18" charset="0"/>
              </a:rPr>
              <a:t>he never spoke to his friends about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1267439" y="457200"/>
            <a:ext cx="627877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Elephant" pitchFamily="18" charset="0"/>
              </a:rPr>
              <a:t>Coordination</a:t>
            </a:r>
            <a:endParaRPr lang="en-U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Elephan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7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Hobo Std" pitchFamily="50" charset="0"/>
              </a:rPr>
              <a:t>Turns one of the clauses into a subordinate element</a:t>
            </a:r>
          </a:p>
          <a:p>
            <a:pPr lvl="1"/>
            <a:r>
              <a:rPr lang="en-US" sz="2800" dirty="0" smtClean="0">
                <a:latin typeface="Hobo Std" pitchFamily="50" charset="0"/>
              </a:rPr>
              <a:t>A clause that can not stand on its own</a:t>
            </a:r>
          </a:p>
          <a:p>
            <a:pPr lvl="1"/>
            <a:r>
              <a:rPr lang="en-US" sz="2800" dirty="0" smtClean="0">
                <a:latin typeface="Hobo Std" pitchFamily="50" charset="0"/>
              </a:rPr>
              <a:t>Uses </a:t>
            </a:r>
            <a:r>
              <a:rPr lang="en-US" sz="2800" b="1" u="sng" dirty="0" smtClean="0">
                <a:latin typeface="Hobo Std" pitchFamily="50" charset="0"/>
              </a:rPr>
              <a:t>subordinating conjunctions </a:t>
            </a:r>
            <a:r>
              <a:rPr lang="en-US" sz="2800" dirty="0" smtClean="0">
                <a:latin typeface="Hobo Std" pitchFamily="50" charset="0"/>
              </a:rPr>
              <a:t>(also known as a dependant word) or </a:t>
            </a:r>
            <a:r>
              <a:rPr lang="en-US" sz="2800" b="1" u="sng" dirty="0" smtClean="0">
                <a:latin typeface="Hobo Std" pitchFamily="50" charset="0"/>
              </a:rPr>
              <a:t>relative pronouns</a:t>
            </a:r>
          </a:p>
          <a:p>
            <a:pPr lvl="1"/>
            <a:r>
              <a:rPr lang="en-US" sz="2800" dirty="0" smtClean="0">
                <a:latin typeface="Hobo Std" pitchFamily="50" charset="0"/>
              </a:rPr>
              <a:t>Although, because, who is</a:t>
            </a:r>
          </a:p>
          <a:p>
            <a:pPr lvl="1">
              <a:buNone/>
            </a:pPr>
            <a:r>
              <a:rPr lang="en-US" sz="2800" dirty="0" smtClean="0">
                <a:latin typeface="Hobo Std" pitchFamily="50" charset="0"/>
              </a:rPr>
              <a:t>Ex:</a:t>
            </a:r>
          </a:p>
          <a:p>
            <a:pPr lvl="1">
              <a:buNone/>
            </a:pPr>
            <a:r>
              <a:rPr lang="en-US" sz="2800" dirty="0" smtClean="0">
                <a:latin typeface="Hobo Std" pitchFamily="50" charset="0"/>
              </a:rPr>
              <a:t>	Although David tried out for the team, he didn’t make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533400"/>
            <a:ext cx="816800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astellar" pitchFamily="18" charset="0"/>
              </a:rPr>
              <a:t>Subordination</a:t>
            </a:r>
            <a:endParaRPr 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astella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329</Words>
  <Application>Microsoft Office PowerPoint</Application>
  <PresentationFormat>On-screen Show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Dependent and Independent Clauses </vt:lpstr>
      <vt:lpstr>Slide 2</vt:lpstr>
      <vt:lpstr>Slide 3</vt:lpstr>
      <vt:lpstr>Slide 4</vt:lpstr>
      <vt:lpstr>Slide 5</vt:lpstr>
      <vt:lpstr>Slide 6</vt:lpstr>
      <vt:lpstr>Punctuation between two independent clauses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Dependant and Independent Clauses </dc:title>
  <dc:creator>abuechler</dc:creator>
  <cp:lastModifiedBy>abuechler</cp:lastModifiedBy>
  <cp:revision>65</cp:revision>
  <dcterms:created xsi:type="dcterms:W3CDTF">2011-11-30T21:48:10Z</dcterms:created>
  <dcterms:modified xsi:type="dcterms:W3CDTF">2011-12-14T22:08:11Z</dcterms:modified>
</cp:coreProperties>
</file>