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15FFA2-F395-4A0B-B4E2-BB38DA6B47E8}"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15FFA2-F395-4A0B-B4E2-BB38DA6B47E8}"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15FFA2-F395-4A0B-B4E2-BB38DA6B47E8}"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15FFA2-F395-4A0B-B4E2-BB38DA6B47E8}"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15FFA2-F395-4A0B-B4E2-BB38DA6B47E8}" type="datetimeFigureOut">
              <a:rPr lang="en-US" smtClean="0"/>
              <a:pPr/>
              <a:t>1/10/2012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15FFA2-F395-4A0B-B4E2-BB38DA6B47E8}"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15FFA2-F395-4A0B-B4E2-BB38DA6B47E8}" type="datetimeFigureOut">
              <a:rPr lang="en-US" smtClean="0"/>
              <a:pPr/>
              <a:t>1/10/2012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15FFA2-F395-4A0B-B4E2-BB38DA6B47E8}" type="datetimeFigureOut">
              <a:rPr lang="en-US" smtClean="0"/>
              <a:pPr/>
              <a:t>1/10/2012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15FFA2-F395-4A0B-B4E2-BB38DA6B47E8}" type="datetimeFigureOut">
              <a:rPr lang="en-US" smtClean="0"/>
              <a:pPr/>
              <a:t>1/10/2012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15FFA2-F395-4A0B-B4E2-BB38DA6B47E8}"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15FFA2-F395-4A0B-B4E2-BB38DA6B47E8}" type="datetimeFigureOut">
              <a:rPr lang="en-US" smtClean="0"/>
              <a:pPr/>
              <a:t>1/10/2012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20EE5-DB9A-4644-BA91-2DB89D5EB6C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15FFA2-F395-4A0B-B4E2-BB38DA6B47E8}" type="datetimeFigureOut">
              <a:rPr lang="en-US" smtClean="0"/>
              <a:pPr/>
              <a:t>1/10/2012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720EE5-DB9A-4644-BA91-2DB89D5EB6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11" name="Oval 10"/>
          <p:cNvSpPr/>
          <p:nvPr/>
        </p:nvSpPr>
        <p:spPr>
          <a:xfrm>
            <a:off x="914400" y="64008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914400" y="60960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914400" y="55626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28600" y="31242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228600" y="21336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28600" y="1676400"/>
            <a:ext cx="304800" cy="30480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381000" y="1"/>
            <a:ext cx="7772400" cy="1143000"/>
          </a:xfrm>
        </p:spPr>
        <p:txBody>
          <a:bodyPr>
            <a:normAutofit fontScale="90000"/>
          </a:bodyPr>
          <a:lstStyle/>
          <a:p>
            <a:r>
              <a:rPr lang="en-US" dirty="0" smtClean="0"/>
              <a:t>Pronoun Agreement</a:t>
            </a:r>
            <a:br>
              <a:rPr lang="en-US" dirty="0" smtClean="0"/>
            </a:br>
            <a:r>
              <a:rPr lang="en-US" dirty="0" smtClean="0"/>
              <a:t>Quiz</a:t>
            </a:r>
            <a:endParaRPr lang="en-US" dirty="0"/>
          </a:p>
        </p:txBody>
      </p:sp>
      <p:sp>
        <p:nvSpPr>
          <p:cNvPr id="4" name="Title 1"/>
          <p:cNvSpPr txBox="1">
            <a:spLocks/>
          </p:cNvSpPr>
          <p:nvPr/>
        </p:nvSpPr>
        <p:spPr>
          <a:xfrm>
            <a:off x="1066800" y="34290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5" name="Title 1"/>
          <p:cNvSpPr txBox="1">
            <a:spLocks/>
          </p:cNvSpPr>
          <p:nvPr/>
        </p:nvSpPr>
        <p:spPr>
          <a:xfrm>
            <a:off x="685800" y="37338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Title 1"/>
          <p:cNvSpPr txBox="1">
            <a:spLocks/>
          </p:cNvSpPr>
          <p:nvPr/>
        </p:nvSpPr>
        <p:spPr>
          <a:xfrm>
            <a:off x="838200" y="3962400"/>
            <a:ext cx="7772400" cy="147002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3073" name="Rectangle 1"/>
          <p:cNvSpPr>
            <a:spLocks noChangeArrowheads="1"/>
          </p:cNvSpPr>
          <p:nvPr/>
        </p:nvSpPr>
        <p:spPr bwMode="auto">
          <a:xfrm>
            <a:off x="0" y="990600"/>
            <a:ext cx="91440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00000"/>
              </a:lnSpc>
              <a:spcBef>
                <a:spcPct val="0"/>
              </a:spcBef>
              <a:spcAft>
                <a:spcPct val="0"/>
              </a:spcAft>
              <a:buClrTx/>
              <a:buSzTx/>
              <a:buFontTx/>
              <a:buAutoNum type="arabicPeriod"/>
              <a:tabLst/>
            </a:pPr>
            <a:r>
              <a:rPr kumimoji="0" lang="en-US" sz="1600" b="0" i="0" u="none" strike="noStrike" cap="none" normalizeH="0" baseline="0" dirty="0" smtClean="0">
                <a:ln>
                  <a:noFill/>
                </a:ln>
                <a:effectLst/>
                <a:latin typeface="Comic Sans MS" pitchFamily="66" charset="0"/>
                <a:cs typeface="Arial" pitchFamily="34" charset="0"/>
              </a:rPr>
              <a:t>Select the correct sentence from the choices below:</a:t>
            </a:r>
          </a:p>
          <a:p>
            <a:pPr marL="228600" marR="0" lvl="0" indent="-228600" algn="l" defTabSz="914400" rtl="0" eaLnBrk="1" fontAlgn="base" latinLnBrk="0" hangingPunct="1">
              <a:lnSpc>
                <a:spcPct val="100000"/>
              </a:lnSpc>
              <a:spcBef>
                <a:spcPct val="0"/>
              </a:spcBef>
              <a:spcAft>
                <a:spcPct val="0"/>
              </a:spcAft>
              <a:buClrTx/>
              <a:buSzTx/>
              <a:tabLst/>
            </a:pPr>
            <a:r>
              <a:rPr kumimoji="0" lang="en-US" sz="1000" b="0" i="0" u="none" strike="noStrike" cap="none" normalizeH="0" baseline="0" dirty="0" smtClean="0">
                <a:ln>
                  <a:noFill/>
                </a:ln>
                <a:effectLst/>
                <a:latin typeface="Comic Sans MS" pitchFamily="66" charset="0"/>
                <a:cs typeface="Arial" pitchFamily="34" charset="0"/>
              </a:rPr>
              <a:t/>
            </a:r>
            <a:br>
              <a:rPr kumimoji="0" lang="en-US" sz="10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A</a:t>
            </a:r>
            <a:r>
              <a:rPr lang="en-US" sz="1600" dirty="0" smtClean="0">
                <a:latin typeface="Comic Sans MS" pitchFamily="66" charset="0"/>
                <a:cs typeface="Arial" pitchFamily="34" charset="0"/>
              </a:rPr>
              <a:t>. </a:t>
            </a:r>
            <a:r>
              <a:rPr kumimoji="0" lang="en-US" sz="1600" b="0" i="0" u="none" strike="noStrike" cap="none" normalizeH="0" baseline="0" dirty="0" smtClean="0">
                <a:ln>
                  <a:noFill/>
                </a:ln>
                <a:effectLst/>
                <a:latin typeface="Comic Sans MS" pitchFamily="66" charset="0"/>
                <a:cs typeface="Arial" pitchFamily="34" charset="0"/>
              </a:rPr>
              <a:t>One of the students must give their oral report tomorrow.</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B. One of the students must give his oral report tomorrow.</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A. Everybody was hoping to have his lottery number picked.</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B. Everybody was hoping to have their lottery number picked.</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A.</a:t>
            </a:r>
            <a:r>
              <a:rPr kumimoji="0" lang="en-US" sz="1600" b="0" i="0" u="none" strike="noStrike" cap="none" normalizeH="0" dirty="0" smtClean="0">
                <a:ln>
                  <a:noFill/>
                </a:ln>
                <a:effectLst/>
                <a:latin typeface="Comic Sans MS" pitchFamily="66" charset="0"/>
                <a:cs typeface="Arial" pitchFamily="34" charset="0"/>
              </a:rPr>
              <a:t> </a:t>
            </a:r>
            <a:r>
              <a:rPr kumimoji="0" lang="en-US" sz="1600" b="0" i="0" u="none" strike="noStrike" cap="none" normalizeH="0" baseline="0" dirty="0" smtClean="0">
                <a:ln>
                  <a:noFill/>
                </a:ln>
                <a:effectLst/>
                <a:latin typeface="Comic Sans MS" pitchFamily="66" charset="0"/>
                <a:cs typeface="Arial" pitchFamily="34" charset="0"/>
              </a:rPr>
              <a:t>If anyone doesn't like the music I'm playing, they can go somewhere else.</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B. If anyone doesn't like the music I'm playing, he or she can go somewhere else.</a:t>
            </a:r>
            <a:br>
              <a:rPr kumimoji="0" lang="en-US" sz="1600" b="0" i="0" u="none" strike="noStrike" cap="none" normalizeH="0" baseline="0" dirty="0" smtClean="0">
                <a:ln>
                  <a:noFill/>
                </a:ln>
                <a:effectLst/>
                <a:latin typeface="Comic Sans MS" pitchFamily="66" charset="0"/>
                <a:cs typeface="Arial" pitchFamily="34" charset="0"/>
              </a:rPr>
            </a:br>
            <a:endParaRPr kumimoji="0" lang="en-US" sz="1600" b="0" i="0" u="none" strike="noStrike" cap="none" normalizeH="0" baseline="0" dirty="0" smtClean="0">
              <a:ln>
                <a:noFill/>
              </a:ln>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2. For the following sentences, pick the correct choice: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 </a:t>
            </a:r>
            <a:endParaRPr kumimoji="0" lang="en-US"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	1. Each member of the committee must submit (their, his) response in writing. </a:t>
            </a:r>
            <a:endParaRPr kumimoji="0" lang="en-US"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cs typeface="Arial" pitchFamily="34" charset="0"/>
              </a:rPr>
              <a:t>	</a:t>
            </a:r>
            <a:r>
              <a:rPr kumimoji="0" lang="en-US" sz="1600" b="0" i="0" u="none" strike="noStrike" cap="none" normalizeH="0" baseline="0" dirty="0" smtClean="0">
                <a:ln>
                  <a:noFill/>
                </a:ln>
                <a:effectLst/>
                <a:latin typeface="Comic Sans MS" pitchFamily="66" charset="0"/>
                <a:cs typeface="Arial" pitchFamily="34" charset="0"/>
              </a:rPr>
              <a:t>2. Neither of the girls knew that (her, their) teacher had seen the police report.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	3. Either of the boys may take (his, their) seat in the front of the room.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3. Select all the correct sentences: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effectLst/>
                <a:latin typeface="Comic Sans MS" pitchFamily="66" charset="0"/>
                <a:cs typeface="Arial" pitchFamily="34" charset="0"/>
              </a:rPr>
              <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1. One of my friends must bring their tapes to the party.</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2. Everyone should take his work seriously.</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3. Since it was cold and windy, the boys had to wear his caps.</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4.</a:t>
            </a:r>
            <a:r>
              <a:rPr kumimoji="0" lang="en-US" sz="1600" b="0" i="0" u="none" strike="noStrike" cap="none" normalizeH="0" dirty="0" smtClean="0">
                <a:ln>
                  <a:noFill/>
                </a:ln>
                <a:effectLst/>
                <a:latin typeface="Comic Sans MS" pitchFamily="66" charset="0"/>
                <a:cs typeface="Arial" pitchFamily="34" charset="0"/>
              </a:rPr>
              <a:t> </a:t>
            </a:r>
            <a:r>
              <a:rPr kumimoji="0" lang="en-US" sz="1600" b="0" i="0" u="none" strike="noStrike" cap="none" normalizeH="0" baseline="0" dirty="0" smtClean="0">
                <a:ln>
                  <a:noFill/>
                </a:ln>
                <a:effectLst/>
                <a:latin typeface="Comic Sans MS" pitchFamily="66" charset="0"/>
                <a:cs typeface="Arial" pitchFamily="34" charset="0"/>
              </a:rPr>
              <a:t>Sara and Jen had to finish their homework before they could go to the movies.</a:t>
            </a:r>
            <a:br>
              <a:rPr kumimoji="0" lang="en-US" sz="1600" b="0" i="0" u="none" strike="noStrike" cap="none" normalizeH="0" baseline="0" dirty="0" smtClean="0">
                <a:ln>
                  <a:noFill/>
                </a:ln>
                <a:effectLst/>
                <a:latin typeface="Comic Sans MS" pitchFamily="66" charset="0"/>
                <a:cs typeface="Arial" pitchFamily="34" charset="0"/>
              </a:rPr>
            </a:br>
            <a:r>
              <a:rPr kumimoji="0" lang="en-US" sz="1600" b="0" i="0" u="none" strike="noStrike" cap="none" normalizeH="0" baseline="0" dirty="0" smtClean="0">
                <a:ln>
                  <a:noFill/>
                </a:ln>
                <a:effectLst/>
                <a:latin typeface="Comic Sans MS" pitchFamily="66" charset="0"/>
                <a:cs typeface="Arial" pitchFamily="34" charset="0"/>
              </a:rPr>
              <a:t>	5. In the first-day confusion, neither of the teachers could find his classroom.</a:t>
            </a:r>
            <a:br>
              <a:rPr kumimoji="0" lang="en-US" sz="1600" b="0" i="0" u="none" strike="noStrike" cap="none" normalizeH="0" baseline="0" dirty="0" smtClean="0">
                <a:ln>
                  <a:noFill/>
                </a:ln>
                <a:effectLst/>
                <a:latin typeface="Comic Sans MS" pitchFamily="66" charset="0"/>
                <a:cs typeface="Arial" pitchFamily="34" charset="0"/>
              </a:rPr>
            </a:br>
            <a:endParaRPr kumimoji="0" lang="en-US" sz="16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effectLst/>
              <a:latin typeface="Arial" pitchFamily="34" charset="0"/>
              <a:cs typeface="Arial" pitchFamily="34" charset="0"/>
            </a:endParaRPr>
          </a:p>
        </p:txBody>
      </p:sp>
      <p:cxnSp>
        <p:nvCxnSpPr>
          <p:cNvPr id="13" name="Straight Connector 12"/>
          <p:cNvCxnSpPr/>
          <p:nvPr/>
        </p:nvCxnSpPr>
        <p:spPr>
          <a:xfrm>
            <a:off x="6096000" y="4419600"/>
            <a:ext cx="3048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962400" y="4953000"/>
            <a:ext cx="3048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4267200" y="4648200"/>
            <a:ext cx="304800" cy="0"/>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plus(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plus(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3"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plus(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3" presetClass="entr" presetSubtype="16"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plus(in)">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3" presetClass="entr" presetSubtype="16"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plus(in)">
                                      <p:cBhvr>
                                        <p:cTn id="27" dur="20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13" presetClass="entr" presetSubtype="16"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plus(in)">
                                      <p:cBhvr>
                                        <p:cTn id="32" dur="20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13"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plus(in)">
                                      <p:cBhvr>
                                        <p:cTn id="37" dur="2000"/>
                                        <p:tgtEl>
                                          <p:spTgt spid="10"/>
                                        </p:tgtEl>
                                      </p:cBhvr>
                                    </p:animEffect>
                                  </p:childTnLst>
                                </p:cTn>
                              </p:par>
                              <p:par>
                                <p:cTn id="38" presetID="13" presetClass="entr" presetSubtype="16"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plus(in)">
                                      <p:cBhvr>
                                        <p:cTn id="40" dur="2000"/>
                                        <p:tgtEl>
                                          <p:spTgt spid="12"/>
                                        </p:tgtEl>
                                      </p:cBhvr>
                                    </p:animEffect>
                                  </p:childTnLst>
                                </p:cTn>
                              </p:par>
                              <p:par>
                                <p:cTn id="41" presetID="13" presetClass="entr" presetSubtype="16"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plus(in)">
                                      <p:cBhvr>
                                        <p:cTn id="43"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0" grpId="0" animBg="1"/>
      <p:bldP spid="9" grpId="0" animBg="1"/>
      <p:bldP spid="8" grpId="0" animBg="1"/>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tile tx="0" ty="0" sx="100000" sy="100000" flip="none" algn="bl"/>
        </a:blipFill>
        <a:effectLst/>
      </p:bgPr>
    </p:bg>
    <p:spTree>
      <p:nvGrpSpPr>
        <p:cNvPr id="1" name=""/>
        <p:cNvGrpSpPr/>
        <p:nvPr/>
      </p:nvGrpSpPr>
      <p:grpSpPr>
        <a:xfrm>
          <a:off x="0" y="0"/>
          <a:ext cx="0" cy="0"/>
          <a:chOff x="0" y="0"/>
          <a:chExt cx="0" cy="0"/>
        </a:xfrm>
      </p:grpSpPr>
      <p:sp>
        <p:nvSpPr>
          <p:cNvPr id="4" name="Rectangle 3"/>
          <p:cNvSpPr/>
          <p:nvPr/>
        </p:nvSpPr>
        <p:spPr>
          <a:xfrm>
            <a:off x="2590800" y="0"/>
            <a:ext cx="3554179"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Definition</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5" name="Rectangle 4"/>
          <p:cNvSpPr/>
          <p:nvPr/>
        </p:nvSpPr>
        <p:spPr>
          <a:xfrm>
            <a:off x="0" y="914400"/>
            <a:ext cx="9144000" cy="5324535"/>
          </a:xfrm>
          <a:prstGeom prst="rect">
            <a:avLst/>
          </a:prstGeom>
          <a:noFill/>
        </p:spPr>
        <p:txBody>
          <a:bodyPr wrap="square" lIns="91440" tIns="45720" rIns="91440" bIns="45720">
            <a:spAutoFit/>
          </a:bodyPr>
          <a:lstStyle/>
          <a:p>
            <a:pPr algn="ctr"/>
            <a:r>
              <a:rPr lang="en-US" sz="44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A pronoun is a word that takes the place of a regular noun in a sentence.  It is called the referent and it refers back to the noun, or the antecedent.  It would be annoying to keep saying Jake in a sentence:</a:t>
            </a:r>
          </a:p>
          <a:p>
            <a:pPr algn="ctr">
              <a:buNone/>
            </a:pPr>
            <a:r>
              <a:rPr lang="en-US" sz="2800" b="1" u="sng"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Example:</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 Jake went to the mall and afterwards Jake got together with Jake’s friends.</a:t>
            </a:r>
          </a:p>
          <a:p>
            <a:pPr algn="ctr">
              <a:buNone/>
            </a:pPr>
            <a:r>
              <a:rPr lang="en-US" sz="44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Pronouns give us the ability to replace Jake with “he” and “his”:</a:t>
            </a:r>
          </a:p>
          <a:p>
            <a:pPr algn="ctr">
              <a:buNone/>
            </a:pPr>
            <a:r>
              <a:rPr lang="en-US" sz="2800" b="1" u="sng"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Example:</a:t>
            </a:r>
            <a:r>
              <a:rPr lang="en-US" sz="2800" b="1"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 </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Jake went to the mall and afterwards </a:t>
            </a:r>
            <a:r>
              <a:rPr lang="en-US" sz="2800" b="1" u="sng"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he</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 got together with </a:t>
            </a:r>
            <a:r>
              <a:rPr lang="en-US" sz="2800" b="1" u="sng"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his</a:t>
            </a:r>
            <a:r>
              <a:rPr lang="en-US" sz="2800" b="1" cap="none" spc="300" dirty="0" smtClean="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rPr>
              <a:t> friends.   </a:t>
            </a:r>
            <a:endParaRPr lang="en-US" sz="2800" b="1" cap="none" spc="300" dirty="0">
              <a:ln w="11430" cmpd="sng">
                <a:solidFill>
                  <a:schemeClr val="accent1">
                    <a:tint val="10000"/>
                  </a:schemeClr>
                </a:solidFill>
                <a:prstDash val="solid"/>
                <a:miter lim="800000"/>
              </a:ln>
              <a:solidFill>
                <a:schemeClr val="tx2"/>
              </a:solidFill>
              <a:effectLst>
                <a:glow rad="45500">
                  <a:schemeClr val="accent1">
                    <a:satMod val="220000"/>
                    <a:alpha val="35000"/>
                  </a:schemeClr>
                </a:glo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from="(-#ppt_w/2)" to="(#ppt_x)" calcmode="lin" valueType="num">
                                      <p:cBhvr>
                                        <p:cTn id="7" dur="1200" fill="hold">
                                          <p:stCondLst>
                                            <p:cond delay="0"/>
                                          </p:stCondLst>
                                        </p:cTn>
                                        <p:tgtEl>
                                          <p:spTgt spid="5">
                                            <p:txEl>
                                              <p:pRg st="0" end="0"/>
                                            </p:txEl>
                                          </p:spTgt>
                                        </p:tgtEl>
                                        <p:attrNameLst>
                                          <p:attrName>ppt_x</p:attrName>
                                        </p:attrNameLst>
                                      </p:cBhvr>
                                    </p:anim>
                                    <p:anim from="0" to="-1.0" calcmode="lin" valueType="num">
                                      <p:cBhvr>
                                        <p:cTn id="8" dur="400" decel="50000" autoRev="1" fill="hold">
                                          <p:stCondLst>
                                            <p:cond delay="1200"/>
                                          </p:stCondLst>
                                        </p:cTn>
                                        <p:tgtEl>
                                          <p:spTgt spid="5">
                                            <p:txEl>
                                              <p:pRg st="0" end="0"/>
                                            </p:txEl>
                                          </p:spTgt>
                                        </p:tgtEl>
                                        <p:attrNameLst>
                                          <p:attrName>xshear</p:attrName>
                                        </p:attrNameLst>
                                      </p:cBhvr>
                                    </p:anim>
                                    <p:animScale>
                                      <p:cBhvr>
                                        <p:cTn id="9" dur="400" decel="100000" autoRev="1" fill="hold">
                                          <p:stCondLst>
                                            <p:cond delay="1200"/>
                                          </p:stCondLst>
                                        </p:cTn>
                                        <p:tgtEl>
                                          <p:spTgt spid="5">
                                            <p:txEl>
                                              <p:pRg st="0" end="0"/>
                                            </p:txEl>
                                          </p:spTgt>
                                        </p:tgtEl>
                                      </p:cBhvr>
                                      <p:from x="100000" y="100000"/>
                                      <p:to x="80000" y="100000"/>
                                    </p:animScale>
                                    <p:anim by="(#ppt_h/3+#ppt_w*0.1)" calcmode="lin" valueType="num">
                                      <p:cBhvr additive="sum">
                                        <p:cTn id="10" dur="400" decel="100000" autoRev="1" fill="hold">
                                          <p:stCondLst>
                                            <p:cond delay="1200"/>
                                          </p:stCondLst>
                                        </p:cTn>
                                        <p:tgtEl>
                                          <p:spTgt spid="5">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from="(-#ppt_w/2)" to="(#ppt_x)" calcmode="lin" valueType="num">
                                      <p:cBhvr>
                                        <p:cTn id="15" dur="1200" fill="hold">
                                          <p:stCondLst>
                                            <p:cond delay="0"/>
                                          </p:stCondLst>
                                        </p:cTn>
                                        <p:tgtEl>
                                          <p:spTgt spid="5">
                                            <p:txEl>
                                              <p:pRg st="1" end="1"/>
                                            </p:txEl>
                                          </p:spTgt>
                                        </p:tgtEl>
                                        <p:attrNameLst>
                                          <p:attrName>ppt_x</p:attrName>
                                        </p:attrNameLst>
                                      </p:cBhvr>
                                    </p:anim>
                                    <p:anim from="0" to="-1.0" calcmode="lin" valueType="num">
                                      <p:cBhvr>
                                        <p:cTn id="16" dur="400" decel="50000" autoRev="1" fill="hold">
                                          <p:stCondLst>
                                            <p:cond delay="1200"/>
                                          </p:stCondLst>
                                        </p:cTn>
                                        <p:tgtEl>
                                          <p:spTgt spid="5">
                                            <p:txEl>
                                              <p:pRg st="1" end="1"/>
                                            </p:txEl>
                                          </p:spTgt>
                                        </p:tgtEl>
                                        <p:attrNameLst>
                                          <p:attrName>xshear</p:attrName>
                                        </p:attrNameLst>
                                      </p:cBhvr>
                                    </p:anim>
                                    <p:animScale>
                                      <p:cBhvr>
                                        <p:cTn id="17" dur="400" decel="100000" autoRev="1" fill="hold">
                                          <p:stCondLst>
                                            <p:cond delay="1200"/>
                                          </p:stCondLst>
                                        </p:cTn>
                                        <p:tgtEl>
                                          <p:spTgt spid="5">
                                            <p:txEl>
                                              <p:pRg st="1" end="1"/>
                                            </p:txEl>
                                          </p:spTgt>
                                        </p:tgtEl>
                                      </p:cBhvr>
                                      <p:from x="100000" y="100000"/>
                                      <p:to x="80000" y="100000"/>
                                    </p:animScale>
                                    <p:anim by="(#ppt_h/3+#ppt_w*0.1)" calcmode="lin" valueType="num">
                                      <p:cBhvr additive="sum">
                                        <p:cTn id="18" dur="400" decel="100000" autoRev="1" fill="hold">
                                          <p:stCondLst>
                                            <p:cond delay="1200"/>
                                          </p:stCondLst>
                                        </p:cTn>
                                        <p:tgtEl>
                                          <p:spTgt spid="5">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from="(-#ppt_w/2)" to="(#ppt_x)" calcmode="lin" valueType="num">
                                      <p:cBhvr>
                                        <p:cTn id="23" dur="1200" fill="hold">
                                          <p:stCondLst>
                                            <p:cond delay="0"/>
                                          </p:stCondLst>
                                        </p:cTn>
                                        <p:tgtEl>
                                          <p:spTgt spid="5">
                                            <p:txEl>
                                              <p:pRg st="2" end="2"/>
                                            </p:txEl>
                                          </p:spTgt>
                                        </p:tgtEl>
                                        <p:attrNameLst>
                                          <p:attrName>ppt_x</p:attrName>
                                        </p:attrNameLst>
                                      </p:cBhvr>
                                    </p:anim>
                                    <p:anim from="0" to="-1.0" calcmode="lin" valueType="num">
                                      <p:cBhvr>
                                        <p:cTn id="24" dur="400" decel="50000" autoRev="1" fill="hold">
                                          <p:stCondLst>
                                            <p:cond delay="1200"/>
                                          </p:stCondLst>
                                        </p:cTn>
                                        <p:tgtEl>
                                          <p:spTgt spid="5">
                                            <p:txEl>
                                              <p:pRg st="2" end="2"/>
                                            </p:txEl>
                                          </p:spTgt>
                                        </p:tgtEl>
                                        <p:attrNameLst>
                                          <p:attrName>xshear</p:attrName>
                                        </p:attrNameLst>
                                      </p:cBhvr>
                                    </p:anim>
                                    <p:animScale>
                                      <p:cBhvr>
                                        <p:cTn id="25" dur="400" decel="100000" autoRev="1" fill="hold">
                                          <p:stCondLst>
                                            <p:cond delay="1200"/>
                                          </p:stCondLst>
                                        </p:cTn>
                                        <p:tgtEl>
                                          <p:spTgt spid="5">
                                            <p:txEl>
                                              <p:pRg st="2" end="2"/>
                                            </p:txEl>
                                          </p:spTgt>
                                        </p:tgtEl>
                                      </p:cBhvr>
                                      <p:from x="100000" y="100000"/>
                                      <p:to x="80000" y="100000"/>
                                    </p:animScale>
                                    <p:anim by="(#ppt_h/3+#ppt_w*0.1)" calcmode="lin" valueType="num">
                                      <p:cBhvr additive="sum">
                                        <p:cTn id="26" dur="400" decel="100000" autoRev="1" fill="hold">
                                          <p:stCondLst>
                                            <p:cond delay="1200"/>
                                          </p:stCondLst>
                                        </p:cTn>
                                        <p:tgtEl>
                                          <p:spTgt spid="5">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from="(-#ppt_w/2)" to="(#ppt_x)" calcmode="lin" valueType="num">
                                      <p:cBhvr>
                                        <p:cTn id="31" dur="1200" fill="hold">
                                          <p:stCondLst>
                                            <p:cond delay="0"/>
                                          </p:stCondLst>
                                        </p:cTn>
                                        <p:tgtEl>
                                          <p:spTgt spid="5">
                                            <p:txEl>
                                              <p:pRg st="3" end="3"/>
                                            </p:txEl>
                                          </p:spTgt>
                                        </p:tgtEl>
                                        <p:attrNameLst>
                                          <p:attrName>ppt_x</p:attrName>
                                        </p:attrNameLst>
                                      </p:cBhvr>
                                    </p:anim>
                                    <p:anim from="0" to="-1.0" calcmode="lin" valueType="num">
                                      <p:cBhvr>
                                        <p:cTn id="32" dur="400" decel="50000" autoRev="1" fill="hold">
                                          <p:stCondLst>
                                            <p:cond delay="1200"/>
                                          </p:stCondLst>
                                        </p:cTn>
                                        <p:tgtEl>
                                          <p:spTgt spid="5">
                                            <p:txEl>
                                              <p:pRg st="3" end="3"/>
                                            </p:txEl>
                                          </p:spTgt>
                                        </p:tgtEl>
                                        <p:attrNameLst>
                                          <p:attrName>xshear</p:attrName>
                                        </p:attrNameLst>
                                      </p:cBhvr>
                                    </p:anim>
                                    <p:animScale>
                                      <p:cBhvr>
                                        <p:cTn id="33" dur="400" decel="100000" autoRev="1" fill="hold">
                                          <p:stCondLst>
                                            <p:cond delay="1200"/>
                                          </p:stCondLst>
                                        </p:cTn>
                                        <p:tgtEl>
                                          <p:spTgt spid="5">
                                            <p:txEl>
                                              <p:pRg st="3" end="3"/>
                                            </p:txEl>
                                          </p:spTgt>
                                        </p:tgtEl>
                                      </p:cBhvr>
                                      <p:from x="100000" y="100000"/>
                                      <p:to x="80000" y="100000"/>
                                    </p:animScale>
                                    <p:anim by="(#ppt_h/3+#ppt_w*0.1)" calcmode="lin" valueType="num">
                                      <p:cBhvr additive="sum">
                                        <p:cTn id="34" dur="400" decel="100000" autoRev="1" fill="hold">
                                          <p:stCondLst>
                                            <p:cond delay="1200"/>
                                          </p:stCondLst>
                                        </p:cTn>
                                        <p:tgtEl>
                                          <p:spTgt spid="5">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rect">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Algerian" pitchFamily="82" charset="0"/>
              </a:rPr>
              <a:t>Singular vs. Plural</a:t>
            </a:r>
            <a:endParaRPr lang="en-US" dirty="0">
              <a:latin typeface="Algerian" pitchFamily="82" charset="0"/>
            </a:endParaRPr>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4">
                    <a:lumMod val="50000"/>
                  </a:schemeClr>
                </a:solidFill>
                <a:latin typeface="Algerian" pitchFamily="82" charset="0"/>
              </a:rPr>
              <a:t>When the antecedent is an object, there is a rule to determine whether the pronoun should be singular or plural.  If the object can be counted then it is plural (jelly beans).  However if the object cant be counted then it is singular (jello).</a:t>
            </a:r>
          </a:p>
          <a:p>
            <a:r>
              <a:rPr lang="en-US" dirty="0" smtClean="0">
                <a:solidFill>
                  <a:schemeClr val="accent4">
                    <a:lumMod val="50000"/>
                  </a:schemeClr>
                </a:solidFill>
                <a:latin typeface="Algerian" pitchFamily="82" charset="0"/>
              </a:rPr>
              <a:t>Words such as everyone, anyone, everybody, anybody, no one, and nobody are all singular.  Don’t get confused because it seems they would be plural but they really are not. </a:t>
            </a:r>
          </a:p>
          <a:p>
            <a:pPr>
              <a:buNone/>
            </a:pPr>
            <a:r>
              <a:rPr lang="en-US" dirty="0" smtClean="0">
                <a:solidFill>
                  <a:schemeClr val="accent4">
                    <a:lumMod val="50000"/>
                  </a:schemeClr>
                </a:solidFill>
                <a:latin typeface="Algerian" pitchFamily="82" charset="0"/>
              </a:rPr>
              <a:t>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5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60000"/>
                    <a:lumOff val="40000"/>
                  </a:schemeClr>
                </a:solidFill>
                <a:latin typeface="Broadway" pitchFamily="82" charset="0"/>
              </a:rPr>
              <a:t>Singular vs. Plural Part 2</a:t>
            </a:r>
            <a:endParaRPr lang="en-US" dirty="0">
              <a:solidFill>
                <a:schemeClr val="accent6">
                  <a:lumMod val="60000"/>
                  <a:lumOff val="40000"/>
                </a:schemeClr>
              </a:solidFill>
              <a:latin typeface="Broadway" pitchFamily="82" charset="0"/>
            </a:endParaRPr>
          </a:p>
        </p:txBody>
      </p:sp>
      <p:sp>
        <p:nvSpPr>
          <p:cNvPr id="3" name="Content Placeholder 2"/>
          <p:cNvSpPr>
            <a:spLocks noGrp="1"/>
          </p:cNvSpPr>
          <p:nvPr>
            <p:ph idx="1"/>
          </p:nvPr>
        </p:nvSpPr>
        <p:spPr/>
        <p:txBody>
          <a:bodyPr>
            <a:normAutofit fontScale="85000" lnSpcReduction="10000"/>
          </a:bodyPr>
          <a:lstStyle/>
          <a:p>
            <a:r>
              <a:rPr lang="en-US" dirty="0" smtClean="0">
                <a:solidFill>
                  <a:schemeClr val="accent6">
                    <a:lumMod val="60000"/>
                    <a:lumOff val="40000"/>
                  </a:schemeClr>
                </a:solidFill>
                <a:latin typeface="Broadway" pitchFamily="82" charset="0"/>
              </a:rPr>
              <a:t>Depending on how they are used in a sentence, collective nouns such as groups, crowds, teams or anything like that may be singular or plural.  If they are acting as one then the antecedent would be singular.  Like in the sentence:</a:t>
            </a:r>
          </a:p>
          <a:p>
            <a:pPr>
              <a:buNone/>
            </a:pPr>
            <a:r>
              <a:rPr lang="en-US" dirty="0" smtClean="0">
                <a:solidFill>
                  <a:schemeClr val="accent6">
                    <a:lumMod val="60000"/>
                    <a:lumOff val="40000"/>
                  </a:schemeClr>
                </a:solidFill>
                <a:latin typeface="Broadway" pitchFamily="82" charset="0"/>
              </a:rPr>
              <a:t>		-The team finally won its first match.</a:t>
            </a:r>
          </a:p>
          <a:p>
            <a:pPr>
              <a:buNone/>
            </a:pPr>
            <a:r>
              <a:rPr lang="en-US" dirty="0" smtClean="0">
                <a:solidFill>
                  <a:schemeClr val="accent6">
                    <a:lumMod val="60000"/>
                    <a:lumOff val="40000"/>
                  </a:schemeClr>
                </a:solidFill>
                <a:latin typeface="Broadway" pitchFamily="82" charset="0"/>
              </a:rPr>
              <a:t>However the antecedent is plural in this sentence:</a:t>
            </a:r>
          </a:p>
          <a:p>
            <a:pPr>
              <a:buNone/>
            </a:pPr>
            <a:r>
              <a:rPr lang="en-US" dirty="0" smtClean="0">
                <a:solidFill>
                  <a:schemeClr val="accent6">
                    <a:lumMod val="60000"/>
                    <a:lumOff val="40000"/>
                  </a:schemeClr>
                </a:solidFill>
                <a:latin typeface="Broadway" pitchFamily="82" charset="0"/>
              </a:rPr>
              <a:t>		-The team members celebrated over their first victory.</a:t>
            </a:r>
          </a:p>
          <a:p>
            <a:pPr>
              <a:buNone/>
            </a:pPr>
            <a:endParaRPr lang="en-US" dirty="0" smtClean="0"/>
          </a:p>
          <a:p>
            <a:pPr>
              <a:buNone/>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2000"/>
                                        <p:tgtEl>
                                          <p:spTgt spid="3">
                                            <p:txEl>
                                              <p:pRg st="1" end="1"/>
                                            </p:txEl>
                                          </p:spTgt>
                                        </p:tgtEl>
                                      </p:cBhvr>
                                    </p:animEffect>
                                    <p:anim calcmode="lin" valueType="num">
                                      <p:cBhvr>
                                        <p:cTn id="15"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anim calcmode="lin" valueType="num">
                                      <p:cBhvr>
                                        <p:cTn id="22"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2000"/>
                                        <p:tgtEl>
                                          <p:spTgt spid="3">
                                            <p:txEl>
                                              <p:pRg st="3" end="3"/>
                                            </p:txEl>
                                          </p:spTgt>
                                        </p:tgtEl>
                                      </p:cBhvr>
                                    </p:animEffect>
                                    <p:anim calcmode="lin" valueType="num">
                                      <p:cBhvr>
                                        <p:cTn id="2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2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44000">
              <a:schemeClr val="accent1">
                <a:lumMod val="75000"/>
              </a:schemeClr>
            </a:gs>
            <a:gs pos="8000">
              <a:srgbClr val="83A7C3"/>
            </a:gs>
            <a:gs pos="13000">
              <a:srgbClr val="768FB9"/>
            </a:gs>
            <a:gs pos="21001">
              <a:srgbClr val="83A7C3"/>
            </a:gs>
            <a:gs pos="52000">
              <a:srgbClr val="FFFFFF"/>
            </a:gs>
            <a:gs pos="56000">
              <a:srgbClr val="9C6563"/>
            </a:gs>
            <a:gs pos="58000">
              <a:srgbClr val="80302D"/>
            </a:gs>
            <a:gs pos="71001">
              <a:srgbClr val="C0524E"/>
            </a:gs>
            <a:gs pos="94000">
              <a:schemeClr val="accent2">
                <a:lumMod val="60000"/>
                <a:lumOff val="40000"/>
              </a:schemeClr>
            </a:gs>
            <a:gs pos="100000">
              <a:srgbClr val="55261C"/>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fontScale="92500" lnSpcReduction="10000"/>
          </a:bodyPr>
          <a:lstStyle/>
          <a:p>
            <a:r>
              <a:rPr lang="en-US" dirty="0" smtClean="0">
                <a:latin typeface="Old English Text MT" pitchFamily="66" charset="0"/>
              </a:rPr>
              <a:t>In the candy shop, the jelly beans had (its, their) own shelf.</a:t>
            </a:r>
          </a:p>
          <a:p>
            <a:r>
              <a:rPr lang="en-US" dirty="0" smtClean="0">
                <a:latin typeface="Old English Text MT" pitchFamily="66" charset="0"/>
              </a:rPr>
              <a:t>After eating dinner, I had some </a:t>
            </a:r>
            <a:r>
              <a:rPr lang="en-US" dirty="0" err="1" smtClean="0">
                <a:latin typeface="Old English Text MT" pitchFamily="66" charset="0"/>
              </a:rPr>
              <a:t>jello</a:t>
            </a:r>
            <a:r>
              <a:rPr lang="en-US" dirty="0" smtClean="0">
                <a:latin typeface="Old English Text MT" pitchFamily="66" charset="0"/>
              </a:rPr>
              <a:t> for dessert.  (It was, They were) really filling.</a:t>
            </a:r>
          </a:p>
          <a:p>
            <a:r>
              <a:rPr lang="en-US" dirty="0" smtClean="0">
                <a:latin typeface="Old English Text MT" pitchFamily="66" charset="0"/>
              </a:rPr>
              <a:t>Everybody has (their, his) own computer.</a:t>
            </a:r>
          </a:p>
          <a:p>
            <a:r>
              <a:rPr lang="en-US" dirty="0" smtClean="0">
                <a:latin typeface="Old English Text MT" pitchFamily="66" charset="0"/>
              </a:rPr>
              <a:t>Anyone can join as long as (they are , he or she is) 17 or older.</a:t>
            </a:r>
          </a:p>
          <a:p>
            <a:r>
              <a:rPr lang="en-US" dirty="0" smtClean="0">
                <a:latin typeface="Old English Text MT" pitchFamily="66" charset="0"/>
              </a:rPr>
              <a:t>The group finally made (its, their) decision.</a:t>
            </a:r>
          </a:p>
          <a:p>
            <a:r>
              <a:rPr lang="en-US" dirty="0" smtClean="0">
                <a:latin typeface="Old English Text MT" pitchFamily="66" charset="0"/>
              </a:rPr>
              <a:t>The members of the group finally made (its, their) decision. </a:t>
            </a:r>
          </a:p>
          <a:p>
            <a:endParaRPr lang="en-US" dirty="0"/>
          </a:p>
        </p:txBody>
      </p:sp>
      <p:sp>
        <p:nvSpPr>
          <p:cNvPr id="4" name="TextBox 3"/>
          <p:cNvSpPr txBox="1"/>
          <p:nvPr/>
        </p:nvSpPr>
        <p:spPr>
          <a:xfrm>
            <a:off x="2590800" y="381000"/>
            <a:ext cx="3733800" cy="584775"/>
          </a:xfrm>
          <a:prstGeom prst="rect">
            <a:avLst/>
          </a:prstGeom>
          <a:noFill/>
        </p:spPr>
        <p:txBody>
          <a:bodyPr wrap="square" rtlCol="0">
            <a:spAutoFit/>
          </a:bodyPr>
          <a:lstStyle/>
          <a:p>
            <a:pPr algn="ctr"/>
            <a:r>
              <a:rPr lang="en-US" sz="3200" dirty="0" smtClean="0">
                <a:latin typeface="Old English Text MT" pitchFamily="66" charset="0"/>
              </a:rPr>
              <a:t>Short Quiz:</a:t>
            </a:r>
            <a:endParaRPr lang="en-US" sz="3200" dirty="0">
              <a:latin typeface="Old English Text MT" pitchFamily="66" charset="0"/>
            </a:endParaRPr>
          </a:p>
        </p:txBody>
      </p:sp>
      <p:cxnSp>
        <p:nvCxnSpPr>
          <p:cNvPr id="5" name="Straight Connector 4"/>
          <p:cNvCxnSpPr/>
          <p:nvPr/>
        </p:nvCxnSpPr>
        <p:spPr>
          <a:xfrm>
            <a:off x="7696200" y="5410200"/>
            <a:ext cx="609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572000" y="4876800"/>
            <a:ext cx="381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629400" y="4038600"/>
            <a:ext cx="1752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114800" y="3505200"/>
            <a:ext cx="4572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914400" y="2971800"/>
            <a:ext cx="990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391400" y="1676400"/>
            <a:ext cx="762000" cy="0"/>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ppt_w</p:attrName>
                                        </p:attrNameLst>
                                      </p:cBhvr>
                                      <p:tavLst>
                                        <p:tav tm="0">
                                          <p:val>
                                            <p:strVal val="#ppt_w*0.70"/>
                                          </p:val>
                                        </p:tav>
                                        <p:tav tm="100000">
                                          <p:val>
                                            <p:strVal val="#ppt_w"/>
                                          </p:val>
                                        </p:tav>
                                      </p:tavLst>
                                    </p:anim>
                                    <p:anim calcmode="lin" valueType="num">
                                      <p:cBhvr>
                                        <p:cTn id="8" dur="1000" fill="hold"/>
                                        <p:tgtEl>
                                          <p:spTgt spid="10"/>
                                        </p:tgtEl>
                                        <p:attrNameLst>
                                          <p:attrName>ppt_h</p:attrName>
                                        </p:attrNameLst>
                                      </p:cBhvr>
                                      <p:tavLst>
                                        <p:tav tm="0">
                                          <p:val>
                                            <p:strVal val="#ppt_h"/>
                                          </p:val>
                                        </p:tav>
                                        <p:tav tm="100000">
                                          <p:val>
                                            <p:strVal val="#ppt_h"/>
                                          </p:val>
                                        </p:tav>
                                      </p:tavLst>
                                    </p:anim>
                                    <p:animEffect transition="in" filter="fade">
                                      <p:cBhvr>
                                        <p:cTn id="9" dur="1000"/>
                                        <p:tgtEl>
                                          <p:spTgt spid="10"/>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 calcmode="lin" valueType="num">
                                      <p:cBhvr>
                                        <p:cTn id="14" dur="1000" fill="hold"/>
                                        <p:tgtEl>
                                          <p:spTgt spid="9"/>
                                        </p:tgtEl>
                                        <p:attrNameLst>
                                          <p:attrName>ppt_w</p:attrName>
                                        </p:attrNameLst>
                                      </p:cBhvr>
                                      <p:tavLst>
                                        <p:tav tm="0">
                                          <p:val>
                                            <p:strVal val="#ppt_w*0.70"/>
                                          </p:val>
                                        </p:tav>
                                        <p:tav tm="100000">
                                          <p:val>
                                            <p:strVal val="#ppt_w"/>
                                          </p:val>
                                        </p:tav>
                                      </p:tavLst>
                                    </p:anim>
                                    <p:anim calcmode="lin" valueType="num">
                                      <p:cBhvr>
                                        <p:cTn id="15" dur="1000" fill="hold"/>
                                        <p:tgtEl>
                                          <p:spTgt spid="9"/>
                                        </p:tgtEl>
                                        <p:attrNameLst>
                                          <p:attrName>ppt_h</p:attrName>
                                        </p:attrNameLst>
                                      </p:cBhvr>
                                      <p:tavLst>
                                        <p:tav tm="0">
                                          <p:val>
                                            <p:strVal val="#ppt_h"/>
                                          </p:val>
                                        </p:tav>
                                        <p:tav tm="100000">
                                          <p:val>
                                            <p:strVal val="#ppt_h"/>
                                          </p:val>
                                        </p:tav>
                                      </p:tavLst>
                                    </p:anim>
                                    <p:animEffect transition="in" filter="fade">
                                      <p:cBhvr>
                                        <p:cTn id="16" dur="10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1000" fill="hold"/>
                                        <p:tgtEl>
                                          <p:spTgt spid="8"/>
                                        </p:tgtEl>
                                        <p:attrNameLst>
                                          <p:attrName>ppt_w</p:attrName>
                                        </p:attrNameLst>
                                      </p:cBhvr>
                                      <p:tavLst>
                                        <p:tav tm="0">
                                          <p:val>
                                            <p:strVal val="#ppt_w*0.70"/>
                                          </p:val>
                                        </p:tav>
                                        <p:tav tm="100000">
                                          <p:val>
                                            <p:strVal val="#ppt_w"/>
                                          </p:val>
                                        </p:tav>
                                      </p:tavLst>
                                    </p:anim>
                                    <p:anim calcmode="lin" valueType="num">
                                      <p:cBhvr>
                                        <p:cTn id="22" dur="1000" fill="hold"/>
                                        <p:tgtEl>
                                          <p:spTgt spid="8"/>
                                        </p:tgtEl>
                                        <p:attrNameLst>
                                          <p:attrName>ppt_h</p:attrName>
                                        </p:attrNameLst>
                                      </p:cBhvr>
                                      <p:tavLst>
                                        <p:tav tm="0">
                                          <p:val>
                                            <p:strVal val="#ppt_h"/>
                                          </p:val>
                                        </p:tav>
                                        <p:tav tm="100000">
                                          <p:val>
                                            <p:strVal val="#ppt_h"/>
                                          </p:val>
                                        </p:tav>
                                      </p:tavLst>
                                    </p:anim>
                                    <p:animEffect transition="in" filter="fade">
                                      <p:cBhvr>
                                        <p:cTn id="23" dur="10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1000" fill="hold"/>
                                        <p:tgtEl>
                                          <p:spTgt spid="7"/>
                                        </p:tgtEl>
                                        <p:attrNameLst>
                                          <p:attrName>ppt_w</p:attrName>
                                        </p:attrNameLst>
                                      </p:cBhvr>
                                      <p:tavLst>
                                        <p:tav tm="0">
                                          <p:val>
                                            <p:strVal val="#ppt_w*0.70"/>
                                          </p:val>
                                        </p:tav>
                                        <p:tav tm="100000">
                                          <p:val>
                                            <p:strVal val="#ppt_w"/>
                                          </p:val>
                                        </p:tav>
                                      </p:tavLst>
                                    </p:anim>
                                    <p:anim calcmode="lin" valueType="num">
                                      <p:cBhvr>
                                        <p:cTn id="29" dur="1000" fill="hold"/>
                                        <p:tgtEl>
                                          <p:spTgt spid="7"/>
                                        </p:tgtEl>
                                        <p:attrNameLst>
                                          <p:attrName>ppt_h</p:attrName>
                                        </p:attrNameLst>
                                      </p:cBhvr>
                                      <p:tavLst>
                                        <p:tav tm="0">
                                          <p:val>
                                            <p:strVal val="#ppt_h"/>
                                          </p:val>
                                        </p:tav>
                                        <p:tav tm="100000">
                                          <p:val>
                                            <p:strVal val="#ppt_h"/>
                                          </p:val>
                                        </p:tav>
                                      </p:tavLst>
                                    </p:anim>
                                    <p:animEffect transition="in" filter="fade">
                                      <p:cBhvr>
                                        <p:cTn id="30" dur="1000"/>
                                        <p:tgtEl>
                                          <p:spTgt spid="7"/>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p:cTn id="35" dur="1000" fill="hold"/>
                                        <p:tgtEl>
                                          <p:spTgt spid="6"/>
                                        </p:tgtEl>
                                        <p:attrNameLst>
                                          <p:attrName>ppt_w</p:attrName>
                                        </p:attrNameLst>
                                      </p:cBhvr>
                                      <p:tavLst>
                                        <p:tav tm="0">
                                          <p:val>
                                            <p:strVal val="#ppt_w*0.70"/>
                                          </p:val>
                                        </p:tav>
                                        <p:tav tm="100000">
                                          <p:val>
                                            <p:strVal val="#ppt_w"/>
                                          </p:val>
                                        </p:tav>
                                      </p:tavLst>
                                    </p:anim>
                                    <p:anim calcmode="lin" valueType="num">
                                      <p:cBhvr>
                                        <p:cTn id="36" dur="1000" fill="hold"/>
                                        <p:tgtEl>
                                          <p:spTgt spid="6"/>
                                        </p:tgtEl>
                                        <p:attrNameLst>
                                          <p:attrName>ppt_h</p:attrName>
                                        </p:attrNameLst>
                                      </p:cBhvr>
                                      <p:tavLst>
                                        <p:tav tm="0">
                                          <p:val>
                                            <p:strVal val="#ppt_h"/>
                                          </p:val>
                                        </p:tav>
                                        <p:tav tm="100000">
                                          <p:val>
                                            <p:strVal val="#ppt_h"/>
                                          </p:val>
                                        </p:tav>
                                      </p:tavLst>
                                    </p:anim>
                                    <p:animEffect transition="in" filter="fade">
                                      <p:cBhvr>
                                        <p:cTn id="37" dur="1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 calcmode="lin" valueType="num">
                                      <p:cBhvr>
                                        <p:cTn id="42" dur="1000" fill="hold"/>
                                        <p:tgtEl>
                                          <p:spTgt spid="5"/>
                                        </p:tgtEl>
                                        <p:attrNameLst>
                                          <p:attrName>ppt_w</p:attrName>
                                        </p:attrNameLst>
                                      </p:cBhvr>
                                      <p:tavLst>
                                        <p:tav tm="0">
                                          <p:val>
                                            <p:strVal val="#ppt_w*0.70"/>
                                          </p:val>
                                        </p:tav>
                                        <p:tav tm="100000">
                                          <p:val>
                                            <p:strVal val="#ppt_w"/>
                                          </p:val>
                                        </p:tav>
                                      </p:tavLst>
                                    </p:anim>
                                    <p:anim calcmode="lin" valueType="num">
                                      <p:cBhvr>
                                        <p:cTn id="43" dur="1000" fill="hold"/>
                                        <p:tgtEl>
                                          <p:spTgt spid="5"/>
                                        </p:tgtEl>
                                        <p:attrNameLst>
                                          <p:attrName>ppt_h</p:attrName>
                                        </p:attrNameLst>
                                      </p:cBhvr>
                                      <p:tavLst>
                                        <p:tav tm="0">
                                          <p:val>
                                            <p:strVal val="#ppt_h"/>
                                          </p:val>
                                        </p:tav>
                                        <p:tav tm="100000">
                                          <p:val>
                                            <p:strVal val="#ppt_h"/>
                                          </p:val>
                                        </p:tav>
                                      </p:tavLst>
                                    </p:anim>
                                    <p:animEffect transition="in" filter="fade">
                                      <p:cBhvr>
                                        <p:cTn id="4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39000">
              <a:schemeClr val="accent5"/>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r>
              <a:rPr lang="en-US" dirty="0" smtClean="0">
                <a:latin typeface="Snap ITC" pitchFamily="82" charset="0"/>
              </a:rPr>
              <a:t>Using Nor, Or, or And.  </a:t>
            </a:r>
            <a:endParaRPr lang="en-US" dirty="0">
              <a:latin typeface="Snap ITC" pitchFamily="82" charset="0"/>
            </a:endParaRPr>
          </a:p>
        </p:txBody>
      </p:sp>
      <p:sp>
        <p:nvSpPr>
          <p:cNvPr id="3" name="Content Placeholder 2"/>
          <p:cNvSpPr>
            <a:spLocks noGrp="1"/>
          </p:cNvSpPr>
          <p:nvPr>
            <p:ph idx="1"/>
          </p:nvPr>
        </p:nvSpPr>
        <p:spPr>
          <a:xfrm>
            <a:off x="457200" y="1447800"/>
            <a:ext cx="8229600" cy="5715000"/>
          </a:xfrm>
        </p:spPr>
        <p:txBody>
          <a:bodyPr>
            <a:normAutofit fontScale="77500" lnSpcReduction="20000"/>
          </a:bodyPr>
          <a:lstStyle/>
          <a:p>
            <a:r>
              <a:rPr lang="en-US" sz="3100" dirty="0" smtClean="0">
                <a:latin typeface="Snap ITC" pitchFamily="82" charset="0"/>
              </a:rPr>
              <a:t>When using Nor or </a:t>
            </a:r>
            <a:r>
              <a:rPr lang="en-US" sz="3100" dirty="0" err="1" smtClean="0">
                <a:latin typeface="Snap ITC" pitchFamily="82" charset="0"/>
              </a:rPr>
              <a:t>Or</a:t>
            </a:r>
            <a:r>
              <a:rPr lang="en-US" sz="3100" dirty="0" smtClean="0">
                <a:latin typeface="Snap ITC" pitchFamily="82" charset="0"/>
              </a:rPr>
              <a:t>, one must always remember that the pronoun must agree with the later subject.  For example in the sentence:</a:t>
            </a:r>
            <a:br>
              <a:rPr lang="en-US" sz="3100" dirty="0" smtClean="0">
                <a:latin typeface="Snap ITC" pitchFamily="82" charset="0"/>
              </a:rPr>
            </a:br>
            <a:r>
              <a:rPr lang="en-US" sz="3100" dirty="0" smtClean="0">
                <a:latin typeface="Snap ITC" pitchFamily="82" charset="0"/>
              </a:rPr>
              <a:t>	-After hearing the case, neither the jury members nor the judge could make </a:t>
            </a:r>
            <a:r>
              <a:rPr lang="en-US" sz="3100" u="sng" dirty="0" smtClean="0">
                <a:latin typeface="Snap ITC" pitchFamily="82" charset="0"/>
              </a:rPr>
              <a:t>his</a:t>
            </a:r>
            <a:r>
              <a:rPr lang="en-US" sz="3100" dirty="0" smtClean="0">
                <a:latin typeface="Snap ITC" pitchFamily="82" charset="0"/>
              </a:rPr>
              <a:t> decision.</a:t>
            </a:r>
          </a:p>
          <a:p>
            <a:r>
              <a:rPr lang="en-US" sz="3100" dirty="0" smtClean="0">
                <a:latin typeface="Snap ITC" pitchFamily="82" charset="0"/>
              </a:rPr>
              <a:t>Because judge (singular) came after jury members, (plural) the pronoun was singular.  However, if jury members and judge switched places in the sentence then the pronoun would become plural.</a:t>
            </a:r>
          </a:p>
          <a:p>
            <a:r>
              <a:rPr lang="en-US" sz="3100" dirty="0" smtClean="0">
                <a:latin typeface="Snap ITC" pitchFamily="82" charset="0"/>
              </a:rPr>
              <a:t>When using the word “and”, one must always remember the pronoun will be plural.</a:t>
            </a:r>
          </a:p>
          <a:p>
            <a:pPr lvl="1">
              <a:buNone/>
            </a:pPr>
            <a:r>
              <a:rPr lang="en-US" sz="3100" dirty="0" smtClean="0">
                <a:latin typeface="Snap ITC" pitchFamily="82" charset="0"/>
              </a:rPr>
              <a:t>	-John and Jake handed in </a:t>
            </a:r>
            <a:r>
              <a:rPr lang="en-US" sz="3100" u="sng" dirty="0" smtClean="0">
                <a:latin typeface="Snap ITC" pitchFamily="82" charset="0"/>
              </a:rPr>
              <a:t>their</a:t>
            </a:r>
            <a:r>
              <a:rPr lang="en-US" sz="3100" dirty="0" smtClean="0">
                <a:latin typeface="Snap ITC" pitchFamily="82" charset="0"/>
              </a:rPr>
              <a:t> assignment.  </a:t>
            </a:r>
            <a:endParaRPr lang="en-US" sz="3100" dirty="0">
              <a:latin typeface="Snap ITC"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2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2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29" dur="2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0"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DDEBCF"/>
            </a:gs>
            <a:gs pos="50000">
              <a:srgbClr val="9CB86E"/>
            </a:gs>
            <a:gs pos="100000">
              <a:srgbClr val="156B13"/>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229600" cy="5257800"/>
          </a:xfrm>
        </p:spPr>
        <p:txBody>
          <a:bodyPr>
            <a:normAutofit fontScale="70000" lnSpcReduction="20000"/>
          </a:bodyPr>
          <a:lstStyle/>
          <a:p>
            <a:r>
              <a:rPr lang="en-US" dirty="0" smtClean="0">
                <a:latin typeface="Script MT Bold" pitchFamily="66" charset="0"/>
              </a:rPr>
              <a:t>1.  During early rehearsals, an actor may forget (his or her, their) lines.</a:t>
            </a:r>
          </a:p>
          <a:p>
            <a:r>
              <a:rPr lang="en-US" dirty="0" smtClean="0">
                <a:latin typeface="Script MT Bold" pitchFamily="66" charset="0"/>
              </a:rPr>
              <a:t>2. The Washington team was opportunistic; (it, they) took advantage of every break.</a:t>
            </a:r>
          </a:p>
          <a:p>
            <a:r>
              <a:rPr lang="en-US" dirty="0" smtClean="0">
                <a:latin typeface="Script MT Bold" pitchFamily="66" charset="0"/>
              </a:rPr>
              <a:t>3. A person needs to see (his or her, their) dentist twice a year.</a:t>
            </a:r>
          </a:p>
          <a:p>
            <a:r>
              <a:rPr lang="en-US" dirty="0" smtClean="0">
                <a:latin typeface="Script MT Bold" pitchFamily="66" charset="0"/>
              </a:rPr>
              <a:t>4.  The committee members put (its, their) signatures on the document.</a:t>
            </a:r>
          </a:p>
          <a:p>
            <a:r>
              <a:rPr lang="en-US" dirty="0" smtClean="0">
                <a:latin typeface="Script MT Bold" pitchFamily="66" charset="0"/>
              </a:rPr>
              <a:t>5.  If any one of the sisters needs a ride, (she, they) can call me.</a:t>
            </a:r>
          </a:p>
          <a:p>
            <a:r>
              <a:rPr lang="en-US" dirty="0" smtClean="0">
                <a:latin typeface="Script MT Bold" pitchFamily="66" charset="0"/>
              </a:rPr>
              <a:t>6.  When someone has been drinking, (he or she, they) may drive poorly.</a:t>
            </a:r>
          </a:p>
          <a:p>
            <a:r>
              <a:rPr lang="en-US" dirty="0" smtClean="0">
                <a:latin typeface="Script MT Bold" pitchFamily="66" charset="0"/>
              </a:rPr>
              <a:t>7.  If the board of directors controls the company, (it, they) may vote for a raise.</a:t>
            </a:r>
          </a:p>
          <a:p>
            <a:r>
              <a:rPr lang="en-US" dirty="0" smtClean="0">
                <a:latin typeface="Script MT Bold" pitchFamily="66" charset="0"/>
              </a:rPr>
              <a:t>8.  Neither the pilot nor the attendants gave (his or her, their) opinion about the mishap.</a:t>
            </a:r>
          </a:p>
          <a:p>
            <a:r>
              <a:rPr lang="en-US" dirty="0" smtClean="0">
                <a:latin typeface="Script MT Bold" pitchFamily="66" charset="0"/>
              </a:rPr>
              <a:t>9.  Each of these companies had (its, their) books audited.</a:t>
            </a:r>
          </a:p>
          <a:p>
            <a:r>
              <a:rPr lang="en-US" dirty="0" smtClean="0">
                <a:latin typeface="Script MT Bold" pitchFamily="66" charset="0"/>
              </a:rPr>
              <a:t>10. Some of the china has lost (its, their) luster.</a:t>
            </a:r>
          </a:p>
          <a:p>
            <a:endParaRPr lang="en-US" dirty="0">
              <a:latin typeface="Script MT Bold" pitchFamily="66" charset="0"/>
            </a:endParaRPr>
          </a:p>
        </p:txBody>
      </p:sp>
      <p:sp>
        <p:nvSpPr>
          <p:cNvPr id="4" name="TextBox 3"/>
          <p:cNvSpPr txBox="1"/>
          <p:nvPr/>
        </p:nvSpPr>
        <p:spPr>
          <a:xfrm>
            <a:off x="1447800" y="228600"/>
            <a:ext cx="5943600" cy="584775"/>
          </a:xfrm>
          <a:prstGeom prst="rect">
            <a:avLst/>
          </a:prstGeom>
          <a:noFill/>
        </p:spPr>
        <p:txBody>
          <a:bodyPr wrap="square" rtlCol="0">
            <a:spAutoFit/>
          </a:bodyPr>
          <a:lstStyle/>
          <a:p>
            <a:pPr algn="ctr"/>
            <a:r>
              <a:rPr lang="en-US" sz="3200" dirty="0" smtClean="0">
                <a:latin typeface="Script MT Bold" pitchFamily="66" charset="0"/>
              </a:rPr>
              <a:t>Another Short Quiz:</a:t>
            </a:r>
            <a:endParaRPr lang="en-US" sz="3200" dirty="0">
              <a:latin typeface="Script MT Bold" pitchFamily="66" charset="0"/>
            </a:endParaRPr>
          </a:p>
        </p:txBody>
      </p:sp>
      <p:cxnSp>
        <p:nvCxnSpPr>
          <p:cNvPr id="6" name="Straight Connector 5"/>
          <p:cNvCxnSpPr/>
          <p:nvPr/>
        </p:nvCxnSpPr>
        <p:spPr>
          <a:xfrm>
            <a:off x="6248400" y="1143000"/>
            <a:ext cx="990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5791200" y="1752600"/>
            <a:ext cx="3048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733800" y="2362200"/>
            <a:ext cx="990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648200" y="2667000"/>
            <a:ext cx="609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334000" y="3048000"/>
            <a:ext cx="381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53000" y="3429000"/>
            <a:ext cx="990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6400800" y="3962400"/>
            <a:ext cx="2286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6858000" y="4572000"/>
            <a:ext cx="5334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419600" y="5181600"/>
            <a:ext cx="381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191000" y="5562600"/>
            <a:ext cx="228600" cy="0"/>
          </a:xfrm>
          <a:prstGeom prst="line">
            <a:avLst/>
          </a:prstGeom>
          <a:ln w="762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ssolv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ssolve">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dissolve">
                                      <p:cBhvr>
                                        <p:cTn id="32" dur="5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dissolve">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dissolve">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dissolve">
                                      <p:cBhvr>
                                        <p:cTn id="5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387</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Pronoun Agreement Quiz</vt:lpstr>
      <vt:lpstr>Slide 2</vt:lpstr>
      <vt:lpstr>Singular vs. Plural</vt:lpstr>
      <vt:lpstr>Singular vs. Plural Part 2</vt:lpstr>
      <vt:lpstr>Slide 5</vt:lpstr>
      <vt:lpstr>Using Nor, Or, or And.  </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Pronoun Agreement Quiz</dc:title>
  <dc:creator>dfeigenbaum</dc:creator>
  <cp:lastModifiedBy>HP Authorized Customer</cp:lastModifiedBy>
  <cp:revision>20</cp:revision>
  <dcterms:created xsi:type="dcterms:W3CDTF">2011-11-29T17:40:36Z</dcterms:created>
  <dcterms:modified xsi:type="dcterms:W3CDTF">2012-01-11T03:24:51Z</dcterms:modified>
</cp:coreProperties>
</file>