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56" r:id="rId4"/>
    <p:sldId id="262" r:id="rId5"/>
    <p:sldId id="257" r:id="rId6"/>
    <p:sldId id="258" r:id="rId7"/>
    <p:sldId id="259" r:id="rId8"/>
    <p:sldId id="261" r:id="rId9"/>
    <p:sldId id="263" r:id="rId10"/>
    <p:sldId id="264" r:id="rId11"/>
    <p:sldId id="265" r:id="rId12"/>
    <p:sldId id="266" r:id="rId13"/>
    <p:sldId id="267" r:id="rId14"/>
    <p:sldId id="268" r:id="rId15"/>
    <p:sldId id="270" r:id="rId16"/>
    <p:sldId id="271" r:id="rId17"/>
    <p:sldId id="272" r:id="rId18"/>
    <p:sldId id="274"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141CDD-5B34-4658-A929-CAF79676C5B5}"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141CDD-5B34-4658-A929-CAF79676C5B5}"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141CDD-5B34-4658-A929-CAF79676C5B5}"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141CDD-5B34-4658-A929-CAF79676C5B5}"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141CDD-5B34-4658-A929-CAF79676C5B5}"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141CDD-5B34-4658-A929-CAF79676C5B5}"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141CDD-5B34-4658-A929-CAF79676C5B5}" type="datetimeFigureOut">
              <a:rPr lang="en-US" smtClean="0"/>
              <a:pPr/>
              <a:t>1/10/2012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141CDD-5B34-4658-A929-CAF79676C5B5}" type="datetimeFigureOut">
              <a:rPr lang="en-US" smtClean="0"/>
              <a:pPr/>
              <a:t>1/10/2012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41CDD-5B34-4658-A929-CAF79676C5B5}" type="datetimeFigureOut">
              <a:rPr lang="en-US" smtClean="0"/>
              <a:pPr/>
              <a:t>1/10/2012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141CDD-5B34-4658-A929-CAF79676C5B5}"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141CDD-5B34-4658-A929-CAF79676C5B5}"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2CA66-9A3A-4BFD-9EAF-9532D43FB9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41CDD-5B34-4658-A929-CAF79676C5B5}" type="datetimeFigureOut">
              <a:rPr lang="en-US" smtClean="0"/>
              <a:pPr/>
              <a:t>1/10/2012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2CA66-9A3A-4BFD-9EAF-9532D43FB90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981200"/>
            <a:ext cx="7772400" cy="1470025"/>
          </a:xfrm>
          <a:scene3d>
            <a:camera prst="isometricRightUp"/>
            <a:lightRig rig="threePt" dir="t"/>
          </a:scene3d>
        </p:spPr>
        <p:txBody>
          <a:bodyPr>
            <a:noAutofit/>
          </a:bodyPr>
          <a:lstStyle/>
          <a:p>
            <a:r>
              <a:rPr lang="en-US" sz="9600" b="1" dirty="0" smtClean="0">
                <a:solidFill>
                  <a:srgbClr val="FFC000"/>
                </a:solidFill>
              </a:rPr>
              <a:t>SUBJECT VERB AGREEMENT</a:t>
            </a:r>
            <a:endParaRPr lang="en-US" sz="9600" b="1" dirty="0">
              <a:solidFill>
                <a:srgbClr val="FFC000"/>
              </a:solidFill>
            </a:endParaRPr>
          </a:p>
        </p:txBody>
      </p:sp>
      <p:sp>
        <p:nvSpPr>
          <p:cNvPr id="5" name="TextBox 4"/>
          <p:cNvSpPr txBox="1"/>
          <p:nvPr/>
        </p:nvSpPr>
        <p:spPr>
          <a:xfrm>
            <a:off x="6553200" y="5943600"/>
            <a:ext cx="2438400" cy="369332"/>
          </a:xfrm>
          <a:prstGeom prst="rect">
            <a:avLst/>
          </a:prstGeom>
          <a:noFill/>
        </p:spPr>
        <p:txBody>
          <a:bodyPr wrap="square" rtlCol="0">
            <a:spAutoFit/>
          </a:bodyPr>
          <a:lstStyle/>
          <a:p>
            <a:r>
              <a:rPr lang="en-US" dirty="0" smtClean="0">
                <a:solidFill>
                  <a:srgbClr val="FFFF00"/>
                </a:solidFill>
              </a:rPr>
              <a:t>Elizabeth Rubin</a:t>
            </a:r>
            <a:endParaRPr lang="en-US" dirty="0">
              <a:solidFill>
                <a:srgbClr val="FFFF0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noAutofit/>
          </a:bodyPr>
          <a:lstStyle/>
          <a:p>
            <a:r>
              <a:rPr lang="en-US" sz="3200" dirty="0" smtClean="0"/>
              <a:t>Sometimes the subject is separated from the verb by words such as </a:t>
            </a:r>
            <a:r>
              <a:rPr lang="en-US" sz="3200" i="1" dirty="0" smtClean="0">
                <a:solidFill>
                  <a:srgbClr val="FF0000"/>
                </a:solidFill>
              </a:rPr>
              <a:t>along with</a:t>
            </a:r>
            <a:r>
              <a:rPr lang="en-US" sz="3200" i="1" dirty="0" smtClean="0"/>
              <a:t>, </a:t>
            </a:r>
            <a:r>
              <a:rPr lang="en-US" sz="3200" i="1" dirty="0" smtClean="0">
                <a:solidFill>
                  <a:srgbClr val="FF0000"/>
                </a:solidFill>
              </a:rPr>
              <a:t>as well as</a:t>
            </a:r>
            <a:r>
              <a:rPr lang="en-US" sz="3200" i="1" dirty="0" smtClean="0"/>
              <a:t>, </a:t>
            </a:r>
            <a:r>
              <a:rPr lang="en-US" sz="3200" i="1" dirty="0" smtClean="0">
                <a:solidFill>
                  <a:srgbClr val="FF0000"/>
                </a:solidFill>
              </a:rPr>
              <a:t>besides</a:t>
            </a:r>
            <a:r>
              <a:rPr lang="en-US" sz="3200" dirty="0" smtClean="0"/>
              <a:t>, </a:t>
            </a:r>
            <a:r>
              <a:rPr lang="en-US" sz="3200" dirty="0" smtClean="0">
                <a:solidFill>
                  <a:srgbClr val="FF0000"/>
                </a:solidFill>
              </a:rPr>
              <a:t>or </a:t>
            </a:r>
            <a:r>
              <a:rPr lang="en-US" sz="3200" i="1" dirty="0" smtClean="0">
                <a:solidFill>
                  <a:srgbClr val="FF0000"/>
                </a:solidFill>
              </a:rPr>
              <a:t>not</a:t>
            </a:r>
            <a:r>
              <a:rPr lang="en-US" sz="3200" dirty="0" smtClean="0"/>
              <a:t>. </a:t>
            </a:r>
            <a:r>
              <a:rPr lang="en-US" sz="3200" dirty="0" smtClean="0">
                <a:solidFill>
                  <a:srgbClr val="00B050"/>
                </a:solidFill>
              </a:rPr>
              <a:t>Ignore</a:t>
            </a:r>
            <a:r>
              <a:rPr lang="en-US" sz="3200" dirty="0" smtClean="0"/>
              <a:t> these expressions when determining whether to use a singular or plural verb. </a:t>
            </a:r>
            <a:endParaRPr lang="en-US" sz="3200" dirty="0"/>
          </a:p>
        </p:txBody>
      </p:sp>
      <p:sp>
        <p:nvSpPr>
          <p:cNvPr id="3" name="Subtitle 2"/>
          <p:cNvSpPr>
            <a:spLocks noGrp="1"/>
          </p:cNvSpPr>
          <p:nvPr>
            <p:ph type="subTitle" idx="1"/>
          </p:nvPr>
        </p:nvSpPr>
        <p:spPr/>
        <p:txBody>
          <a:bodyPr>
            <a:normAutofit fontScale="77500" lnSpcReduction="20000"/>
          </a:bodyPr>
          <a:lstStyle/>
          <a:p>
            <a:r>
              <a:rPr lang="en-US" b="1" i="1" dirty="0" smtClean="0"/>
              <a:t>Example1:</a:t>
            </a:r>
            <a:r>
              <a:rPr lang="en-US" dirty="0" smtClean="0"/>
              <a:t> </a:t>
            </a:r>
            <a:r>
              <a:rPr lang="en-US" i="1" dirty="0" smtClean="0"/>
              <a:t>The politician, along with the newsmen, is expected shortly. </a:t>
            </a:r>
          </a:p>
          <a:p>
            <a:r>
              <a:rPr lang="en-US" b="1" i="1" dirty="0" smtClean="0"/>
              <a:t>    Example2:</a:t>
            </a:r>
            <a:r>
              <a:rPr lang="en-US" i="1" dirty="0" smtClean="0"/>
              <a:t>Excitement, as well as nervousness, is the cause </a:t>
            </a:r>
            <a:br>
              <a:rPr lang="en-US" i="1" dirty="0" smtClean="0"/>
            </a:br>
            <a:r>
              <a:rPr lang="en-US" i="1" dirty="0" smtClean="0"/>
              <a:t>of her shaking.</a:t>
            </a:r>
            <a:endParaRPr lang="en-US" dirty="0"/>
          </a:p>
        </p:txBody>
      </p:sp>
    </p:spTree>
  </p:cSld>
  <p:clrMapOvr>
    <a:masterClrMapping/>
  </p:clrMapOvr>
  <p:transition spd="slow">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1470025"/>
          </a:xfrm>
        </p:spPr>
        <p:txBody>
          <a:bodyPr>
            <a:noAutofit/>
          </a:bodyPr>
          <a:lstStyle/>
          <a:p>
            <a:r>
              <a:rPr lang="en-US" sz="3200" dirty="0" smtClean="0"/>
              <a:t>The pronouns </a:t>
            </a:r>
            <a:r>
              <a:rPr lang="en-US" sz="3200" i="1" dirty="0" smtClean="0">
                <a:solidFill>
                  <a:srgbClr val="FF0000"/>
                </a:solidFill>
              </a:rPr>
              <a:t>each</a:t>
            </a:r>
            <a:r>
              <a:rPr lang="en-US" sz="3200" i="1" dirty="0" smtClean="0"/>
              <a:t>, </a:t>
            </a:r>
            <a:r>
              <a:rPr lang="en-US" sz="3200" i="1" dirty="0" smtClean="0">
                <a:solidFill>
                  <a:srgbClr val="FF0000"/>
                </a:solidFill>
              </a:rPr>
              <a:t>everyone</a:t>
            </a:r>
            <a:r>
              <a:rPr lang="en-US" sz="3200" i="1" dirty="0" smtClean="0"/>
              <a:t>, </a:t>
            </a:r>
            <a:r>
              <a:rPr lang="en-US" sz="3200" i="1" dirty="0" smtClean="0">
                <a:solidFill>
                  <a:srgbClr val="FF0000"/>
                </a:solidFill>
              </a:rPr>
              <a:t>every one</a:t>
            </a:r>
            <a:r>
              <a:rPr lang="en-US" sz="3200" i="1" dirty="0" smtClean="0"/>
              <a:t>, </a:t>
            </a:r>
            <a:r>
              <a:rPr lang="en-US" sz="3200" i="1" dirty="0" smtClean="0">
                <a:solidFill>
                  <a:srgbClr val="FF0000"/>
                </a:solidFill>
              </a:rPr>
              <a:t>everybody</a:t>
            </a:r>
            <a:r>
              <a:rPr lang="en-US" sz="3200" i="1" dirty="0" smtClean="0"/>
              <a:t>, </a:t>
            </a:r>
            <a:r>
              <a:rPr lang="en-US" sz="3200" i="1" dirty="0" smtClean="0">
                <a:solidFill>
                  <a:srgbClr val="FF0000"/>
                </a:solidFill>
              </a:rPr>
              <a:t>anyone</a:t>
            </a:r>
            <a:r>
              <a:rPr lang="en-US" sz="3200" i="1" dirty="0" smtClean="0"/>
              <a:t>, </a:t>
            </a:r>
            <a:r>
              <a:rPr lang="en-US" sz="3200" i="1" dirty="0" smtClean="0">
                <a:solidFill>
                  <a:srgbClr val="FF0000"/>
                </a:solidFill>
              </a:rPr>
              <a:t>anybody</a:t>
            </a:r>
            <a:r>
              <a:rPr lang="en-US" sz="3200" i="1" dirty="0" smtClean="0"/>
              <a:t>, </a:t>
            </a:r>
            <a:r>
              <a:rPr lang="en-US" sz="3200" i="1" dirty="0" smtClean="0">
                <a:solidFill>
                  <a:srgbClr val="FF0000"/>
                </a:solidFill>
              </a:rPr>
              <a:t>someone</a:t>
            </a:r>
            <a:r>
              <a:rPr lang="en-US" sz="3200" i="1" dirty="0" smtClean="0"/>
              <a:t>,</a:t>
            </a:r>
            <a:r>
              <a:rPr lang="en-US" sz="3200" dirty="0" smtClean="0"/>
              <a:t> and </a:t>
            </a:r>
            <a:r>
              <a:rPr lang="en-US" sz="3200" i="1" dirty="0" smtClean="0">
                <a:solidFill>
                  <a:srgbClr val="FF0000"/>
                </a:solidFill>
              </a:rPr>
              <a:t>somebody</a:t>
            </a:r>
            <a:r>
              <a:rPr lang="en-US" sz="3200" dirty="0" smtClean="0"/>
              <a:t> are </a:t>
            </a:r>
            <a:r>
              <a:rPr lang="en-US" sz="3200" dirty="0" smtClean="0">
                <a:solidFill>
                  <a:srgbClr val="00B050"/>
                </a:solidFill>
              </a:rPr>
              <a:t>singular</a:t>
            </a:r>
            <a:r>
              <a:rPr lang="en-US" sz="3200" dirty="0" smtClean="0"/>
              <a:t> and require </a:t>
            </a:r>
            <a:r>
              <a:rPr lang="en-US" sz="3200" dirty="0" smtClean="0">
                <a:solidFill>
                  <a:srgbClr val="00B050"/>
                </a:solidFill>
              </a:rPr>
              <a:t>singular</a:t>
            </a:r>
            <a:r>
              <a:rPr lang="en-US" sz="3200" dirty="0" smtClean="0"/>
              <a:t> verbs. Do not be misled by what follows </a:t>
            </a:r>
            <a:r>
              <a:rPr lang="en-US" sz="3200" i="1" dirty="0" smtClean="0"/>
              <a:t>of</a:t>
            </a:r>
            <a:r>
              <a:rPr lang="en-US" sz="3200" dirty="0" smtClean="0"/>
              <a:t>. </a:t>
            </a:r>
            <a:endParaRPr lang="en-US" sz="3200" dirty="0"/>
          </a:p>
        </p:txBody>
      </p:sp>
      <p:sp>
        <p:nvSpPr>
          <p:cNvPr id="3" name="Subtitle 2"/>
          <p:cNvSpPr>
            <a:spLocks noGrp="1"/>
          </p:cNvSpPr>
          <p:nvPr>
            <p:ph type="subTitle" idx="1"/>
          </p:nvPr>
        </p:nvSpPr>
        <p:spPr>
          <a:xfrm>
            <a:off x="1371600" y="3505200"/>
            <a:ext cx="6400800" cy="1752600"/>
          </a:xfrm>
        </p:spPr>
        <p:txBody>
          <a:bodyPr>
            <a:noAutofit/>
          </a:bodyPr>
          <a:lstStyle/>
          <a:p>
            <a:r>
              <a:rPr lang="en-US" sz="4000" b="1" i="1" dirty="0" smtClean="0"/>
              <a:t>Example1:</a:t>
            </a:r>
            <a:r>
              <a:rPr lang="en-US" sz="4000" dirty="0" smtClean="0"/>
              <a:t> </a:t>
            </a:r>
            <a:r>
              <a:rPr lang="en-US" sz="4000" i="1" dirty="0" smtClean="0">
                <a:solidFill>
                  <a:srgbClr val="00B0F0"/>
                </a:solidFill>
              </a:rPr>
              <a:t>Each</a:t>
            </a:r>
            <a:r>
              <a:rPr lang="en-US" sz="4000" i="1" dirty="0" smtClean="0"/>
              <a:t> of the girls sings well. </a:t>
            </a:r>
          </a:p>
          <a:p>
            <a:r>
              <a:rPr lang="en-US" sz="4000" b="1" i="1" dirty="0" smtClean="0"/>
              <a:t>Example2:</a:t>
            </a:r>
            <a:r>
              <a:rPr lang="en-US" sz="4000" i="1" dirty="0" smtClean="0"/>
              <a:t>Every </a:t>
            </a:r>
            <a:r>
              <a:rPr lang="en-US" sz="4000" i="1" dirty="0" smtClean="0">
                <a:solidFill>
                  <a:srgbClr val="00B0F0"/>
                </a:solidFill>
              </a:rPr>
              <a:t>one</a:t>
            </a:r>
            <a:r>
              <a:rPr lang="en-US" sz="4000" i="1" dirty="0" smtClean="0"/>
              <a:t> of the cakes is gone</a:t>
            </a:r>
            <a:r>
              <a:rPr lang="en-US" sz="2800" i="1" dirty="0" smtClean="0"/>
              <a:t>.</a:t>
            </a:r>
            <a:r>
              <a:rPr lang="en-US" sz="2800" dirty="0" smtClean="0"/>
              <a:t/>
            </a:r>
            <a:br>
              <a:rPr lang="en-US" sz="2800" dirty="0" smtClean="0"/>
            </a:br>
            <a:endParaRPr lang="en-US" sz="2800" dirty="0"/>
          </a:p>
        </p:txBody>
      </p:sp>
    </p:spTree>
  </p:cSld>
  <p:clrMapOvr>
    <a:masterClrMapping/>
  </p:clrMapOvr>
  <p:transition spd="slow">
    <p:push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772400" cy="1470025"/>
          </a:xfrm>
        </p:spPr>
        <p:txBody>
          <a:bodyPr>
            <a:noAutofit/>
          </a:bodyPr>
          <a:lstStyle/>
          <a:p>
            <a:r>
              <a:rPr lang="en-US" sz="2800" dirty="0" smtClean="0"/>
              <a:t>With words that indicate portions—</a:t>
            </a:r>
            <a:r>
              <a:rPr lang="en-US" sz="2800" i="1" dirty="0" smtClean="0">
                <a:solidFill>
                  <a:srgbClr val="FF0000"/>
                </a:solidFill>
              </a:rPr>
              <a:t>percent</a:t>
            </a:r>
            <a:r>
              <a:rPr lang="en-US" sz="2800" i="1" dirty="0" smtClean="0"/>
              <a:t>,</a:t>
            </a:r>
            <a:r>
              <a:rPr lang="en-US" sz="2800" i="1" dirty="0" smtClean="0">
                <a:solidFill>
                  <a:srgbClr val="FF0000"/>
                </a:solidFill>
              </a:rPr>
              <a:t> fraction</a:t>
            </a:r>
            <a:r>
              <a:rPr lang="en-US" sz="2800" i="1" dirty="0" smtClean="0"/>
              <a:t>,</a:t>
            </a:r>
            <a:r>
              <a:rPr lang="en-US" sz="2800" i="1" dirty="0" smtClean="0">
                <a:solidFill>
                  <a:srgbClr val="FF0000"/>
                </a:solidFill>
              </a:rPr>
              <a:t> part</a:t>
            </a:r>
            <a:r>
              <a:rPr lang="en-US" sz="2800" i="1" dirty="0" smtClean="0"/>
              <a:t>,</a:t>
            </a:r>
            <a:r>
              <a:rPr lang="en-US" sz="2800" i="1" dirty="0" smtClean="0">
                <a:solidFill>
                  <a:srgbClr val="FF0000"/>
                </a:solidFill>
              </a:rPr>
              <a:t> majority</a:t>
            </a:r>
            <a:r>
              <a:rPr lang="en-US" sz="2800" i="1" dirty="0" smtClean="0"/>
              <a:t>,</a:t>
            </a:r>
            <a:r>
              <a:rPr lang="en-US" sz="2800" i="1" dirty="0" smtClean="0">
                <a:solidFill>
                  <a:srgbClr val="FF0000"/>
                </a:solidFill>
              </a:rPr>
              <a:t> some</a:t>
            </a:r>
            <a:r>
              <a:rPr lang="en-US" sz="2800" i="1" dirty="0" smtClean="0"/>
              <a:t>,</a:t>
            </a:r>
            <a:r>
              <a:rPr lang="en-US" sz="2800" i="1" dirty="0" smtClean="0">
                <a:solidFill>
                  <a:srgbClr val="FF0000"/>
                </a:solidFill>
              </a:rPr>
              <a:t> all</a:t>
            </a:r>
            <a:r>
              <a:rPr lang="en-US" sz="2800" i="1" dirty="0" smtClean="0"/>
              <a:t>,</a:t>
            </a:r>
            <a:r>
              <a:rPr lang="en-US" sz="2800" i="1" dirty="0" smtClean="0">
                <a:solidFill>
                  <a:srgbClr val="FF0000"/>
                </a:solidFill>
              </a:rPr>
              <a:t> none</a:t>
            </a:r>
            <a:r>
              <a:rPr lang="en-US" sz="2800" i="1" dirty="0" smtClean="0"/>
              <a:t>,</a:t>
            </a:r>
            <a:r>
              <a:rPr lang="en-US" sz="2800" i="1" dirty="0" smtClean="0">
                <a:solidFill>
                  <a:srgbClr val="FF0000"/>
                </a:solidFill>
              </a:rPr>
              <a:t> remainder</a:t>
            </a:r>
            <a:r>
              <a:rPr lang="en-US" sz="2800" dirty="0" smtClean="0"/>
              <a:t>,</a:t>
            </a:r>
            <a:r>
              <a:rPr lang="en-US" sz="2800" dirty="0" smtClean="0">
                <a:solidFill>
                  <a:srgbClr val="FF0000"/>
                </a:solidFill>
              </a:rPr>
              <a:t> </a:t>
            </a:r>
            <a:r>
              <a:rPr lang="en-US" sz="2800" dirty="0" smtClean="0"/>
              <a:t>and so forth —look at the </a:t>
            </a:r>
            <a:r>
              <a:rPr lang="en-US" sz="2800" dirty="0" smtClean="0">
                <a:solidFill>
                  <a:srgbClr val="00B050"/>
                </a:solidFill>
              </a:rPr>
              <a:t>noun</a:t>
            </a:r>
            <a:r>
              <a:rPr lang="en-US" sz="2800" dirty="0" smtClean="0"/>
              <a:t> in your </a:t>
            </a:r>
            <a:r>
              <a:rPr lang="en-US" sz="2800" i="1" dirty="0" smtClean="0"/>
              <a:t>of</a:t>
            </a:r>
            <a:r>
              <a:rPr lang="en-US" sz="2800" dirty="0" smtClean="0"/>
              <a:t> phrase (object of the preposition) to determine whether to use a singular or plural verb. If the object of the preposition is </a:t>
            </a:r>
            <a:r>
              <a:rPr lang="en-US" sz="2800" dirty="0" smtClean="0">
                <a:solidFill>
                  <a:srgbClr val="00B050"/>
                </a:solidFill>
              </a:rPr>
              <a:t>singular</a:t>
            </a:r>
            <a:r>
              <a:rPr lang="en-US" sz="2800" dirty="0" smtClean="0"/>
              <a:t>, use a </a:t>
            </a:r>
            <a:r>
              <a:rPr lang="en-US" sz="2800" dirty="0" smtClean="0">
                <a:solidFill>
                  <a:srgbClr val="00B050"/>
                </a:solidFill>
              </a:rPr>
              <a:t>singular verb</a:t>
            </a:r>
            <a:r>
              <a:rPr lang="en-US" sz="2800" dirty="0" smtClean="0"/>
              <a:t>. If the object of the preposition is </a:t>
            </a:r>
            <a:r>
              <a:rPr lang="en-US" sz="2800" dirty="0" smtClean="0">
                <a:solidFill>
                  <a:srgbClr val="00B050"/>
                </a:solidFill>
              </a:rPr>
              <a:t>plural</a:t>
            </a:r>
            <a:r>
              <a:rPr lang="en-US" sz="2800" dirty="0" smtClean="0"/>
              <a:t>, use a </a:t>
            </a:r>
            <a:r>
              <a:rPr lang="en-US" sz="2800" dirty="0" smtClean="0">
                <a:solidFill>
                  <a:srgbClr val="00B050"/>
                </a:solidFill>
              </a:rPr>
              <a:t>plural verb</a:t>
            </a:r>
            <a:r>
              <a:rPr lang="en-US" sz="2800" dirty="0" smtClean="0"/>
              <a:t>.</a:t>
            </a:r>
            <a:endParaRPr lang="en-US" sz="2800" dirty="0"/>
          </a:p>
        </p:txBody>
      </p:sp>
      <p:sp>
        <p:nvSpPr>
          <p:cNvPr id="4" name="Rectangle 3"/>
          <p:cNvSpPr/>
          <p:nvPr/>
        </p:nvSpPr>
        <p:spPr>
          <a:xfrm>
            <a:off x="2362200" y="3810000"/>
            <a:ext cx="4572000" cy="1846659"/>
          </a:xfrm>
          <a:prstGeom prst="rect">
            <a:avLst/>
          </a:prstGeom>
        </p:spPr>
        <p:txBody>
          <a:bodyPr>
            <a:spAutoFit/>
          </a:bodyPr>
          <a:lstStyle/>
          <a:p>
            <a:r>
              <a:rPr lang="en-US" sz="2400" b="1" i="1" dirty="0" smtClean="0"/>
              <a:t>Example1: </a:t>
            </a:r>
            <a:r>
              <a:rPr lang="en-US" sz="2400" i="1" dirty="0" smtClean="0"/>
              <a:t>Fifty percent of the pie has disappeared.</a:t>
            </a:r>
            <a:r>
              <a:rPr lang="en-US" sz="2400" dirty="0" smtClean="0"/>
              <a:t/>
            </a:r>
            <a:br>
              <a:rPr lang="en-US" sz="2400" dirty="0" smtClean="0"/>
            </a:br>
            <a:r>
              <a:rPr lang="en-US" sz="2400" b="1" dirty="0" smtClean="0"/>
              <a:t>Example2: </a:t>
            </a:r>
            <a:r>
              <a:rPr lang="en-US" sz="2400" i="1" dirty="0" smtClean="0"/>
              <a:t>None of the sentences were punctuated correctly.</a:t>
            </a:r>
            <a:endParaRPr lang="en-US" sz="2400" dirty="0" smtClean="0"/>
          </a:p>
          <a:p>
            <a:endParaRPr lang="en-US" dirty="0"/>
          </a:p>
        </p:txBody>
      </p:sp>
    </p:spTree>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76400"/>
            <a:ext cx="7772400" cy="1470025"/>
          </a:xfrm>
        </p:spPr>
        <p:txBody>
          <a:bodyPr>
            <a:normAutofit fontScale="90000"/>
          </a:bodyPr>
          <a:lstStyle/>
          <a:p>
            <a:r>
              <a:rPr lang="en-US" dirty="0" smtClean="0"/>
              <a:t>The expression </a:t>
            </a:r>
            <a:r>
              <a:rPr lang="en-US" i="1" dirty="0" smtClean="0">
                <a:solidFill>
                  <a:srgbClr val="FF0000"/>
                </a:solidFill>
              </a:rPr>
              <a:t>the number </a:t>
            </a:r>
            <a:r>
              <a:rPr lang="en-US" dirty="0" smtClean="0"/>
              <a:t>is followed by a </a:t>
            </a:r>
            <a:r>
              <a:rPr lang="en-US" dirty="0" smtClean="0">
                <a:solidFill>
                  <a:srgbClr val="FF0000"/>
                </a:solidFill>
              </a:rPr>
              <a:t>singular</a:t>
            </a:r>
            <a:r>
              <a:rPr lang="en-US" dirty="0" smtClean="0"/>
              <a:t> verb while the expression </a:t>
            </a:r>
            <a:r>
              <a:rPr lang="en-US" i="1" dirty="0" smtClean="0">
                <a:solidFill>
                  <a:srgbClr val="00B050"/>
                </a:solidFill>
              </a:rPr>
              <a:t>a number</a:t>
            </a:r>
            <a:r>
              <a:rPr lang="en-US" dirty="0" smtClean="0">
                <a:solidFill>
                  <a:srgbClr val="00B050"/>
                </a:solidFill>
              </a:rPr>
              <a:t> </a:t>
            </a:r>
            <a:r>
              <a:rPr lang="en-US" dirty="0" smtClean="0"/>
              <a:t>is followed by a </a:t>
            </a:r>
            <a:r>
              <a:rPr lang="en-US" dirty="0" smtClean="0">
                <a:solidFill>
                  <a:srgbClr val="00B050"/>
                </a:solidFill>
              </a:rPr>
              <a:t>plural</a:t>
            </a:r>
            <a:r>
              <a:rPr lang="en-US" dirty="0" smtClean="0"/>
              <a:t> verb. </a:t>
            </a:r>
            <a:br>
              <a:rPr lang="en-US" dirty="0" smtClean="0"/>
            </a:b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
            </a:r>
            <a:br>
              <a:rPr lang="en-US" dirty="0" smtClean="0"/>
            </a:br>
            <a:r>
              <a:rPr lang="en-US" b="1" i="1" dirty="0" smtClean="0"/>
              <a:t>Example1:</a:t>
            </a:r>
            <a:r>
              <a:rPr lang="en-US" dirty="0" smtClean="0"/>
              <a:t> </a:t>
            </a:r>
            <a:r>
              <a:rPr lang="en-US" i="1" dirty="0" smtClean="0"/>
              <a:t>The number of people we need to hire is thirteen.</a:t>
            </a:r>
          </a:p>
          <a:p>
            <a:r>
              <a:rPr lang="en-US" b="1" dirty="0" smtClean="0"/>
              <a:t>Example2:</a:t>
            </a:r>
            <a:r>
              <a:rPr lang="en-US" dirty="0" smtClean="0"/>
              <a:t> </a:t>
            </a:r>
            <a:r>
              <a:rPr lang="en-US" i="1" dirty="0" smtClean="0"/>
              <a:t>A number of people have written in about this subject.</a:t>
            </a:r>
            <a:endParaRPr lang="en-US" dirty="0"/>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fontScale="90000"/>
          </a:bodyPr>
          <a:lstStyle/>
          <a:p>
            <a:r>
              <a:rPr lang="en-US" dirty="0" smtClean="0"/>
              <a:t>When </a:t>
            </a:r>
            <a:r>
              <a:rPr lang="en-US" i="1" dirty="0" smtClean="0">
                <a:solidFill>
                  <a:srgbClr val="FF0000"/>
                </a:solidFill>
              </a:rPr>
              <a:t>either</a:t>
            </a:r>
            <a:r>
              <a:rPr lang="en-US" dirty="0" smtClean="0"/>
              <a:t> and </a:t>
            </a:r>
            <a:r>
              <a:rPr lang="en-US" i="1" dirty="0" smtClean="0">
                <a:solidFill>
                  <a:srgbClr val="FF0000"/>
                </a:solidFill>
              </a:rPr>
              <a:t>neither</a:t>
            </a:r>
            <a:r>
              <a:rPr lang="en-US" dirty="0" smtClean="0"/>
              <a:t> are subjects, they always take </a:t>
            </a:r>
            <a:r>
              <a:rPr lang="en-US" dirty="0" smtClean="0">
                <a:solidFill>
                  <a:srgbClr val="FF0000"/>
                </a:solidFill>
              </a:rPr>
              <a:t>singular </a:t>
            </a:r>
            <a:r>
              <a:rPr lang="en-US" dirty="0" smtClean="0"/>
              <a:t>verbs.</a:t>
            </a:r>
            <a:endParaRPr lang="en-US" dirty="0"/>
          </a:p>
        </p:txBody>
      </p:sp>
      <p:sp>
        <p:nvSpPr>
          <p:cNvPr id="3" name="Subtitle 2"/>
          <p:cNvSpPr>
            <a:spLocks noGrp="1"/>
          </p:cNvSpPr>
          <p:nvPr>
            <p:ph type="subTitle" idx="1"/>
          </p:nvPr>
        </p:nvSpPr>
        <p:spPr>
          <a:xfrm>
            <a:off x="1295400" y="3200400"/>
            <a:ext cx="6400800" cy="1752600"/>
          </a:xfrm>
        </p:spPr>
        <p:txBody>
          <a:bodyPr>
            <a:noAutofit/>
          </a:bodyPr>
          <a:lstStyle/>
          <a:p>
            <a:pPr algn="l"/>
            <a:r>
              <a:rPr lang="en-US" sz="3600" b="1" i="1" dirty="0" smtClean="0"/>
              <a:t>   	Example1:</a:t>
            </a:r>
            <a:r>
              <a:rPr lang="en-US" sz="3600" dirty="0" smtClean="0"/>
              <a:t> </a:t>
            </a:r>
            <a:r>
              <a:rPr lang="en-US" sz="3600" i="1" dirty="0" smtClean="0"/>
              <a:t>Neither of them is available to speak right now.</a:t>
            </a:r>
          </a:p>
          <a:p>
            <a:pPr algn="l"/>
            <a:r>
              <a:rPr lang="en-US" sz="3600" b="1" i="1" dirty="0" smtClean="0"/>
              <a:t>	Example2: </a:t>
            </a:r>
            <a:r>
              <a:rPr lang="en-US" sz="3600" i="1" dirty="0" smtClean="0"/>
              <a:t>Either of us is capable of doing the job.</a:t>
            </a:r>
            <a:endParaRPr lang="en-US" sz="3600"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Autofit/>
          </a:bodyPr>
          <a:lstStyle/>
          <a:p>
            <a:r>
              <a:rPr lang="en-US" sz="3600" dirty="0" smtClean="0"/>
              <a:t>The words </a:t>
            </a:r>
            <a:r>
              <a:rPr lang="en-US" sz="3600" i="1" dirty="0" smtClean="0">
                <a:solidFill>
                  <a:srgbClr val="FF0000"/>
                </a:solidFill>
              </a:rPr>
              <a:t>here</a:t>
            </a:r>
            <a:r>
              <a:rPr lang="en-US" sz="3600" dirty="0" smtClean="0"/>
              <a:t> and </a:t>
            </a:r>
            <a:r>
              <a:rPr lang="en-US" sz="3600" i="1" dirty="0" smtClean="0">
                <a:solidFill>
                  <a:srgbClr val="FF0000"/>
                </a:solidFill>
              </a:rPr>
              <a:t>there</a:t>
            </a:r>
            <a:r>
              <a:rPr lang="en-US" sz="3600" dirty="0" smtClean="0"/>
              <a:t> have generally been labeled as </a:t>
            </a:r>
            <a:r>
              <a:rPr lang="en-US" sz="3600" dirty="0" smtClean="0">
                <a:solidFill>
                  <a:srgbClr val="FF0000"/>
                </a:solidFill>
              </a:rPr>
              <a:t>adverbs</a:t>
            </a:r>
            <a:r>
              <a:rPr lang="en-US" sz="3600" dirty="0" smtClean="0"/>
              <a:t> even though they indicate place. In sentences </a:t>
            </a:r>
            <a:r>
              <a:rPr lang="en-US" sz="3600" dirty="0" smtClean="0">
                <a:solidFill>
                  <a:srgbClr val="FF0000"/>
                </a:solidFill>
              </a:rPr>
              <a:t>beginning</a:t>
            </a:r>
            <a:r>
              <a:rPr lang="en-US" sz="3600" dirty="0" smtClean="0"/>
              <a:t> with </a:t>
            </a:r>
            <a:r>
              <a:rPr lang="en-US" sz="3600" i="1" dirty="0" smtClean="0">
                <a:solidFill>
                  <a:srgbClr val="FF0000"/>
                </a:solidFill>
              </a:rPr>
              <a:t>here</a:t>
            </a:r>
            <a:r>
              <a:rPr lang="en-US" sz="3600" dirty="0" smtClean="0"/>
              <a:t> or </a:t>
            </a:r>
            <a:r>
              <a:rPr lang="en-US" sz="3600" i="1" dirty="0" smtClean="0">
                <a:solidFill>
                  <a:srgbClr val="FF0000"/>
                </a:solidFill>
              </a:rPr>
              <a:t>there</a:t>
            </a:r>
            <a:r>
              <a:rPr lang="en-US" sz="3600" dirty="0" smtClean="0"/>
              <a:t>, the </a:t>
            </a:r>
            <a:r>
              <a:rPr lang="en-US" sz="3600" dirty="0" smtClean="0">
                <a:solidFill>
                  <a:srgbClr val="FF0000"/>
                </a:solidFill>
              </a:rPr>
              <a:t>subject follows the verb</a:t>
            </a:r>
            <a:r>
              <a:rPr lang="en-US" sz="3600" dirty="0" smtClean="0"/>
              <a:t>.</a:t>
            </a:r>
            <a:endParaRPr lang="en-US" sz="3600" dirty="0"/>
          </a:p>
        </p:txBody>
      </p:sp>
      <p:sp>
        <p:nvSpPr>
          <p:cNvPr id="3" name="Subtitle 2"/>
          <p:cNvSpPr>
            <a:spLocks noGrp="1"/>
          </p:cNvSpPr>
          <p:nvPr>
            <p:ph type="subTitle" idx="1"/>
          </p:nvPr>
        </p:nvSpPr>
        <p:spPr/>
        <p:txBody>
          <a:bodyPr>
            <a:normAutofit fontScale="92500" lnSpcReduction="20000"/>
          </a:bodyPr>
          <a:lstStyle/>
          <a:p>
            <a:r>
              <a:rPr lang="en-US" b="1" i="1" dirty="0" smtClean="0"/>
              <a:t>Example1:</a:t>
            </a:r>
            <a:r>
              <a:rPr lang="en-US" dirty="0" smtClean="0"/>
              <a:t> </a:t>
            </a:r>
            <a:r>
              <a:rPr lang="en-US" i="1" dirty="0" smtClean="0"/>
              <a:t>There are four </a:t>
            </a:r>
            <a:r>
              <a:rPr lang="en-US" i="1" u="sng" dirty="0" smtClean="0"/>
              <a:t>hurdles</a:t>
            </a:r>
            <a:r>
              <a:rPr lang="en-US" i="1" dirty="0" smtClean="0"/>
              <a:t> to jump. </a:t>
            </a:r>
          </a:p>
          <a:p>
            <a:r>
              <a:rPr lang="en-US" b="1" i="1" dirty="0" smtClean="0"/>
              <a:t>Example2: </a:t>
            </a:r>
            <a:r>
              <a:rPr lang="en-US" i="1" dirty="0" smtClean="0"/>
              <a:t>There is a high </a:t>
            </a:r>
            <a:r>
              <a:rPr lang="en-US" i="1" u="sng" dirty="0" smtClean="0"/>
              <a:t>hurdle</a:t>
            </a:r>
            <a:r>
              <a:rPr lang="en-US" i="1" dirty="0" smtClean="0"/>
              <a:t> to jump.</a:t>
            </a:r>
            <a:endParaRPr lang="en-US" dirty="0"/>
          </a:p>
        </p:txBody>
      </p:sp>
    </p:spTree>
  </p:cSld>
  <p:clrMapOvr>
    <a:masterClrMapping/>
  </p:clrMapOvr>
  <p:transition spd="slow">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dirty="0" smtClean="0"/>
              <a:t>Use a </a:t>
            </a:r>
            <a:r>
              <a:rPr lang="en-US" dirty="0" smtClean="0">
                <a:solidFill>
                  <a:srgbClr val="FF0000"/>
                </a:solidFill>
              </a:rPr>
              <a:t>singular</a:t>
            </a:r>
            <a:r>
              <a:rPr lang="en-US" dirty="0" smtClean="0"/>
              <a:t> verb with </a:t>
            </a:r>
            <a:r>
              <a:rPr lang="en-US" dirty="0" smtClean="0">
                <a:solidFill>
                  <a:srgbClr val="FF0000"/>
                </a:solidFill>
              </a:rPr>
              <a:t>sums of money</a:t>
            </a:r>
            <a:r>
              <a:rPr lang="en-US" dirty="0" smtClean="0"/>
              <a:t> or </a:t>
            </a:r>
            <a:r>
              <a:rPr lang="en-US" dirty="0" smtClean="0">
                <a:solidFill>
                  <a:srgbClr val="FF0000"/>
                </a:solidFill>
              </a:rPr>
              <a:t>periods of time</a:t>
            </a:r>
            <a:r>
              <a:rPr lang="en-US" dirty="0" smtClean="0"/>
              <a:t>. </a:t>
            </a:r>
            <a:endParaRPr lang="en-US" dirty="0"/>
          </a:p>
        </p:txBody>
      </p:sp>
      <p:sp>
        <p:nvSpPr>
          <p:cNvPr id="3" name="Subtitle 2"/>
          <p:cNvSpPr>
            <a:spLocks noGrp="1"/>
          </p:cNvSpPr>
          <p:nvPr>
            <p:ph type="subTitle" idx="1"/>
          </p:nvPr>
        </p:nvSpPr>
        <p:spPr/>
        <p:txBody>
          <a:bodyPr>
            <a:normAutofit fontScale="92500" lnSpcReduction="20000"/>
          </a:bodyPr>
          <a:lstStyle/>
          <a:p>
            <a:r>
              <a:rPr lang="en-US" b="1" i="1" dirty="0" smtClean="0"/>
              <a:t>Example1:</a:t>
            </a:r>
            <a:r>
              <a:rPr lang="en-US" dirty="0" smtClean="0"/>
              <a:t> </a:t>
            </a:r>
            <a:r>
              <a:rPr lang="en-US" i="1" dirty="0" smtClean="0"/>
              <a:t>Ten dollars is a high price to pay.</a:t>
            </a:r>
          </a:p>
          <a:p>
            <a:r>
              <a:rPr lang="en-US" b="1" i="1" dirty="0" smtClean="0"/>
              <a:t>Example2: </a:t>
            </a:r>
            <a:r>
              <a:rPr lang="en-US" i="1" dirty="0" smtClean="0"/>
              <a:t>Five years is the maximum sentence for that offense.</a:t>
            </a:r>
            <a:endParaRPr lang="en-US" dirty="0"/>
          </a:p>
        </p:txBody>
      </p:sp>
    </p:spTree>
  </p:cSld>
  <p:clrMapOvr>
    <a:masterClrMapping/>
  </p:clrMapOvr>
  <p:transition spd="slow">
    <p:spli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Autofit/>
          </a:bodyPr>
          <a:lstStyle/>
          <a:p>
            <a:r>
              <a:rPr lang="en-US" sz="2400" dirty="0" smtClean="0"/>
              <a:t>Sometimes the pronoun </a:t>
            </a:r>
            <a:r>
              <a:rPr lang="en-US" sz="2400" i="1" dirty="0" smtClean="0">
                <a:solidFill>
                  <a:srgbClr val="FF0000"/>
                </a:solidFill>
              </a:rPr>
              <a:t>who</a:t>
            </a:r>
            <a:r>
              <a:rPr lang="en-US" sz="2400" i="1" dirty="0" smtClean="0"/>
              <a:t>,</a:t>
            </a:r>
            <a:r>
              <a:rPr lang="en-US" sz="2400" i="1" dirty="0" smtClean="0">
                <a:solidFill>
                  <a:srgbClr val="FF0000"/>
                </a:solidFill>
              </a:rPr>
              <a:t> that</a:t>
            </a:r>
            <a:r>
              <a:rPr lang="en-US" sz="2400" dirty="0" smtClean="0"/>
              <a:t>, or </a:t>
            </a:r>
            <a:r>
              <a:rPr lang="en-US" sz="2400" i="1" dirty="0" smtClean="0">
                <a:solidFill>
                  <a:srgbClr val="FF0000"/>
                </a:solidFill>
              </a:rPr>
              <a:t>which</a:t>
            </a:r>
            <a:r>
              <a:rPr lang="en-US" sz="2400" dirty="0" smtClean="0"/>
              <a:t> is the subject of a verb in the middle of the sentence. The pronouns </a:t>
            </a:r>
            <a:r>
              <a:rPr lang="en-US" sz="2400" i="1" dirty="0" smtClean="0"/>
              <a:t>who, that</a:t>
            </a:r>
            <a:r>
              <a:rPr lang="en-US" sz="2400" dirty="0" smtClean="0"/>
              <a:t>, and </a:t>
            </a:r>
            <a:r>
              <a:rPr lang="en-US" sz="2400" i="1" dirty="0" smtClean="0"/>
              <a:t>which</a:t>
            </a:r>
            <a:r>
              <a:rPr lang="en-US" sz="2400" dirty="0" smtClean="0"/>
              <a:t> </a:t>
            </a:r>
            <a:r>
              <a:rPr lang="en-US" sz="2400" dirty="0" smtClean="0">
                <a:solidFill>
                  <a:srgbClr val="FF0000"/>
                </a:solidFill>
              </a:rPr>
              <a:t>become singular </a:t>
            </a:r>
            <a:r>
              <a:rPr lang="en-US" sz="2400" dirty="0" smtClean="0"/>
              <a:t>or </a:t>
            </a:r>
            <a:r>
              <a:rPr lang="en-US" sz="2400" dirty="0" smtClean="0">
                <a:solidFill>
                  <a:srgbClr val="FF0000"/>
                </a:solidFill>
              </a:rPr>
              <a:t>plural </a:t>
            </a:r>
            <a:r>
              <a:rPr lang="en-US" sz="2400" dirty="0" smtClean="0"/>
              <a:t>according </a:t>
            </a:r>
            <a:r>
              <a:rPr lang="en-US" sz="2400" dirty="0" smtClean="0">
                <a:solidFill>
                  <a:srgbClr val="FF0000"/>
                </a:solidFill>
              </a:rPr>
              <a:t>to the noun directly in front </a:t>
            </a:r>
            <a:r>
              <a:rPr lang="en-US" sz="2400" dirty="0" smtClean="0"/>
              <a:t>of them. So, if that noun is singular, use a singular verb. If it is plural, use a plural verb. </a:t>
            </a:r>
            <a:endParaRPr lang="en-US" sz="2400" dirty="0"/>
          </a:p>
        </p:txBody>
      </p:sp>
      <p:sp>
        <p:nvSpPr>
          <p:cNvPr id="3" name="Subtitle 2"/>
          <p:cNvSpPr>
            <a:spLocks noGrp="1"/>
          </p:cNvSpPr>
          <p:nvPr>
            <p:ph type="subTitle" idx="1"/>
          </p:nvPr>
        </p:nvSpPr>
        <p:spPr>
          <a:xfrm>
            <a:off x="1295400" y="3200400"/>
            <a:ext cx="6400800" cy="1752600"/>
          </a:xfrm>
        </p:spPr>
        <p:txBody>
          <a:bodyPr>
            <a:noAutofit/>
          </a:bodyPr>
          <a:lstStyle/>
          <a:p>
            <a:r>
              <a:rPr lang="en-US" sz="2400" b="1" i="1" dirty="0" smtClean="0"/>
              <a:t>Example1:</a:t>
            </a:r>
            <a:r>
              <a:rPr lang="en-US" sz="2400" dirty="0" smtClean="0"/>
              <a:t> </a:t>
            </a:r>
            <a:r>
              <a:rPr lang="en-US" sz="2400" i="1" dirty="0" err="1" smtClean="0"/>
              <a:t>Salma</a:t>
            </a:r>
            <a:r>
              <a:rPr lang="en-US" sz="2400" i="1" dirty="0" smtClean="0"/>
              <a:t> is the scientist who writes the reports.</a:t>
            </a:r>
            <a:r>
              <a:rPr lang="en-US" sz="2400" dirty="0" smtClean="0"/>
              <a:t/>
            </a:r>
            <a:br>
              <a:rPr lang="en-US" sz="2400" dirty="0" smtClean="0"/>
            </a:br>
            <a:r>
              <a:rPr lang="en-US" sz="2400" dirty="0" smtClean="0"/>
              <a:t>The word in front of </a:t>
            </a:r>
            <a:r>
              <a:rPr lang="en-US" sz="2400" i="1" dirty="0" smtClean="0"/>
              <a:t>who</a:t>
            </a:r>
            <a:r>
              <a:rPr lang="en-US" sz="2400" dirty="0" smtClean="0"/>
              <a:t> is </a:t>
            </a:r>
            <a:r>
              <a:rPr lang="en-US" sz="2400" i="1" dirty="0" smtClean="0"/>
              <a:t>scientist</a:t>
            </a:r>
            <a:r>
              <a:rPr lang="en-US" sz="2400" dirty="0" smtClean="0"/>
              <a:t>, which is singular. Therefore, use the singular verb </a:t>
            </a:r>
            <a:r>
              <a:rPr lang="en-US" sz="2400" i="1" dirty="0" smtClean="0"/>
              <a:t>writes</a:t>
            </a:r>
            <a:r>
              <a:rPr lang="en-US" sz="2400" dirty="0" smtClean="0"/>
              <a:t>.</a:t>
            </a:r>
          </a:p>
          <a:p>
            <a:r>
              <a:rPr lang="en-US" sz="2400" b="1" dirty="0" smtClean="0"/>
              <a:t>Example2: </a:t>
            </a:r>
            <a:r>
              <a:rPr lang="en-US" sz="2400" i="1" dirty="0" smtClean="0"/>
              <a:t>He is one of the men who do the work.</a:t>
            </a:r>
            <a:r>
              <a:rPr lang="en-US" sz="2400" dirty="0" smtClean="0"/>
              <a:t> </a:t>
            </a:r>
            <a:br>
              <a:rPr lang="en-US" sz="2400" dirty="0" smtClean="0"/>
            </a:br>
            <a:r>
              <a:rPr lang="en-US" sz="2400" dirty="0" smtClean="0"/>
              <a:t>The word in front of </a:t>
            </a:r>
            <a:r>
              <a:rPr lang="en-US" sz="2400" i="1" dirty="0" smtClean="0"/>
              <a:t>who</a:t>
            </a:r>
            <a:r>
              <a:rPr lang="en-US" sz="2400" dirty="0" smtClean="0"/>
              <a:t> is </a:t>
            </a:r>
            <a:r>
              <a:rPr lang="en-US" sz="2400" i="1" dirty="0" smtClean="0"/>
              <a:t>men</a:t>
            </a:r>
            <a:r>
              <a:rPr lang="en-US" sz="2400" dirty="0" smtClean="0"/>
              <a:t>, which is plural. Therefore, use the plural verb </a:t>
            </a:r>
            <a:r>
              <a:rPr lang="en-US" sz="2400" i="1" dirty="0" smtClean="0"/>
              <a:t>do.</a:t>
            </a:r>
            <a:endParaRPr lang="en-US" sz="2400" b="1" dirty="0"/>
          </a:p>
        </p:txBody>
      </p:sp>
    </p:spTree>
  </p:cSld>
  <p:clrMapOvr>
    <a:masterClrMapping/>
  </p:clrMapOvr>
  <p:transition spd="slow">
    <p:pull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38200"/>
            <a:ext cx="7772400" cy="1470025"/>
          </a:xfrm>
        </p:spPr>
        <p:txBody>
          <a:bodyPr>
            <a:normAutofit fontScale="90000"/>
          </a:bodyPr>
          <a:lstStyle/>
          <a:p>
            <a:r>
              <a:rPr lang="en-US" dirty="0" smtClean="0"/>
              <a:t>Collective nouns such as </a:t>
            </a:r>
            <a:r>
              <a:rPr lang="en-US" i="1" dirty="0" smtClean="0">
                <a:solidFill>
                  <a:srgbClr val="FF0000"/>
                </a:solidFill>
              </a:rPr>
              <a:t>team</a:t>
            </a:r>
            <a:r>
              <a:rPr lang="en-US" dirty="0" smtClean="0"/>
              <a:t> and </a:t>
            </a:r>
            <a:r>
              <a:rPr lang="en-US" i="1" dirty="0" smtClean="0">
                <a:solidFill>
                  <a:srgbClr val="FF0000"/>
                </a:solidFill>
              </a:rPr>
              <a:t>staff</a:t>
            </a:r>
            <a:r>
              <a:rPr lang="en-US" dirty="0" smtClean="0"/>
              <a:t> may be either </a:t>
            </a:r>
            <a:r>
              <a:rPr lang="en-US" dirty="0" smtClean="0">
                <a:solidFill>
                  <a:srgbClr val="FF0000"/>
                </a:solidFill>
              </a:rPr>
              <a:t>singular or plural </a:t>
            </a:r>
            <a:r>
              <a:rPr lang="en-US" dirty="0" smtClean="0"/>
              <a:t>depending on their </a:t>
            </a:r>
            <a:r>
              <a:rPr lang="en-US" dirty="0" smtClean="0">
                <a:solidFill>
                  <a:srgbClr val="FF0000"/>
                </a:solidFill>
              </a:rPr>
              <a:t>use</a:t>
            </a:r>
            <a:r>
              <a:rPr lang="en-US" dirty="0" smtClean="0"/>
              <a:t> in the sentence</a:t>
            </a:r>
            <a:endParaRPr lang="en-US" dirty="0"/>
          </a:p>
        </p:txBody>
      </p:sp>
      <p:sp>
        <p:nvSpPr>
          <p:cNvPr id="3" name="Subtitle 2"/>
          <p:cNvSpPr>
            <a:spLocks noGrp="1"/>
          </p:cNvSpPr>
          <p:nvPr>
            <p:ph type="subTitle" idx="1"/>
          </p:nvPr>
        </p:nvSpPr>
        <p:spPr>
          <a:xfrm>
            <a:off x="1295400" y="3124200"/>
            <a:ext cx="6400800" cy="1752600"/>
          </a:xfrm>
        </p:spPr>
        <p:txBody>
          <a:bodyPr>
            <a:normAutofit fontScale="92500" lnSpcReduction="20000"/>
          </a:bodyPr>
          <a:lstStyle/>
          <a:p>
            <a:pPr algn="l"/>
            <a:r>
              <a:rPr lang="en-US" b="1" i="1" dirty="0" smtClean="0"/>
              <a:t>Example1:</a:t>
            </a:r>
            <a:r>
              <a:rPr lang="en-US" dirty="0" smtClean="0"/>
              <a:t> </a:t>
            </a:r>
            <a:r>
              <a:rPr lang="en-US" i="1" dirty="0" smtClean="0"/>
              <a:t>The staff is in a meeting.</a:t>
            </a:r>
          </a:p>
          <a:p>
            <a:pPr algn="l"/>
            <a:r>
              <a:rPr lang="en-US" b="1" i="1" dirty="0" smtClean="0"/>
              <a:t>Example2: </a:t>
            </a:r>
            <a:r>
              <a:rPr lang="en-US" i="1" dirty="0" smtClean="0"/>
              <a:t>The staff are in disagreement about the findings.</a:t>
            </a:r>
            <a:r>
              <a:rPr lang="en-US" dirty="0" smtClean="0"/>
              <a:t/>
            </a:r>
            <a:br>
              <a:rPr lang="en-US" dirty="0" smtClean="0"/>
            </a:br>
            <a:endParaRPr lang="en-US" dirty="0"/>
          </a:p>
        </p:txBody>
      </p:sp>
    </p:spTree>
  </p:cSld>
  <p:clrMapOvr>
    <a:masterClrMapping/>
  </p:clrMapOvr>
  <p:transition spd="slow" advClick="0">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smtClean="0">
                <a:solidFill>
                  <a:srgbClr val="00B0F0"/>
                </a:solidFill>
              </a:rPr>
              <a:t>Final Assessment</a:t>
            </a:r>
            <a:endParaRPr lang="en-US" dirty="0">
              <a:solidFill>
                <a:srgbClr val="00B0F0"/>
              </a:solidFill>
            </a:endParaRPr>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sz="2400" dirty="0" smtClean="0"/>
              <a:t>Neither the lion tamer nor the clowns are/ is signing any autographs tonight. </a:t>
            </a:r>
          </a:p>
          <a:p>
            <a:pPr marL="514350" indent="-514350">
              <a:buFont typeface="Arial" pitchFamily="34" charset="0"/>
              <a:buAutoNum type="arabicPeriod"/>
            </a:pPr>
            <a:r>
              <a:rPr lang="en-US" sz="2400" dirty="0" smtClean="0"/>
              <a:t>Neither of America’s major political parties are/ is interested in making the trade balance an important issue in the recent elections. </a:t>
            </a:r>
          </a:p>
          <a:p>
            <a:pPr marL="514350" indent="-514350">
              <a:buFont typeface="Arial" pitchFamily="34" charset="0"/>
              <a:buAutoNum type="arabicPeriod"/>
            </a:pPr>
            <a:r>
              <a:rPr lang="en-US" sz="2400" dirty="0" smtClean="0"/>
              <a:t>Also allowed by the newer and more liberal investment law was/ were</a:t>
            </a:r>
            <a:r>
              <a:rPr lang="en-US" sz="2400" dirty="0" smtClean="0">
                <a:solidFill>
                  <a:srgbClr val="FFFF00"/>
                </a:solidFill>
              </a:rPr>
              <a:t> </a:t>
            </a:r>
            <a:r>
              <a:rPr lang="en-US" sz="2400" dirty="0" smtClean="0"/>
              <a:t>tax shelters, now commonly used by people of all classes. </a:t>
            </a:r>
          </a:p>
          <a:p>
            <a:pPr marL="514350" indent="-514350">
              <a:buFont typeface="Arial" pitchFamily="34" charset="0"/>
              <a:buAutoNum type="arabicPeriod"/>
            </a:pPr>
            <a:r>
              <a:rPr lang="en-US" sz="2400" dirty="0" smtClean="0"/>
              <a:t>The requirements for becoming an astronaut are/ is knowledge of physics and physical fitness rather than simple bravery and a sense of adventure. </a:t>
            </a:r>
          </a:p>
          <a:p>
            <a:pPr marL="514350" indent="-514350">
              <a:buFont typeface="Arial" pitchFamily="34" charset="0"/>
              <a:buAutoNum type="arabicPeriod"/>
            </a:pPr>
            <a:r>
              <a:rPr lang="en-US" sz="2400" dirty="0" smtClean="0"/>
              <a:t>A brand new committee of residents and business owners has/ have spoken with the town board to express its feelings about proposals for a new park in the neighborhood. </a:t>
            </a:r>
          </a:p>
          <a:p>
            <a:pPr marL="514350" indent="-514350">
              <a:buFont typeface="Arial" pitchFamily="34" charset="0"/>
              <a:buAutoNum type="arabicPeriod"/>
            </a:pPr>
            <a:endParaRPr lang="en-US" sz="2400" dirty="0" smtClean="0"/>
          </a:p>
        </p:txBody>
      </p:sp>
      <p:cxnSp>
        <p:nvCxnSpPr>
          <p:cNvPr id="5" name="Straight Connector 4"/>
          <p:cNvCxnSpPr/>
          <p:nvPr/>
        </p:nvCxnSpPr>
        <p:spPr>
          <a:xfrm>
            <a:off x="5410200" y="1905000"/>
            <a:ext cx="304800" cy="0"/>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553200" y="2590800"/>
            <a:ext cx="152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3000" y="3886200"/>
            <a:ext cx="457200" cy="0"/>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48400" y="4267200"/>
            <a:ext cx="30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96200" y="5257800"/>
            <a:ext cx="304800" cy="0"/>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Pre-Assessment</a:t>
            </a:r>
            <a:endParaRPr lang="en-US" dirty="0">
              <a:solidFill>
                <a:srgbClr val="00B0F0"/>
              </a:solidFill>
            </a:endParaRPr>
          </a:p>
        </p:txBody>
      </p:sp>
      <p:sp>
        <p:nvSpPr>
          <p:cNvPr id="3" name="Content Placeholder 2"/>
          <p:cNvSpPr>
            <a:spLocks noGrp="1"/>
          </p:cNvSpPr>
          <p:nvPr>
            <p:ph idx="1"/>
          </p:nvPr>
        </p:nvSpPr>
        <p:spPr>
          <a:xfrm>
            <a:off x="533400" y="1828800"/>
            <a:ext cx="8229600" cy="4525963"/>
          </a:xfrm>
          <a:ln w="0">
            <a:solidFill>
              <a:srgbClr val="FFFF00"/>
            </a:solidFill>
          </a:ln>
        </p:spPr>
        <p:txBody>
          <a:bodyPr/>
          <a:lstStyle/>
          <a:p>
            <a:pPr marL="457200" indent="-457200">
              <a:buNone/>
            </a:pPr>
            <a:r>
              <a:rPr lang="en-US" sz="2400" b="1" dirty="0" smtClean="0"/>
              <a:t>1. </a:t>
            </a:r>
            <a:r>
              <a:rPr lang="en-US" sz="2400" dirty="0" smtClean="0"/>
              <a:t>Either the physicians in this hospital or the chief administrator  is /are going to have to make a decision. </a:t>
            </a:r>
            <a:endParaRPr lang="en-US" dirty="0" smtClean="0"/>
          </a:p>
          <a:p>
            <a:pPr marL="457200" indent="-457200">
              <a:buNone/>
            </a:pPr>
            <a:r>
              <a:rPr lang="en-US" sz="2400" b="1" dirty="0" smtClean="0"/>
              <a:t>2.</a:t>
            </a:r>
            <a:r>
              <a:rPr lang="en-US" sz="2400" dirty="0" smtClean="0"/>
              <a:t> Either the Committee on Course Design or the Committee on College Operations decide/ decides these matters. </a:t>
            </a:r>
            <a:endParaRPr lang="en-US" dirty="0" smtClean="0"/>
          </a:p>
          <a:p>
            <a:pPr marL="457200" indent="-457200">
              <a:buNone/>
            </a:pPr>
            <a:r>
              <a:rPr lang="en-US" sz="2400" b="1" dirty="0" smtClean="0"/>
              <a:t>3. </a:t>
            </a:r>
            <a:r>
              <a:rPr lang="en-US" sz="2400" dirty="0" smtClean="0"/>
              <a:t>Some of the votes seem/ seems to have been miscounted.</a:t>
            </a:r>
          </a:p>
          <a:p>
            <a:pPr marL="457200" indent="-457200">
              <a:buNone/>
            </a:pPr>
            <a:r>
              <a:rPr lang="en-US" sz="2400" b="1" dirty="0" smtClean="0"/>
              <a:t>4. </a:t>
            </a:r>
            <a:r>
              <a:rPr lang="en-US" sz="2400" dirty="0" smtClean="0"/>
              <a:t>Each and every student and instructor in this building hope/ hopes for a new facility by next year.</a:t>
            </a:r>
          </a:p>
          <a:p>
            <a:pPr marL="457200" indent="-457200">
              <a:buNone/>
            </a:pPr>
            <a:r>
              <a:rPr lang="en-US" sz="2400" b="1" dirty="0" smtClean="0"/>
              <a:t>5.</a:t>
            </a:r>
            <a:r>
              <a:rPr lang="en-US" sz="2400" dirty="0" smtClean="0"/>
              <a:t> Each of the Girl Scouts do/ does a community service project each year.</a:t>
            </a:r>
            <a:br>
              <a:rPr lang="en-US" sz="2400" dirty="0" smtClean="0"/>
            </a:br>
            <a:endParaRPr lang="en-US" sz="2400" dirty="0" smtClean="0"/>
          </a:p>
        </p:txBody>
      </p:sp>
      <p:cxnSp>
        <p:nvCxnSpPr>
          <p:cNvPr id="5" name="Straight Connector 4"/>
          <p:cNvCxnSpPr/>
          <p:nvPr/>
        </p:nvCxnSpPr>
        <p:spPr>
          <a:xfrm>
            <a:off x="914400" y="2590800"/>
            <a:ext cx="381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4495800" y="3352800"/>
            <a:ext cx="914400" cy="76200"/>
          </a:xfrm>
          <a:prstGeom prst="line">
            <a:avLst/>
          </a:prstGeom>
          <a:ln w="444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3200400" y="3810000"/>
            <a:ext cx="609600" cy="7620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143000" y="4648200"/>
            <a:ext cx="609600" cy="0"/>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267200" y="5105400"/>
            <a:ext cx="533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0"/>
            <a:ext cx="7772400" cy="1470025"/>
          </a:xfrm>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457200" y="381000"/>
            <a:ext cx="8305800" cy="6019800"/>
          </a:xfrm>
        </p:spPr>
        <p:txBody>
          <a:bodyPr>
            <a:normAutofit fontScale="77500" lnSpcReduction="20000"/>
          </a:bodyPr>
          <a:lstStyle/>
          <a:p>
            <a:r>
              <a:rPr lang="en-US" sz="8600" dirty="0" smtClean="0">
                <a:solidFill>
                  <a:srgbClr val="FF0000"/>
                </a:solidFill>
              </a:rPr>
              <a:t>Singular</a:t>
            </a:r>
            <a:r>
              <a:rPr lang="en-US" sz="8600" dirty="0" smtClean="0"/>
              <a:t> subjects require </a:t>
            </a:r>
            <a:r>
              <a:rPr lang="en-US" sz="8600" dirty="0" smtClean="0">
                <a:solidFill>
                  <a:srgbClr val="FF0000"/>
                </a:solidFill>
              </a:rPr>
              <a:t>singular verbs </a:t>
            </a:r>
            <a:r>
              <a:rPr lang="en-US" sz="8600" dirty="0" smtClean="0"/>
              <a:t>and </a:t>
            </a:r>
            <a:r>
              <a:rPr lang="en-US" sz="8600" dirty="0" smtClean="0">
                <a:solidFill>
                  <a:srgbClr val="00B0F0"/>
                </a:solidFill>
              </a:rPr>
              <a:t>plural</a:t>
            </a:r>
            <a:r>
              <a:rPr lang="en-US" sz="8600" dirty="0" smtClean="0"/>
              <a:t> subjects require </a:t>
            </a:r>
            <a:r>
              <a:rPr lang="en-US" sz="8600" dirty="0" smtClean="0">
                <a:solidFill>
                  <a:srgbClr val="00B0F0"/>
                </a:solidFill>
              </a:rPr>
              <a:t>plural verbs</a:t>
            </a:r>
            <a:r>
              <a:rPr lang="en-US" sz="8600" dirty="0" smtClean="0"/>
              <a:t>.</a:t>
            </a:r>
          </a:p>
          <a:p>
            <a:r>
              <a:rPr lang="en-US" sz="8600" b="1" dirty="0" smtClean="0"/>
              <a:t>Example1:</a:t>
            </a:r>
            <a:r>
              <a:rPr lang="en-US" sz="8600" dirty="0" smtClean="0"/>
              <a:t> He walks.</a:t>
            </a:r>
          </a:p>
          <a:p>
            <a:r>
              <a:rPr lang="en-US" sz="8600" b="1" dirty="0" smtClean="0"/>
              <a:t>  Example2:</a:t>
            </a:r>
            <a:r>
              <a:rPr lang="en-US" sz="8600" dirty="0" smtClean="0"/>
              <a:t>They walk.</a:t>
            </a:r>
          </a:p>
          <a:p>
            <a:endParaRPr lang="en-US" dirty="0" smtClean="0"/>
          </a:p>
        </p:txBody>
      </p:sp>
    </p:spTree>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772400" cy="1470025"/>
          </a:xfrm>
        </p:spPr>
        <p:txBody>
          <a:bodyPr>
            <a:noAutofit/>
          </a:bodyPr>
          <a:lstStyle/>
          <a:p>
            <a:r>
              <a:rPr lang="en-US" sz="5400" dirty="0" smtClean="0"/>
              <a:t>Two singular subjects connected by </a:t>
            </a:r>
            <a:r>
              <a:rPr lang="en-US" sz="5400" i="1" dirty="0" smtClean="0">
                <a:solidFill>
                  <a:srgbClr val="FF0000"/>
                </a:solidFill>
              </a:rPr>
              <a:t>or</a:t>
            </a:r>
            <a:r>
              <a:rPr lang="en-US" sz="5400" dirty="0" smtClean="0"/>
              <a:t> </a:t>
            </a:r>
            <a:r>
              <a:rPr lang="en-US" sz="5400" dirty="0" err="1" smtClean="0"/>
              <a:t>or</a:t>
            </a:r>
            <a:r>
              <a:rPr lang="en-US" sz="5400" dirty="0" smtClean="0"/>
              <a:t> </a:t>
            </a:r>
            <a:r>
              <a:rPr lang="en-US" sz="5400" i="1" dirty="0" smtClean="0">
                <a:solidFill>
                  <a:srgbClr val="FF0000"/>
                </a:solidFill>
              </a:rPr>
              <a:t>nor</a:t>
            </a:r>
            <a:r>
              <a:rPr lang="en-US" sz="5400" dirty="0" smtClean="0"/>
              <a:t> require a</a:t>
            </a:r>
            <a:r>
              <a:rPr lang="en-US" sz="5400" dirty="0" smtClean="0">
                <a:solidFill>
                  <a:srgbClr val="FF0000"/>
                </a:solidFill>
              </a:rPr>
              <a:t> singular </a:t>
            </a:r>
            <a:r>
              <a:rPr lang="en-US" sz="5400" dirty="0" smtClean="0"/>
              <a:t>verb.</a:t>
            </a:r>
            <a:endParaRPr lang="en-US" sz="5400" dirty="0"/>
          </a:p>
        </p:txBody>
      </p:sp>
      <p:sp>
        <p:nvSpPr>
          <p:cNvPr id="3" name="Subtitle 2"/>
          <p:cNvSpPr>
            <a:spLocks noGrp="1"/>
          </p:cNvSpPr>
          <p:nvPr>
            <p:ph type="subTitle" idx="1"/>
          </p:nvPr>
        </p:nvSpPr>
        <p:spPr>
          <a:xfrm>
            <a:off x="1371600" y="3352800"/>
            <a:ext cx="6400800" cy="1752600"/>
          </a:xfrm>
        </p:spPr>
        <p:txBody>
          <a:bodyPr>
            <a:noAutofit/>
          </a:bodyPr>
          <a:lstStyle/>
          <a:p>
            <a:r>
              <a:rPr lang="en-US" sz="4400" i="1" dirty="0" smtClean="0"/>
              <a:t>Example: My aunt or my uncle is arriving by train today.</a:t>
            </a:r>
            <a:endParaRPr lang="en-US" sz="4400" dirty="0"/>
          </a:p>
        </p:txBody>
      </p:sp>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44575"/>
            <a:ext cx="7772400" cy="1470025"/>
          </a:xfrm>
        </p:spPr>
        <p:txBody>
          <a:bodyPr>
            <a:normAutofit fontScale="90000"/>
          </a:bodyPr>
          <a:lstStyle/>
          <a:p>
            <a:r>
              <a:rPr lang="en-US" dirty="0" smtClean="0"/>
              <a:t>Two singular subjects connected by </a:t>
            </a:r>
            <a:r>
              <a:rPr lang="en-US" dirty="0" smtClean="0">
                <a:solidFill>
                  <a:srgbClr val="FF0000"/>
                </a:solidFill>
              </a:rPr>
              <a:t>either/</a:t>
            </a:r>
            <a:r>
              <a:rPr lang="en-US" i="1" dirty="0" smtClean="0">
                <a:solidFill>
                  <a:srgbClr val="FF0000"/>
                </a:solidFill>
              </a:rPr>
              <a:t>or</a:t>
            </a:r>
            <a:r>
              <a:rPr lang="en-US" dirty="0" smtClean="0"/>
              <a:t> </a:t>
            </a:r>
            <a:r>
              <a:rPr lang="en-US" dirty="0" err="1" smtClean="0"/>
              <a:t>or</a:t>
            </a:r>
            <a:r>
              <a:rPr lang="en-US" dirty="0" smtClean="0"/>
              <a:t> </a:t>
            </a:r>
            <a:r>
              <a:rPr lang="en-US" dirty="0" smtClean="0">
                <a:solidFill>
                  <a:srgbClr val="FF0000"/>
                </a:solidFill>
              </a:rPr>
              <a:t>neither/</a:t>
            </a:r>
            <a:r>
              <a:rPr lang="en-US" i="1" dirty="0" smtClean="0">
                <a:solidFill>
                  <a:srgbClr val="FF0000"/>
                </a:solidFill>
              </a:rPr>
              <a:t>nor</a:t>
            </a:r>
            <a:r>
              <a:rPr lang="en-US" dirty="0" smtClean="0"/>
              <a:t> require a </a:t>
            </a:r>
            <a:r>
              <a:rPr lang="en-US" dirty="0" smtClean="0">
                <a:solidFill>
                  <a:srgbClr val="FF0000"/>
                </a:solidFill>
              </a:rPr>
              <a:t>singular</a:t>
            </a:r>
            <a:r>
              <a:rPr lang="en-US" dirty="0" smtClean="0"/>
              <a:t> verb.</a:t>
            </a:r>
            <a:endParaRPr lang="en-US" dirty="0"/>
          </a:p>
        </p:txBody>
      </p:sp>
      <p:sp>
        <p:nvSpPr>
          <p:cNvPr id="3" name="Subtitle 2"/>
          <p:cNvSpPr>
            <a:spLocks noGrp="1"/>
          </p:cNvSpPr>
          <p:nvPr>
            <p:ph type="subTitle" idx="1"/>
          </p:nvPr>
        </p:nvSpPr>
        <p:spPr>
          <a:xfrm>
            <a:off x="1447800" y="2971800"/>
            <a:ext cx="6400800" cy="1752600"/>
          </a:xfrm>
        </p:spPr>
        <p:txBody>
          <a:bodyPr>
            <a:normAutofit/>
          </a:bodyPr>
          <a:lstStyle/>
          <a:p>
            <a:r>
              <a:rPr lang="en-US" b="1" i="1" dirty="0" smtClean="0"/>
              <a:t>Example1:</a:t>
            </a:r>
            <a:r>
              <a:rPr lang="en-US" i="1" dirty="0" smtClean="0"/>
              <a:t>Neither Juan nor Carmen is available.</a:t>
            </a:r>
          </a:p>
          <a:p>
            <a:endParaRPr lang="en-US" dirty="0"/>
          </a:p>
        </p:txBody>
      </p:sp>
      <p:sp>
        <p:nvSpPr>
          <p:cNvPr id="4" name="Rectangle 3"/>
          <p:cNvSpPr/>
          <p:nvPr/>
        </p:nvSpPr>
        <p:spPr>
          <a:xfrm>
            <a:off x="1600200" y="4297740"/>
            <a:ext cx="5867400" cy="1569660"/>
          </a:xfrm>
          <a:prstGeom prst="rect">
            <a:avLst/>
          </a:prstGeom>
        </p:spPr>
        <p:txBody>
          <a:bodyPr wrap="square">
            <a:spAutoFit/>
          </a:bodyPr>
          <a:lstStyle/>
          <a:p>
            <a:r>
              <a:rPr lang="en-US" sz="3200" b="1" i="1" dirty="0" smtClean="0"/>
              <a:t>Example2:</a:t>
            </a:r>
            <a:r>
              <a:rPr lang="en-US" sz="3200" i="1" dirty="0" smtClean="0"/>
              <a:t> Either </a:t>
            </a:r>
            <a:r>
              <a:rPr lang="en-US" sz="3200" i="1" dirty="0" err="1" smtClean="0"/>
              <a:t>Kiana</a:t>
            </a:r>
            <a:r>
              <a:rPr lang="en-US" sz="3200" i="1" dirty="0" smtClean="0"/>
              <a:t> or Casey is helping today with stage decorations.</a:t>
            </a:r>
            <a:endParaRPr lang="en-US" sz="3200" dirty="0"/>
          </a:p>
        </p:txBody>
      </p:sp>
    </p:spTree>
  </p:cSld>
  <p:clrMapOvr>
    <a:masterClrMapping/>
  </p:clrMapOvr>
  <p:transition spd="med">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normAutofit fontScale="90000"/>
          </a:bodyPr>
          <a:lstStyle/>
          <a:p>
            <a:r>
              <a:rPr lang="en-US" dirty="0" smtClean="0"/>
              <a:t>When</a:t>
            </a:r>
            <a:r>
              <a:rPr lang="en-US" i="1" dirty="0" smtClean="0"/>
              <a:t> </a:t>
            </a:r>
            <a:r>
              <a:rPr lang="en-US" i="1" dirty="0" smtClean="0">
                <a:solidFill>
                  <a:srgbClr val="FF0000"/>
                </a:solidFill>
              </a:rPr>
              <a:t>I</a:t>
            </a:r>
            <a:r>
              <a:rPr lang="en-US" dirty="0" smtClean="0"/>
              <a:t> is one of the two subjects connected by </a:t>
            </a:r>
            <a:r>
              <a:rPr lang="en-US" i="1" dirty="0" smtClean="0">
                <a:solidFill>
                  <a:srgbClr val="FF0000"/>
                </a:solidFill>
              </a:rPr>
              <a:t>either/or</a:t>
            </a:r>
            <a:r>
              <a:rPr lang="en-US" dirty="0" smtClean="0"/>
              <a:t> </a:t>
            </a:r>
            <a:r>
              <a:rPr lang="en-US" dirty="0" err="1" smtClean="0"/>
              <a:t>or</a:t>
            </a:r>
            <a:r>
              <a:rPr lang="en-US" dirty="0" smtClean="0"/>
              <a:t> </a:t>
            </a:r>
            <a:r>
              <a:rPr lang="en-US" i="1" dirty="0" smtClean="0">
                <a:solidFill>
                  <a:srgbClr val="FF0000"/>
                </a:solidFill>
              </a:rPr>
              <a:t>neither/nor</a:t>
            </a:r>
            <a:r>
              <a:rPr lang="en-US" dirty="0" smtClean="0"/>
              <a:t>, put it </a:t>
            </a:r>
            <a:r>
              <a:rPr lang="en-US" dirty="0" smtClean="0">
                <a:solidFill>
                  <a:srgbClr val="FF0000"/>
                </a:solidFill>
              </a:rPr>
              <a:t>second</a:t>
            </a:r>
            <a:r>
              <a:rPr lang="en-US" dirty="0" smtClean="0"/>
              <a:t> and follow it with the singular verb </a:t>
            </a:r>
            <a:r>
              <a:rPr lang="en-US" i="1" dirty="0" smtClean="0">
                <a:solidFill>
                  <a:srgbClr val="FF0000"/>
                </a:solidFill>
              </a:rPr>
              <a:t>am</a:t>
            </a:r>
            <a:r>
              <a:rPr lang="en-US" dirty="0" smtClean="0"/>
              <a:t>.</a:t>
            </a:r>
            <a:endParaRPr lang="en-US" dirty="0"/>
          </a:p>
        </p:txBody>
      </p:sp>
      <p:sp>
        <p:nvSpPr>
          <p:cNvPr id="3" name="Subtitle 2"/>
          <p:cNvSpPr>
            <a:spLocks noGrp="1"/>
          </p:cNvSpPr>
          <p:nvPr>
            <p:ph type="subTitle" idx="1"/>
          </p:nvPr>
        </p:nvSpPr>
        <p:spPr/>
        <p:txBody>
          <a:bodyPr/>
          <a:lstStyle/>
          <a:p>
            <a:r>
              <a:rPr lang="en-US" b="1" i="1" dirty="0" smtClean="0"/>
              <a:t>Example:</a:t>
            </a:r>
            <a:r>
              <a:rPr lang="en-US" dirty="0" smtClean="0"/>
              <a:t> </a:t>
            </a:r>
            <a:r>
              <a:rPr lang="en-US" i="1" dirty="0" smtClean="0"/>
              <a:t>Neither she nor I am going to the festival.</a:t>
            </a:r>
            <a:endParaRPr lang="en-US" dirty="0"/>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8229600" cy="1143000"/>
          </a:xfrm>
        </p:spPr>
        <p:txBody>
          <a:bodyPr>
            <a:noAutofit/>
          </a:bodyPr>
          <a:lstStyle/>
          <a:p>
            <a:r>
              <a:rPr lang="en-US" dirty="0" smtClean="0"/>
              <a:t>When a </a:t>
            </a:r>
            <a:r>
              <a:rPr lang="en-US" dirty="0" smtClean="0">
                <a:solidFill>
                  <a:srgbClr val="FF0000"/>
                </a:solidFill>
              </a:rPr>
              <a:t>singular subject </a:t>
            </a:r>
            <a:r>
              <a:rPr lang="en-US" dirty="0" smtClean="0"/>
              <a:t>is connected by </a:t>
            </a:r>
            <a:r>
              <a:rPr lang="en-US" i="1" dirty="0" smtClean="0">
                <a:solidFill>
                  <a:srgbClr val="FF0000"/>
                </a:solidFill>
              </a:rPr>
              <a:t>or</a:t>
            </a:r>
            <a:r>
              <a:rPr lang="en-US" dirty="0" smtClean="0"/>
              <a:t> </a:t>
            </a:r>
            <a:r>
              <a:rPr lang="en-US" dirty="0" err="1" smtClean="0"/>
              <a:t>or</a:t>
            </a:r>
            <a:r>
              <a:rPr lang="en-US" dirty="0" smtClean="0"/>
              <a:t> </a:t>
            </a:r>
            <a:r>
              <a:rPr lang="en-US" i="1" dirty="0" smtClean="0">
                <a:solidFill>
                  <a:srgbClr val="FF0000"/>
                </a:solidFill>
              </a:rPr>
              <a:t>nor</a:t>
            </a:r>
            <a:r>
              <a:rPr lang="en-US" dirty="0" smtClean="0"/>
              <a:t> to a </a:t>
            </a:r>
            <a:r>
              <a:rPr lang="en-US" dirty="0" smtClean="0">
                <a:solidFill>
                  <a:srgbClr val="FF0000"/>
                </a:solidFill>
              </a:rPr>
              <a:t>plural subject</a:t>
            </a:r>
            <a:r>
              <a:rPr lang="en-US" dirty="0" smtClean="0"/>
              <a:t>, put the plural subject </a:t>
            </a:r>
            <a:r>
              <a:rPr lang="en-US" dirty="0" smtClean="0">
                <a:solidFill>
                  <a:srgbClr val="FF0000"/>
                </a:solidFill>
              </a:rPr>
              <a:t>last</a:t>
            </a:r>
            <a:r>
              <a:rPr lang="en-US" dirty="0" smtClean="0"/>
              <a:t> and use a </a:t>
            </a:r>
            <a:r>
              <a:rPr lang="en-US" dirty="0" smtClean="0">
                <a:solidFill>
                  <a:srgbClr val="FF0000"/>
                </a:solidFill>
              </a:rPr>
              <a:t>plural</a:t>
            </a:r>
            <a:r>
              <a:rPr lang="en-US" dirty="0" smtClean="0"/>
              <a:t> verb.</a:t>
            </a:r>
            <a:endParaRPr lang="en-US" dirty="0"/>
          </a:p>
        </p:txBody>
      </p:sp>
      <p:sp>
        <p:nvSpPr>
          <p:cNvPr id="3" name="Content Placeholder 2"/>
          <p:cNvSpPr>
            <a:spLocks noGrp="1"/>
          </p:cNvSpPr>
          <p:nvPr>
            <p:ph idx="1"/>
          </p:nvPr>
        </p:nvSpPr>
        <p:spPr>
          <a:xfrm>
            <a:off x="838200" y="3856037"/>
            <a:ext cx="7696200" cy="3611563"/>
          </a:xfrm>
        </p:spPr>
        <p:txBody>
          <a:bodyPr>
            <a:normAutofit/>
          </a:bodyPr>
          <a:lstStyle/>
          <a:p>
            <a:pPr algn="ctr">
              <a:buNone/>
            </a:pPr>
            <a:r>
              <a:rPr lang="en-US" sz="4400" b="1" i="1" dirty="0" smtClean="0"/>
              <a:t>Example</a:t>
            </a:r>
            <a:r>
              <a:rPr lang="en-US" sz="4400" i="1" dirty="0" smtClean="0"/>
              <a:t>: The serving bowl or the plates go on that shelf.</a:t>
            </a:r>
            <a:endParaRPr lang="en-US" sz="4400" dirty="0"/>
          </a:p>
        </p:txBody>
      </p:sp>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1470025"/>
          </a:xfrm>
        </p:spPr>
        <p:txBody>
          <a:bodyPr>
            <a:normAutofit fontScale="90000"/>
          </a:bodyPr>
          <a:lstStyle/>
          <a:p>
            <a:r>
              <a:rPr lang="en-US" dirty="0" smtClean="0"/>
              <a:t>When a </a:t>
            </a:r>
            <a:r>
              <a:rPr lang="en-US" dirty="0" smtClean="0">
                <a:solidFill>
                  <a:srgbClr val="00B050"/>
                </a:solidFill>
              </a:rPr>
              <a:t>singular</a:t>
            </a:r>
            <a:r>
              <a:rPr lang="en-US" dirty="0" smtClean="0"/>
              <a:t> and </a:t>
            </a:r>
            <a:r>
              <a:rPr lang="en-US" dirty="0" smtClean="0">
                <a:solidFill>
                  <a:srgbClr val="00B050"/>
                </a:solidFill>
              </a:rPr>
              <a:t>plural</a:t>
            </a:r>
            <a:r>
              <a:rPr lang="en-US" dirty="0" smtClean="0"/>
              <a:t> subject are connected by </a:t>
            </a:r>
            <a:r>
              <a:rPr lang="en-US" i="1" dirty="0" smtClean="0">
                <a:solidFill>
                  <a:srgbClr val="FF0000"/>
                </a:solidFill>
              </a:rPr>
              <a:t>either/or</a:t>
            </a:r>
            <a:r>
              <a:rPr lang="en-US" dirty="0" smtClean="0"/>
              <a:t> </a:t>
            </a:r>
            <a:r>
              <a:rPr lang="en-US" dirty="0" err="1" smtClean="0"/>
              <a:t>or</a:t>
            </a:r>
            <a:r>
              <a:rPr lang="en-US" dirty="0" smtClean="0"/>
              <a:t> </a:t>
            </a:r>
            <a:r>
              <a:rPr lang="en-US" i="1" dirty="0" smtClean="0">
                <a:solidFill>
                  <a:srgbClr val="FF0000"/>
                </a:solidFill>
              </a:rPr>
              <a:t>neither/nor</a:t>
            </a:r>
            <a:r>
              <a:rPr lang="en-US" dirty="0" smtClean="0"/>
              <a:t>, put the </a:t>
            </a:r>
            <a:r>
              <a:rPr lang="en-US" dirty="0" smtClean="0">
                <a:solidFill>
                  <a:srgbClr val="00B050"/>
                </a:solidFill>
              </a:rPr>
              <a:t>plural subject last </a:t>
            </a:r>
            <a:r>
              <a:rPr lang="en-US" dirty="0" smtClean="0"/>
              <a:t>and use a </a:t>
            </a:r>
            <a:r>
              <a:rPr lang="en-US" dirty="0" smtClean="0">
                <a:solidFill>
                  <a:srgbClr val="00B050"/>
                </a:solidFill>
              </a:rPr>
              <a:t>plural verb</a:t>
            </a:r>
            <a:r>
              <a:rPr lang="en-US" dirty="0" smtClean="0"/>
              <a:t>.</a:t>
            </a:r>
            <a:endParaRPr lang="en-US" dirty="0"/>
          </a:p>
        </p:txBody>
      </p:sp>
      <p:sp>
        <p:nvSpPr>
          <p:cNvPr id="3" name="Subtitle 2"/>
          <p:cNvSpPr>
            <a:spLocks noGrp="1"/>
          </p:cNvSpPr>
          <p:nvPr>
            <p:ph type="subTitle" idx="1"/>
          </p:nvPr>
        </p:nvSpPr>
        <p:spPr/>
        <p:txBody>
          <a:bodyPr/>
          <a:lstStyle/>
          <a:p>
            <a:r>
              <a:rPr lang="en-US" b="1" i="1" dirty="0" smtClean="0"/>
              <a:t>Example:</a:t>
            </a:r>
            <a:r>
              <a:rPr lang="en-US" dirty="0" smtClean="0"/>
              <a:t> </a:t>
            </a:r>
            <a:r>
              <a:rPr lang="en-US" i="1" dirty="0" smtClean="0"/>
              <a:t>Neither Jenny nor the others are available.</a:t>
            </a:r>
            <a:endParaRPr lang="en-US" dirty="0"/>
          </a:p>
        </p:txBody>
      </p:sp>
    </p:spTree>
  </p:cSld>
  <p:clrMapOvr>
    <a:masterClrMapping/>
  </p:clrMapOvr>
  <p:transition spd="slow">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1470025"/>
          </a:xfrm>
        </p:spPr>
        <p:txBody>
          <a:bodyPr>
            <a:normAutofit fontScale="90000"/>
          </a:bodyPr>
          <a:lstStyle/>
          <a:p>
            <a:r>
              <a:rPr lang="en-US" dirty="0" smtClean="0"/>
              <a:t>As a general rule, use a </a:t>
            </a:r>
            <a:r>
              <a:rPr lang="en-US" dirty="0" smtClean="0">
                <a:solidFill>
                  <a:srgbClr val="FF0000"/>
                </a:solidFill>
              </a:rPr>
              <a:t>plural</a:t>
            </a:r>
            <a:r>
              <a:rPr lang="en-US" dirty="0" smtClean="0"/>
              <a:t> </a:t>
            </a:r>
            <a:r>
              <a:rPr lang="en-US" dirty="0" smtClean="0">
                <a:solidFill>
                  <a:srgbClr val="FF0000"/>
                </a:solidFill>
              </a:rPr>
              <a:t>verb</a:t>
            </a:r>
            <a:r>
              <a:rPr lang="en-US" dirty="0" smtClean="0"/>
              <a:t> with </a:t>
            </a:r>
            <a:r>
              <a:rPr lang="en-US" dirty="0" smtClean="0">
                <a:solidFill>
                  <a:srgbClr val="FF0000"/>
                </a:solidFill>
              </a:rPr>
              <a:t>two or more </a:t>
            </a:r>
            <a:r>
              <a:rPr lang="en-US" dirty="0" smtClean="0"/>
              <a:t>subjects when they are connected by </a:t>
            </a:r>
            <a:r>
              <a:rPr lang="en-US" i="1" dirty="0" smtClean="0">
                <a:solidFill>
                  <a:srgbClr val="FF0000"/>
                </a:solidFill>
              </a:rPr>
              <a:t>and.</a:t>
            </a:r>
            <a:endParaRPr lang="en-US" dirty="0">
              <a:solidFill>
                <a:srgbClr val="FF0000"/>
              </a:solidFill>
            </a:endParaRPr>
          </a:p>
        </p:txBody>
      </p:sp>
      <p:sp>
        <p:nvSpPr>
          <p:cNvPr id="3" name="Subtitle 2"/>
          <p:cNvSpPr>
            <a:spLocks noGrp="1"/>
          </p:cNvSpPr>
          <p:nvPr>
            <p:ph type="subTitle" idx="1"/>
          </p:nvPr>
        </p:nvSpPr>
        <p:spPr>
          <a:xfrm>
            <a:off x="1371600" y="3505200"/>
            <a:ext cx="6400800" cy="1752600"/>
          </a:xfrm>
        </p:spPr>
        <p:txBody>
          <a:bodyPr/>
          <a:lstStyle/>
          <a:p>
            <a:r>
              <a:rPr lang="en-US" b="1" i="1" dirty="0" smtClean="0"/>
              <a:t>Example:</a:t>
            </a:r>
            <a:r>
              <a:rPr lang="en-US" dirty="0" smtClean="0"/>
              <a:t> </a:t>
            </a:r>
            <a:r>
              <a:rPr lang="en-US" i="1" dirty="0" smtClean="0"/>
              <a:t>A car and a bike are my means of transportation.</a:t>
            </a:r>
            <a:endParaRPr lang="en-US" dirty="0"/>
          </a:p>
        </p:txBody>
      </p:sp>
    </p:spTree>
  </p:cSld>
  <p:clrMapOvr>
    <a:masterClrMapping/>
  </p:clrMapOvr>
  <p:transition>
    <p:plus/>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890</Words>
  <Application>Microsoft Office PowerPoint</Application>
  <PresentationFormat>On-screen Show (4:3)</PresentationFormat>
  <Paragraphs>57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SUBJECT VERB AGREEMENT</vt:lpstr>
      <vt:lpstr>Pre-Assessment</vt:lpstr>
      <vt:lpstr> </vt:lpstr>
      <vt:lpstr>Two singular subjects connected by or or nor require a singular verb.</vt:lpstr>
      <vt:lpstr>Two singular subjects connected by either/or or neither/nor require a singular verb.</vt:lpstr>
      <vt:lpstr>When I is one of the two subjects connected by either/or or neither/nor, put it second and follow it with the singular verb am.</vt:lpstr>
      <vt:lpstr>When a singular subject is connected by or or nor to a plural subject, put the plural subject last and use a plural verb.</vt:lpstr>
      <vt:lpstr>When a singular and plural subject are connected by either/or or neither/nor, put the plural subject last and use a plural verb.</vt:lpstr>
      <vt:lpstr>As a general rule, use a plural verb with two or more subjects when they are connected by and.</vt:lpstr>
      <vt:lpstr>Sometimes the subject is separated from the verb by words such as along with, as well as, besides, or not. Ignore these expressions when determining whether to use a singular or plural verb. </vt:lpstr>
      <vt:lpstr>The pronouns each, everyone, every one, everybody, anyone, anybody, someone, and somebody are singular and require singular verbs. Do not be misled by what follows of. </vt:lpstr>
      <vt:lpstr>With words that indicate portions—percent, fraction, part, majority, some, all, none, remainder, and so forth —look at the noun in your of phrase (object of the preposition) to determine whether to use a singular or plural verb. If the object of the preposition is singular, use a singular verb. If the object of the preposition is plural, use a plural verb.</vt:lpstr>
      <vt:lpstr>The expression the number is followed by a singular verb while the expression a number is followed by a plural verb.  </vt:lpstr>
      <vt:lpstr>When either and neither are subjects, they always take singular verbs.</vt:lpstr>
      <vt:lpstr>The words here and there have generally been labeled as adverbs even though they indicate place. In sentences beginning with here or there, the subject follows the verb.</vt:lpstr>
      <vt:lpstr>Use a singular verb with sums of money or periods of time. </vt:lpstr>
      <vt:lpstr>Sometimes the pronoun who, that, or which is the subject of a verb in the middle of the sentence. The pronouns who, that, and which become singular or plural according to the noun directly in front of them. So, if that noun is singular, use a singular verb. If it is plural, use a plural verb. </vt:lpstr>
      <vt:lpstr>Collective nouns such as team and staff may be either singular or plural depending on their use in the sentence</vt:lpstr>
      <vt:lpstr>Final Assessment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Verb Agreement</dc:title>
  <dc:creator>erubin2</dc:creator>
  <cp:lastModifiedBy>HP Authorized Customer</cp:lastModifiedBy>
  <cp:revision>43</cp:revision>
  <dcterms:created xsi:type="dcterms:W3CDTF">2011-11-30T21:52:26Z</dcterms:created>
  <dcterms:modified xsi:type="dcterms:W3CDTF">2012-01-11T02:58:13Z</dcterms:modified>
</cp:coreProperties>
</file>