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D6D08-D0B3-44F5-A0F0-8DC6A56D37CB}" type="datetimeFigureOut">
              <a:rPr lang="en-US"/>
              <a:pPr>
                <a:defRPr/>
              </a:pPr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0F183-9F91-4A57-A2BA-5750D44ACF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D5314-CE5F-4718-9A0A-8E5B7089FCE9}" type="datetimeFigureOut">
              <a:rPr lang="en-US"/>
              <a:pPr>
                <a:defRPr/>
              </a:pPr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8B0D7-294E-4852-9B6E-7E4C7DAE70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C5A01-7CC1-41CF-9929-288E03E5BE96}" type="datetimeFigureOut">
              <a:rPr lang="en-US"/>
              <a:pPr>
                <a:defRPr/>
              </a:pPr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CC9F9-E7BA-4788-8F74-EE178958D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FD192-275C-430C-A386-ADB7C67F0F67}" type="datetimeFigureOut">
              <a:rPr lang="en-US"/>
              <a:pPr>
                <a:defRPr/>
              </a:pPr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CD3E6-98C0-4BED-A180-D02D764760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F227C-E781-4371-B9D8-E4A573441642}" type="datetimeFigureOut">
              <a:rPr lang="en-US"/>
              <a:pPr>
                <a:defRPr/>
              </a:pPr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8520C-5098-4856-BB0F-EC108B82B3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574D9D-CC7E-4846-88B3-4130F2771182}" type="datetimeFigureOut">
              <a:rPr lang="en-US"/>
              <a:pPr>
                <a:defRPr/>
              </a:pPr>
              <a:t>1/10/2012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DD15B-324F-40FA-9ABA-C07AA0E711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C7779-027D-4C5A-934D-C573D0C234E9}" type="datetimeFigureOut">
              <a:rPr lang="en-US"/>
              <a:pPr>
                <a:defRPr/>
              </a:pPr>
              <a:t>1/10/2012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82447-9692-4988-97A3-5F461AF80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CF292-4D0D-4A1B-8219-698A9ED4C014}" type="datetimeFigureOut">
              <a:rPr lang="en-US"/>
              <a:pPr>
                <a:defRPr/>
              </a:pPr>
              <a:t>1/10/2012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89B3F-4A27-459B-A87D-3AFBA25846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5AE23-C3A0-43DF-BA2D-1B0CA2075A11}" type="datetimeFigureOut">
              <a:rPr lang="en-US"/>
              <a:pPr>
                <a:defRPr/>
              </a:pPr>
              <a:t>1/10/2012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1B0344-9067-4179-A996-B3AF6B4B53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A7D78-26BD-439B-9E06-3A60C37E3D1F}" type="datetimeFigureOut">
              <a:rPr lang="en-US"/>
              <a:pPr>
                <a:defRPr/>
              </a:pPr>
              <a:t>1/10/2012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B29DC-3E0E-4BD7-BE8D-CD68A72F56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9908B-3301-4FCC-ADC6-BB7252D762FE}" type="datetimeFigureOut">
              <a:rPr lang="en-US"/>
              <a:pPr>
                <a:defRPr/>
              </a:pPr>
              <a:t>1/10/2012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43142-BED0-4161-BA62-4671346E60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60241C1-741E-4DB8-975C-A3404966C46D}" type="datetimeFigureOut">
              <a:rPr lang="en-US"/>
              <a:pPr>
                <a:defRPr/>
              </a:pPr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83C9293-A84F-4013-8119-85B6A6DAE8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When should you use commas?</a:t>
            </a:r>
          </a:p>
        </p:txBody>
      </p:sp>
      <p:sp>
        <p:nvSpPr>
          <p:cNvPr id="2051" name="TextBox 2"/>
          <p:cNvSpPr txBox="1">
            <a:spLocks noChangeArrowheads="1"/>
          </p:cNvSpPr>
          <p:nvPr/>
        </p:nvSpPr>
        <p:spPr bwMode="auto">
          <a:xfrm>
            <a:off x="5943600" y="6096000"/>
            <a:ext cx="3048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By Sherry Amster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Use a comma to set off </a:t>
            </a:r>
            <a:r>
              <a:rPr lang="en-US" b="1" smtClean="0">
                <a:solidFill>
                  <a:srgbClr val="FFFF00"/>
                </a:solidFill>
              </a:rPr>
              <a:t>introductory elements</a:t>
            </a:r>
            <a:endParaRPr lang="en-US" smtClean="0">
              <a:solidFill>
                <a:srgbClr val="FFFF00"/>
              </a:solidFill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"</a:t>
            </a:r>
            <a:r>
              <a:rPr lang="en-US" i="1" smtClean="0"/>
              <a:t>Running toward third base</a:t>
            </a:r>
            <a:r>
              <a:rPr lang="en-US" smtClean="0"/>
              <a:t>, he suddenly realized how stupid he looked."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229600" cy="2209800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en-US" smtClean="0"/>
              <a:t>Use a comma + a little conjunction (and, but, for, nor, yet, or, so) </a:t>
            </a:r>
            <a:r>
              <a:rPr lang="en-US" smtClean="0">
                <a:solidFill>
                  <a:srgbClr val="FFFF00"/>
                </a:solidFill>
              </a:rPr>
              <a:t>to connect two independent clauses</a:t>
            </a:r>
            <a:r>
              <a:rPr lang="en-US" smtClean="0"/>
              <a:t>.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219200" y="2667000"/>
            <a:ext cx="6934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2800"/>
              <a:t>"He hit the ball well, </a:t>
            </a:r>
            <a:r>
              <a:rPr lang="en-US" sz="2800" b="1"/>
              <a:t>but</a:t>
            </a:r>
            <a:r>
              <a:rPr lang="en-US" sz="2800"/>
              <a:t> he ran toward third base."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build="allAtOnce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6553200" cy="868363"/>
          </a:xfrm>
        </p:spPr>
        <p:txBody>
          <a:bodyPr/>
          <a:lstStyle/>
          <a:p>
            <a:r>
              <a:rPr lang="en-US" sz="3200" smtClean="0"/>
              <a:t>Choose the </a:t>
            </a:r>
            <a:r>
              <a:rPr lang="en-US" sz="3200" b="1" smtClean="0">
                <a:solidFill>
                  <a:srgbClr val="FFFF00"/>
                </a:solidFill>
              </a:rPr>
              <a:t>INCORRECT</a:t>
            </a:r>
            <a:r>
              <a:rPr lang="en-US" sz="3200" smtClean="0"/>
              <a:t> answer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/>
          <a:lstStyle/>
          <a:p>
            <a:pPr marL="514350" indent="-514350">
              <a:buFont typeface="Arial" charset="0"/>
              <a:buNone/>
            </a:pPr>
            <a:r>
              <a:rPr lang="en-US" sz="2400" smtClean="0"/>
              <a:t>1) A) Andre was grounded because, he came home after his curfew.</a:t>
            </a:r>
          </a:p>
          <a:p>
            <a:pPr marL="514350" indent="-514350">
              <a:buFont typeface="Arial" charset="0"/>
              <a:buNone/>
            </a:pPr>
            <a:r>
              <a:rPr lang="en-US" sz="2400" smtClean="0"/>
              <a:t>     B) Because he came home after his curfew, Andre was grounded.</a:t>
            </a:r>
          </a:p>
          <a:p>
            <a:pPr marL="514350" indent="-514350">
              <a:buFont typeface="Arial" charset="0"/>
              <a:buNone/>
            </a:pPr>
            <a:r>
              <a:rPr lang="en-US" sz="2400" smtClean="0"/>
              <a:t>2) A) Katie needs a wig tights, and a cape for her Purim costume.</a:t>
            </a:r>
          </a:p>
          <a:p>
            <a:pPr marL="514350" indent="-514350">
              <a:buFont typeface="Arial" charset="0"/>
              <a:buNone/>
            </a:pPr>
            <a:r>
              <a:rPr lang="en-US" sz="2400" smtClean="0"/>
              <a:t>     B) Katie needs a wig, tights, and a cape for her Purim costume.</a:t>
            </a:r>
          </a:p>
          <a:p>
            <a:pPr marL="514350" indent="-514350">
              <a:buFont typeface="Arial" charset="0"/>
              <a:buNone/>
            </a:pPr>
            <a:r>
              <a:rPr lang="en-US" sz="2400" smtClean="0"/>
              <a:t>3) A) My sister likes cake, my brother likes pie and, I like cookies.</a:t>
            </a:r>
          </a:p>
          <a:p>
            <a:pPr marL="514350" indent="-514350">
              <a:buFont typeface="Arial" charset="0"/>
              <a:buNone/>
            </a:pPr>
            <a:r>
              <a:rPr lang="en-US" sz="2400" smtClean="0"/>
              <a:t>     B) My sister likes cake, my brother likes pie, and I like cookies.</a:t>
            </a:r>
          </a:p>
          <a:p>
            <a:pPr marL="514350" indent="-514350">
              <a:buFont typeface="Arial" charset="0"/>
              <a:buNone/>
            </a:pPr>
            <a:r>
              <a:rPr lang="en-US" sz="2400" smtClean="0"/>
              <a:t>4) A) After the game the boys, all went to the mall.</a:t>
            </a:r>
          </a:p>
          <a:p>
            <a:pPr marL="514350" indent="-514350">
              <a:buFont typeface="Arial" charset="0"/>
              <a:buNone/>
            </a:pPr>
            <a:r>
              <a:rPr lang="en-US" sz="2400" smtClean="0"/>
              <a:t>     B) After the game, the boys all went to the mall.</a:t>
            </a:r>
          </a:p>
          <a:p>
            <a:pPr marL="514350" indent="-514350">
              <a:buFont typeface="Arial" charset="0"/>
              <a:buNone/>
            </a:pPr>
            <a:r>
              <a:rPr lang="en-US" sz="2400" smtClean="0"/>
              <a:t>5) A) What do you want for your birthday, Grace?</a:t>
            </a:r>
          </a:p>
          <a:p>
            <a:pPr marL="514350" indent="-514350">
              <a:buFont typeface="Arial" charset="0"/>
              <a:buNone/>
            </a:pPr>
            <a:r>
              <a:rPr lang="en-US" sz="2400" smtClean="0"/>
              <a:t>     B) What do you want, for your birthday Grace?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4" name="Oval 3"/>
          <p:cNvSpPr/>
          <p:nvPr/>
        </p:nvSpPr>
        <p:spPr>
          <a:xfrm>
            <a:off x="304800" y="990600"/>
            <a:ext cx="3048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81000" y="1905000"/>
            <a:ext cx="2286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28600" y="2667000"/>
            <a:ext cx="3810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04800" y="3581400"/>
            <a:ext cx="3810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04800" y="4876800"/>
            <a:ext cx="3048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  <p:bldP spid="4" grpId="0" animBg="1"/>
      <p:bldP spid="5" grpId="0" animBg="1"/>
      <p:bldP spid="6" grpId="0" animBg="1"/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1828800" y="76200"/>
            <a:ext cx="4800600" cy="944563"/>
          </a:xfrm>
        </p:spPr>
        <p:txBody>
          <a:bodyPr/>
          <a:lstStyle/>
          <a:p>
            <a:r>
              <a:rPr lang="en-US" sz="2800" smtClean="0"/>
              <a:t>Lets see what you know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/>
          <a:lstStyle/>
          <a:p>
            <a:pPr marL="514350" indent="-514350">
              <a:buFont typeface="Arial" charset="0"/>
              <a:buNone/>
            </a:pPr>
            <a:r>
              <a:rPr lang="en-US" sz="2000" smtClean="0"/>
              <a:t>1)A)She left Albany, New York, on January 18 of that year.</a:t>
            </a:r>
          </a:p>
          <a:p>
            <a:pPr marL="514350" indent="-514350">
              <a:buFont typeface="Arial" charset="0"/>
              <a:buNone/>
            </a:pPr>
            <a:r>
              <a:rPr lang="en-US" sz="2000" smtClean="0"/>
              <a:t>    B)She left Albany, New York on January 18, of that year.</a:t>
            </a:r>
          </a:p>
          <a:p>
            <a:pPr marL="514350" indent="-514350">
              <a:buFont typeface="Arial" charset="0"/>
              <a:buNone/>
            </a:pPr>
            <a:r>
              <a:rPr lang="en-US" sz="2000" smtClean="0"/>
              <a:t>    C)She left Albany New York, on January 18 of that year.</a:t>
            </a:r>
          </a:p>
          <a:p>
            <a:pPr marL="514350" indent="-514350">
              <a:buFont typeface="Arial" charset="0"/>
              <a:buNone/>
            </a:pPr>
            <a:r>
              <a:rPr lang="en-US" sz="2000" smtClean="0"/>
              <a:t>    </a:t>
            </a:r>
          </a:p>
          <a:p>
            <a:pPr marL="514350" indent="-514350">
              <a:buFont typeface="Arial" charset="0"/>
              <a:buNone/>
            </a:pPr>
            <a:r>
              <a:rPr lang="en-US" sz="2000" smtClean="0"/>
              <a:t>2) A)I need, sugar, butter, and eggs from the grocery store. </a:t>
            </a:r>
          </a:p>
          <a:p>
            <a:pPr marL="514350" indent="-514350">
              <a:buFont typeface="Arial" charset="0"/>
              <a:buNone/>
            </a:pPr>
            <a:r>
              <a:rPr lang="en-US" sz="2000" smtClean="0"/>
              <a:t>     B)I need sugar, butter, and eggs, from the grocery store.</a:t>
            </a:r>
          </a:p>
          <a:p>
            <a:pPr marL="514350" indent="-514350">
              <a:buFont typeface="Arial" charset="0"/>
              <a:buNone/>
            </a:pPr>
            <a:r>
              <a:rPr lang="en-US" sz="2000" smtClean="0"/>
              <a:t>     C)  I need sugar, butter, and eggs from the grocery store. </a:t>
            </a:r>
          </a:p>
          <a:p>
            <a:pPr marL="514350" indent="-514350">
              <a:buFont typeface="Arial" charset="0"/>
              <a:buNone/>
            </a:pPr>
            <a:endParaRPr lang="en-US" sz="2000" smtClean="0"/>
          </a:p>
          <a:p>
            <a:pPr marL="514350" indent="-514350">
              <a:buFont typeface="Arial" charset="0"/>
              <a:buNone/>
            </a:pPr>
            <a:r>
              <a:rPr lang="en-US" sz="2000" smtClean="0"/>
              <a:t>3) A)Please Sasha, come home as soon as you can.</a:t>
            </a:r>
          </a:p>
          <a:p>
            <a:pPr marL="514350" indent="-514350">
              <a:buFont typeface="Arial" charset="0"/>
              <a:buNone/>
            </a:pPr>
            <a:r>
              <a:rPr lang="en-US" sz="2000" smtClean="0"/>
              <a:t>     B)Please, Sasha, come home as soon as you can. </a:t>
            </a:r>
          </a:p>
          <a:p>
            <a:pPr marL="514350" indent="-514350">
              <a:buFont typeface="Arial" charset="0"/>
              <a:buNone/>
            </a:pPr>
            <a:r>
              <a:rPr lang="en-US" sz="2000" smtClean="0"/>
              <a:t>     C)Please, Sasha come home as soon as you can. </a:t>
            </a:r>
          </a:p>
          <a:p>
            <a:pPr marL="514350" indent="-514350">
              <a:buFont typeface="Arial" charset="0"/>
              <a:buNone/>
            </a:pPr>
            <a:endParaRPr lang="en-US" sz="2000" smtClean="0"/>
          </a:p>
          <a:p>
            <a:pPr marL="514350" indent="-514350">
              <a:buFont typeface="Arial" charset="0"/>
              <a:buNone/>
            </a:pPr>
            <a:r>
              <a:rPr lang="en-US" sz="2000" smtClean="0"/>
              <a:t>4) A)I am typing a letter and she is talking, on the phone.</a:t>
            </a:r>
          </a:p>
          <a:p>
            <a:pPr marL="514350" indent="-514350">
              <a:buFont typeface="Arial" charset="0"/>
              <a:buNone/>
            </a:pPr>
            <a:r>
              <a:rPr lang="en-US" sz="2000" smtClean="0"/>
              <a:t>     B)I, am typing a letter and she, is talking on the phone.</a:t>
            </a:r>
          </a:p>
          <a:p>
            <a:pPr marL="514350" indent="-514350">
              <a:buFont typeface="Arial" charset="0"/>
              <a:buNone/>
            </a:pPr>
            <a:r>
              <a:rPr lang="en-US" sz="2000" smtClean="0"/>
              <a:t>     C)I am typing a letter and, she is talking on the phone.</a:t>
            </a:r>
          </a:p>
          <a:p>
            <a:pPr marL="514350" indent="-514350">
              <a:buFont typeface="Arial" charset="0"/>
              <a:buNone/>
            </a:pPr>
            <a:endParaRPr lang="en-US" sz="1200" smtClean="0"/>
          </a:p>
        </p:txBody>
      </p:sp>
      <p:sp>
        <p:nvSpPr>
          <p:cNvPr id="6" name="Oval 5"/>
          <p:cNvSpPr/>
          <p:nvPr/>
        </p:nvSpPr>
        <p:spPr>
          <a:xfrm>
            <a:off x="304800" y="2590800"/>
            <a:ext cx="2286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28600" y="1524000"/>
            <a:ext cx="2286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304800" y="4419600"/>
            <a:ext cx="2286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04800" y="5486400"/>
            <a:ext cx="2286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0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allAtOnce"/>
      <p:bldP spid="6" grpId="0" animBg="1"/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FFFF00"/>
                </a:solidFill>
              </a:rPr>
              <a:t>Typographical Reasons</a:t>
            </a:r>
            <a:endParaRPr lang="en-US" smtClean="0">
              <a:solidFill>
                <a:srgbClr val="FFFF00"/>
              </a:solidFill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Between: </a:t>
            </a:r>
          </a:p>
          <a:p>
            <a:pPr lvl="1" eaLnBrk="1" hangingPunct="1"/>
            <a:r>
              <a:rPr lang="en-US" smtClean="0"/>
              <a:t>a city and state </a:t>
            </a:r>
          </a:p>
          <a:p>
            <a:pPr lvl="1" eaLnBrk="1" hangingPunct="1"/>
            <a:r>
              <a:rPr lang="en-US" smtClean="0"/>
              <a:t>a date and year </a:t>
            </a:r>
          </a:p>
          <a:p>
            <a:pPr lvl="1" eaLnBrk="1" hangingPunct="1"/>
            <a:r>
              <a:rPr lang="en-US" smtClean="0"/>
              <a:t>a name and a title when the title comes after the name</a:t>
            </a:r>
          </a:p>
          <a:p>
            <a:pPr lvl="1" eaLnBrk="1" hangingPunct="1"/>
            <a:r>
              <a:rPr lang="en-US" smtClean="0"/>
              <a:t>in long numbers (every 3 numbers)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Never use a comma between a </a:t>
            </a:r>
            <a:r>
              <a:rPr lang="en-US" b="1" smtClean="0">
                <a:solidFill>
                  <a:srgbClr val="FFFF00"/>
                </a:solidFill>
              </a:rPr>
              <a:t>subject and its verb</a:t>
            </a:r>
            <a:r>
              <a:rPr lang="en-US" b="1" smtClean="0"/>
              <a:t>.</a:t>
            </a:r>
            <a:endParaRPr lang="en-US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mtClean="0"/>
              <a:t>Just because you take a pause while reading it does not mean that you need to put a comma.</a:t>
            </a:r>
          </a:p>
          <a:p>
            <a:pPr eaLnBrk="1" hangingPunct="1">
              <a:buFont typeface="Arial" charset="0"/>
              <a:buNone/>
            </a:pPr>
            <a:r>
              <a:rPr lang="en-US" smtClean="0"/>
              <a:t>EX: Believing completely and positively in oneself is essential for success. </a:t>
            </a:r>
          </a:p>
          <a:p>
            <a:pPr eaLnBrk="1" hangingPunct="1">
              <a:buFont typeface="Arial" charset="0"/>
              <a:buNone/>
            </a:pPr>
            <a:r>
              <a:rPr lang="en-US" smtClean="0"/>
              <a:t>Although readers might pause after the word "oneself," there is no reason to put a comma there.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Use a comma to </a:t>
            </a:r>
            <a:r>
              <a:rPr lang="en-US" b="1" smtClean="0">
                <a:solidFill>
                  <a:srgbClr val="FFFF00"/>
                </a:solidFill>
              </a:rPr>
              <a:t>avoid confusion</a:t>
            </a:r>
            <a:r>
              <a:rPr lang="en-US" smtClean="0"/>
              <a:t>.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 most the year is already finished.</a:t>
            </a:r>
            <a:br>
              <a:rPr lang="en-US" smtClean="0"/>
            </a:br>
            <a:endParaRPr lang="en-US" smtClean="0"/>
          </a:p>
          <a:p>
            <a:pPr eaLnBrk="1" hangingPunct="1"/>
            <a:r>
              <a:rPr lang="en-US" smtClean="0"/>
              <a:t>For most</a:t>
            </a:r>
            <a:r>
              <a:rPr lang="en-US" b="1" smtClean="0"/>
              <a:t>,</a:t>
            </a:r>
            <a:r>
              <a:rPr lang="en-US" smtClean="0"/>
              <a:t> the year is already finished.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Use commas to set off phrases that </a:t>
            </a:r>
            <a:r>
              <a:rPr lang="en-US" b="1" smtClean="0">
                <a:solidFill>
                  <a:srgbClr val="FFFF00"/>
                </a:solidFill>
              </a:rPr>
              <a:t>express contrast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Some say the world will end in ice, not fire.</a:t>
            </a:r>
          </a:p>
          <a:p>
            <a:pPr eaLnBrk="1" hangingPunct="1"/>
            <a:r>
              <a:rPr lang="en-US" smtClean="0"/>
              <a:t>It was her money, not her charm or personality, that first attracted him.</a:t>
            </a:r>
          </a:p>
          <a:p>
            <a:pPr eaLnBrk="1" hangingPunct="1"/>
            <a:r>
              <a:rPr lang="en-US" smtClean="0"/>
              <a:t>The puppies were cute, but very messy.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Use a comma to set off </a:t>
            </a:r>
            <a:r>
              <a:rPr lang="en-US" b="1" smtClean="0">
                <a:solidFill>
                  <a:srgbClr val="FFFF00"/>
                </a:solidFill>
              </a:rPr>
              <a:t>quoted elements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Summing up this argument, Peter writes, "The purpose and strength of the romantic image of the child had been above all to establish a relation between childhood and adult consciousness."</a:t>
            </a:r>
          </a:p>
          <a:p>
            <a:pPr eaLnBrk="1" hangingPunct="1"/>
            <a:r>
              <a:rPr lang="en-US" sz="2400" smtClean="0"/>
              <a:t>"The question is," said Alice, "whether you can make words mean so many things." </a:t>
            </a:r>
          </a:p>
          <a:p>
            <a:pPr eaLnBrk="1" hangingPunct="1"/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Use a comma to separate </a:t>
            </a:r>
            <a:r>
              <a:rPr lang="en-US" b="1" smtClean="0">
                <a:solidFill>
                  <a:srgbClr val="FFFF00"/>
                </a:solidFill>
              </a:rPr>
              <a:t>coordinate adjectives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If you can put an </a:t>
            </a:r>
            <a:r>
              <a:rPr lang="en-US" i="1" smtClean="0"/>
              <a:t>and</a:t>
            </a:r>
            <a:r>
              <a:rPr lang="en-US" smtClean="0"/>
              <a:t> or a </a:t>
            </a:r>
            <a:r>
              <a:rPr lang="en-US" i="1" smtClean="0"/>
              <a:t>but</a:t>
            </a:r>
            <a:r>
              <a:rPr lang="en-US" smtClean="0"/>
              <a:t> between the adjectives, a comma will probably belong there.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630363"/>
          </a:xfrm>
        </p:spPr>
        <p:txBody>
          <a:bodyPr/>
          <a:lstStyle/>
          <a:p>
            <a:pPr eaLnBrk="1" hangingPunct="1"/>
            <a:r>
              <a:rPr lang="en-US" sz="3600" smtClean="0"/>
              <a:t>Use a comma to set off </a:t>
            </a:r>
            <a:r>
              <a:rPr lang="en-US" sz="3600" b="1" smtClean="0">
                <a:solidFill>
                  <a:srgbClr val="FFFF00"/>
                </a:solidFill>
              </a:rPr>
              <a:t>parenthetical elements</a:t>
            </a:r>
            <a:r>
              <a:rPr lang="en-US" sz="3600" smtClean="0"/>
              <a:t> (details that you do not actually need)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/>
          <a:lstStyle/>
          <a:p>
            <a:pPr eaLnBrk="1" hangingPunct="1"/>
            <a:r>
              <a:rPr lang="en-US" smtClean="0"/>
              <a:t>"The Founders Bridge, </a:t>
            </a:r>
            <a:r>
              <a:rPr lang="en-US" i="1" smtClean="0"/>
              <a:t>which spans the Connecticut River,</a:t>
            </a:r>
            <a:r>
              <a:rPr lang="en-US" smtClean="0"/>
              <a:t> is falling down."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599</Words>
  <Application>Microsoft Office PowerPoint</Application>
  <PresentationFormat>On-screen Show (4:3)</PresentationFormat>
  <Paragraphs>57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When should you use commas?</vt:lpstr>
      <vt:lpstr>Lets see what you know</vt:lpstr>
      <vt:lpstr>Typographical Reasons</vt:lpstr>
      <vt:lpstr>Never use a comma between a subject and its verb.</vt:lpstr>
      <vt:lpstr>Use a comma to avoid confusion.</vt:lpstr>
      <vt:lpstr>Use commas to set off phrases that express contrast</vt:lpstr>
      <vt:lpstr>Use a comma to set off quoted elements</vt:lpstr>
      <vt:lpstr>Use a comma to separate coordinate adjectives</vt:lpstr>
      <vt:lpstr>Use a comma to set off parenthetical elements (details that you do not actually need)</vt:lpstr>
      <vt:lpstr>Use a comma to set off introductory elements</vt:lpstr>
      <vt:lpstr>Slide 11</vt:lpstr>
      <vt:lpstr>Choose the INCORRECT answer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samster</dc:creator>
  <cp:lastModifiedBy>HP Authorized Customer</cp:lastModifiedBy>
  <cp:revision>52</cp:revision>
  <dcterms:created xsi:type="dcterms:W3CDTF">2011-11-29T17:33:14Z</dcterms:created>
  <dcterms:modified xsi:type="dcterms:W3CDTF">2012-01-11T03:00:24Z</dcterms:modified>
</cp:coreProperties>
</file>