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sldIdLst>
    <p:sldId id="257" r:id="rId2"/>
    <p:sldId id="258" r:id="rId3"/>
    <p:sldId id="256" r:id="rId4"/>
    <p:sldId id="259" r:id="rId5"/>
    <p:sldId id="291" r:id="rId6"/>
    <p:sldId id="260" r:id="rId7"/>
    <p:sldId id="292" r:id="rId8"/>
    <p:sldId id="261" r:id="rId9"/>
    <p:sldId id="293" r:id="rId10"/>
    <p:sldId id="262" r:id="rId11"/>
    <p:sldId id="294" r:id="rId12"/>
    <p:sldId id="263" r:id="rId13"/>
    <p:sldId id="295" r:id="rId14"/>
    <p:sldId id="264" r:id="rId15"/>
    <p:sldId id="296" r:id="rId16"/>
    <p:sldId id="265" r:id="rId17"/>
    <p:sldId id="297" r:id="rId18"/>
    <p:sldId id="266" r:id="rId19"/>
    <p:sldId id="298" r:id="rId20"/>
    <p:sldId id="267" r:id="rId21"/>
    <p:sldId id="299" r:id="rId22"/>
    <p:sldId id="268" r:id="rId23"/>
    <p:sldId id="300" r:id="rId24"/>
    <p:sldId id="301" r:id="rId25"/>
    <p:sldId id="269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306" r:id="rId35"/>
    <p:sldId id="275" r:id="rId36"/>
    <p:sldId id="307" r:id="rId37"/>
    <p:sldId id="276" r:id="rId38"/>
    <p:sldId id="308" r:id="rId39"/>
    <p:sldId id="277" r:id="rId40"/>
    <p:sldId id="309" r:id="rId41"/>
    <p:sldId id="278" r:id="rId42"/>
    <p:sldId id="274" r:id="rId43"/>
    <p:sldId id="310" r:id="rId44"/>
    <p:sldId id="279" r:id="rId45"/>
    <p:sldId id="311" r:id="rId46"/>
    <p:sldId id="280" r:id="rId47"/>
    <p:sldId id="312" r:id="rId48"/>
    <p:sldId id="281" r:id="rId49"/>
    <p:sldId id="313" r:id="rId50"/>
    <p:sldId id="282" r:id="rId51"/>
    <p:sldId id="314" r:id="rId52"/>
    <p:sldId id="283" r:id="rId53"/>
    <p:sldId id="315" r:id="rId54"/>
    <p:sldId id="284" r:id="rId55"/>
    <p:sldId id="316" r:id="rId56"/>
    <p:sldId id="285" r:id="rId57"/>
    <p:sldId id="317" r:id="rId58"/>
    <p:sldId id="286" r:id="rId59"/>
    <p:sldId id="318" r:id="rId60"/>
    <p:sldId id="287" r:id="rId61"/>
    <p:sldId id="319" r:id="rId62"/>
    <p:sldId id="288" r:id="rId63"/>
    <p:sldId id="320" r:id="rId64"/>
    <p:sldId id="289" r:id="rId65"/>
    <p:sldId id="290" r:id="rId66"/>
    <p:sldId id="321" r:id="rId6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6" autoAdjust="0"/>
    <p:restoredTop sz="94683" autoAdjust="0"/>
  </p:normalViewPr>
  <p:slideViewPr>
    <p:cSldViewPr>
      <p:cViewPr varScale="1">
        <p:scale>
          <a:sx n="67" d="100"/>
          <a:sy n="67" d="100"/>
        </p:scale>
        <p:origin x="-10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37" d="100"/>
          <a:sy n="37" d="100"/>
        </p:scale>
        <p:origin x="-145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CF00E5BC-6620-4935-845C-E27524EB97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73599-D35A-4B74-85D8-8C3A66EECF6E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AD3BB-418D-420D-AB34-EC6E40FBA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C0DCD-9C14-480E-8B0E-9241CEE2F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10DF5-05A9-49D1-9A7D-B5F32D0301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8A6AB-D1E1-4E68-B32E-3699F69A2D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7504E-C752-4FE6-9B71-83DED7FEA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A6F39-0A51-497E-B0AB-322383C57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9A83C-17FC-45DB-A85B-839B96FBF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66DCE-ED49-4045-A3EB-459A77C92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645B9-8DA9-4150-85D6-A8692C499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FF73-63EE-4D67-9BCC-AE52E3805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D43F9-928C-45FA-913F-71453647F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0E8AC326-B421-4203-991B-AE55E67A15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Compaq_Owner\My%20Documents\music%20for%20jep%20game.mp3" TargetMode="Externa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6.xml"/><Relationship Id="rId18" Type="http://schemas.openxmlformats.org/officeDocument/2006/relationships/slide" Target="slide18.xml"/><Relationship Id="rId26" Type="http://schemas.openxmlformats.org/officeDocument/2006/relationships/slide" Target="slide39.xml"/><Relationship Id="rId3" Type="http://schemas.openxmlformats.org/officeDocument/2006/relationships/slide" Target="slide4.xml"/><Relationship Id="rId21" Type="http://schemas.openxmlformats.org/officeDocument/2006/relationships/slide" Target="slide28.xml"/><Relationship Id="rId7" Type="http://schemas.openxmlformats.org/officeDocument/2006/relationships/slide" Target="slide12.xml"/><Relationship Id="rId12" Type="http://schemas.openxmlformats.org/officeDocument/2006/relationships/slide" Target="slide54.xml"/><Relationship Id="rId17" Type="http://schemas.openxmlformats.org/officeDocument/2006/relationships/slide" Target="slide56.xml"/><Relationship Id="rId25" Type="http://schemas.openxmlformats.org/officeDocument/2006/relationships/slide" Target="slide30.xml"/><Relationship Id="rId2" Type="http://schemas.openxmlformats.org/officeDocument/2006/relationships/slide" Target="slide2.xml"/><Relationship Id="rId16" Type="http://schemas.openxmlformats.org/officeDocument/2006/relationships/slide" Target="slide46.xml"/><Relationship Id="rId20" Type="http://schemas.openxmlformats.org/officeDocument/2006/relationships/slide" Target="slide23.xml"/><Relationship Id="rId29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4.xml"/><Relationship Id="rId24" Type="http://schemas.openxmlformats.org/officeDocument/2006/relationships/slide" Target="slide58.xml"/><Relationship Id="rId32" Type="http://schemas.openxmlformats.org/officeDocument/2006/relationships/slide" Target="slide62.xml"/><Relationship Id="rId5" Type="http://schemas.openxmlformats.org/officeDocument/2006/relationships/slide" Target="slide8.xml"/><Relationship Id="rId15" Type="http://schemas.openxmlformats.org/officeDocument/2006/relationships/slide" Target="slide35.xml"/><Relationship Id="rId23" Type="http://schemas.openxmlformats.org/officeDocument/2006/relationships/slide" Target="slide48.xml"/><Relationship Id="rId28" Type="http://schemas.openxmlformats.org/officeDocument/2006/relationships/slide" Target="slide60.xml"/><Relationship Id="rId10" Type="http://schemas.openxmlformats.org/officeDocument/2006/relationships/slide" Target="slide42.xml"/><Relationship Id="rId19" Type="http://schemas.openxmlformats.org/officeDocument/2006/relationships/slide" Target="slide21.xml"/><Relationship Id="rId31" Type="http://schemas.openxmlformats.org/officeDocument/2006/relationships/slide" Target="slide52.xml"/><Relationship Id="rId4" Type="http://schemas.openxmlformats.org/officeDocument/2006/relationships/slide" Target="slide6.xml"/><Relationship Id="rId9" Type="http://schemas.openxmlformats.org/officeDocument/2006/relationships/slide" Target="slide25.xml"/><Relationship Id="rId14" Type="http://schemas.openxmlformats.org/officeDocument/2006/relationships/slide" Target="slide26.xml"/><Relationship Id="rId22" Type="http://schemas.openxmlformats.org/officeDocument/2006/relationships/slide" Target="slide37.xml"/><Relationship Id="rId27" Type="http://schemas.openxmlformats.org/officeDocument/2006/relationships/slide" Target="slide50.xml"/><Relationship Id="rId30" Type="http://schemas.openxmlformats.org/officeDocument/2006/relationships/slide" Target="slide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Compaq_Owner\My%20Documents\music%20for%20jep%20game.mp3" TargetMode="External"/><Relationship Id="rId5" Type="http://schemas.openxmlformats.org/officeDocument/2006/relationships/image" Target="../media/image43.png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678180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Jeopardy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-304800" y="3733800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0" dirty="0" smtClean="0"/>
              <a:t>Welcome to the </a:t>
            </a:r>
            <a:r>
              <a:rPr lang="en-US" sz="4800" b="0" dirty="0" err="1" smtClean="0"/>
              <a:t>Bohs</a:t>
            </a:r>
            <a:r>
              <a:rPr lang="en-US" sz="4800" b="0" dirty="0" smtClean="0"/>
              <a:t> Jeopardy</a:t>
            </a:r>
          </a:p>
          <a:p>
            <a:r>
              <a:rPr lang="en-US" sz="4800" b="0" dirty="0" smtClean="0"/>
              <a:t> John Steinbeck’s </a:t>
            </a:r>
          </a:p>
          <a:p>
            <a:r>
              <a:rPr lang="en-US" sz="4800" b="0" u="sng" dirty="0" smtClean="0"/>
              <a:t>Of Mice and Men.</a:t>
            </a:r>
            <a:endParaRPr lang="en-US" b="0" u="sng" dirty="0">
              <a:solidFill>
                <a:schemeClr val="tx1"/>
              </a:solidFill>
            </a:endParaRPr>
          </a:p>
        </p:txBody>
      </p:sp>
      <p:sp>
        <p:nvSpPr>
          <p:cNvPr id="3079" name="AutoShape 7">
            <a:hlinkClick r:id="rId3" action="ppaction://hlinksldjump" highlightClick="1"/>
            <a:hlinkHover r:id="" action="ppaction://noaction">
              <a:snd r:embed="rId4" name="Jeopardy.wav"/>
            </a:hlinkHover>
          </p:cNvPr>
          <p:cNvSpPr>
            <a:spLocks noChangeArrowheads="1"/>
          </p:cNvSpPr>
          <p:nvPr/>
        </p:nvSpPr>
        <p:spPr bwMode="auto">
          <a:xfrm>
            <a:off x="6858000" y="5943600"/>
            <a:ext cx="1752600" cy="6096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FFFF00"/>
                </a:solidFill>
                <a:hlinkClick r:id="rId3" action="ppaction://hlinksldjump"/>
              </a:rPr>
              <a:t>Click to begin.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8" name="music for jep ga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34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38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 smtClean="0"/>
              <a:t>What are the characteristics of a person in authority?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38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66750" y="1066799"/>
            <a:ext cx="7315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0" dirty="0" smtClean="0"/>
              <a:t>What is :</a:t>
            </a:r>
          </a:p>
          <a:p>
            <a:pPr>
              <a:spcBef>
                <a:spcPct val="50000"/>
              </a:spcBef>
            </a:pPr>
            <a:r>
              <a:rPr lang="en-US" sz="7000" dirty="0" smtClean="0"/>
              <a:t>Stetson hat</a:t>
            </a:r>
          </a:p>
          <a:p>
            <a:pPr>
              <a:spcBef>
                <a:spcPct val="50000"/>
              </a:spcBef>
            </a:pPr>
            <a:r>
              <a:rPr lang="en-US" sz="7000" dirty="0" smtClean="0"/>
              <a:t>Boots with spurs</a:t>
            </a:r>
            <a:endParaRPr lang="en-US" sz="7000" dirty="0"/>
          </a:p>
        </p:txBody>
      </p:sp>
      <p:pic>
        <p:nvPicPr>
          <p:cNvPr id="4098" name="Picture 2" descr="C:\Documents and Settings\Compaq_Owner\Local Settings\Temporary Internet Files\Content.IE5\V3X9DL9Q\MC9003839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7" y="5701633"/>
            <a:ext cx="618129" cy="638842"/>
          </a:xfrm>
          <a:prstGeom prst="rect">
            <a:avLst/>
          </a:prstGeom>
          <a:noFill/>
        </p:spPr>
      </p:pic>
      <p:pic>
        <p:nvPicPr>
          <p:cNvPr id="4099" name="Picture 3" descr="C:\Documents and Settings\Compaq_Owner\Local Settings\Temporary Internet Files\Content.IE5\KLEX6TI5\MC9002909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486400"/>
            <a:ext cx="1234077" cy="1141413"/>
          </a:xfrm>
          <a:prstGeom prst="rect">
            <a:avLst/>
          </a:prstGeom>
          <a:noFill/>
        </p:spPr>
      </p:pic>
      <p:sp>
        <p:nvSpPr>
          <p:cNvPr id="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638800"/>
            <a:ext cx="1295400" cy="914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1024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3400" y="0"/>
            <a:ext cx="78486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dirty="0" smtClean="0"/>
              <a:t>Who shoots Candy’s old dog and give</a:t>
            </a:r>
          </a:p>
          <a:p>
            <a:pPr>
              <a:spcBef>
                <a:spcPct val="50000"/>
              </a:spcBef>
            </a:pPr>
            <a:r>
              <a:rPr lang="en-US" sz="6600" dirty="0" smtClean="0"/>
              <a:t>two characteristics of his personality?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450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8244" y="2026374"/>
            <a:ext cx="852122" cy="551475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7848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 smtClean="0"/>
              <a:t>Carlson:</a:t>
            </a:r>
          </a:p>
          <a:p>
            <a:pPr>
              <a:spcBef>
                <a:spcPct val="50000"/>
              </a:spcBef>
            </a:pPr>
            <a:r>
              <a:rPr lang="en-US" sz="7200" dirty="0" smtClean="0"/>
              <a:t> a big fat stomached man,  a bindle bum, owns a Luger</a:t>
            </a:r>
            <a:endParaRPr lang="en-US" sz="7200" dirty="0"/>
          </a:p>
        </p:txBody>
      </p:sp>
      <p:pic>
        <p:nvPicPr>
          <p:cNvPr id="5122" name="Picture 2" descr="C:\Documents and Settings\Compaq_Owner\Local Settings\Temporary Internet Files\Content.IE5\416R0DAR\MP900430792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562600"/>
            <a:ext cx="1469941" cy="1096714"/>
          </a:xfrm>
          <a:prstGeom prst="rect">
            <a:avLst/>
          </a:prstGeom>
          <a:noFill/>
        </p:spPr>
      </p:pic>
      <p:sp>
        <p:nvSpPr>
          <p:cNvPr id="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562600"/>
            <a:ext cx="1295400" cy="1066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4" descr="C:\Documents and Settings\Compaq_Owner\Local Settings\Temporary Internet Files\Content.IE5\416R0DAR\MC90033598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1993760" cy="1551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7924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 smtClean="0"/>
              <a:t>Who or what is </a:t>
            </a:r>
            <a:r>
              <a:rPr lang="en-US" sz="7200" dirty="0" err="1" smtClean="0"/>
              <a:t>Murry</a:t>
            </a:r>
            <a:r>
              <a:rPr lang="en-US" sz="7200" dirty="0" smtClean="0"/>
              <a:t> and Ready and what did George and </a:t>
            </a:r>
            <a:r>
              <a:rPr lang="en-US" sz="7200" dirty="0" err="1" smtClean="0"/>
              <a:t>Lennie</a:t>
            </a:r>
            <a:r>
              <a:rPr lang="en-US" sz="7200" dirty="0" smtClean="0"/>
              <a:t> get there?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90560" y="1666374"/>
            <a:ext cx="4383382" cy="5191625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924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dirty="0"/>
              <a:t>What is the </a:t>
            </a:r>
            <a:r>
              <a:rPr lang="en-US" sz="6600" dirty="0" smtClean="0"/>
              <a:t>employment agency and work tickets.</a:t>
            </a:r>
            <a:endParaRPr lang="en-US" sz="11700" dirty="0"/>
          </a:p>
        </p:txBody>
      </p:sp>
      <p:pic>
        <p:nvPicPr>
          <p:cNvPr id="6146" name="Picture 2" descr="C:\Documents and Settings\Compaq_Owner\Local Settings\Temporary Internet Files\Content.IE5\EPKH0XG3\MC9102177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916" y="5334000"/>
            <a:ext cx="1204169" cy="1370012"/>
          </a:xfrm>
          <a:prstGeom prst="rect">
            <a:avLst/>
          </a:prstGeom>
          <a:noFill/>
        </p:spPr>
      </p:pic>
      <p:sp>
        <p:nvSpPr>
          <p:cNvPr id="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7696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What is a bindle bun and who qualifies for this term?</a:t>
            </a:r>
            <a:endParaRPr lang="en-US" sz="1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0568" y="1588738"/>
            <a:ext cx="8163431" cy="5269262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An iterant farm worker and all the work hands except George and </a:t>
            </a:r>
            <a:r>
              <a:rPr lang="en-US" sz="6000" dirty="0" err="1" smtClean="0"/>
              <a:t>Lennie</a:t>
            </a:r>
            <a:r>
              <a:rPr lang="en-US" sz="6000" dirty="0" smtClean="0"/>
              <a:t>.</a:t>
            </a:r>
            <a:endParaRPr lang="en-US" sz="9600" dirty="0"/>
          </a:p>
        </p:txBody>
      </p:sp>
      <p:pic>
        <p:nvPicPr>
          <p:cNvPr id="7170" name="Picture 2" descr="C:\Documents and Settings\Compaq_Owner\Local Settings\Temporary Internet Files\Content.IE5\V3X9DL9Q\MC9003506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4927078"/>
            <a:ext cx="1746689" cy="1594006"/>
          </a:xfrm>
          <a:prstGeom prst="rect">
            <a:avLst/>
          </a:prstGeom>
          <a:noFill/>
        </p:spPr>
      </p:pic>
      <p:sp>
        <p:nvSpPr>
          <p:cNvPr id="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5638800"/>
            <a:ext cx="1295400" cy="914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792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dirty="0" smtClean="0"/>
              <a:t>Name three symbols.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0"/>
            <a:ext cx="6629399" cy="54864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6600" dirty="0" smtClean="0"/>
              <a:t>What are:</a:t>
            </a:r>
          </a:p>
          <a:p>
            <a:r>
              <a:rPr lang="en-US" sz="6600" dirty="0" smtClean="0"/>
              <a:t>Mice and puppy</a:t>
            </a:r>
          </a:p>
          <a:p>
            <a:r>
              <a:rPr lang="en-US" sz="6600" dirty="0" smtClean="0"/>
              <a:t>The Brush</a:t>
            </a:r>
          </a:p>
          <a:p>
            <a:r>
              <a:rPr lang="en-US" sz="6600" dirty="0" smtClean="0"/>
              <a:t>Candy’s dog</a:t>
            </a:r>
            <a:endParaRPr lang="en-US" sz="6600" dirty="0"/>
          </a:p>
        </p:txBody>
      </p:sp>
      <p:pic>
        <p:nvPicPr>
          <p:cNvPr id="8195" name="Picture 3" descr="C:\Documents and Settings\Compaq_Owner\Local Settings\Temporary Internet Files\Content.IE5\KLEX6TI5\dglxasset[1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81600"/>
            <a:ext cx="1237980" cy="1495395"/>
          </a:xfrm>
          <a:prstGeom prst="rect">
            <a:avLst/>
          </a:prstGeom>
          <a:noFill/>
        </p:spPr>
      </p:pic>
      <p:pic>
        <p:nvPicPr>
          <p:cNvPr id="8196" name="Picture 4" descr="C:\Documents and Settings\Compaq_Owner\Local Settings\Temporary Internet Files\Content.IE5\KLEX6TI5\MP900444796[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838200"/>
            <a:ext cx="792305" cy="1015655"/>
          </a:xfrm>
          <a:prstGeom prst="rect">
            <a:avLst/>
          </a:prstGeom>
          <a:noFill/>
        </p:spPr>
      </p:pic>
      <p:sp>
        <p:nvSpPr>
          <p:cNvPr id="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638800"/>
            <a:ext cx="1219200" cy="914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 descr="Shingle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5715000" cy="2362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shingle">
                  <a:fgClr>
                    <a:schemeClr val="accent2"/>
                  </a:fgClr>
                  <a:bgClr>
                    <a:srgbClr val="FF9933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Choose a 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shingle">
                  <a:fgClr>
                    <a:schemeClr val="accent2"/>
                  </a:fgClr>
                  <a:bgClr>
                    <a:srgbClr val="FF9933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category!.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shingle">
                <a:fgClr>
                  <a:schemeClr val="accent2"/>
                </a:fgClr>
                <a:bgClr>
                  <a:srgbClr val="FF9933"/>
                </a:bgClr>
              </a:pattFill>
              <a:effectLst>
                <a:outerShdw dist="45791" dir="2021404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5125" name="WordArt 5" descr="Shingle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1981200"/>
            <a:ext cx="5715000" cy="2362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shingle">
                  <a:fgClr>
                    <a:schemeClr val="accent2"/>
                  </a:fgClr>
                  <a:bgClr>
                    <a:srgbClr val="FF9933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Take notes for review.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shingle">
                <a:fgClr>
                  <a:schemeClr val="accent2"/>
                </a:fgClr>
                <a:bgClr>
                  <a:srgbClr val="FF9933"/>
                </a:bgClr>
              </a:pattFill>
              <a:effectLst>
                <a:outerShdw dist="45791" dir="2021404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513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4724400"/>
            <a:ext cx="2971800" cy="17526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91200" y="510540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hlinkClick r:id="rId4" action="ppaction://hlinksldjump"/>
              </a:rPr>
              <a:t>Click here for Final Jeopardy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001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What is the term for “mercy killing” and give two examples </a:t>
            </a:r>
            <a:endParaRPr lang="en-US" sz="2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0010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What is called euthanasia:</a:t>
            </a:r>
          </a:p>
          <a:p>
            <a:pPr marL="1143000" indent="-1143000">
              <a:spcBef>
                <a:spcPct val="50000"/>
              </a:spcBef>
              <a:buAutoNum type="arabicPeriod"/>
            </a:pPr>
            <a:r>
              <a:rPr lang="en-US" sz="5400" dirty="0" smtClean="0"/>
              <a:t>Carlson kills Candy’s dog</a:t>
            </a:r>
          </a:p>
          <a:p>
            <a:pPr marL="1143000" indent="-1143000">
              <a:spcBef>
                <a:spcPct val="50000"/>
              </a:spcBef>
              <a:buAutoNum type="arabicPeriod"/>
            </a:pPr>
            <a:r>
              <a:rPr lang="en-US" sz="5400" dirty="0" smtClean="0"/>
              <a:t>George kills </a:t>
            </a:r>
            <a:r>
              <a:rPr lang="en-US" sz="5400" dirty="0" err="1" smtClean="0"/>
              <a:t>L</a:t>
            </a:r>
            <a:r>
              <a:rPr lang="en-US" sz="6000" dirty="0" err="1" smtClean="0"/>
              <a:t>ennie</a:t>
            </a:r>
            <a:endParaRPr lang="en-US" sz="9600" dirty="0"/>
          </a:p>
        </p:txBody>
      </p:sp>
      <p:pic>
        <p:nvPicPr>
          <p:cNvPr id="10242" name="Picture 2" descr="C:\Documents and Settings\Compaq_Owner\Local Settings\Temporary Internet Files\Content.IE5\416R0DAR\MC9000652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654890" cy="1687513"/>
          </a:xfrm>
          <a:prstGeom prst="rect">
            <a:avLst/>
          </a:prstGeom>
          <a:noFill/>
        </p:spPr>
      </p:pic>
      <p:sp>
        <p:nvSpPr>
          <p:cNvPr id="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867400"/>
            <a:ext cx="1066800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8077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 smtClean="0"/>
              <a:t>What is the term for “deadly woman?”</a:t>
            </a:r>
            <a:endParaRPr lang="en-US" sz="7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0772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600" dirty="0"/>
              <a:t>What is </a:t>
            </a:r>
            <a:r>
              <a:rPr lang="en-US" sz="10600" dirty="0" smtClean="0"/>
              <a:t>femme fatal</a:t>
            </a:r>
            <a:endParaRPr lang="en-US" sz="10600" i="1" dirty="0"/>
          </a:p>
        </p:txBody>
      </p:sp>
      <p:pic>
        <p:nvPicPr>
          <p:cNvPr id="11267" name="Picture 3" descr="C:\Documents and Settings\Compaq_Owner\Local Settings\Temporary Internet Files\Content.IE5\EPKH0XG3\MP900431160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105176"/>
            <a:ext cx="940743" cy="1410425"/>
          </a:xfrm>
          <a:prstGeom prst="rect">
            <a:avLst/>
          </a:prstGeom>
          <a:noFill/>
        </p:spPr>
      </p:pic>
      <p:sp>
        <p:nvSpPr>
          <p:cNvPr id="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5638800"/>
            <a:ext cx="1295400" cy="914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92480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Name two themes and explain</a:t>
            </a:r>
            <a:r>
              <a:rPr lang="en-US" sz="11700" dirty="0" smtClean="0"/>
              <a:t>.</a:t>
            </a:r>
            <a:endParaRPr lang="en-US" sz="1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90550" y="1295400"/>
            <a:ext cx="7924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Friendship</a:t>
            </a:r>
          </a:p>
          <a:p>
            <a:pPr>
              <a:spcBef>
                <a:spcPct val="50000"/>
              </a:spcBef>
            </a:pPr>
            <a:r>
              <a:rPr lang="en-US" sz="6000" dirty="0" smtClean="0"/>
              <a:t>Euthanasia</a:t>
            </a:r>
          </a:p>
          <a:p>
            <a:pPr>
              <a:spcBef>
                <a:spcPct val="50000"/>
              </a:spcBef>
            </a:pPr>
            <a:r>
              <a:rPr lang="en-US" sz="6000" dirty="0" smtClean="0"/>
              <a:t>American Dream</a:t>
            </a:r>
          </a:p>
          <a:p>
            <a:pPr>
              <a:spcBef>
                <a:spcPct val="50000"/>
              </a:spcBef>
            </a:pPr>
            <a:r>
              <a:rPr lang="en-US" sz="6000" dirty="0" smtClean="0"/>
              <a:t>Loneliness</a:t>
            </a:r>
            <a:endParaRPr lang="en-US" sz="12900" dirty="0"/>
          </a:p>
        </p:txBody>
      </p:sp>
      <p:pic>
        <p:nvPicPr>
          <p:cNvPr id="12291" name="Picture 3" descr="C:\Documents and Settings\Compaq_Owner\Local Settings\Temporary Internet Files\Content.IE5\UFKVX6FM\MP9004385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029200"/>
            <a:ext cx="1081768" cy="1617837"/>
          </a:xfrm>
          <a:prstGeom prst="rect">
            <a:avLst/>
          </a:prstGeom>
          <a:noFill/>
        </p:spPr>
      </p:pic>
      <p:pic>
        <p:nvPicPr>
          <p:cNvPr id="12293" name="Picture 5" descr="C:\Documents and Settings\Compaq_Owner\Local Settings\Temporary Internet Files\Content.IE5\EPKH0XG3\MC9000215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1558959" cy="1725613"/>
          </a:xfrm>
          <a:prstGeom prst="rect">
            <a:avLst/>
          </a:prstGeom>
          <a:noFill/>
        </p:spPr>
      </p:pic>
      <p:sp>
        <p:nvSpPr>
          <p:cNvPr id="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638800"/>
            <a:ext cx="1295400" cy="914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301625"/>
            <a:ext cx="8001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dirty="0" smtClean="0"/>
              <a:t>What is the American Dream?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Documents and Settings\Compaq_Owner\Local Settings\Temporary Internet Files\Content.IE5\V3X9DL9Q\MP900447863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8600"/>
            <a:ext cx="1626812" cy="1928910"/>
          </a:xfrm>
          <a:prstGeom prst="rect">
            <a:avLst/>
          </a:prstGeo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001000" cy="93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To own land, home</a:t>
            </a:r>
            <a:r>
              <a:rPr lang="en-US" sz="17200" dirty="0" smtClean="0"/>
              <a:t> </a:t>
            </a:r>
            <a:r>
              <a:rPr lang="en-US" sz="6000" dirty="0" smtClean="0"/>
              <a:t>and earn a decent living</a:t>
            </a:r>
            <a:r>
              <a:rPr lang="en-US" sz="60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3600" i="1" dirty="0" smtClean="0"/>
              <a:t>“live off the </a:t>
            </a:r>
            <a:r>
              <a:rPr lang="en-US" sz="3600" i="1" dirty="0" err="1" smtClean="0"/>
              <a:t>fatta</a:t>
            </a:r>
            <a:r>
              <a:rPr lang="en-US" sz="3600" i="1" dirty="0" smtClean="0"/>
              <a:t> the ‘</a:t>
            </a:r>
            <a:r>
              <a:rPr lang="en-US" sz="3600" i="1" dirty="0" err="1" smtClean="0"/>
              <a:t>lan</a:t>
            </a:r>
            <a:r>
              <a:rPr lang="en-US" sz="3600" i="1" dirty="0" smtClean="0"/>
              <a:t>”</a:t>
            </a:r>
          </a:p>
          <a:p>
            <a:pPr>
              <a:spcBef>
                <a:spcPct val="50000"/>
              </a:spcBef>
            </a:pPr>
            <a:endParaRPr lang="en-US" sz="17200" i="1" dirty="0"/>
          </a:p>
        </p:txBody>
      </p:sp>
      <p:pic>
        <p:nvPicPr>
          <p:cNvPr id="13314" name="Picture 2" descr="C:\Documents and Settings\Compaq_Owner\Local Settings\Temporary Internet Files\Content.IE5\V3X9DL9Q\dglxasset[1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0"/>
            <a:ext cx="596727" cy="1058657"/>
          </a:xfrm>
          <a:prstGeom prst="rect">
            <a:avLst/>
          </a:prstGeom>
          <a:noFill/>
        </p:spPr>
      </p:pic>
      <p:pic>
        <p:nvPicPr>
          <p:cNvPr id="13315" name="Picture 3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"/>
            <a:ext cx="767507" cy="1250912"/>
          </a:xfrm>
          <a:prstGeom prst="rect">
            <a:avLst/>
          </a:prstGeom>
          <a:noFill/>
        </p:spPr>
      </p:pic>
      <p:sp>
        <p:nvSpPr>
          <p:cNvPr id="7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229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dirty="0" smtClean="0"/>
              <a:t>Characteristics of a bindle bum?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924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One who is a transient farm worker who has no ties and no one to care for or about</a:t>
            </a:r>
            <a:endParaRPr lang="en-US" sz="6000" i="1" dirty="0"/>
          </a:p>
        </p:txBody>
      </p:sp>
      <p:pic>
        <p:nvPicPr>
          <p:cNvPr id="14339" name="Picture 3" descr="C:\Documents and Settings\Compaq_Owner\Local Settings\Temporary Internet Files\Content.IE5\EPKH0XG3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76800"/>
            <a:ext cx="1765300" cy="1517650"/>
          </a:xfrm>
          <a:prstGeom prst="rect">
            <a:avLst/>
          </a:prstGeom>
          <a:noFill/>
        </p:spPr>
      </p:pic>
      <p:sp>
        <p:nvSpPr>
          <p:cNvPr id="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/>
              <a:t>Characters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2072" name="AutoShape 2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/>
              <a:t>Contents of</a:t>
            </a:r>
          </a:p>
          <a:p>
            <a:r>
              <a:rPr lang="en-US" sz="2000" dirty="0" smtClean="0"/>
              <a:t>Plot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2074" name="AutoShape 2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200" dirty="0" smtClean="0"/>
              <a:t>Figurative</a:t>
            </a:r>
          </a:p>
          <a:p>
            <a:r>
              <a:rPr lang="en-US" sz="2200" dirty="0" smtClean="0"/>
              <a:t> Language</a:t>
            </a:r>
            <a:endParaRPr lang="en-US" sz="2200" b="0" dirty="0">
              <a:solidFill>
                <a:schemeClr val="tx1"/>
              </a:solidFill>
            </a:endParaRPr>
          </a:p>
        </p:txBody>
      </p:sp>
      <p:sp>
        <p:nvSpPr>
          <p:cNvPr id="2075" name="AutoShape 2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200" dirty="0"/>
          </a:p>
          <a:p>
            <a:r>
              <a:rPr lang="en-US" sz="2200" dirty="0" smtClean="0"/>
              <a:t>More Plot </a:t>
            </a:r>
            <a:endParaRPr lang="en-US" sz="2200" dirty="0"/>
          </a:p>
        </p:txBody>
      </p:sp>
      <p:sp>
        <p:nvSpPr>
          <p:cNvPr id="2076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200" dirty="0" smtClean="0"/>
              <a:t>Idioms </a:t>
            </a:r>
          </a:p>
          <a:p>
            <a:r>
              <a:rPr lang="en-US" sz="2200" dirty="0" smtClean="0"/>
              <a:t>and Jobs</a:t>
            </a:r>
            <a:endParaRPr lang="en-US" sz="2200" dirty="0"/>
          </a:p>
          <a:p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2077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1143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hlinkClick r:id="rId3" action="ppaction://hlinksldjump"/>
              </a:rPr>
              <a:t>10 Point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07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2286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hlinkClick r:id="rId4" action="ppaction://hlinksldjump"/>
              </a:rPr>
              <a:t>20 Points</a:t>
            </a:r>
            <a:endParaRPr lang="en-US" dirty="0"/>
          </a:p>
        </p:txBody>
      </p:sp>
      <p:sp>
        <p:nvSpPr>
          <p:cNvPr id="2079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3429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hlinkClick r:id="rId5" action="ppaction://hlinksldjump"/>
              </a:rPr>
              <a:t>30 Points</a:t>
            </a:r>
            <a:endParaRPr lang="en-US" dirty="0"/>
          </a:p>
        </p:txBody>
      </p:sp>
      <p:sp>
        <p:nvSpPr>
          <p:cNvPr id="20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4572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6" action="ppaction://hlinksldjump"/>
              </a:rPr>
              <a:t>40 Points</a:t>
            </a:r>
            <a:endParaRPr lang="en-US"/>
          </a:p>
        </p:txBody>
      </p:sp>
      <p:sp>
        <p:nvSpPr>
          <p:cNvPr id="2081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hlinkClick r:id="rId7" action="ppaction://hlinksldjump"/>
              </a:rPr>
              <a:t>50 Points</a:t>
            </a:r>
            <a:endParaRPr lang="en-US" dirty="0"/>
          </a:p>
        </p:txBody>
      </p:sp>
      <p:sp>
        <p:nvSpPr>
          <p:cNvPr id="2082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1143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hlinkClick r:id="rId8" action="ppaction://hlinksldjump"/>
              </a:rPr>
              <a:t>10 Point</a:t>
            </a:r>
            <a:endParaRPr lang="en-US" dirty="0"/>
          </a:p>
        </p:txBody>
      </p:sp>
      <p:sp>
        <p:nvSpPr>
          <p:cNvPr id="208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1143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hlinkClick r:id="rId9" action="ppaction://hlinksldjump"/>
              </a:rPr>
              <a:t>10 Point</a:t>
            </a:r>
            <a:endParaRPr lang="en-US" dirty="0"/>
          </a:p>
        </p:txBody>
      </p:sp>
      <p:sp>
        <p:nvSpPr>
          <p:cNvPr id="2084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1143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hlinkClick r:id="rId10" action="ppaction://hlinksldjump"/>
              </a:rPr>
              <a:t>10 Point</a:t>
            </a:r>
            <a:endParaRPr lang="en-US" dirty="0"/>
          </a:p>
        </p:txBody>
      </p:sp>
      <p:sp>
        <p:nvSpPr>
          <p:cNvPr id="2085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1143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1" action="ppaction://hlinksldjump"/>
              </a:rPr>
              <a:t>10 Point</a:t>
            </a:r>
            <a:endParaRPr lang="en-US"/>
          </a:p>
        </p:txBody>
      </p:sp>
      <p:sp>
        <p:nvSpPr>
          <p:cNvPr id="2086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0" y="1143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2" action="ppaction://hlinksldjump"/>
              </a:rPr>
              <a:t>10 Point</a:t>
            </a:r>
            <a:endParaRPr lang="en-US"/>
          </a:p>
        </p:txBody>
      </p:sp>
      <p:sp>
        <p:nvSpPr>
          <p:cNvPr id="2087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2286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hlinkClick r:id="rId13" action="ppaction://hlinksldjump"/>
              </a:rPr>
              <a:t>20 Points</a:t>
            </a:r>
            <a:endParaRPr lang="en-US" dirty="0"/>
          </a:p>
        </p:txBody>
      </p:sp>
      <p:sp>
        <p:nvSpPr>
          <p:cNvPr id="2088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2286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hlinkClick r:id="rId14" action="ppaction://hlinksldjump"/>
              </a:rPr>
              <a:t>20 Points</a:t>
            </a:r>
            <a:endParaRPr lang="en-US" dirty="0"/>
          </a:p>
        </p:txBody>
      </p:sp>
      <p:sp>
        <p:nvSpPr>
          <p:cNvPr id="2089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2286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5" action="ppaction://hlinksldjump"/>
              </a:rPr>
              <a:t>20 Points</a:t>
            </a:r>
            <a:endParaRPr lang="en-US"/>
          </a:p>
        </p:txBody>
      </p:sp>
      <p:sp>
        <p:nvSpPr>
          <p:cNvPr id="2090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2286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6" action="ppaction://hlinksldjump"/>
              </a:rPr>
              <a:t>20 Points</a:t>
            </a:r>
            <a:endParaRPr lang="en-US"/>
          </a:p>
        </p:txBody>
      </p:sp>
      <p:sp>
        <p:nvSpPr>
          <p:cNvPr id="2091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0" y="2286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17" action="ppaction://hlinksldjump"/>
              </a:rPr>
              <a:t>20 Points</a:t>
            </a:r>
            <a:endParaRPr lang="en-US"/>
          </a:p>
        </p:txBody>
      </p:sp>
      <p:sp>
        <p:nvSpPr>
          <p:cNvPr id="2092" name="AutoShape 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3429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hlinkClick r:id="rId18" action="ppaction://hlinksldjump"/>
              </a:rPr>
              <a:t>30 Points</a:t>
            </a:r>
            <a:endParaRPr lang="en-US" dirty="0"/>
          </a:p>
        </p:txBody>
      </p:sp>
      <p:sp>
        <p:nvSpPr>
          <p:cNvPr id="2093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4572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hlinkClick r:id="rId19" action="ppaction://hlinksldjump"/>
              </a:rPr>
              <a:t>40 Points</a:t>
            </a:r>
            <a:endParaRPr lang="en-US" dirty="0"/>
          </a:p>
        </p:txBody>
      </p:sp>
      <p:sp>
        <p:nvSpPr>
          <p:cNvPr id="2094" name="AutoShape 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5715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hlinkClick r:id="rId20" action="ppaction://hlinksldjump"/>
              </a:rPr>
              <a:t>50 Points</a:t>
            </a:r>
            <a:endParaRPr lang="en-US" dirty="0"/>
          </a:p>
        </p:txBody>
      </p:sp>
      <p:sp>
        <p:nvSpPr>
          <p:cNvPr id="2095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3429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1" action="ppaction://hlinksldjump"/>
              </a:rPr>
              <a:t>30 Points</a:t>
            </a:r>
            <a:endParaRPr lang="en-US"/>
          </a:p>
        </p:txBody>
      </p:sp>
      <p:sp>
        <p:nvSpPr>
          <p:cNvPr id="2096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3429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2" action="ppaction://hlinksldjump"/>
              </a:rPr>
              <a:t>30 Points</a:t>
            </a:r>
            <a:endParaRPr lang="en-US"/>
          </a:p>
        </p:txBody>
      </p:sp>
      <p:sp>
        <p:nvSpPr>
          <p:cNvPr id="2097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3429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3" action="ppaction://hlinksldjump"/>
              </a:rPr>
              <a:t>30 Points</a:t>
            </a:r>
            <a:endParaRPr lang="en-US"/>
          </a:p>
        </p:txBody>
      </p:sp>
      <p:sp>
        <p:nvSpPr>
          <p:cNvPr id="2098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0" y="3429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4" action="ppaction://hlinksldjump"/>
              </a:rPr>
              <a:t>30 Points</a:t>
            </a:r>
            <a:endParaRPr lang="en-US"/>
          </a:p>
        </p:txBody>
      </p:sp>
      <p:sp>
        <p:nvSpPr>
          <p:cNvPr id="2099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4572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5" action="ppaction://hlinksldjump"/>
              </a:rPr>
              <a:t>40 Points</a:t>
            </a:r>
            <a:endParaRPr lang="en-US"/>
          </a:p>
        </p:txBody>
      </p:sp>
      <p:sp>
        <p:nvSpPr>
          <p:cNvPr id="2100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4572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6" action="ppaction://hlinksldjump"/>
              </a:rPr>
              <a:t>40 Points</a:t>
            </a:r>
            <a:endParaRPr lang="en-US"/>
          </a:p>
        </p:txBody>
      </p:sp>
      <p:sp>
        <p:nvSpPr>
          <p:cNvPr id="2101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4572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7" action="ppaction://hlinksldjump"/>
              </a:rPr>
              <a:t>40 Points</a:t>
            </a:r>
            <a:endParaRPr lang="en-US"/>
          </a:p>
        </p:txBody>
      </p:sp>
      <p:sp>
        <p:nvSpPr>
          <p:cNvPr id="2102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0" y="4572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8" action="ppaction://hlinksldjump"/>
              </a:rPr>
              <a:t>40 Points</a:t>
            </a:r>
            <a:endParaRPr lang="en-US"/>
          </a:p>
        </p:txBody>
      </p:sp>
      <p:sp>
        <p:nvSpPr>
          <p:cNvPr id="2103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0" y="5715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29" action="ppaction://hlinksldjump"/>
              </a:rPr>
              <a:t>50 Points</a:t>
            </a:r>
            <a:endParaRPr lang="en-US"/>
          </a:p>
        </p:txBody>
      </p:sp>
      <p:sp>
        <p:nvSpPr>
          <p:cNvPr id="2104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5715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hlinkClick r:id="rId30" action="ppaction://hlinksldjump"/>
              </a:rPr>
              <a:t>50 Points</a:t>
            </a:r>
            <a:endParaRPr lang="en-US" dirty="0"/>
          </a:p>
        </p:txBody>
      </p:sp>
      <p:sp>
        <p:nvSpPr>
          <p:cNvPr id="2105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5715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31" action="ppaction://hlinksldjump"/>
              </a:rPr>
              <a:t>50 Points</a:t>
            </a:r>
            <a:endParaRPr lang="en-US"/>
          </a:p>
        </p:txBody>
      </p:sp>
      <p:sp>
        <p:nvSpPr>
          <p:cNvPr id="2106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hlinkClick r:id="rId32" action="ppaction://hlinksldjump"/>
              </a:rPr>
              <a:t>50 Points</a:t>
            </a:r>
            <a:endParaRPr lang="en-US"/>
          </a:p>
        </p:txBody>
      </p:sp>
      <p:sp>
        <p:nvSpPr>
          <p:cNvPr id="2108" name="AutoShape 6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0"/>
            <a:ext cx="1524000" cy="1143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300" dirty="0" smtClean="0"/>
              <a:t>Themes</a:t>
            </a:r>
            <a:endParaRPr lang="en-US" sz="23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184150"/>
            <a:ext cx="807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 smtClean="0"/>
              <a:t>What is the role that George assumes for </a:t>
            </a:r>
            <a:r>
              <a:rPr lang="en-US" sz="7200" dirty="0" err="1" smtClean="0"/>
              <a:t>Lennie</a:t>
            </a:r>
            <a:r>
              <a:rPr lang="en-US" sz="7200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07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What is </a:t>
            </a:r>
          </a:p>
          <a:p>
            <a:pPr>
              <a:spcBef>
                <a:spcPct val="50000"/>
              </a:spcBef>
            </a:pPr>
            <a:r>
              <a:rPr lang="en-US" sz="7200" dirty="0" smtClean="0"/>
              <a:t>a surrogate mother</a:t>
            </a:r>
            <a:endParaRPr lang="en-US" sz="7200" i="1" dirty="0"/>
          </a:p>
        </p:txBody>
      </p:sp>
      <p:pic>
        <p:nvPicPr>
          <p:cNvPr id="15363" name="Picture 3" descr="C:\Documents and Settings\Compaq_Owner\Local Settings\Temporary Internet Files\Content.IE5\GHIJKHIJ\MC900444730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1431087" cy="1853068"/>
          </a:xfrm>
          <a:prstGeom prst="rect">
            <a:avLst/>
          </a:prstGeom>
          <a:noFill/>
        </p:spPr>
      </p:pic>
      <p:sp>
        <p:nvSpPr>
          <p:cNvPr id="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077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dirty="0" smtClean="0"/>
              <a:t>What is the climax of the novel?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07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dirty="0" smtClean="0"/>
              <a:t>When </a:t>
            </a:r>
            <a:r>
              <a:rPr lang="en-US" sz="6600" dirty="0" err="1" smtClean="0"/>
              <a:t>Lennie</a:t>
            </a:r>
            <a:r>
              <a:rPr lang="en-US" sz="6600" dirty="0" smtClean="0"/>
              <a:t> kills Curley’s wife</a:t>
            </a:r>
            <a:endParaRPr lang="en-US" sz="4800" dirty="0"/>
          </a:p>
        </p:txBody>
      </p:sp>
      <p:pic>
        <p:nvPicPr>
          <p:cNvPr id="16387" name="Picture 3" descr="C:\Documents and Settings\Compaq_Owner\Local Settings\Temporary Internet Files\Content.IE5\EPKH0XG3\MP9004485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5398558"/>
            <a:ext cx="1600200" cy="1066799"/>
          </a:xfrm>
          <a:prstGeom prst="rect">
            <a:avLst/>
          </a:prstGeom>
          <a:noFill/>
        </p:spPr>
      </p:pic>
      <p:sp>
        <p:nvSpPr>
          <p:cNvPr id="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dirty="0" smtClean="0"/>
              <a:t>Name two </a:t>
            </a:r>
            <a:r>
              <a:rPr lang="en-US" sz="6600" dirty="0" err="1" smtClean="0"/>
              <a:t>forshadowing</a:t>
            </a:r>
            <a:r>
              <a:rPr lang="en-US" sz="6600" dirty="0" smtClean="0"/>
              <a:t> events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0" indent="-1143000">
              <a:spcBef>
                <a:spcPct val="50000"/>
              </a:spcBef>
              <a:buAutoNum type="arabicPeriod"/>
            </a:pPr>
            <a:r>
              <a:rPr lang="en-US" sz="3200" dirty="0" smtClean="0"/>
              <a:t>George tells </a:t>
            </a:r>
            <a:r>
              <a:rPr lang="en-US" sz="3200" dirty="0" err="1" smtClean="0"/>
              <a:t>Lennie</a:t>
            </a:r>
            <a:r>
              <a:rPr lang="en-US" sz="3200" dirty="0" smtClean="0"/>
              <a:t> to go to brush if he gets in trouble</a:t>
            </a:r>
          </a:p>
          <a:p>
            <a:pPr marL="1143000" indent="-1143000">
              <a:spcBef>
                <a:spcPct val="50000"/>
              </a:spcBef>
              <a:buAutoNum type="arabicPeriod"/>
            </a:pPr>
            <a:r>
              <a:rPr lang="en-US" sz="3200" dirty="0" err="1" smtClean="0"/>
              <a:t>Lennie</a:t>
            </a:r>
            <a:r>
              <a:rPr lang="en-US" sz="3200" dirty="0" smtClean="0"/>
              <a:t> says “I don’t like it here”</a:t>
            </a:r>
          </a:p>
          <a:p>
            <a:pPr marL="1143000" indent="-1143000">
              <a:spcBef>
                <a:spcPct val="50000"/>
              </a:spcBef>
              <a:buAutoNum type="arabicPeriod"/>
            </a:pPr>
            <a:r>
              <a:rPr lang="en-US" sz="3200" dirty="0" err="1" smtClean="0"/>
              <a:t>Lennie</a:t>
            </a:r>
            <a:r>
              <a:rPr lang="en-US" sz="3200" dirty="0" smtClean="0"/>
              <a:t> kills the mouse</a:t>
            </a:r>
          </a:p>
          <a:p>
            <a:pPr marL="1143000" indent="-1143000">
              <a:spcBef>
                <a:spcPct val="50000"/>
              </a:spcBef>
              <a:buAutoNum type="arabicPeriod"/>
            </a:pPr>
            <a:r>
              <a:rPr lang="en-US" sz="3200" dirty="0" err="1" smtClean="0"/>
              <a:t>Lennie</a:t>
            </a:r>
            <a:r>
              <a:rPr lang="en-US" sz="3200" dirty="0" smtClean="0"/>
              <a:t> kills the puppy</a:t>
            </a:r>
          </a:p>
          <a:p>
            <a:pPr marL="1143000" indent="-1143000">
              <a:spcBef>
                <a:spcPct val="50000"/>
              </a:spcBef>
              <a:buAutoNum type="arabicPeriod"/>
            </a:pPr>
            <a:r>
              <a:rPr lang="en-US" sz="3200" dirty="0" err="1" smtClean="0"/>
              <a:t>Lennie</a:t>
            </a:r>
            <a:r>
              <a:rPr lang="en-US" sz="3200" dirty="0" smtClean="0"/>
              <a:t> touches the girl’s red dress</a:t>
            </a:r>
          </a:p>
          <a:p>
            <a:pPr marL="1143000" indent="-1143000">
              <a:spcBef>
                <a:spcPct val="50000"/>
              </a:spcBef>
              <a:buAutoNum type="arabicPeriod"/>
            </a:pPr>
            <a:r>
              <a:rPr lang="en-US" sz="3200" dirty="0" smtClean="0"/>
              <a:t>Curley hates big guys</a:t>
            </a:r>
            <a:endParaRPr lang="en-US" sz="3200" dirty="0"/>
          </a:p>
        </p:txBody>
      </p:sp>
      <p:pic>
        <p:nvPicPr>
          <p:cNvPr id="17411" name="Picture 3" descr="C:\Documents and Settings\Compaq_Owner\Local Settings\Temporary Internet Files\Content.IE5\A9NWPCZ6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86400"/>
            <a:ext cx="1405045" cy="1111250"/>
          </a:xfrm>
          <a:prstGeom prst="rect">
            <a:avLst/>
          </a:prstGeom>
          <a:noFill/>
        </p:spPr>
      </p:pic>
      <p:sp>
        <p:nvSpPr>
          <p:cNvPr id="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5638800"/>
            <a:ext cx="1295400" cy="914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848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dirty="0"/>
              <a:t>What is </a:t>
            </a:r>
            <a:r>
              <a:rPr lang="en-US" sz="6600" dirty="0" smtClean="0"/>
              <a:t>ironic about George at the end of the novel?</a:t>
            </a:r>
            <a:endParaRPr lang="en-US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-2223277" y="2723176"/>
            <a:ext cx="1465428" cy="791407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7620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600" dirty="0" smtClean="0"/>
              <a:t>He becomes a bindle bum</a:t>
            </a:r>
            <a:endParaRPr lang="en-US" sz="4000" dirty="0"/>
          </a:p>
        </p:txBody>
      </p:sp>
      <p:pic>
        <p:nvPicPr>
          <p:cNvPr id="18434" name="Picture 2" descr="C:\Documents and Settings\Compaq_Owner\Local Settings\Temporary Internet Files\Content.IE5\UFKVX6FM\MP9004276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90151"/>
            <a:ext cx="1066800" cy="159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620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dirty="0" smtClean="0"/>
              <a:t>Name an allusion.</a:t>
            </a:r>
            <a:endParaRPr lang="en-US" sz="12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153681" y="2100958"/>
            <a:ext cx="6316851" cy="4608264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0"/>
            <a:ext cx="8153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The brush appears to be like the Garden of Eden</a:t>
            </a:r>
          </a:p>
          <a:p>
            <a:pPr>
              <a:spcBef>
                <a:spcPct val="50000"/>
              </a:spcBef>
            </a:pPr>
            <a:r>
              <a:rPr lang="en-US" sz="4400" dirty="0" smtClean="0"/>
              <a:t>Milton’s Paradise Lost</a:t>
            </a:r>
          </a:p>
          <a:p>
            <a:pPr>
              <a:spcBef>
                <a:spcPct val="50000"/>
              </a:spcBef>
            </a:pPr>
            <a:r>
              <a:rPr lang="en-US" sz="4400" dirty="0" smtClean="0"/>
              <a:t>San Quentin- high security prison (Andy Cushman)</a:t>
            </a:r>
          </a:p>
          <a:p>
            <a:pPr>
              <a:spcBef>
                <a:spcPct val="50000"/>
              </a:spcBef>
            </a:pPr>
            <a:endParaRPr lang="en-US" sz="4400" dirty="0"/>
          </a:p>
        </p:txBody>
      </p:sp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458" name="Picture 2" descr="C:\Documents and Settings\Compaq_Owner\Local Settings\Temporary Internet Files\Content.IE5\0JGZ4REB\MC9003536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67200"/>
            <a:ext cx="2449146" cy="2097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38200" y="1219200"/>
            <a:ext cx="7543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dirty="0" smtClean="0"/>
              <a:t>Who is the stable buck?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81534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i="1" dirty="0" smtClean="0"/>
              <a:t>What do these names mean?</a:t>
            </a:r>
          </a:p>
          <a:p>
            <a:pPr>
              <a:spcBef>
                <a:spcPct val="50000"/>
              </a:spcBef>
            </a:pPr>
            <a:r>
              <a:rPr lang="en-US" sz="3200" i="1" dirty="0" smtClean="0"/>
              <a:t>George</a:t>
            </a:r>
          </a:p>
          <a:p>
            <a:pPr>
              <a:spcBef>
                <a:spcPct val="50000"/>
              </a:spcBef>
            </a:pPr>
            <a:r>
              <a:rPr lang="en-US" sz="3200" i="1" dirty="0" smtClean="0"/>
              <a:t>Milton</a:t>
            </a:r>
          </a:p>
          <a:p>
            <a:pPr>
              <a:spcBef>
                <a:spcPct val="50000"/>
              </a:spcBef>
            </a:pPr>
            <a:r>
              <a:rPr lang="en-US" sz="3200" i="1" dirty="0" smtClean="0"/>
              <a:t>Small</a:t>
            </a:r>
          </a:p>
          <a:p>
            <a:pPr>
              <a:spcBef>
                <a:spcPct val="50000"/>
              </a:spcBef>
            </a:pPr>
            <a:r>
              <a:rPr lang="en-US" sz="3200" i="1" dirty="0" smtClean="0"/>
              <a:t>Crooks </a:t>
            </a:r>
          </a:p>
          <a:p>
            <a:pPr>
              <a:spcBef>
                <a:spcPct val="50000"/>
              </a:spcBef>
            </a:pPr>
            <a:r>
              <a:rPr lang="en-US" sz="3200" i="1" dirty="0" smtClean="0"/>
              <a:t>Candy</a:t>
            </a:r>
          </a:p>
          <a:p>
            <a:pPr>
              <a:spcBef>
                <a:spcPct val="50000"/>
              </a:spcBef>
            </a:pPr>
            <a:r>
              <a:rPr lang="en-US" sz="3200" i="1" dirty="0" err="1" smtClean="0"/>
              <a:t>Lennie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685800"/>
            <a:ext cx="7924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George- Tiller of the soil</a:t>
            </a:r>
          </a:p>
          <a:p>
            <a:pPr>
              <a:spcBef>
                <a:spcPct val="50000"/>
              </a:spcBef>
            </a:pPr>
            <a:r>
              <a:rPr lang="en-US" sz="3600" dirty="0" err="1" smtClean="0"/>
              <a:t>Lennie</a:t>
            </a:r>
            <a:r>
              <a:rPr lang="en-US" sz="3600" dirty="0" smtClean="0"/>
              <a:t>- Lion- hearted</a:t>
            </a:r>
          </a:p>
          <a:p>
            <a:pPr>
              <a:spcBef>
                <a:spcPct val="50000"/>
              </a:spcBef>
            </a:pPr>
            <a:r>
              <a:rPr lang="en-US" sz="3600" dirty="0" smtClean="0"/>
              <a:t>Small- </a:t>
            </a:r>
            <a:r>
              <a:rPr lang="en-US" sz="3600" dirty="0" err="1" smtClean="0"/>
              <a:t>Lennie</a:t>
            </a:r>
            <a:r>
              <a:rPr lang="en-US" sz="3600" dirty="0" smtClean="0"/>
              <a:t> is large</a:t>
            </a:r>
          </a:p>
          <a:p>
            <a:pPr>
              <a:spcBef>
                <a:spcPct val="50000"/>
              </a:spcBef>
            </a:pPr>
            <a:r>
              <a:rPr lang="en-US" sz="3600" dirty="0" smtClean="0"/>
              <a:t>Milton- Paradise lost</a:t>
            </a:r>
          </a:p>
          <a:p>
            <a:pPr>
              <a:spcBef>
                <a:spcPct val="50000"/>
              </a:spcBef>
            </a:pPr>
            <a:r>
              <a:rPr lang="en-US" sz="3600" dirty="0" smtClean="0"/>
              <a:t>Crooks-Crooked back</a:t>
            </a:r>
          </a:p>
          <a:p>
            <a:pPr>
              <a:spcBef>
                <a:spcPct val="50000"/>
              </a:spcBef>
            </a:pPr>
            <a:r>
              <a:rPr lang="en-US" sz="3600" dirty="0" smtClean="0"/>
              <a:t>Candy – Sweet old man</a:t>
            </a:r>
            <a:endParaRPr lang="en-US" sz="3600" dirty="0"/>
          </a:p>
        </p:txBody>
      </p:sp>
      <p:pic>
        <p:nvPicPr>
          <p:cNvPr id="20483" name="Picture 3" descr="C:\Documents and Settings\Compaq_Owner\Local Settings\Temporary Internet Files\Content.IE5\A9NWPCZ6\MC9003199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876800"/>
            <a:ext cx="1719040" cy="1581150"/>
          </a:xfrm>
          <a:prstGeom prst="rect">
            <a:avLst/>
          </a:prstGeom>
          <a:noFill/>
        </p:spPr>
      </p:pic>
      <p:sp>
        <p:nvSpPr>
          <p:cNvPr id="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7848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dirty="0" smtClean="0"/>
              <a:t>What is ironic about the characters who did not go into town,  name them, and give disability.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82897" y="1438189"/>
            <a:ext cx="5186450" cy="3847805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7924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Who are:</a:t>
            </a:r>
          </a:p>
          <a:p>
            <a:pPr>
              <a:spcBef>
                <a:spcPct val="50000"/>
              </a:spcBef>
            </a:pPr>
            <a:r>
              <a:rPr lang="en-US" sz="4000" dirty="0" err="1" smtClean="0"/>
              <a:t>Lennie</a:t>
            </a:r>
            <a:r>
              <a:rPr lang="en-US" sz="4000" dirty="0" smtClean="0"/>
              <a:t>- M, S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Crooks- P, S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Candy- P, S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Curley’s wife- S</a:t>
            </a:r>
            <a:endParaRPr lang="en-US" sz="4000" dirty="0"/>
          </a:p>
        </p:txBody>
      </p:sp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506" name="Picture 2" descr="C:\Documents and Settings\Compaq_Owner\Local Settings\Temporary Internet Files\Content.IE5\416R0DAR\MC900335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2036763" cy="2026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484791" y="2406348"/>
            <a:ext cx="3651181" cy="2799012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57150"/>
            <a:ext cx="777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Who serves as the  anomaly on the Tyler Ranch and why?</a:t>
            </a:r>
            <a:endParaRPr lang="en-US" sz="6000" dirty="0"/>
          </a:p>
        </p:txBody>
      </p:sp>
      <p:pic>
        <p:nvPicPr>
          <p:cNvPr id="22530" name="Picture 2" descr="C:\Documents and Settings\Compaq_Owner\Local Settings\Temporary Internet Files\Content.IE5\EPKH0XG3\MP9004445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4191000"/>
            <a:ext cx="3716478" cy="2473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772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Who are George and </a:t>
            </a:r>
            <a:r>
              <a:rPr lang="en-US" sz="6000" dirty="0" err="1" smtClean="0"/>
              <a:t>Lennie</a:t>
            </a:r>
            <a:r>
              <a:rPr lang="en-US" sz="6000" dirty="0" smtClean="0"/>
              <a:t> because they have each other to care for, unlike the other bindle bums</a:t>
            </a:r>
            <a:endParaRPr lang="en-US" sz="6600" dirty="0"/>
          </a:p>
        </p:txBody>
      </p:sp>
      <p:pic>
        <p:nvPicPr>
          <p:cNvPr id="23554" name="Picture 2" descr="C:\Documents and Settings\Compaq_Owner\Local Settings\Temporary Internet Files\Content.IE5\0JGZ4REB\MC9000363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3" y="4929188"/>
            <a:ext cx="1757362" cy="1457325"/>
          </a:xfrm>
          <a:prstGeom prst="rect">
            <a:avLst/>
          </a:prstGeom>
          <a:noFill/>
        </p:spPr>
      </p:pic>
      <p:sp>
        <p:nvSpPr>
          <p:cNvPr id="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7200" y="76200"/>
            <a:ext cx="8077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/>
              <a:t> </a:t>
            </a:r>
            <a:r>
              <a:rPr lang="en-US" sz="7200" dirty="0" smtClean="0"/>
              <a:t>For what two things is John Steinbeck known, regarding our novel?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077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What is: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Born Salinas Valley, CA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Received Noble Prize for literature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Wrote about the underdogs or the downtrodden</a:t>
            </a:r>
            <a:endParaRPr lang="en-US" sz="4000" dirty="0"/>
          </a:p>
        </p:txBody>
      </p:sp>
      <p:pic>
        <p:nvPicPr>
          <p:cNvPr id="24580" name="Picture 4" descr="C:\Documents and Settings\Compaq_Owner\Local Settings\Temporary Internet Files\Content.IE5\UFKVX6FM\MP9004384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219200"/>
            <a:ext cx="1436769" cy="1447800"/>
          </a:xfrm>
          <a:prstGeom prst="rect">
            <a:avLst/>
          </a:prstGeom>
          <a:noFill/>
        </p:spPr>
      </p:pic>
      <p:sp>
        <p:nvSpPr>
          <p:cNvPr id="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28650" y="1295400"/>
            <a:ext cx="78486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From where does the title of the novel come?</a:t>
            </a:r>
          </a:p>
          <a:p>
            <a:pPr>
              <a:spcBef>
                <a:spcPct val="50000"/>
              </a:spcBef>
            </a:pPr>
            <a:r>
              <a:rPr lang="en-US" sz="4400" dirty="0" smtClean="0"/>
              <a:t>Poet</a:t>
            </a:r>
          </a:p>
          <a:p>
            <a:pPr>
              <a:spcBef>
                <a:spcPct val="50000"/>
              </a:spcBef>
            </a:pPr>
            <a:r>
              <a:rPr lang="en-US" sz="4400" dirty="0" smtClean="0"/>
              <a:t>Title</a:t>
            </a:r>
          </a:p>
          <a:p>
            <a:pPr>
              <a:spcBef>
                <a:spcPct val="50000"/>
              </a:spcBef>
            </a:pPr>
            <a:r>
              <a:rPr lang="en-US" sz="4400" dirty="0" smtClean="0"/>
              <a:t>lines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6392587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/>
              <a:t>Robert Burns</a:t>
            </a:r>
          </a:p>
          <a:p>
            <a:pPr>
              <a:spcBef>
                <a:spcPct val="50000"/>
              </a:spcBef>
            </a:pPr>
            <a:r>
              <a:rPr lang="en-US" sz="5400" dirty="0" smtClean="0"/>
              <a:t>“To a Mouse”</a:t>
            </a:r>
            <a:br>
              <a:rPr lang="en-US" sz="5400" dirty="0" smtClean="0"/>
            </a:br>
            <a:endParaRPr lang="en-US" sz="5400" dirty="0" smtClean="0"/>
          </a:p>
          <a:p>
            <a:pPr>
              <a:spcBef>
                <a:spcPct val="50000"/>
              </a:spcBef>
            </a:pPr>
            <a:r>
              <a:rPr lang="en-US" sz="4400" dirty="0" smtClean="0"/>
              <a:t>The best laid plans of mice and men</a:t>
            </a:r>
          </a:p>
          <a:p>
            <a:pPr>
              <a:spcBef>
                <a:spcPct val="50000"/>
              </a:spcBef>
            </a:pPr>
            <a:r>
              <a:rPr lang="en-US" sz="4400" dirty="0" smtClean="0"/>
              <a:t>Often go astray</a:t>
            </a:r>
            <a:endParaRPr lang="en-US" sz="4400" dirty="0"/>
          </a:p>
        </p:txBody>
      </p:sp>
      <p:sp>
        <p:nvSpPr>
          <p:cNvPr id="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C:\Documents and Settings\Compaq_Owner\Local Settings\Temporary Internet Files\Content.IE5\KLEX6TI5\dglxasset[2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7200"/>
            <a:ext cx="1981200" cy="1755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7543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 dirty="0" smtClean="0"/>
              <a:t>Who is Crooks</a:t>
            </a:r>
            <a:endParaRPr lang="en-US" sz="11700" dirty="0"/>
          </a:p>
        </p:txBody>
      </p:sp>
      <p:sp>
        <p:nvSpPr>
          <p:cNvPr id="4096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5638800"/>
            <a:ext cx="1295400" cy="914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3" descr="C:\Documents and Settings\Compaq_Owner\Local Settings\Temporary Internet Files\Content.IE5\UFKVX6FM\MC90002744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8" y="4810125"/>
            <a:ext cx="1651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04800" y="228600"/>
            <a:ext cx="8466667" cy="6343652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9600" y="155575"/>
            <a:ext cx="784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Give two characteristics of Steinbeck’s novel.</a:t>
            </a:r>
            <a:endParaRPr lang="en-US" sz="1800" dirty="0"/>
          </a:p>
        </p:txBody>
      </p:sp>
      <p:pic>
        <p:nvPicPr>
          <p:cNvPr id="26626" name="Picture 2" descr="C:\Documents and Settings\Compaq_Owner\Local Settings\Temporary Internet Files\Content.IE5\9SKR9LST\MC90043264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4589465"/>
            <a:ext cx="1587500" cy="158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000" dirty="0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848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1.Animal imagery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2. Symbolism of names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3. Excellent use of descriptive scenery.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4. Easily adapted to the genre of a play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5. Circular – starts and ends at the brush</a:t>
            </a:r>
            <a:endParaRPr lang="en-US" sz="4000" dirty="0"/>
          </a:p>
        </p:txBody>
      </p:sp>
      <p:pic>
        <p:nvPicPr>
          <p:cNvPr id="27650" name="Picture 2" descr="C:\Documents and Settings\Compaq_Owner\Local Settings\Temporary Internet Files\Content.IE5\A9NWPCZ6\MC900439819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1219200" cy="1219201"/>
          </a:xfrm>
          <a:prstGeom prst="rect">
            <a:avLst/>
          </a:prstGeom>
          <a:noFill/>
        </p:spPr>
      </p:pic>
      <p:sp>
        <p:nvSpPr>
          <p:cNvPr id="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943600"/>
            <a:ext cx="914400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92075"/>
            <a:ext cx="7772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/>
              <a:t>Describe a “small-man complex” and who displays this on the ranch?</a:t>
            </a:r>
            <a:endParaRPr lang="en-US" sz="5400" dirty="0"/>
          </a:p>
        </p:txBody>
      </p:sp>
      <p:pic>
        <p:nvPicPr>
          <p:cNvPr id="28675" name="Picture 3" descr="C:\Documents and Settings\Compaq_Owner\Local Settings\Temporary Internet Files\Content.IE5\R3HNZ9KW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4619625"/>
            <a:ext cx="1479550" cy="179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685800" y="-106680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981200" y="0"/>
            <a:ext cx="55110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If Curley beats up a big guy, everyone will be impressed with him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If Curley gets beat up by a big guy, everyone will feel sorry for him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Win-win situation</a:t>
            </a:r>
            <a:endParaRPr lang="en-US" sz="4000" dirty="0"/>
          </a:p>
        </p:txBody>
      </p:sp>
      <p:pic>
        <p:nvPicPr>
          <p:cNvPr id="29698" name="Picture 2" descr="C:\Documents and Settings\Compaq_Owner\Local Settings\Temporary Internet Files\Content.IE5\0JGZ4REB\MC9003244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029200"/>
            <a:ext cx="1349375" cy="1413572"/>
          </a:xfrm>
          <a:prstGeom prst="rect">
            <a:avLst/>
          </a:prstGeom>
          <a:noFill/>
        </p:spPr>
      </p:pic>
      <p:sp>
        <p:nvSpPr>
          <p:cNvPr id="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943600"/>
            <a:ext cx="914400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09600" y="1981200"/>
            <a:ext cx="7924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/>
              <a:t>Who and what is a </a:t>
            </a:r>
            <a:r>
              <a:rPr lang="en-US" sz="5400" dirty="0" err="1" smtClean="0"/>
              <a:t>Jerkline</a:t>
            </a:r>
            <a:r>
              <a:rPr lang="en-US" sz="5400" dirty="0" smtClean="0"/>
              <a:t> </a:t>
            </a:r>
            <a:r>
              <a:rPr lang="en-US" sz="5400" dirty="0" err="1" smtClean="0"/>
              <a:t>Skinnner</a:t>
            </a:r>
            <a:r>
              <a:rPr lang="en-US" sz="5400" dirty="0" smtClean="0"/>
              <a:t>?</a:t>
            </a:r>
            <a:endParaRPr lang="en-US" sz="5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47700" y="1066800"/>
            <a:ext cx="7924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Slim is a mule skinner who runs the grain teams</a:t>
            </a:r>
            <a:endParaRPr lang="en-US" sz="6000" dirty="0"/>
          </a:p>
        </p:txBody>
      </p:sp>
      <p:pic>
        <p:nvPicPr>
          <p:cNvPr id="30722" name="Picture 2" descr="C:\Documents and Settings\Compaq_Owner\Local Settings\Temporary Internet Files\Content.IE5\KLEX6TI5\MC9000574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4864100"/>
            <a:ext cx="1814513" cy="1501775"/>
          </a:xfrm>
          <a:prstGeom prst="rect">
            <a:avLst/>
          </a:prstGeom>
          <a:noFill/>
        </p:spPr>
      </p:pic>
      <p:sp>
        <p:nvSpPr>
          <p:cNvPr id="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943600"/>
            <a:ext cx="914400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5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Who and what is a </a:t>
            </a:r>
            <a:r>
              <a:rPr lang="en-US" sz="6000" dirty="0" err="1" smtClean="0"/>
              <a:t>Swamper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762000" y="1905000"/>
            <a:ext cx="7543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Candy is the </a:t>
            </a:r>
            <a:r>
              <a:rPr lang="en-US" sz="6000" dirty="0" err="1" smtClean="0"/>
              <a:t>swamper</a:t>
            </a:r>
            <a:r>
              <a:rPr lang="en-US" sz="6000" dirty="0" smtClean="0"/>
              <a:t> who sweeps up around the farm</a:t>
            </a:r>
            <a:endParaRPr lang="en-US" sz="6000" dirty="0"/>
          </a:p>
        </p:txBody>
      </p:sp>
      <p:pic>
        <p:nvPicPr>
          <p:cNvPr id="31746" name="Picture 2" descr="C:\Documents and Settings\Compaq_Owner\Local Settings\Temporary Internet Files\Content.IE5\GHIJKHIJ\MP900302884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4800600"/>
            <a:ext cx="1333244" cy="1868488"/>
          </a:xfrm>
          <a:prstGeom prst="rect">
            <a:avLst/>
          </a:prstGeom>
          <a:noFill/>
        </p:spPr>
      </p:pic>
      <p:sp>
        <p:nvSpPr>
          <p:cNvPr id="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600" y="22098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Who and what is a barley bucker?</a:t>
            </a:r>
            <a:endParaRPr lang="en-US" sz="6000" dirty="0"/>
          </a:p>
        </p:txBody>
      </p:sp>
      <p:pic>
        <p:nvPicPr>
          <p:cNvPr id="32771" name="Picture 3" descr="C:\Documents and Settings\Compaq_Owner\Local Settings\Temporary Internet Files\Content.IE5\V3X9DL9Q\MP900448409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4521364"/>
            <a:ext cx="3124200" cy="2070563"/>
          </a:xfrm>
          <a:prstGeom prst="rect">
            <a:avLst/>
          </a:prstGeom>
          <a:noFill/>
        </p:spPr>
      </p:pic>
      <p:sp>
        <p:nvSpPr>
          <p:cNvPr id="8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8942" y="1400576"/>
            <a:ext cx="7445058" cy="5457423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777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All the men who </a:t>
            </a:r>
            <a:r>
              <a:rPr lang="en-US" sz="6000" dirty="0" smtClean="0"/>
              <a:t>harvest </a:t>
            </a:r>
            <a:r>
              <a:rPr lang="en-US" sz="6000" dirty="0" smtClean="0"/>
              <a:t>the barley are buckers.</a:t>
            </a:r>
            <a:endParaRPr lang="en-US" sz="6000" dirty="0"/>
          </a:p>
        </p:txBody>
      </p:sp>
      <p:pic>
        <p:nvPicPr>
          <p:cNvPr id="33794" name="Picture 2" descr="C:\Documents and Settings\Compaq_Owner\Local Settings\Temporary Internet Files\Content.IE5\9SKR9LST\dglxasset[1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919768"/>
            <a:ext cx="1092200" cy="1468331"/>
          </a:xfrm>
          <a:prstGeom prst="rect">
            <a:avLst/>
          </a:prstGeom>
          <a:noFill/>
        </p:spPr>
      </p:pic>
      <p:sp>
        <p:nvSpPr>
          <p:cNvPr id="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5638800"/>
            <a:ext cx="914400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38200" y="838200"/>
            <a:ext cx="7467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dirty="0" smtClean="0"/>
              <a:t>Who is the Prince of the Ranch?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-1524000" y="0"/>
            <a:ext cx="10986759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09600" y="2362200"/>
            <a:ext cx="7620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/>
              <a:t>Who and what is a stable buck?</a:t>
            </a:r>
            <a:endParaRPr lang="en-US" sz="5400" dirty="0"/>
          </a:p>
        </p:txBody>
      </p:sp>
      <p:pic>
        <p:nvPicPr>
          <p:cNvPr id="34818" name="Picture 2" descr="C:\Documents and Settings\Compaq_Owner\Local Settings\Temporary Internet Files\Content.IE5\416R0DAR\MC9001539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1265259" cy="2182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838200" y="1676400"/>
            <a:ext cx="762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Crooks is the stable buck who lives in the barn and takes care of the horses.</a:t>
            </a:r>
            <a:endParaRPr lang="en-US" sz="6000" dirty="0"/>
          </a:p>
        </p:txBody>
      </p:sp>
      <p:pic>
        <p:nvPicPr>
          <p:cNvPr id="35842" name="Picture 2" descr="C:\Documents and Settings\Compaq_Owner\Local Settings\Temporary Internet Files\Content.IE5\A9NWPCZ6\MP900262282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257800"/>
            <a:ext cx="2176624" cy="1425575"/>
          </a:xfrm>
          <a:prstGeom prst="rect">
            <a:avLst/>
          </a:prstGeom>
          <a:noFill/>
        </p:spPr>
      </p:pic>
      <p:sp>
        <p:nvSpPr>
          <p:cNvPr id="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807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What scene proves that the boss can be nice sometimes?</a:t>
            </a:r>
            <a:endParaRPr lang="en-US" sz="1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077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/>
              <a:t>The boss gave the bindle bums whiskey and </a:t>
            </a:r>
            <a:r>
              <a:rPr lang="en-US" sz="4000" dirty="0" err="1" smtClean="0"/>
              <a:t>Smitty</a:t>
            </a:r>
            <a:r>
              <a:rPr lang="en-US" sz="4000" dirty="0" smtClean="0"/>
              <a:t> and Crooks fought.</a:t>
            </a:r>
          </a:p>
          <a:p>
            <a:pPr>
              <a:spcBef>
                <a:spcPct val="50000"/>
              </a:spcBef>
            </a:pPr>
            <a:r>
              <a:rPr lang="en-US" sz="4000" dirty="0" err="1" smtClean="0"/>
              <a:t>Smitty</a:t>
            </a:r>
            <a:r>
              <a:rPr lang="en-US" sz="4000" dirty="0" smtClean="0"/>
              <a:t> had his legs tied up so that it would be a fair fight.</a:t>
            </a:r>
          </a:p>
          <a:p>
            <a:pPr>
              <a:spcBef>
                <a:spcPct val="50000"/>
              </a:spcBef>
            </a:pPr>
            <a:r>
              <a:rPr lang="en-US" sz="4000" dirty="0" smtClean="0"/>
              <a:t>Crooks won.</a:t>
            </a:r>
            <a:endParaRPr lang="en-US" sz="4000" dirty="0"/>
          </a:p>
        </p:txBody>
      </p:sp>
      <p:pic>
        <p:nvPicPr>
          <p:cNvPr id="36866" name="Picture 2" descr="C:\Documents and Settings\Compaq_Owner\Local Settings\Temporary Internet Files\Content.IE5\KLEX6TI5\MC9000386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4875213"/>
            <a:ext cx="1743075" cy="1589087"/>
          </a:xfrm>
          <a:prstGeom prst="rect">
            <a:avLst/>
          </a:prstGeom>
          <a:noFill/>
        </p:spPr>
      </p:pic>
      <p:sp>
        <p:nvSpPr>
          <p:cNvPr id="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hlinkClick r:id="rId3" action="ppaction://hlinksldjump" highlightClick="1"/>
            <a:hlinkHover r:id="" action="ppaction://noaction">
              <a:snd r:embed="rId4" name="Jeopardy.wav"/>
            </a:hlinkHover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066800" y="1752600"/>
            <a:ext cx="6858000" cy="3048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Final Jeopardy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191000" y="5105400"/>
            <a:ext cx="388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1"/>
              <a:t>Make your wager</a:t>
            </a:r>
          </a:p>
        </p:txBody>
      </p:sp>
      <p:pic>
        <p:nvPicPr>
          <p:cNvPr id="5" name="music for jep ga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7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6000" dirty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47700" y="476250"/>
            <a:ext cx="7848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/>
              <a:t>Who is Andy Cushman and what story does George tell us about him. Name the allusion used in the story.</a:t>
            </a:r>
            <a:endParaRPr lang="en-US" sz="600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-45720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-609600" y="914400"/>
            <a:ext cx="1035088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He married a tart and ended up </a:t>
            </a:r>
          </a:p>
          <a:p>
            <a:pPr>
              <a:spcBef>
                <a:spcPct val="50000"/>
              </a:spcBef>
            </a:pPr>
            <a:r>
              <a:rPr lang="en-US" sz="4400" dirty="0" smtClean="0"/>
              <a:t>in San Quentin, a famous prison. </a:t>
            </a:r>
          </a:p>
          <a:p>
            <a:pPr>
              <a:spcBef>
                <a:spcPct val="50000"/>
              </a:spcBef>
            </a:pPr>
            <a:r>
              <a:rPr lang="en-US" sz="4400" dirty="0" smtClean="0"/>
              <a:t>George reminds </a:t>
            </a:r>
            <a:r>
              <a:rPr lang="en-US" sz="4400" dirty="0" err="1" smtClean="0"/>
              <a:t>Lennie</a:t>
            </a:r>
            <a:r>
              <a:rPr lang="en-US" sz="4400" dirty="0" smtClean="0"/>
              <a:t> to stay</a:t>
            </a:r>
          </a:p>
          <a:p>
            <a:pPr>
              <a:spcBef>
                <a:spcPct val="50000"/>
              </a:spcBef>
            </a:pPr>
            <a:r>
              <a:rPr lang="en-US" sz="4400" dirty="0" smtClean="0"/>
              <a:t> away </a:t>
            </a:r>
          </a:p>
          <a:p>
            <a:pPr>
              <a:spcBef>
                <a:spcPct val="50000"/>
              </a:spcBef>
            </a:pPr>
            <a:r>
              <a:rPr lang="en-US" sz="4400" dirty="0" smtClean="0"/>
              <a:t>from </a:t>
            </a:r>
            <a:r>
              <a:rPr lang="en-US" sz="4400" dirty="0" err="1" smtClean="0"/>
              <a:t>Culey’s</a:t>
            </a:r>
            <a:r>
              <a:rPr lang="en-US" sz="4400" dirty="0" smtClean="0"/>
              <a:t> wife.</a:t>
            </a:r>
            <a:endParaRPr lang="en-US" sz="4400" dirty="0"/>
          </a:p>
          <a:p>
            <a:pPr>
              <a:spcBef>
                <a:spcPct val="50000"/>
              </a:spcBef>
            </a:pPr>
            <a:endParaRPr lang="en-US" sz="4800" dirty="0"/>
          </a:p>
        </p:txBody>
      </p:sp>
      <p:pic>
        <p:nvPicPr>
          <p:cNvPr id="37890" name="Picture 2" descr="C:\Documents and Settings\Compaq_Owner\Local Settings\Temporary Internet Files\Content.IE5\V3X9DL9Q\dglxasset[2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5486401"/>
            <a:ext cx="897590" cy="1092200"/>
          </a:xfrm>
          <a:prstGeom prst="rect">
            <a:avLst/>
          </a:prstGeom>
          <a:noFill/>
        </p:spPr>
      </p:pic>
      <p:sp>
        <p:nvSpPr>
          <p:cNvPr id="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5715000"/>
            <a:ext cx="1066800" cy="8382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546100" y="0"/>
            <a:ext cx="9690100" cy="785495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467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dirty="0" smtClean="0"/>
              <a:t>Who is Slim, the foreman</a:t>
            </a:r>
            <a:endParaRPr lang="en-US" sz="9600" dirty="0"/>
          </a:p>
        </p:txBody>
      </p:sp>
      <p:pic>
        <p:nvPicPr>
          <p:cNvPr id="2050" name="Picture 2" descr="C:\Documents and Settings\Compaq_Owner\Local Settings\Temporary Internet Files\Content.IE5\0JGZ4REB\MC9003264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257800"/>
            <a:ext cx="1827213" cy="1835150"/>
          </a:xfrm>
          <a:prstGeom prst="rect">
            <a:avLst/>
          </a:prstGeom>
          <a:noFill/>
        </p:spPr>
      </p:pic>
      <p:sp>
        <p:nvSpPr>
          <p:cNvPr id="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5943600"/>
            <a:ext cx="1295400" cy="1066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8610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819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7467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dirty="0" smtClean="0"/>
              <a:t>Who won the Golden Glove Award?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8610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430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74676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 dirty="0" smtClean="0"/>
              <a:t>Who is Curley, the boss’ son</a:t>
            </a:r>
            <a:endParaRPr lang="en-US" sz="11700" dirty="0"/>
          </a:p>
        </p:txBody>
      </p:sp>
      <p:pic>
        <p:nvPicPr>
          <p:cNvPr id="3074" name="Picture 2" descr="C:\Documents and Settings\Compaq_Owner\Local Settings\Temporary Internet Files\Content.IE5\GHIJKHIJ\MP9004481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24" y="4876800"/>
            <a:ext cx="1143476" cy="1717897"/>
          </a:xfrm>
          <a:prstGeom prst="rect">
            <a:avLst/>
          </a:prstGeom>
          <a:noFill/>
        </p:spPr>
      </p:pic>
      <p:sp>
        <p:nvSpPr>
          <p:cNvPr id="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5638800"/>
            <a:ext cx="1295400" cy="914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FF"/>
      </a:dk1>
      <a:lt1>
        <a:srgbClr val="0000FF"/>
      </a:lt1>
      <a:dk2>
        <a:srgbClr val="FF6600"/>
      </a:dk2>
      <a:lt2>
        <a:srgbClr val="808080"/>
      </a:lt2>
      <a:accent1>
        <a:srgbClr val="3333CC"/>
      </a:accent1>
      <a:accent2>
        <a:srgbClr val="3333CC"/>
      </a:accent2>
      <a:accent3>
        <a:srgbClr val="AAAAFF"/>
      </a:accent3>
      <a:accent4>
        <a:srgbClr val="0000DA"/>
      </a:accent4>
      <a:accent5>
        <a:srgbClr val="ADADE2"/>
      </a:accent5>
      <a:accent6>
        <a:srgbClr val="2D2DB9"/>
      </a:accent6>
      <a:hlink>
        <a:srgbClr val="FF9933"/>
      </a:hlink>
      <a:folHlink>
        <a:srgbClr val="66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9933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9933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888</Words>
  <Application>Microsoft Office PowerPoint</Application>
  <PresentationFormat>On-screen Show (4:3)</PresentationFormat>
  <Paragraphs>170</Paragraphs>
  <Slides>66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Customer</dc:creator>
  <cp:lastModifiedBy>diane bohs</cp:lastModifiedBy>
  <cp:revision>85</cp:revision>
  <dcterms:created xsi:type="dcterms:W3CDTF">1999-03-08T16:42:31Z</dcterms:created>
  <dcterms:modified xsi:type="dcterms:W3CDTF">2011-02-15T18:19:42Z</dcterms:modified>
</cp:coreProperties>
</file>