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notesSlides/notesSlide102.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handoutMasterIdLst>
    <p:handoutMasterId r:id="rId111"/>
  </p:handoutMasterIdLst>
  <p:sldIdLst>
    <p:sldId id="256" r:id="rId2"/>
    <p:sldId id="261" r:id="rId3"/>
    <p:sldId id="362" r:id="rId4"/>
    <p:sldId id="363" r:id="rId5"/>
    <p:sldId id="258" r:id="rId6"/>
    <p:sldId id="280" r:id="rId7"/>
    <p:sldId id="275" r:id="rId8"/>
    <p:sldId id="264" r:id="rId9"/>
    <p:sldId id="266" r:id="rId10"/>
    <p:sldId id="347" r:id="rId11"/>
    <p:sldId id="348" r:id="rId12"/>
    <p:sldId id="349" r:id="rId13"/>
    <p:sldId id="287" r:id="rId14"/>
    <p:sldId id="288" r:id="rId15"/>
    <p:sldId id="269" r:id="rId16"/>
    <p:sldId id="350" r:id="rId17"/>
    <p:sldId id="352" r:id="rId18"/>
    <p:sldId id="353" r:id="rId19"/>
    <p:sldId id="424" r:id="rId20"/>
    <p:sldId id="425" r:id="rId21"/>
    <p:sldId id="354" r:id="rId22"/>
    <p:sldId id="426" r:id="rId23"/>
    <p:sldId id="427" r:id="rId24"/>
    <p:sldId id="355" r:id="rId25"/>
    <p:sldId id="356" r:id="rId26"/>
    <p:sldId id="358" r:id="rId27"/>
    <p:sldId id="428" r:id="rId28"/>
    <p:sldId id="359" r:id="rId29"/>
    <p:sldId id="360" r:id="rId30"/>
    <p:sldId id="330" r:id="rId31"/>
    <p:sldId id="429" r:id="rId32"/>
    <p:sldId id="430" r:id="rId33"/>
    <p:sldId id="361" r:id="rId34"/>
    <p:sldId id="438" r:id="rId35"/>
    <p:sldId id="364" r:id="rId36"/>
    <p:sldId id="431" r:id="rId37"/>
    <p:sldId id="433" r:id="rId38"/>
    <p:sldId id="365" r:id="rId39"/>
    <p:sldId id="439" r:id="rId40"/>
    <p:sldId id="366" r:id="rId41"/>
    <p:sldId id="367" r:id="rId42"/>
    <p:sldId id="432" r:id="rId43"/>
    <p:sldId id="434" r:id="rId44"/>
    <p:sldId id="368" r:id="rId45"/>
    <p:sldId id="440" r:id="rId46"/>
    <p:sldId id="435" r:id="rId47"/>
    <p:sldId id="436" r:id="rId48"/>
    <p:sldId id="369" r:id="rId49"/>
    <p:sldId id="331" r:id="rId50"/>
    <p:sldId id="441" r:id="rId51"/>
    <p:sldId id="437" r:id="rId52"/>
    <p:sldId id="370" r:id="rId53"/>
    <p:sldId id="309" r:id="rId54"/>
    <p:sldId id="284" r:id="rId55"/>
    <p:sldId id="303" r:id="rId56"/>
    <p:sldId id="357" r:id="rId57"/>
    <p:sldId id="371" r:id="rId58"/>
    <p:sldId id="351" r:id="rId59"/>
    <p:sldId id="372" r:id="rId60"/>
    <p:sldId id="373" r:id="rId61"/>
    <p:sldId id="374" r:id="rId62"/>
    <p:sldId id="375" r:id="rId63"/>
    <p:sldId id="376" r:id="rId64"/>
    <p:sldId id="377" r:id="rId65"/>
    <p:sldId id="378" r:id="rId66"/>
    <p:sldId id="380" r:id="rId67"/>
    <p:sldId id="382" r:id="rId68"/>
    <p:sldId id="270" r:id="rId69"/>
    <p:sldId id="322" r:id="rId70"/>
    <p:sldId id="277" r:id="rId71"/>
    <p:sldId id="298" r:id="rId72"/>
    <p:sldId id="383" r:id="rId73"/>
    <p:sldId id="384" r:id="rId74"/>
    <p:sldId id="385" r:id="rId75"/>
    <p:sldId id="386" r:id="rId76"/>
    <p:sldId id="387" r:id="rId77"/>
    <p:sldId id="388" r:id="rId78"/>
    <p:sldId id="389" r:id="rId79"/>
    <p:sldId id="390" r:id="rId80"/>
    <p:sldId id="391" r:id="rId81"/>
    <p:sldId id="300" r:id="rId82"/>
    <p:sldId id="306" r:id="rId83"/>
    <p:sldId id="393" r:id="rId84"/>
    <p:sldId id="394" r:id="rId85"/>
    <p:sldId id="395" r:id="rId86"/>
    <p:sldId id="397" r:id="rId87"/>
    <p:sldId id="396" r:id="rId88"/>
    <p:sldId id="398" r:id="rId89"/>
    <p:sldId id="399" r:id="rId90"/>
    <p:sldId id="400" r:id="rId91"/>
    <p:sldId id="401" r:id="rId92"/>
    <p:sldId id="402" r:id="rId93"/>
    <p:sldId id="403" r:id="rId94"/>
    <p:sldId id="405" r:id="rId95"/>
    <p:sldId id="404" r:id="rId96"/>
    <p:sldId id="410" r:id="rId97"/>
    <p:sldId id="411" r:id="rId98"/>
    <p:sldId id="412" r:id="rId99"/>
    <p:sldId id="413" r:id="rId100"/>
    <p:sldId id="414" r:id="rId101"/>
    <p:sldId id="415" r:id="rId102"/>
    <p:sldId id="416" r:id="rId103"/>
    <p:sldId id="417" r:id="rId104"/>
    <p:sldId id="418" r:id="rId105"/>
    <p:sldId id="419" r:id="rId106"/>
    <p:sldId id="420" r:id="rId107"/>
    <p:sldId id="421" r:id="rId108"/>
    <p:sldId id="422" r:id="rId109"/>
  </p:sldIdLst>
  <p:sldSz cx="9144000" cy="6858000" type="screen4x3"/>
  <p:notesSz cx="6858000" cy="9144000"/>
  <p:defaultTextStyle>
    <a:defPPr>
      <a:defRPr lang="en-US"/>
    </a:defPPr>
    <a:lvl1pPr algn="l" rtl="0" fontAlgn="base">
      <a:spcBef>
        <a:spcPct val="20000"/>
      </a:spcBef>
      <a:spcAft>
        <a:spcPct val="0"/>
      </a:spcAft>
      <a:defRPr sz="3200" kern="1200">
        <a:solidFill>
          <a:schemeClr val="tx1"/>
        </a:solidFill>
        <a:latin typeface="Monotype Corsiva" pitchFamily="66" charset="0"/>
        <a:ea typeface="+mn-ea"/>
        <a:cs typeface="+mn-cs"/>
      </a:defRPr>
    </a:lvl1pPr>
    <a:lvl2pPr marL="457200" algn="l" rtl="0" fontAlgn="base">
      <a:spcBef>
        <a:spcPct val="20000"/>
      </a:spcBef>
      <a:spcAft>
        <a:spcPct val="0"/>
      </a:spcAft>
      <a:defRPr sz="3200" kern="1200">
        <a:solidFill>
          <a:schemeClr val="tx1"/>
        </a:solidFill>
        <a:latin typeface="Monotype Corsiva" pitchFamily="66" charset="0"/>
        <a:ea typeface="+mn-ea"/>
        <a:cs typeface="+mn-cs"/>
      </a:defRPr>
    </a:lvl2pPr>
    <a:lvl3pPr marL="914400" algn="l" rtl="0" fontAlgn="base">
      <a:spcBef>
        <a:spcPct val="20000"/>
      </a:spcBef>
      <a:spcAft>
        <a:spcPct val="0"/>
      </a:spcAft>
      <a:defRPr sz="3200" kern="1200">
        <a:solidFill>
          <a:schemeClr val="tx1"/>
        </a:solidFill>
        <a:latin typeface="Monotype Corsiva" pitchFamily="66" charset="0"/>
        <a:ea typeface="+mn-ea"/>
        <a:cs typeface="+mn-cs"/>
      </a:defRPr>
    </a:lvl3pPr>
    <a:lvl4pPr marL="1371600" algn="l" rtl="0" fontAlgn="base">
      <a:spcBef>
        <a:spcPct val="20000"/>
      </a:spcBef>
      <a:spcAft>
        <a:spcPct val="0"/>
      </a:spcAft>
      <a:defRPr sz="3200" kern="1200">
        <a:solidFill>
          <a:schemeClr val="tx1"/>
        </a:solidFill>
        <a:latin typeface="Monotype Corsiva" pitchFamily="66" charset="0"/>
        <a:ea typeface="+mn-ea"/>
        <a:cs typeface="+mn-cs"/>
      </a:defRPr>
    </a:lvl4pPr>
    <a:lvl5pPr marL="1828800" algn="l" rtl="0" fontAlgn="base">
      <a:spcBef>
        <a:spcPct val="20000"/>
      </a:spcBef>
      <a:spcAft>
        <a:spcPct val="0"/>
      </a:spcAft>
      <a:defRPr sz="3200" kern="1200">
        <a:solidFill>
          <a:schemeClr val="tx1"/>
        </a:solidFill>
        <a:latin typeface="Monotype Corsiva" pitchFamily="66" charset="0"/>
        <a:ea typeface="+mn-ea"/>
        <a:cs typeface="+mn-cs"/>
      </a:defRPr>
    </a:lvl5pPr>
    <a:lvl6pPr marL="2286000" algn="l" defTabSz="914400" rtl="0" eaLnBrk="1" latinLnBrk="0" hangingPunct="1">
      <a:defRPr sz="3200" kern="1200">
        <a:solidFill>
          <a:schemeClr val="tx1"/>
        </a:solidFill>
        <a:latin typeface="Monotype Corsiva" pitchFamily="66" charset="0"/>
        <a:ea typeface="+mn-ea"/>
        <a:cs typeface="+mn-cs"/>
      </a:defRPr>
    </a:lvl6pPr>
    <a:lvl7pPr marL="2743200" algn="l" defTabSz="914400" rtl="0" eaLnBrk="1" latinLnBrk="0" hangingPunct="1">
      <a:defRPr sz="3200" kern="1200">
        <a:solidFill>
          <a:schemeClr val="tx1"/>
        </a:solidFill>
        <a:latin typeface="Monotype Corsiva" pitchFamily="66" charset="0"/>
        <a:ea typeface="+mn-ea"/>
        <a:cs typeface="+mn-cs"/>
      </a:defRPr>
    </a:lvl7pPr>
    <a:lvl8pPr marL="3200400" algn="l" defTabSz="914400" rtl="0" eaLnBrk="1" latinLnBrk="0" hangingPunct="1">
      <a:defRPr sz="3200" kern="1200">
        <a:solidFill>
          <a:schemeClr val="tx1"/>
        </a:solidFill>
        <a:latin typeface="Monotype Corsiva" pitchFamily="66" charset="0"/>
        <a:ea typeface="+mn-ea"/>
        <a:cs typeface="+mn-cs"/>
      </a:defRPr>
    </a:lvl8pPr>
    <a:lvl9pPr marL="3657600" algn="l" defTabSz="914400" rtl="0" eaLnBrk="1" latinLnBrk="0" hangingPunct="1">
      <a:defRPr sz="3200" kern="1200">
        <a:solidFill>
          <a:schemeClr val="tx1"/>
        </a:solidFill>
        <a:latin typeface="Monotype Corsiva"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33CCCC"/>
    <a:srgbClr val="003366"/>
    <a:srgbClr val="6600CC"/>
    <a:srgbClr val="FFFF99"/>
    <a:srgbClr val="99CCFF"/>
    <a:srgbClr val="6666FF"/>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37" autoAdjust="0"/>
    <p:restoredTop sz="94693" autoAdjust="0"/>
  </p:normalViewPr>
  <p:slideViewPr>
    <p:cSldViewPr>
      <p:cViewPr varScale="1">
        <p:scale>
          <a:sx n="65" d="100"/>
          <a:sy n="65" d="100"/>
        </p:scale>
        <p:origin x="-852"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744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1" Type="http://schemas.openxmlformats.org/officeDocument/2006/relationships/slide" Target="slides/slide6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Times New Roman" pitchFamily="18" charset="0"/>
              </a:defRPr>
            </a:lvl1pPr>
          </a:lstStyle>
          <a:p>
            <a:endParaRPr lang="en-US"/>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Times New Roman" pitchFamily="18" charset="0"/>
              </a:defRPr>
            </a:lvl1pPr>
          </a:lstStyle>
          <a:p>
            <a:endParaRPr lang="en-US"/>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Times New Roman" pitchFamily="18" charset="0"/>
              </a:defRPr>
            </a:lvl1pPr>
          </a:lstStyle>
          <a:p>
            <a:endParaRPr lang="en-US"/>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Times New Roman" pitchFamily="18" charset="0"/>
              </a:defRPr>
            </a:lvl1pPr>
          </a:lstStyle>
          <a:p>
            <a:fld id="{11EE780D-6E61-4ED3-B020-932503C7839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Times New Roman" pitchFamily="18" charset="0"/>
              </a:defRPr>
            </a:lvl1pPr>
          </a:lstStyle>
          <a:p>
            <a:endParaRPr lang="en-US"/>
          </a:p>
        </p:txBody>
      </p:sp>
      <p:sp>
        <p:nvSpPr>
          <p:cNvPr id="307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Times New Roman" pitchFamily="18" charset="0"/>
              </a:defRPr>
            </a:lvl1pPr>
          </a:lstStyle>
          <a:p>
            <a:fld id="{7E61D00E-5FD0-4CA3-8E1A-F50B8BDDD3D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5BEA02-313B-4316-8F1B-37DA3BBC8310}" type="slidenum">
              <a:rPr lang="en-US"/>
              <a:pPr/>
              <a:t>1</a:t>
            </a:fld>
            <a:endParaRPr lang="en-US"/>
          </a:p>
        </p:txBody>
      </p:sp>
      <p:sp>
        <p:nvSpPr>
          <p:cNvPr id="5122" name="Rectangle 2"/>
          <p:cNvSpPr>
            <a:spLocks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15A4A7-577D-42FC-8DB0-FEE142E89234}" type="slidenum">
              <a:rPr lang="en-US"/>
              <a:pPr/>
              <a:t>10</a:t>
            </a:fld>
            <a:endParaRPr lang="en-US"/>
          </a:p>
        </p:txBody>
      </p:sp>
      <p:sp>
        <p:nvSpPr>
          <p:cNvPr id="196610" name="Rectangle 2"/>
          <p:cNvSpPr>
            <a:spLocks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544191-6588-412D-9F53-F2FD4A7B9352}" type="slidenum">
              <a:rPr lang="en-US"/>
              <a:pPr/>
              <a:t>100</a:t>
            </a:fld>
            <a:endParaRPr lang="en-US"/>
          </a:p>
        </p:txBody>
      </p:sp>
      <p:sp>
        <p:nvSpPr>
          <p:cNvPr id="334850" name="Rectangle 2"/>
          <p:cNvSpPr>
            <a:spLocks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712E0-3883-407C-B30D-3B3FD057F768}" type="slidenum">
              <a:rPr lang="en-US"/>
              <a:pPr/>
              <a:t>101</a:t>
            </a:fld>
            <a:endParaRPr lang="en-US"/>
          </a:p>
        </p:txBody>
      </p:sp>
      <p:sp>
        <p:nvSpPr>
          <p:cNvPr id="336898" name="Rectangle 2"/>
          <p:cNvSpPr>
            <a:spLocks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9B2A90-928E-4A38-9A39-28D90D6932FF}" type="slidenum">
              <a:rPr lang="en-US"/>
              <a:pPr/>
              <a:t>102</a:t>
            </a:fld>
            <a:endParaRPr lang="en-US"/>
          </a:p>
        </p:txBody>
      </p:sp>
      <p:sp>
        <p:nvSpPr>
          <p:cNvPr id="338946" name="Rectangle 2"/>
          <p:cNvSpPr>
            <a:spLocks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D087D4-7902-4C57-819A-9C50A408BE13}" type="slidenum">
              <a:rPr lang="en-US"/>
              <a:pPr/>
              <a:t>103</a:t>
            </a:fld>
            <a:endParaRPr lang="en-US"/>
          </a:p>
        </p:txBody>
      </p:sp>
      <p:sp>
        <p:nvSpPr>
          <p:cNvPr id="340994" name="Rectangle 2"/>
          <p:cNvSpPr>
            <a:spLocks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821297-F180-4214-9F15-0C1698230000}" type="slidenum">
              <a:rPr lang="en-US"/>
              <a:pPr/>
              <a:t>104</a:t>
            </a:fld>
            <a:endParaRPr lang="en-US"/>
          </a:p>
        </p:txBody>
      </p:sp>
      <p:sp>
        <p:nvSpPr>
          <p:cNvPr id="343042" name="Rectangle 2"/>
          <p:cNvSpPr>
            <a:spLocks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067D7E-BA50-4360-91BC-6CEE3FD45C43}" type="slidenum">
              <a:rPr lang="en-US"/>
              <a:pPr/>
              <a:t>105</a:t>
            </a:fld>
            <a:endParaRPr lang="en-US"/>
          </a:p>
        </p:txBody>
      </p:sp>
      <p:sp>
        <p:nvSpPr>
          <p:cNvPr id="345090" name="Rectangle 2"/>
          <p:cNvSpPr>
            <a:spLocks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42731-8176-4EBF-A500-5DD8693BE697}" type="slidenum">
              <a:rPr lang="en-US"/>
              <a:pPr/>
              <a:t>106</a:t>
            </a:fld>
            <a:endParaRPr lang="en-US"/>
          </a:p>
        </p:txBody>
      </p:sp>
      <p:sp>
        <p:nvSpPr>
          <p:cNvPr id="347138" name="Rectangle 2"/>
          <p:cNvSpPr>
            <a:spLocks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71B97E-9027-45FF-83B8-8D84C0F7FA24}" type="slidenum">
              <a:rPr lang="en-US"/>
              <a:pPr/>
              <a:t>107</a:t>
            </a:fld>
            <a:endParaRPr lang="en-US"/>
          </a:p>
        </p:txBody>
      </p:sp>
      <p:sp>
        <p:nvSpPr>
          <p:cNvPr id="349186" name="Rectangle 2"/>
          <p:cNvSpPr>
            <a:spLocks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F55DC-D782-40BA-BD8F-28BF1D1B4E62}" type="slidenum">
              <a:rPr lang="en-US"/>
              <a:pPr/>
              <a:t>108</a:t>
            </a:fld>
            <a:endParaRPr lang="en-US"/>
          </a:p>
        </p:txBody>
      </p:sp>
      <p:sp>
        <p:nvSpPr>
          <p:cNvPr id="351234" name="Rectangle 2"/>
          <p:cNvSpPr>
            <a:spLocks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DC91B-409F-4BCC-878A-3CCCA8BFD4E3}" type="slidenum">
              <a:rPr lang="en-US"/>
              <a:pPr/>
              <a:t>11</a:t>
            </a:fld>
            <a:endParaRPr lang="en-US"/>
          </a:p>
        </p:txBody>
      </p:sp>
      <p:sp>
        <p:nvSpPr>
          <p:cNvPr id="194562" name="Rectangle 2"/>
          <p:cNvSpPr>
            <a:spLocks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975CC-513C-486B-A3D0-B2B849DC69A4}" type="slidenum">
              <a:rPr lang="en-US"/>
              <a:pPr/>
              <a:t>12</a:t>
            </a:fld>
            <a:endParaRPr lang="en-US"/>
          </a:p>
        </p:txBody>
      </p:sp>
      <p:sp>
        <p:nvSpPr>
          <p:cNvPr id="195586" name="Rectangle 2"/>
          <p:cNvSpPr>
            <a:spLocks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28A0F1-A4FA-4F2F-B996-8F605C373DD7}" type="slidenum">
              <a:rPr lang="en-US"/>
              <a:pPr/>
              <a:t>13</a:t>
            </a:fld>
            <a:endParaRPr lang="en-US"/>
          </a:p>
        </p:txBody>
      </p:sp>
      <p:sp>
        <p:nvSpPr>
          <p:cNvPr id="67586" name="Rectangle 2"/>
          <p:cNvSpPr>
            <a:spLocks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AA7FA-0484-4046-9A55-6842CADC22C3}" type="slidenum">
              <a:rPr lang="en-US"/>
              <a:pPr/>
              <a:t>14</a:t>
            </a:fld>
            <a:endParaRPr lang="en-US"/>
          </a:p>
        </p:txBody>
      </p:sp>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B61507-30D4-4934-9686-FE1E6862DAE6}" type="slidenum">
              <a:rPr lang="en-US"/>
              <a:pPr/>
              <a:t>15</a:t>
            </a:fld>
            <a:endParaRPr lang="en-US"/>
          </a:p>
        </p:txBody>
      </p:sp>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9343E5-AD87-45E6-B93E-7452402E3A23}" type="slidenum">
              <a:rPr lang="en-US"/>
              <a:pPr/>
              <a:t>16</a:t>
            </a:fld>
            <a:endParaRPr lang="en-US"/>
          </a:p>
        </p:txBody>
      </p:sp>
      <p:sp>
        <p:nvSpPr>
          <p:cNvPr id="200706" name="Rectangle 2"/>
          <p:cNvSpPr>
            <a:spLocks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DE2AE5-7060-4A92-9A39-10E4599EB861}" type="slidenum">
              <a:rPr lang="en-US"/>
              <a:pPr/>
              <a:t>17</a:t>
            </a:fld>
            <a:endParaRPr lang="en-US"/>
          </a:p>
        </p:txBody>
      </p:sp>
      <p:sp>
        <p:nvSpPr>
          <p:cNvPr id="202754" name="Rectangle 2"/>
          <p:cNvSpPr>
            <a:spLocks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CFD88C-03DC-4E64-9B8E-C6188A781942}" type="slidenum">
              <a:rPr lang="en-US"/>
              <a:pPr/>
              <a:t>18</a:t>
            </a:fld>
            <a:endParaRPr lang="en-US"/>
          </a:p>
        </p:txBody>
      </p:sp>
      <p:sp>
        <p:nvSpPr>
          <p:cNvPr id="206850" name="Rectangle 2"/>
          <p:cNvSpPr>
            <a:spLocks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E7B3B-562B-4F41-9842-F112E2E91AB3}" type="slidenum">
              <a:rPr lang="en-US"/>
              <a:pPr/>
              <a:t>19</a:t>
            </a:fld>
            <a:endParaRPr lang="en-US"/>
          </a:p>
        </p:txBody>
      </p:sp>
      <p:sp>
        <p:nvSpPr>
          <p:cNvPr id="354306" name="Rectangle 2"/>
          <p:cNvSpPr>
            <a:spLocks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5B1F61-C536-4FE8-B864-F31C4EC68EC6}" type="slidenum">
              <a:rPr lang="en-US"/>
              <a:pPr/>
              <a:t>2</a:t>
            </a:fld>
            <a:endParaRPr lang="en-US"/>
          </a:p>
        </p:txBody>
      </p:sp>
      <p:sp>
        <p:nvSpPr>
          <p:cNvPr id="15362" name="Rectangle 2"/>
          <p:cNvSpPr>
            <a:spLocks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E541C-10DE-438B-8D0A-080FD9132341}" type="slidenum">
              <a:rPr lang="en-US"/>
              <a:pPr/>
              <a:t>20</a:t>
            </a:fld>
            <a:endParaRPr lang="en-US"/>
          </a:p>
        </p:txBody>
      </p:sp>
      <p:sp>
        <p:nvSpPr>
          <p:cNvPr id="356354" name="Rectangle 2"/>
          <p:cNvSpPr>
            <a:spLocks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17A3BF-C2B9-4D47-842F-BF4A5603670E}" type="slidenum">
              <a:rPr lang="en-US"/>
              <a:pPr/>
              <a:t>21</a:t>
            </a:fld>
            <a:endParaRPr lang="en-US"/>
          </a:p>
        </p:txBody>
      </p:sp>
      <p:sp>
        <p:nvSpPr>
          <p:cNvPr id="208898" name="Rectangle 2"/>
          <p:cNvSpPr>
            <a:spLocks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C64C1-3150-4306-A2EA-3D25AC405E2F}" type="slidenum">
              <a:rPr lang="en-US"/>
              <a:pPr/>
              <a:t>22</a:t>
            </a:fld>
            <a:endParaRPr lang="en-US"/>
          </a:p>
        </p:txBody>
      </p:sp>
      <p:sp>
        <p:nvSpPr>
          <p:cNvPr id="358402" name="Rectangle 2"/>
          <p:cNvSpPr>
            <a:spLocks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55151B-78C6-4C70-BFFF-67791F1E40DB}" type="slidenum">
              <a:rPr lang="en-US"/>
              <a:pPr/>
              <a:t>23</a:t>
            </a:fld>
            <a:endParaRPr lang="en-US"/>
          </a:p>
        </p:txBody>
      </p:sp>
      <p:sp>
        <p:nvSpPr>
          <p:cNvPr id="360450" name="Rectangle 2"/>
          <p:cNvSpPr>
            <a:spLocks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A03D5-FAC2-4FA3-97C0-2C190A0DD9DF}" type="slidenum">
              <a:rPr lang="en-US"/>
              <a:pPr/>
              <a:t>24</a:t>
            </a:fld>
            <a:endParaRPr lang="en-US"/>
          </a:p>
        </p:txBody>
      </p:sp>
      <p:sp>
        <p:nvSpPr>
          <p:cNvPr id="210946" name="Rectangle 2"/>
          <p:cNvSpPr>
            <a:spLocks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9C97D-0C82-4AE4-BFC4-E39EE586C86D}" type="slidenum">
              <a:rPr lang="en-US"/>
              <a:pPr/>
              <a:t>25</a:t>
            </a:fld>
            <a:endParaRPr lang="en-US"/>
          </a:p>
        </p:txBody>
      </p:sp>
      <p:sp>
        <p:nvSpPr>
          <p:cNvPr id="212994" name="Rectangle 2"/>
          <p:cNvSpPr>
            <a:spLocks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52E4D-B433-4712-9DA2-4D1BE87F43C2}" type="slidenum">
              <a:rPr lang="en-US"/>
              <a:pPr/>
              <a:t>26</a:t>
            </a:fld>
            <a:endParaRPr lang="en-US"/>
          </a:p>
        </p:txBody>
      </p:sp>
      <p:sp>
        <p:nvSpPr>
          <p:cNvPr id="218114" name="Rectangle 2"/>
          <p:cNvSpPr>
            <a:spLocks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B309D-F4BE-4332-AF6B-B7303990AD53}" type="slidenum">
              <a:rPr lang="en-US"/>
              <a:pPr/>
              <a:t>27</a:t>
            </a:fld>
            <a:endParaRPr lang="en-US"/>
          </a:p>
        </p:txBody>
      </p:sp>
      <p:sp>
        <p:nvSpPr>
          <p:cNvPr id="362498" name="Rectangle 2"/>
          <p:cNvSpPr>
            <a:spLocks noChangeArrowheads="1" noTextEdit="1"/>
          </p:cNvSpPr>
          <p:nvPr>
            <p:ph type="sldImg"/>
          </p:nvPr>
        </p:nvSpPr>
        <p:spPr>
          <a:ln/>
        </p:spPr>
      </p:sp>
      <p:sp>
        <p:nvSpPr>
          <p:cNvPr id="36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81B00-3C61-481B-A99B-BCDAE21CBA89}" type="slidenum">
              <a:rPr lang="en-US"/>
              <a:pPr/>
              <a:t>28</a:t>
            </a:fld>
            <a:endParaRPr lang="en-US"/>
          </a:p>
        </p:txBody>
      </p:sp>
      <p:sp>
        <p:nvSpPr>
          <p:cNvPr id="221186" name="Rectangle 2"/>
          <p:cNvSpPr>
            <a:spLocks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792941-067C-4432-ACB7-27B7F8C26D35}" type="slidenum">
              <a:rPr lang="en-US"/>
              <a:pPr/>
              <a:t>29</a:t>
            </a:fld>
            <a:endParaRPr lang="en-US"/>
          </a:p>
        </p:txBody>
      </p:sp>
      <p:sp>
        <p:nvSpPr>
          <p:cNvPr id="224258" name="Rectangle 2"/>
          <p:cNvSpPr>
            <a:spLocks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00CBD3-E803-497D-AEFC-53421200CAFB}" type="slidenum">
              <a:rPr lang="en-US"/>
              <a:pPr/>
              <a:t>3</a:t>
            </a:fld>
            <a:endParaRPr lang="en-US"/>
          </a:p>
        </p:txBody>
      </p:sp>
      <p:sp>
        <p:nvSpPr>
          <p:cNvPr id="228354" name="Rectangle 2"/>
          <p:cNvSpPr>
            <a:spLocks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3E6AAB-974B-45B8-8E8B-6DD2A984EA1C}" type="slidenum">
              <a:rPr lang="en-US"/>
              <a:pPr/>
              <a:t>30</a:t>
            </a:fld>
            <a:endParaRPr lang="en-US"/>
          </a:p>
        </p:txBody>
      </p:sp>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081446-E5C8-4367-B9CC-D932D1C25DE0}" type="slidenum">
              <a:rPr lang="en-US"/>
              <a:pPr/>
              <a:t>31</a:t>
            </a:fld>
            <a:endParaRPr lang="en-US"/>
          </a:p>
        </p:txBody>
      </p:sp>
      <p:sp>
        <p:nvSpPr>
          <p:cNvPr id="364546" name="Rectangle 2"/>
          <p:cNvSpPr>
            <a:spLocks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C6025B-4CA2-43A2-9B11-CF6B8321C133}" type="slidenum">
              <a:rPr lang="en-US"/>
              <a:pPr/>
              <a:t>32</a:t>
            </a:fld>
            <a:endParaRPr lang="en-US"/>
          </a:p>
        </p:txBody>
      </p:sp>
      <p:sp>
        <p:nvSpPr>
          <p:cNvPr id="366594" name="Rectangle 2"/>
          <p:cNvSpPr>
            <a:spLocks noChangeArrowheads="1" noTextEdit="1"/>
          </p:cNvSpPr>
          <p:nvPr>
            <p:ph type="sldImg"/>
          </p:nvPr>
        </p:nvSpPr>
        <p:spPr>
          <a:ln/>
        </p:spPr>
      </p:sp>
      <p:sp>
        <p:nvSpPr>
          <p:cNvPr id="366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9F18D-ECFD-4A6A-9A1E-4C757992FB43}" type="slidenum">
              <a:rPr lang="en-US"/>
              <a:pPr/>
              <a:t>33</a:t>
            </a:fld>
            <a:endParaRPr lang="en-US"/>
          </a:p>
        </p:txBody>
      </p:sp>
      <p:sp>
        <p:nvSpPr>
          <p:cNvPr id="225282" name="Rectangle 2"/>
          <p:cNvSpPr>
            <a:spLocks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28835-5A30-4D5B-9601-FC639560FAE0}" type="slidenum">
              <a:rPr lang="en-US"/>
              <a:pPr/>
              <a:t>34</a:t>
            </a:fld>
            <a:endParaRPr lang="en-US"/>
          </a:p>
        </p:txBody>
      </p:sp>
      <p:sp>
        <p:nvSpPr>
          <p:cNvPr id="382978" name="Rectangle 2"/>
          <p:cNvSpPr>
            <a:spLocks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F0AFD3-9362-41C6-8ACA-BE6F1FBE83B8}" type="slidenum">
              <a:rPr lang="en-US"/>
              <a:pPr/>
              <a:t>35</a:t>
            </a:fld>
            <a:endParaRPr lang="en-US"/>
          </a:p>
        </p:txBody>
      </p:sp>
      <p:sp>
        <p:nvSpPr>
          <p:cNvPr id="231426" name="Rectangle 2"/>
          <p:cNvSpPr>
            <a:spLocks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C6CD0E-7FE0-406C-97EA-8768A2A6D12E}" type="slidenum">
              <a:rPr lang="en-US"/>
              <a:pPr/>
              <a:t>36</a:t>
            </a:fld>
            <a:endParaRPr lang="en-US"/>
          </a:p>
        </p:txBody>
      </p:sp>
      <p:sp>
        <p:nvSpPr>
          <p:cNvPr id="368642" name="Rectangle 2"/>
          <p:cNvSpPr>
            <a:spLocks noChangeArrowheads="1" noTextEdit="1"/>
          </p:cNvSpPr>
          <p:nvPr>
            <p:ph type="sldImg"/>
          </p:nvPr>
        </p:nvSpPr>
        <p:spPr>
          <a:ln/>
        </p:spPr>
      </p:sp>
      <p:sp>
        <p:nvSpPr>
          <p:cNvPr id="36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523849-E551-46F4-BD13-1128B3F8ACF8}" type="slidenum">
              <a:rPr lang="en-US"/>
              <a:pPr/>
              <a:t>37</a:t>
            </a:fld>
            <a:endParaRPr lang="en-US"/>
          </a:p>
        </p:txBody>
      </p:sp>
      <p:sp>
        <p:nvSpPr>
          <p:cNvPr id="372738" name="Rectangle 2"/>
          <p:cNvSpPr>
            <a:spLocks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FC2D90-94EE-4CEF-9162-BC57795EA803}" type="slidenum">
              <a:rPr lang="en-US"/>
              <a:pPr/>
              <a:t>38</a:t>
            </a:fld>
            <a:endParaRPr lang="en-US"/>
          </a:p>
        </p:txBody>
      </p:sp>
      <p:sp>
        <p:nvSpPr>
          <p:cNvPr id="233474" name="Rectangle 2"/>
          <p:cNvSpPr>
            <a:spLocks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DA355-A990-493F-A935-1A270F697EB6}" type="slidenum">
              <a:rPr lang="en-US"/>
              <a:pPr/>
              <a:t>39</a:t>
            </a:fld>
            <a:endParaRPr lang="en-US"/>
          </a:p>
        </p:txBody>
      </p:sp>
      <p:sp>
        <p:nvSpPr>
          <p:cNvPr id="385026" name="Rectangle 2"/>
          <p:cNvSpPr>
            <a:spLocks noChangeArrowheads="1" noTextEdit="1"/>
          </p:cNvSpPr>
          <p:nvPr>
            <p:ph type="sldImg"/>
          </p:nvPr>
        </p:nvSpPr>
        <p:spPr>
          <a:ln/>
        </p:spPr>
      </p:sp>
      <p:sp>
        <p:nvSpPr>
          <p:cNvPr id="385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8A981-9055-4025-8840-984434291693}" type="slidenum">
              <a:rPr lang="en-US"/>
              <a:pPr/>
              <a:t>4</a:t>
            </a:fld>
            <a:endParaRPr lang="en-US"/>
          </a:p>
        </p:txBody>
      </p:sp>
      <p:sp>
        <p:nvSpPr>
          <p:cNvPr id="229378" name="Rectangle 2"/>
          <p:cNvSpPr>
            <a:spLocks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61F2A-1FAF-4DEE-92F2-D3D20EEE5255}" type="slidenum">
              <a:rPr lang="en-US"/>
              <a:pPr/>
              <a:t>40</a:t>
            </a:fld>
            <a:endParaRPr lang="en-US"/>
          </a:p>
        </p:txBody>
      </p:sp>
      <p:sp>
        <p:nvSpPr>
          <p:cNvPr id="235522" name="Rectangle 2"/>
          <p:cNvSpPr>
            <a:spLocks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C6F20A-E132-49AE-A6C7-F085FF839044}" type="slidenum">
              <a:rPr lang="en-US"/>
              <a:pPr/>
              <a:t>41</a:t>
            </a:fld>
            <a:endParaRPr lang="en-US"/>
          </a:p>
        </p:txBody>
      </p:sp>
      <p:sp>
        <p:nvSpPr>
          <p:cNvPr id="237570" name="Rectangle 2"/>
          <p:cNvSpPr>
            <a:spLocks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4944B-658B-4E36-8BFC-A7A0ABA66159}" type="slidenum">
              <a:rPr lang="en-US"/>
              <a:pPr/>
              <a:t>42</a:t>
            </a:fld>
            <a:endParaRPr lang="en-US"/>
          </a:p>
        </p:txBody>
      </p:sp>
      <p:sp>
        <p:nvSpPr>
          <p:cNvPr id="370690" name="Rectangle 2"/>
          <p:cNvSpPr>
            <a:spLocks noChangeArrowheads="1" noTextEdit="1"/>
          </p:cNvSpPr>
          <p:nvPr>
            <p:ph type="sldImg"/>
          </p:nvPr>
        </p:nvSpPr>
        <p:spPr>
          <a:ln/>
        </p:spPr>
      </p:sp>
      <p:sp>
        <p:nvSpPr>
          <p:cNvPr id="370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F07F2-0E58-457B-90C2-41423A317B31}" type="slidenum">
              <a:rPr lang="en-US"/>
              <a:pPr/>
              <a:t>43</a:t>
            </a:fld>
            <a:endParaRPr lang="en-US"/>
          </a:p>
        </p:txBody>
      </p:sp>
      <p:sp>
        <p:nvSpPr>
          <p:cNvPr id="374786" name="Rectangle 2"/>
          <p:cNvSpPr>
            <a:spLocks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ADB2A5-0F41-493E-A036-EC5AE5E1910F}" type="slidenum">
              <a:rPr lang="en-US"/>
              <a:pPr/>
              <a:t>44</a:t>
            </a:fld>
            <a:endParaRPr lang="en-US"/>
          </a:p>
        </p:txBody>
      </p:sp>
      <p:sp>
        <p:nvSpPr>
          <p:cNvPr id="239618" name="Rectangle 2"/>
          <p:cNvSpPr>
            <a:spLocks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404120-F5A7-4D7D-A9D5-95B8D506BF31}" type="slidenum">
              <a:rPr lang="en-US"/>
              <a:pPr/>
              <a:t>45</a:t>
            </a:fld>
            <a:endParaRPr lang="en-US"/>
          </a:p>
        </p:txBody>
      </p:sp>
      <p:sp>
        <p:nvSpPr>
          <p:cNvPr id="387074" name="Rectangle 2"/>
          <p:cNvSpPr>
            <a:spLocks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342B2-AB2A-4AFE-B560-5808D5B4829D}" type="slidenum">
              <a:rPr lang="en-US"/>
              <a:pPr/>
              <a:t>46</a:t>
            </a:fld>
            <a:endParaRPr lang="en-US"/>
          </a:p>
        </p:txBody>
      </p:sp>
      <p:sp>
        <p:nvSpPr>
          <p:cNvPr id="376834" name="Rectangle 2"/>
          <p:cNvSpPr>
            <a:spLocks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46219-844F-4490-A612-8938F563B1B9}" type="slidenum">
              <a:rPr lang="en-US"/>
              <a:pPr/>
              <a:t>47</a:t>
            </a:fld>
            <a:endParaRPr lang="en-US"/>
          </a:p>
        </p:txBody>
      </p:sp>
      <p:sp>
        <p:nvSpPr>
          <p:cNvPr id="378882" name="Rectangle 2"/>
          <p:cNvSpPr>
            <a:spLocks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D1DCB-E48E-44BD-BEE3-79FABFD3C6F2}" type="slidenum">
              <a:rPr lang="en-US"/>
              <a:pPr/>
              <a:t>48</a:t>
            </a:fld>
            <a:endParaRPr lang="en-US"/>
          </a:p>
        </p:txBody>
      </p:sp>
      <p:sp>
        <p:nvSpPr>
          <p:cNvPr id="241666" name="Rectangle 2"/>
          <p:cNvSpPr>
            <a:spLocks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A1E78-2C5A-4E77-9D34-3A4E09137923}" type="slidenum">
              <a:rPr lang="en-US"/>
              <a:pPr/>
              <a:t>49</a:t>
            </a:fld>
            <a:endParaRPr lang="en-US"/>
          </a:p>
        </p:txBody>
      </p:sp>
      <p:sp>
        <p:nvSpPr>
          <p:cNvPr id="159746" name="Rectangle 2"/>
          <p:cNvSpPr>
            <a:spLocks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4E73A-C587-4D16-8FBE-25452DA9A57C}" type="slidenum">
              <a:rPr lang="en-US"/>
              <a:pPr/>
              <a:t>5</a:t>
            </a:fld>
            <a:endParaRPr lang="en-US"/>
          </a:p>
        </p:txBody>
      </p:sp>
      <p:sp>
        <p:nvSpPr>
          <p:cNvPr id="11266" name="Rectangle 2"/>
          <p:cNvSpPr>
            <a:spLocks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C8174B-7621-4E6A-A208-C38EA948FDB4}" type="slidenum">
              <a:rPr lang="en-US"/>
              <a:pPr/>
              <a:t>50</a:t>
            </a:fld>
            <a:endParaRPr lang="en-US"/>
          </a:p>
        </p:txBody>
      </p:sp>
      <p:sp>
        <p:nvSpPr>
          <p:cNvPr id="390146" name="Rectangle 2"/>
          <p:cNvSpPr>
            <a:spLocks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01B18-87D4-4937-98DA-A8CBCF9FC374}" type="slidenum">
              <a:rPr lang="en-US"/>
              <a:pPr/>
              <a:t>51</a:t>
            </a:fld>
            <a:endParaRPr lang="en-US"/>
          </a:p>
        </p:txBody>
      </p:sp>
      <p:sp>
        <p:nvSpPr>
          <p:cNvPr id="380930" name="Rectangle 2"/>
          <p:cNvSpPr>
            <a:spLocks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4078B0-840A-4C86-A8B7-F7339DC36DD8}" type="slidenum">
              <a:rPr lang="en-US"/>
              <a:pPr/>
              <a:t>52</a:t>
            </a:fld>
            <a:endParaRPr lang="en-US"/>
          </a:p>
        </p:txBody>
      </p:sp>
      <p:sp>
        <p:nvSpPr>
          <p:cNvPr id="243714" name="Rectangle 2"/>
          <p:cNvSpPr>
            <a:spLocks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FAE46-D38D-4BB2-83DB-D1E40B141C40}" type="slidenum">
              <a:rPr lang="en-US"/>
              <a:pPr/>
              <a:t>53</a:t>
            </a:fld>
            <a:endParaRPr lang="en-US"/>
          </a:p>
        </p:txBody>
      </p:sp>
      <p:sp>
        <p:nvSpPr>
          <p:cNvPr id="129026" name="Rectangle 2"/>
          <p:cNvSpPr>
            <a:spLocks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4D2E05-BBDB-4BDA-92EA-B5FCE696F185}" type="slidenum">
              <a:rPr lang="en-US"/>
              <a:pPr/>
              <a:t>54</a:t>
            </a:fld>
            <a:endParaRPr lang="en-US"/>
          </a:p>
        </p:txBody>
      </p:sp>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D945C-A0E0-468F-8587-6643BE24A1E8}" type="slidenum">
              <a:rPr lang="en-US"/>
              <a:pPr/>
              <a:t>55</a:t>
            </a:fld>
            <a:endParaRPr lang="en-US"/>
          </a:p>
        </p:txBody>
      </p:sp>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DB583-3362-4F70-8160-B80E75F3E06A}" type="slidenum">
              <a:rPr lang="en-US"/>
              <a:pPr/>
              <a:t>56</a:t>
            </a:fld>
            <a:endParaRPr lang="en-US"/>
          </a:p>
        </p:txBody>
      </p:sp>
      <p:sp>
        <p:nvSpPr>
          <p:cNvPr id="219138" name="Rectangle 2"/>
          <p:cNvSpPr>
            <a:spLocks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72C316-4C02-4B0A-B264-9D42689F889B}" type="slidenum">
              <a:rPr lang="en-US"/>
              <a:pPr/>
              <a:t>57</a:t>
            </a:fld>
            <a:endParaRPr lang="en-US"/>
          </a:p>
        </p:txBody>
      </p:sp>
      <p:sp>
        <p:nvSpPr>
          <p:cNvPr id="245762" name="Rectangle 2"/>
          <p:cNvSpPr>
            <a:spLocks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4C5B96-C7A6-43E3-B746-AF87F1DC4205}" type="slidenum">
              <a:rPr lang="en-US"/>
              <a:pPr/>
              <a:t>58</a:t>
            </a:fld>
            <a:endParaRPr lang="en-US"/>
          </a:p>
        </p:txBody>
      </p:sp>
      <p:sp>
        <p:nvSpPr>
          <p:cNvPr id="201730" name="Rectangle 2"/>
          <p:cNvSpPr>
            <a:spLocks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668A7E-9B91-44B6-A64D-612EA6CE77B7}" type="slidenum">
              <a:rPr lang="en-US"/>
              <a:pPr/>
              <a:t>59</a:t>
            </a:fld>
            <a:endParaRPr lang="en-US"/>
          </a:p>
        </p:txBody>
      </p:sp>
      <p:sp>
        <p:nvSpPr>
          <p:cNvPr id="247810" name="Rectangle 2"/>
          <p:cNvSpPr>
            <a:spLocks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4436C0-59BE-43A5-B461-799043D1AB0F}" type="slidenum">
              <a:rPr lang="en-US"/>
              <a:pPr/>
              <a:t>6</a:t>
            </a:fld>
            <a:endParaRPr lang="en-US"/>
          </a:p>
        </p:txBody>
      </p:sp>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DBB559-50AA-41F1-B588-D7AD4F41D859}" type="slidenum">
              <a:rPr lang="en-US"/>
              <a:pPr/>
              <a:t>60</a:t>
            </a:fld>
            <a:endParaRPr lang="en-US"/>
          </a:p>
        </p:txBody>
      </p:sp>
      <p:sp>
        <p:nvSpPr>
          <p:cNvPr id="249858" name="Rectangle 2"/>
          <p:cNvSpPr>
            <a:spLocks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3C2FEB-457D-4A04-BDBD-A3A694B6D48B}" type="slidenum">
              <a:rPr lang="en-US"/>
              <a:pPr/>
              <a:t>61</a:t>
            </a:fld>
            <a:endParaRPr lang="en-US"/>
          </a:p>
        </p:txBody>
      </p:sp>
      <p:sp>
        <p:nvSpPr>
          <p:cNvPr id="251906" name="Rectangle 2"/>
          <p:cNvSpPr>
            <a:spLocks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B99ED-21F6-4D93-AFB8-ACDD33CE88E3}" type="slidenum">
              <a:rPr lang="en-US"/>
              <a:pPr/>
              <a:t>62</a:t>
            </a:fld>
            <a:endParaRPr lang="en-US"/>
          </a:p>
        </p:txBody>
      </p:sp>
      <p:sp>
        <p:nvSpPr>
          <p:cNvPr id="253954" name="Rectangle 2"/>
          <p:cNvSpPr>
            <a:spLocks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39709-7592-4B6F-8F97-70D52899E66B}" type="slidenum">
              <a:rPr lang="en-US"/>
              <a:pPr/>
              <a:t>63</a:t>
            </a:fld>
            <a:endParaRPr lang="en-US"/>
          </a:p>
        </p:txBody>
      </p:sp>
      <p:sp>
        <p:nvSpPr>
          <p:cNvPr id="256002" name="Rectangle 2"/>
          <p:cNvSpPr>
            <a:spLocks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B8EAC6-F553-479F-BDB8-57A6470A4EEE}" type="slidenum">
              <a:rPr lang="en-US"/>
              <a:pPr/>
              <a:t>64</a:t>
            </a:fld>
            <a:endParaRPr lang="en-US"/>
          </a:p>
        </p:txBody>
      </p:sp>
      <p:sp>
        <p:nvSpPr>
          <p:cNvPr id="258050" name="Rectangle 2"/>
          <p:cNvSpPr>
            <a:spLocks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AAF63E-2CB9-4440-A7CE-F3AF6E829869}" type="slidenum">
              <a:rPr lang="en-US"/>
              <a:pPr/>
              <a:t>65</a:t>
            </a:fld>
            <a:endParaRPr lang="en-US"/>
          </a:p>
        </p:txBody>
      </p:sp>
      <p:sp>
        <p:nvSpPr>
          <p:cNvPr id="260098" name="Rectangle 2"/>
          <p:cNvSpPr>
            <a:spLocks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B4EFAC-634D-4A26-95A6-BF3A8885CD73}" type="slidenum">
              <a:rPr lang="en-US"/>
              <a:pPr/>
              <a:t>66</a:t>
            </a:fld>
            <a:endParaRPr lang="en-US"/>
          </a:p>
        </p:txBody>
      </p:sp>
      <p:sp>
        <p:nvSpPr>
          <p:cNvPr id="264194" name="Rectangle 2"/>
          <p:cNvSpPr>
            <a:spLocks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4DBC8A-5948-4438-A361-FCCD5D093654}" type="slidenum">
              <a:rPr lang="en-US"/>
              <a:pPr/>
              <a:t>67</a:t>
            </a:fld>
            <a:endParaRPr lang="en-US"/>
          </a:p>
        </p:txBody>
      </p:sp>
      <p:sp>
        <p:nvSpPr>
          <p:cNvPr id="267266" name="Rectangle 2"/>
          <p:cNvSpPr>
            <a:spLocks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91C00D-91BA-4877-B778-3518E4474385}" type="slidenum">
              <a:rPr lang="en-US"/>
              <a:pPr/>
              <a:t>68</a:t>
            </a:fld>
            <a:endParaRPr lang="en-US"/>
          </a:p>
        </p:txBody>
      </p:sp>
      <p:sp>
        <p:nvSpPr>
          <p:cNvPr id="38914" name="Rectangle 2"/>
          <p:cNvSpPr>
            <a:spLocks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98A70A-A4E8-4397-B994-9D8E3C8BBEFA}" type="slidenum">
              <a:rPr lang="en-US"/>
              <a:pPr/>
              <a:t>69</a:t>
            </a:fld>
            <a:endParaRPr lang="en-US"/>
          </a:p>
        </p:txBody>
      </p:sp>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61037F-C18C-4865-BC9C-E695FA471E9B}" type="slidenum">
              <a:rPr lang="en-US"/>
              <a:pPr/>
              <a:t>7</a:t>
            </a:fld>
            <a:endParaRPr lang="en-US"/>
          </a:p>
        </p:txBody>
      </p:sp>
      <p:sp>
        <p:nvSpPr>
          <p:cNvPr id="44034" name="Rectangle 2"/>
          <p:cNvSpPr>
            <a:spLocks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CA31A-25C8-49AA-AE08-9CA66529D862}" type="slidenum">
              <a:rPr lang="en-US"/>
              <a:pPr/>
              <a:t>70</a:t>
            </a:fld>
            <a:endParaRPr lang="en-US"/>
          </a:p>
        </p:txBody>
      </p:sp>
      <p:sp>
        <p:nvSpPr>
          <p:cNvPr id="48130" name="Rectangle 2"/>
          <p:cNvSpPr>
            <a:spLocks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BFF7A5-1FE1-404C-A9FE-737D786FF802}" type="slidenum">
              <a:rPr lang="en-US"/>
              <a:pPr/>
              <a:t>71</a:t>
            </a:fld>
            <a:endParaRPr lang="en-US"/>
          </a:p>
        </p:txBody>
      </p:sp>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3097DA-2AE8-44A3-9804-B576F7632DE9}" type="slidenum">
              <a:rPr lang="en-US"/>
              <a:pPr/>
              <a:t>72</a:t>
            </a:fld>
            <a:endParaRPr lang="en-US"/>
          </a:p>
        </p:txBody>
      </p:sp>
      <p:sp>
        <p:nvSpPr>
          <p:cNvPr id="271362" name="Rectangle 2"/>
          <p:cNvSpPr>
            <a:spLocks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9D7839-9B29-4516-AEF9-0E81A350521B}" type="slidenum">
              <a:rPr lang="en-US"/>
              <a:pPr/>
              <a:t>73</a:t>
            </a:fld>
            <a:endParaRPr lang="en-US"/>
          </a:p>
        </p:txBody>
      </p:sp>
      <p:sp>
        <p:nvSpPr>
          <p:cNvPr id="273410" name="Rectangle 2"/>
          <p:cNvSpPr>
            <a:spLocks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8C74B4-9132-40B5-AAE2-72B2A05B3F2B}" type="slidenum">
              <a:rPr lang="en-US"/>
              <a:pPr/>
              <a:t>74</a:t>
            </a:fld>
            <a:endParaRPr lang="en-US"/>
          </a:p>
        </p:txBody>
      </p:sp>
      <p:sp>
        <p:nvSpPr>
          <p:cNvPr id="275458" name="Rectangle 2"/>
          <p:cNvSpPr>
            <a:spLocks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48A598-E885-43E9-94AA-565152AA929A}" type="slidenum">
              <a:rPr lang="en-US"/>
              <a:pPr/>
              <a:t>75</a:t>
            </a:fld>
            <a:endParaRPr lang="en-US"/>
          </a:p>
        </p:txBody>
      </p:sp>
      <p:sp>
        <p:nvSpPr>
          <p:cNvPr id="277506" name="Rectangle 2"/>
          <p:cNvSpPr>
            <a:spLocks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BB0FCF-31FB-4A6F-ABA6-7173B9D5A626}" type="slidenum">
              <a:rPr lang="en-US"/>
              <a:pPr/>
              <a:t>76</a:t>
            </a:fld>
            <a:endParaRPr lang="en-US"/>
          </a:p>
        </p:txBody>
      </p:sp>
      <p:sp>
        <p:nvSpPr>
          <p:cNvPr id="279554" name="Rectangle 2"/>
          <p:cNvSpPr>
            <a:spLocks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484F92-77CE-4DE3-BEEA-D75FD103B9AF}" type="slidenum">
              <a:rPr lang="en-US"/>
              <a:pPr/>
              <a:t>77</a:t>
            </a:fld>
            <a:endParaRPr lang="en-US"/>
          </a:p>
        </p:txBody>
      </p:sp>
      <p:sp>
        <p:nvSpPr>
          <p:cNvPr id="281602" name="Rectangle 2"/>
          <p:cNvSpPr>
            <a:spLocks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E87C2-B558-4CE5-AB17-5F4785E98692}" type="slidenum">
              <a:rPr lang="en-US"/>
              <a:pPr/>
              <a:t>78</a:t>
            </a:fld>
            <a:endParaRPr lang="en-US"/>
          </a:p>
        </p:txBody>
      </p:sp>
      <p:sp>
        <p:nvSpPr>
          <p:cNvPr id="283650" name="Rectangle 2"/>
          <p:cNvSpPr>
            <a:spLocks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90B450-6F34-4DF6-90BC-E838B3F64C33}" type="slidenum">
              <a:rPr lang="en-US"/>
              <a:pPr/>
              <a:t>79</a:t>
            </a:fld>
            <a:endParaRPr lang="en-US"/>
          </a:p>
        </p:txBody>
      </p:sp>
      <p:sp>
        <p:nvSpPr>
          <p:cNvPr id="285698" name="Rectangle 2"/>
          <p:cNvSpPr>
            <a:spLocks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E6B3A0-C6AF-4740-83B0-C2B613FC8C14}" type="slidenum">
              <a:rPr lang="en-US"/>
              <a:pPr/>
              <a:t>8</a:t>
            </a:fld>
            <a:endParaRPr lang="en-US"/>
          </a:p>
        </p:txBody>
      </p:sp>
      <p:sp>
        <p:nvSpPr>
          <p:cNvPr id="21506" name="Rectangle 2"/>
          <p:cNvSpPr>
            <a:spLocks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711201-B9A3-42A8-9C0B-E4373741EA03}" type="slidenum">
              <a:rPr lang="en-US"/>
              <a:pPr/>
              <a:t>80</a:t>
            </a:fld>
            <a:endParaRPr lang="en-US"/>
          </a:p>
        </p:txBody>
      </p:sp>
      <p:sp>
        <p:nvSpPr>
          <p:cNvPr id="287746" name="Rectangle 2"/>
          <p:cNvSpPr>
            <a:spLocks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5E19B2-5580-4FB9-9CD0-E8D23484ECF5}" type="slidenum">
              <a:rPr lang="en-US"/>
              <a:pPr/>
              <a:t>81</a:t>
            </a:fld>
            <a:endParaRPr lang="en-US"/>
          </a:p>
        </p:txBody>
      </p:sp>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04677F-7770-450C-8A35-DE04838687EA}" type="slidenum">
              <a:rPr lang="en-US"/>
              <a:pPr/>
              <a:t>82</a:t>
            </a:fld>
            <a:endParaRPr lang="en-US"/>
          </a:p>
        </p:txBody>
      </p:sp>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F6B438-9CD5-486C-B475-E92DA27A36C2}" type="slidenum">
              <a:rPr lang="en-US"/>
              <a:pPr/>
              <a:t>83</a:t>
            </a:fld>
            <a:endParaRPr lang="en-US"/>
          </a:p>
        </p:txBody>
      </p:sp>
      <p:sp>
        <p:nvSpPr>
          <p:cNvPr id="290818" name="Rectangle 2"/>
          <p:cNvSpPr>
            <a:spLocks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99ED0D-F70A-42BF-851A-E3CE00C88BA2}" type="slidenum">
              <a:rPr lang="en-US"/>
              <a:pPr/>
              <a:t>84</a:t>
            </a:fld>
            <a:endParaRPr lang="en-US"/>
          </a:p>
        </p:txBody>
      </p:sp>
      <p:sp>
        <p:nvSpPr>
          <p:cNvPr id="292866" name="Rectangle 2"/>
          <p:cNvSpPr>
            <a:spLocks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8F382-68E0-4CD3-B219-571D70505181}" type="slidenum">
              <a:rPr lang="en-US"/>
              <a:pPr/>
              <a:t>85</a:t>
            </a:fld>
            <a:endParaRPr lang="en-US"/>
          </a:p>
        </p:txBody>
      </p:sp>
      <p:sp>
        <p:nvSpPr>
          <p:cNvPr id="294914" name="Rectangle 2"/>
          <p:cNvSpPr>
            <a:spLocks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FAB5B-165A-4BC7-94D1-3A351F14D77D}" type="slidenum">
              <a:rPr lang="en-US"/>
              <a:pPr/>
              <a:t>86</a:t>
            </a:fld>
            <a:endParaRPr lang="en-US"/>
          </a:p>
        </p:txBody>
      </p:sp>
      <p:sp>
        <p:nvSpPr>
          <p:cNvPr id="299010" name="Rectangle 2"/>
          <p:cNvSpPr>
            <a:spLocks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E9FFF-1E5C-43CB-8542-B8B410832A47}" type="slidenum">
              <a:rPr lang="en-US"/>
              <a:pPr/>
              <a:t>87</a:t>
            </a:fld>
            <a:endParaRPr lang="en-US"/>
          </a:p>
        </p:txBody>
      </p:sp>
      <p:sp>
        <p:nvSpPr>
          <p:cNvPr id="296962" name="Rectangle 2"/>
          <p:cNvSpPr>
            <a:spLocks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7DC903-A881-41CE-A6CE-7C929F0723AC}" type="slidenum">
              <a:rPr lang="en-US"/>
              <a:pPr/>
              <a:t>88</a:t>
            </a:fld>
            <a:endParaRPr lang="en-US"/>
          </a:p>
        </p:txBody>
      </p:sp>
      <p:sp>
        <p:nvSpPr>
          <p:cNvPr id="302082" name="Rectangle 2"/>
          <p:cNvSpPr>
            <a:spLocks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0BFD27-316E-4ABE-A09B-367E403267C7}" type="slidenum">
              <a:rPr lang="en-US"/>
              <a:pPr/>
              <a:t>89</a:t>
            </a:fld>
            <a:endParaRPr lang="en-US"/>
          </a:p>
        </p:txBody>
      </p:sp>
      <p:sp>
        <p:nvSpPr>
          <p:cNvPr id="304130" name="Rectangle 2"/>
          <p:cNvSpPr>
            <a:spLocks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85110-F0DC-4D2C-80DD-C06A87CAE9D3}" type="slidenum">
              <a:rPr lang="en-US"/>
              <a:pPr/>
              <a:t>9</a:t>
            </a:fld>
            <a:endParaRPr lang="en-US"/>
          </a:p>
        </p:txBody>
      </p:sp>
      <p:sp>
        <p:nvSpPr>
          <p:cNvPr id="31746" name="Rectangle 2"/>
          <p:cNvSpPr>
            <a:spLocks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95F54-5C58-4AFE-9599-FFD893BB852F}" type="slidenum">
              <a:rPr lang="en-US"/>
              <a:pPr/>
              <a:t>90</a:t>
            </a:fld>
            <a:endParaRPr lang="en-US"/>
          </a:p>
        </p:txBody>
      </p:sp>
      <p:sp>
        <p:nvSpPr>
          <p:cNvPr id="306178" name="Rectangle 2"/>
          <p:cNvSpPr>
            <a:spLocks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4C51C2-0BF3-45B5-9429-4F4FABC591A7}" type="slidenum">
              <a:rPr lang="en-US"/>
              <a:pPr/>
              <a:t>91</a:t>
            </a:fld>
            <a:endParaRPr lang="en-US"/>
          </a:p>
        </p:txBody>
      </p:sp>
      <p:sp>
        <p:nvSpPr>
          <p:cNvPr id="308226" name="Rectangle 2"/>
          <p:cNvSpPr>
            <a:spLocks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FBF624-576A-4486-8C9D-B4F07C1EE770}" type="slidenum">
              <a:rPr lang="en-US"/>
              <a:pPr/>
              <a:t>92</a:t>
            </a:fld>
            <a:endParaRPr lang="en-US"/>
          </a:p>
        </p:txBody>
      </p:sp>
      <p:sp>
        <p:nvSpPr>
          <p:cNvPr id="310274" name="Rectangle 2"/>
          <p:cNvSpPr>
            <a:spLocks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09C603-E718-4F26-A8E0-C7BA3C240B91}" type="slidenum">
              <a:rPr lang="en-US"/>
              <a:pPr/>
              <a:t>93</a:t>
            </a:fld>
            <a:endParaRPr lang="en-US"/>
          </a:p>
        </p:txBody>
      </p:sp>
      <p:sp>
        <p:nvSpPr>
          <p:cNvPr id="312322" name="Rectangle 2"/>
          <p:cNvSpPr>
            <a:spLocks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C1C4F-B08A-4566-87EC-FA84E0A3158A}" type="slidenum">
              <a:rPr lang="en-US"/>
              <a:pPr/>
              <a:t>94</a:t>
            </a:fld>
            <a:endParaRPr lang="en-US"/>
          </a:p>
        </p:txBody>
      </p:sp>
      <p:sp>
        <p:nvSpPr>
          <p:cNvPr id="316418" name="Rectangle 2"/>
          <p:cNvSpPr>
            <a:spLocks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41F18-9B18-484B-B92C-BB6823B614A2}" type="slidenum">
              <a:rPr lang="en-US"/>
              <a:pPr/>
              <a:t>95</a:t>
            </a:fld>
            <a:endParaRPr lang="en-US"/>
          </a:p>
        </p:txBody>
      </p:sp>
      <p:sp>
        <p:nvSpPr>
          <p:cNvPr id="314370" name="Rectangle 2"/>
          <p:cNvSpPr>
            <a:spLocks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41588B-72F7-463D-98D6-DBF5D865FC8A}" type="slidenum">
              <a:rPr lang="en-US"/>
              <a:pPr/>
              <a:t>96</a:t>
            </a:fld>
            <a:endParaRPr lang="en-US"/>
          </a:p>
        </p:txBody>
      </p:sp>
      <p:sp>
        <p:nvSpPr>
          <p:cNvPr id="326658" name="Rectangle 2"/>
          <p:cNvSpPr>
            <a:spLocks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F1DADD-6875-4115-B979-06DBB0BBC986}" type="slidenum">
              <a:rPr lang="en-US"/>
              <a:pPr/>
              <a:t>97</a:t>
            </a:fld>
            <a:endParaRPr lang="en-US"/>
          </a:p>
        </p:txBody>
      </p:sp>
      <p:sp>
        <p:nvSpPr>
          <p:cNvPr id="328706" name="Rectangle 2"/>
          <p:cNvSpPr>
            <a:spLocks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17B8F5-106C-407E-AD9B-0196F2270B61}" type="slidenum">
              <a:rPr lang="en-US"/>
              <a:pPr/>
              <a:t>98</a:t>
            </a:fld>
            <a:endParaRPr lang="en-US"/>
          </a:p>
        </p:txBody>
      </p:sp>
      <p:sp>
        <p:nvSpPr>
          <p:cNvPr id="330754" name="Rectangle 2"/>
          <p:cNvSpPr>
            <a:spLocks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72889-F4CC-44E5-8B0E-F77BF5AFE9DE}" type="slidenum">
              <a:rPr lang="en-US"/>
              <a:pPr/>
              <a:t>99</a:t>
            </a:fld>
            <a:endParaRPr lang="en-US"/>
          </a:p>
        </p:txBody>
      </p:sp>
      <p:sp>
        <p:nvSpPr>
          <p:cNvPr id="332802" name="Rectangle 2"/>
          <p:cNvSpPr>
            <a:spLocks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B29D38-FE3F-4664-9510-D279535D0A4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F9F3C2-31BF-4958-93F7-C4F93991C90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7AEAEB-A5A6-481A-809E-2446AF9971F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6421D5D9-D8F3-43B3-9822-437FA4B2C54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18B90F-6287-4931-9D5B-5C045764A74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88F0F4-620B-4DD3-8E15-0E208514EAF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98F95F-EF6F-44F5-93F2-6B4CE6F367B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7144599-1AF6-4D29-B152-8DAB66481ED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0A61C49-EC3D-41A8-A71A-061A59B57E5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747A4C6-10B8-4C2D-91AF-C533D7DABD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9075B8-C8AA-498D-90AD-88A23F1A883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BAF4BE1-79A9-43CE-92A6-CDEBDCC0C65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mn-lt"/>
              </a:defRPr>
            </a:lvl1pPr>
          </a:lstStyle>
          <a:p>
            <a:fld id="{1F7DD549-DE58-447B-8C49-9144C20C743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Documents%20and%20Settings\Michelle%20Kennedy\Local%20Settings\Temporary%20Internet%20Files\Content.IE5\89MFC56N\MSj03886360000%5b1%5d.wav"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0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0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0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0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0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0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0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0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ravelplan.it/img/verona1.jp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www.travelplan.it/img/verona3.j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file:///C:\Documents%20and%20Settings\Michelle%20Kennedy\Local%20Settings\Temporary%20Internet%20Files\Content.IE5\1DCYNB91\MSj03882640000%5b1%5d.wav" TargetMode="External"/><Relationship Id="rId5" Type="http://schemas.openxmlformats.org/officeDocument/2006/relationships/image" Target="../media/image2.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ideo" Target="file:///C:\Documents%20and%20Settings\Michelle%20Kennedy\My%20Documents\English%2011\ENGLISH%2010\Shakespeare\Part_Two__Tragedy_Section_A__What_is_Tragedy_.asx" TargetMode="External"/><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142.31.52.5/content/coursedevelopment/english10/unit4/Section_B__Shakespeare_s_Use_of_Language.asf" TargetMode="External"/><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2.xml"/><Relationship Id="rId1" Type="http://schemas.openxmlformats.org/officeDocument/2006/relationships/video" Target="file:///C:\Documents%20and%20Settings\Michelle%20Kennedy\My%20Documents\English%2011\ENGLISH%2010\Shakespeare\Section_B__Shakespeare_s_Use_of_Language.asx" TargetMode="Externa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file:///E:\CruzerLock%202\ENGLISH%2010\Section_A__Shakespeare_s_Life_and_Times.asx" TargetMode="Externa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hyperlink" Target="http://home.no.net/tuxium/home/bigdiv/sh-portrait.html" TargetMode="External"/><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7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50000">
              <a:schemeClr val="tx2">
                <a:gamma/>
                <a:tint val="0"/>
                <a:invGamma/>
              </a:schemeClr>
            </a:gs>
            <a:gs pos="100000">
              <a:schemeClr val="tx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14400"/>
            <a:ext cx="7772400" cy="1600200"/>
          </a:xfrm>
          <a:solidFill>
            <a:srgbClr val="990000"/>
          </a:solidFill>
        </p:spPr>
        <p:txBody>
          <a:bodyPr/>
          <a:lstStyle/>
          <a:p>
            <a:r>
              <a:rPr lang="en-US" sz="12900">
                <a:solidFill>
                  <a:schemeClr val="tx1"/>
                </a:solidFill>
                <a:latin typeface="Vivaldi" pitchFamily="66" charset="0"/>
              </a:rPr>
              <a:t>Macbeth</a:t>
            </a:r>
          </a:p>
        </p:txBody>
      </p:sp>
      <p:sp>
        <p:nvSpPr>
          <p:cNvPr id="2051" name="Rectangle 3"/>
          <p:cNvSpPr>
            <a:spLocks noGrp="1" noChangeArrowheads="1"/>
          </p:cNvSpPr>
          <p:nvPr>
            <p:ph type="subTitle" idx="1"/>
          </p:nvPr>
        </p:nvSpPr>
        <p:spPr>
          <a:xfrm>
            <a:off x="2514600" y="3276600"/>
            <a:ext cx="5029200" cy="2743200"/>
          </a:xfrm>
        </p:spPr>
        <p:txBody>
          <a:bodyPr/>
          <a:lstStyle/>
          <a:p>
            <a:r>
              <a:rPr lang="en-US"/>
              <a:t> </a:t>
            </a:r>
          </a:p>
        </p:txBody>
      </p:sp>
      <p:grpSp>
        <p:nvGrpSpPr>
          <p:cNvPr id="2057" name="Group 9"/>
          <p:cNvGrpSpPr>
            <a:grpSpLocks/>
          </p:cNvGrpSpPr>
          <p:nvPr/>
        </p:nvGrpSpPr>
        <p:grpSpPr bwMode="auto">
          <a:xfrm>
            <a:off x="5102225" y="2857500"/>
            <a:ext cx="6483350" cy="0"/>
            <a:chOff x="0" y="0"/>
            <a:chExt cx="4084" cy="0"/>
          </a:xfrm>
        </p:grpSpPr>
        <p:sp>
          <p:nvSpPr>
            <p:cNvPr id="2056" name="Rectangle 8"/>
            <p:cNvSpPr>
              <a:spLocks noChangeArrowheads="1"/>
            </p:cNvSpPr>
            <p:nvPr/>
          </p:nvSpPr>
          <p:spPr bwMode="auto">
            <a:xfrm>
              <a:off x="0" y="0"/>
              <a:ext cx="4084" cy="0"/>
            </a:xfrm>
            <a:prstGeom prst="rect">
              <a:avLst/>
            </a:prstGeom>
            <a:solidFill>
              <a:srgbClr val="FFFFFF"/>
            </a:solidFill>
            <a:ln w="9525">
              <a:noFill/>
              <a:miter lim="800000"/>
              <a:headEnd/>
              <a:tailEnd/>
            </a:ln>
            <a:effectLst/>
          </p:spPr>
          <p:txBody>
            <a:bodyPr/>
            <a:lstStyle/>
            <a:p>
              <a:endParaRPr lang="en-US"/>
            </a:p>
          </p:txBody>
        </p:sp>
        <p:grpSp>
          <p:nvGrpSpPr>
            <p:cNvPr id="2055" name="Group 7"/>
            <p:cNvGrpSpPr>
              <a:grpSpLocks/>
            </p:cNvGrpSpPr>
            <p:nvPr/>
          </p:nvGrpSpPr>
          <p:grpSpPr bwMode="auto">
            <a:xfrm>
              <a:off x="0" y="0"/>
              <a:ext cx="4084" cy="0"/>
              <a:chOff x="0" y="0"/>
              <a:chExt cx="4084" cy="0"/>
            </a:xfrm>
          </p:grpSpPr>
          <p:sp>
            <p:nvSpPr>
              <p:cNvPr id="2052" name="Rectangle 4"/>
              <p:cNvSpPr>
                <a:spLocks noChangeArrowheads="1"/>
              </p:cNvSpPr>
              <p:nvPr/>
            </p:nvSpPr>
            <p:spPr bwMode="auto">
              <a:xfrm>
                <a:off x="0" y="0"/>
                <a:ext cx="4084" cy="0"/>
              </a:xfrm>
              <a:prstGeom prst="rect">
                <a:avLst/>
              </a:prstGeom>
              <a:solidFill>
                <a:srgbClr val="FFFFFF"/>
              </a:solidFill>
              <a:ln w="9525">
                <a:noFill/>
                <a:miter lim="800000"/>
                <a:headEnd/>
                <a:tailEnd/>
              </a:ln>
              <a:effectLst/>
            </p:spPr>
            <p:txBody>
              <a:bodyPr>
                <a:spAutoFit/>
              </a:bodyPr>
              <a:lstStyle/>
              <a:p>
                <a:endParaRPr lang="en-US"/>
              </a:p>
            </p:txBody>
          </p:sp>
          <p:sp>
            <p:nvSpPr>
              <p:cNvPr id="2053" name="Rectangle 5"/>
              <p:cNvSpPr>
                <a:spLocks noChangeArrowheads="1"/>
              </p:cNvSpPr>
              <p:nvPr/>
            </p:nvSpPr>
            <p:spPr bwMode="auto">
              <a:xfrm>
                <a:off x="0" y="0"/>
                <a:ext cx="4084" cy="0"/>
              </a:xfrm>
              <a:prstGeom prst="rect">
                <a:avLst/>
              </a:prstGeom>
              <a:solidFill>
                <a:srgbClr val="FFFFFF"/>
              </a:solidFill>
              <a:ln w="9525">
                <a:noFill/>
                <a:miter lim="800000"/>
                <a:headEnd/>
                <a:tailEnd/>
              </a:ln>
              <a:effectLst/>
            </p:spPr>
            <p:txBody>
              <a:bodyPr>
                <a:spAutoFit/>
              </a:bodyPr>
              <a:lstStyle/>
              <a:p>
                <a:endParaRPr lang="en-US"/>
              </a:p>
            </p:txBody>
          </p:sp>
        </p:grpSp>
      </p:grpSp>
      <p:pic>
        <p:nvPicPr>
          <p:cNvPr id="2054" name="Picture 6" descr="William Shakespeare"/>
          <p:cNvPicPr>
            <a:picLocks noChangeAspect="1" noChangeArrowheads="1"/>
          </p:cNvPicPr>
          <p:nvPr/>
        </p:nvPicPr>
        <p:blipFill>
          <a:blip r:embed="rId4" cstate="print"/>
          <a:srcRect/>
          <a:stretch>
            <a:fillRect/>
          </a:stretch>
        </p:blipFill>
        <p:spPr bwMode="auto">
          <a:xfrm>
            <a:off x="2819400" y="2297113"/>
            <a:ext cx="3962400" cy="2828925"/>
          </a:xfrm>
          <a:prstGeom prst="rect">
            <a:avLst/>
          </a:prstGeom>
          <a:noFill/>
        </p:spPr>
      </p:pic>
      <p:sp>
        <p:nvSpPr>
          <p:cNvPr id="2058" name="Text Box 10"/>
          <p:cNvSpPr txBox="1">
            <a:spLocks noChangeArrowheads="1"/>
          </p:cNvSpPr>
          <p:nvPr/>
        </p:nvSpPr>
        <p:spPr bwMode="auto">
          <a:xfrm>
            <a:off x="1403350" y="5410200"/>
            <a:ext cx="6624638" cy="823913"/>
          </a:xfrm>
          <a:prstGeom prst="rect">
            <a:avLst/>
          </a:prstGeom>
          <a:noFill/>
          <a:ln w="9525">
            <a:noFill/>
            <a:miter lim="800000"/>
            <a:headEnd/>
            <a:tailEnd/>
          </a:ln>
          <a:effectLst/>
        </p:spPr>
        <p:txBody>
          <a:bodyPr>
            <a:spAutoFit/>
          </a:bodyPr>
          <a:lstStyle/>
          <a:p>
            <a:pPr algn="ctr">
              <a:spcBef>
                <a:spcPct val="50000"/>
              </a:spcBef>
            </a:pPr>
            <a:r>
              <a:rPr lang="en-US" sz="4800">
                <a:solidFill>
                  <a:srgbClr val="800000"/>
                </a:solidFill>
                <a:latin typeface="Vivaldi" pitchFamily="66" charset="0"/>
              </a:rPr>
              <a:t>By William Shakespeare</a:t>
            </a:r>
          </a:p>
        </p:txBody>
      </p:sp>
      <p:pic>
        <p:nvPicPr>
          <p:cNvPr id="2061" name="MSj03886360000[1].wav">
            <a:hlinkClick r:id="" action="ppaction://media"/>
          </p:cNvPr>
          <p:cNvPicPr>
            <a:picLocks noRot="1" noChangeAspect="1" noChangeArrowheads="1"/>
          </p:cNvPicPr>
          <p:nvPr>
            <a:audioFile r:link="rId1"/>
          </p:nvPr>
        </p:nvPicPr>
        <p:blipFill>
          <a:blip r:embed="rId5" cstate="print"/>
          <a:srcRect/>
          <a:stretch>
            <a:fillRect/>
          </a:stretch>
        </p:blipFill>
        <p:spPr bwMode="auto">
          <a:xfrm>
            <a:off x="7308850" y="5661025"/>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par>
                          <p:cTn id="8" fill="hold">
                            <p:stCondLst>
                              <p:cond delay="500"/>
                            </p:stCondLst>
                            <p:childTnLst>
                              <p:par>
                                <p:cTn id="9" presetID="19" presetClass="entr" presetSubtype="10" fill="hold" nodeType="afterEffect">
                                  <p:stCondLst>
                                    <p:cond delay="0"/>
                                  </p:stCondLst>
                                  <p:childTnLst>
                                    <p:set>
                                      <p:cBhvr>
                                        <p:cTn id="10" dur="1" fill="hold">
                                          <p:stCondLst>
                                            <p:cond delay="0"/>
                                          </p:stCondLst>
                                        </p:cTn>
                                        <p:tgtEl>
                                          <p:spTgt spid="2054"/>
                                        </p:tgtEl>
                                        <p:attrNameLst>
                                          <p:attrName>style.visibility</p:attrName>
                                        </p:attrNameLst>
                                      </p:cBhvr>
                                      <p:to>
                                        <p:strVal val="visible"/>
                                      </p:to>
                                    </p:set>
                                    <p:anim calcmode="lin" valueType="num">
                                      <p:cBhvr>
                                        <p:cTn id="11" dur="5000" fill="hold"/>
                                        <p:tgtEl>
                                          <p:spTgt spid="2054"/>
                                        </p:tgtEl>
                                        <p:attrNameLst>
                                          <p:attrName>ppt_w</p:attrName>
                                        </p:attrNameLst>
                                      </p:cBhvr>
                                      <p:tavLst>
                                        <p:tav tm="0" fmla="#ppt_w*sin(2.5*pi*$)">
                                          <p:val>
                                            <p:fltVal val="0"/>
                                          </p:val>
                                        </p:tav>
                                        <p:tav tm="100000">
                                          <p:val>
                                            <p:fltVal val="1"/>
                                          </p:val>
                                        </p:tav>
                                      </p:tavLst>
                                    </p:anim>
                                    <p:anim calcmode="lin" valueType="num">
                                      <p:cBhvr>
                                        <p:cTn id="12" dur="5000" fill="hold"/>
                                        <p:tgtEl>
                                          <p:spTgt spid="2054"/>
                                        </p:tgtEl>
                                        <p:attrNameLst>
                                          <p:attrName>ppt_h</p:attrName>
                                        </p:attrNameLst>
                                      </p:cBhvr>
                                      <p:tavLst>
                                        <p:tav tm="0">
                                          <p:val>
                                            <p:strVal val="#ppt_h"/>
                                          </p:val>
                                        </p:tav>
                                        <p:tav tm="100000">
                                          <p:val>
                                            <p:strVal val="#ppt_h"/>
                                          </p:val>
                                        </p:tav>
                                      </p:tavLst>
                                    </p:anim>
                                  </p:childTnLst>
                                </p:cTn>
                              </p:par>
                            </p:childTnLst>
                          </p:cTn>
                        </p:par>
                        <p:par>
                          <p:cTn id="13" fill="hold">
                            <p:stCondLst>
                              <p:cond delay="5500"/>
                            </p:stCondLst>
                            <p:childTnLst>
                              <p:par>
                                <p:cTn id="14" presetID="9" presetClass="entr" presetSubtype="0" fill="hold" grpId="0" nodeType="afterEffect">
                                  <p:stCondLst>
                                    <p:cond delay="0"/>
                                  </p:stCondLst>
                                  <p:childTnLst>
                                    <p:set>
                                      <p:cBhvr>
                                        <p:cTn id="15" dur="1" fill="hold">
                                          <p:stCondLst>
                                            <p:cond delay="0"/>
                                          </p:stCondLst>
                                        </p:cTn>
                                        <p:tgtEl>
                                          <p:spTgt spid="2058"/>
                                        </p:tgtEl>
                                        <p:attrNameLst>
                                          <p:attrName>style.visibility</p:attrName>
                                        </p:attrNameLst>
                                      </p:cBhvr>
                                      <p:to>
                                        <p:strVal val="visible"/>
                                      </p:to>
                                    </p:set>
                                    <p:animEffect transition="in" filter="dissolve">
                                      <p:cBhvr>
                                        <p:cTn id="16" dur="500"/>
                                        <p:tgtEl>
                                          <p:spTgt spid="2058"/>
                                        </p:tgtEl>
                                      </p:cBhvr>
                                    </p:animEffect>
                                  </p:childTnLst>
                                </p:cTn>
                              </p:par>
                            </p:childTnLst>
                          </p:cTn>
                        </p:par>
                        <p:par>
                          <p:cTn id="17" fill="hold">
                            <p:stCondLst>
                              <p:cond delay="6000"/>
                            </p:stCondLst>
                            <p:childTnLst>
                              <p:par>
                                <p:cTn id="18" presetID="1" presetClass="mediacall" presetSubtype="0" fill="hold" nodeType="afterEffect">
                                  <p:stCondLst>
                                    <p:cond delay="0"/>
                                  </p:stCondLst>
                                  <p:childTnLst>
                                    <p:cmd type="call" cmd="playFrom(0.0)">
                                      <p:cBhvr>
                                        <p:cTn id="19" dur="12741" fill="hold"/>
                                        <p:tgtEl>
                                          <p:spTgt spid="206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2061"/>
                </p:tgtEl>
              </p:cMediaNode>
            </p:audio>
          </p:childTnLst>
        </p:cTn>
      </p:par>
    </p:tnLst>
    <p:bldLst>
      <p:bldP spid="2050" grpId="0" animBg="1" autoUpdateAnimBg="0"/>
      <p:bldP spid="205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684213" y="260350"/>
            <a:ext cx="7772400" cy="1143000"/>
          </a:xfrm>
          <a:solidFill>
            <a:srgbClr val="800000"/>
          </a:solidFill>
        </p:spPr>
        <p:txBody>
          <a:bodyPr/>
          <a:lstStyle/>
          <a:p>
            <a:r>
              <a:rPr lang="en-US" sz="7200">
                <a:solidFill>
                  <a:schemeClr val="bg1"/>
                </a:solidFill>
                <a:latin typeface="Vivaldi" pitchFamily="66" charset="0"/>
              </a:rPr>
              <a:t>An Introduction</a:t>
            </a:r>
          </a:p>
        </p:txBody>
      </p:sp>
      <p:sp>
        <p:nvSpPr>
          <p:cNvPr id="191491" name="Rectangle 3"/>
          <p:cNvSpPr>
            <a:spLocks noGrp="1" noChangeArrowheads="1"/>
          </p:cNvSpPr>
          <p:nvPr>
            <p:ph type="body" idx="1"/>
          </p:nvPr>
        </p:nvSpPr>
        <p:spPr>
          <a:xfrm>
            <a:off x="539750" y="1557338"/>
            <a:ext cx="7916863" cy="4895850"/>
          </a:xfrm>
        </p:spPr>
        <p:txBody>
          <a:bodyPr/>
          <a:lstStyle/>
          <a:p>
            <a:pPr>
              <a:lnSpc>
                <a:spcPct val="80000"/>
              </a:lnSpc>
            </a:pPr>
            <a:r>
              <a:rPr lang="en-US" sz="2800" b="1">
                <a:latin typeface="Monotype Corsiva" pitchFamily="66" charset="0"/>
              </a:rPr>
              <a:t>In 1606 William Shakespeare, the Bard of Avon, wrote a play which would go down in history as the cursed Scottish play after numerous mishaps during production. It was written for his new patron, James I (James VI of Scotland), following the death of Queen Elizabeth. James was interested in witchcraft and Scotland, and hence the themes in the play. Banquo is James's ancestor. The play itself tells the story of a man, urged by his wife and foretold by prophecy, who commits regicide in order to gain power.</a:t>
            </a:r>
            <a:r>
              <a:rPr lang="en-US" sz="2800" b="1">
                <a:latin typeface="Maiandra GD" pitchFamily="34" charset="0"/>
              </a:rPr>
              <a:t> </a:t>
            </a:r>
          </a:p>
          <a:p>
            <a:pPr>
              <a:lnSpc>
                <a:spcPct val="80000"/>
              </a:lnSpc>
            </a:pPr>
            <a:endParaRPr lang="en-US" sz="2800">
              <a:latin typeface="Maiandra GD"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solidFill>
            <a:schemeClr val="tx1"/>
          </a:solidFill>
        </p:spPr>
        <p:txBody>
          <a:bodyPr/>
          <a:lstStyle/>
          <a:p>
            <a:r>
              <a:rPr lang="en-US" sz="6600">
                <a:solidFill>
                  <a:srgbClr val="99CCFF"/>
                </a:solidFill>
                <a:latin typeface="Edwardian Script ITC" pitchFamily="66" charset="0"/>
              </a:rPr>
              <a:t>Act  Five, Scene Four</a:t>
            </a:r>
          </a:p>
        </p:txBody>
      </p:sp>
      <p:pic>
        <p:nvPicPr>
          <p:cNvPr id="333827" name="Picture 3" descr="mactemp_r2_c3"/>
          <p:cNvPicPr>
            <a:picLocks noChangeAspect="1" noChangeArrowheads="1"/>
          </p:cNvPicPr>
          <p:nvPr/>
        </p:nvPicPr>
        <p:blipFill>
          <a:blip r:embed="rId4" cstate="print"/>
          <a:srcRect/>
          <a:stretch>
            <a:fillRect/>
          </a:stretch>
        </p:blipFill>
        <p:spPr bwMode="auto">
          <a:xfrm>
            <a:off x="6516688" y="1557338"/>
            <a:ext cx="2462212" cy="4392612"/>
          </a:xfrm>
          <a:prstGeom prst="rect">
            <a:avLst/>
          </a:prstGeom>
          <a:noFill/>
        </p:spPr>
      </p:pic>
      <p:sp>
        <p:nvSpPr>
          <p:cNvPr id="333828" name="Rectangle 4"/>
          <p:cNvSpPr>
            <a:spLocks noGrp="1" noChangeArrowheads="1"/>
          </p:cNvSpPr>
          <p:nvPr>
            <p:ph type="body" idx="1"/>
          </p:nvPr>
        </p:nvSpPr>
        <p:spPr>
          <a:xfrm>
            <a:off x="179388" y="3644900"/>
            <a:ext cx="8640762" cy="3213100"/>
          </a:xfrm>
          <a:gradFill rotWithShape="1">
            <a:gsLst>
              <a:gs pos="0">
                <a:schemeClr val="bg2"/>
              </a:gs>
              <a:gs pos="100000">
                <a:schemeClr val="bg2">
                  <a:gamma/>
                  <a:shade val="46275"/>
                  <a:invGamma/>
                </a:schemeClr>
              </a:gs>
            </a:gsLst>
            <a:lin ang="5400000" scaled="1"/>
          </a:gradFill>
          <a:ln>
            <a:solidFill>
              <a:schemeClr val="bg2"/>
            </a:solidFill>
          </a:ln>
        </p:spPr>
        <p:txBody>
          <a:bodyPr/>
          <a:lstStyle/>
          <a:p>
            <a:pPr>
              <a:lnSpc>
                <a:spcPct val="90000"/>
              </a:lnSpc>
              <a:buFont typeface="Wingdings" pitchFamily="2" charset="2"/>
              <a:buChar char="Ø"/>
            </a:pPr>
            <a:r>
              <a:rPr lang="en-US" sz="2800">
                <a:solidFill>
                  <a:srgbClr val="000066"/>
                </a:solidFill>
                <a:latin typeface="Monotype Corsiva" pitchFamily="66" charset="0"/>
              </a:rPr>
              <a:t>The English forces have arrived near Birnam Wood.  Malcolm orders that each soldier should cut down a bough from a tree and carry it as camouflage.  We now see that what seemed a fair prophecy for Macbeth is in fact not so fair.  </a:t>
            </a:r>
            <a:r>
              <a:rPr lang="en-US" sz="2800" u="sng">
                <a:solidFill>
                  <a:srgbClr val="33CCCC"/>
                </a:solidFill>
                <a:latin typeface="Monotype Corsiva" pitchFamily="66" charset="0"/>
              </a:rPr>
              <a:t>What’s fair is foul and what’s foul is fair…</a:t>
            </a:r>
          </a:p>
          <a:p>
            <a:pPr>
              <a:lnSpc>
                <a:spcPct val="90000"/>
              </a:lnSpc>
              <a:buFont typeface="Wingdings" pitchFamily="2" charset="2"/>
              <a:buChar char="Ø"/>
            </a:pPr>
            <a:r>
              <a:rPr lang="en-US" sz="2800">
                <a:solidFill>
                  <a:srgbClr val="000066"/>
                </a:solidFill>
                <a:latin typeface="Monotype Corsiva" pitchFamily="66" charset="0"/>
              </a:rPr>
              <a:t>Birnan Wood is indeed coming to Dunisinane.  Macbeth now has only one prophecy to depend on.</a:t>
            </a:r>
          </a:p>
        </p:txBody>
      </p:sp>
      <p:sp>
        <p:nvSpPr>
          <p:cNvPr id="333829" name="Text Box 5"/>
          <p:cNvSpPr txBox="1">
            <a:spLocks noChangeArrowheads="1"/>
          </p:cNvSpPr>
          <p:nvPr/>
        </p:nvSpPr>
        <p:spPr bwMode="auto">
          <a:xfrm>
            <a:off x="900113" y="2205038"/>
            <a:ext cx="4176712" cy="701675"/>
          </a:xfrm>
          <a:prstGeom prst="rect">
            <a:avLst/>
          </a:prstGeom>
          <a:noFill/>
          <a:ln w="9525">
            <a:noFill/>
            <a:miter lim="800000"/>
            <a:headEnd/>
            <a:tailEnd/>
          </a:ln>
          <a:effectLst/>
        </p:spPr>
        <p:txBody>
          <a:bodyPr>
            <a:spAutoFit/>
          </a:bodyPr>
          <a:lstStyle/>
          <a:p>
            <a:pPr>
              <a:spcBef>
                <a:spcPct val="50000"/>
              </a:spcBef>
            </a:pPr>
            <a:r>
              <a:rPr lang="en-US" sz="4000">
                <a:solidFill>
                  <a:srgbClr val="000066"/>
                </a:solidFill>
              </a:rPr>
              <a:t>Setting the Stage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3827"/>
                                        </p:tgtEl>
                                        <p:attrNameLst>
                                          <p:attrName>style.visibility</p:attrName>
                                        </p:attrNameLst>
                                      </p:cBhvr>
                                      <p:to>
                                        <p:strVal val="visible"/>
                                      </p:to>
                                    </p:set>
                                    <p:animEffect transition="in" filter="fade">
                                      <p:cBhvr>
                                        <p:cTn id="7" dur="2000"/>
                                        <p:tgtEl>
                                          <p:spTgt spid="333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solidFill>
            <a:schemeClr val="tx1"/>
          </a:solidFill>
        </p:spPr>
        <p:txBody>
          <a:bodyPr/>
          <a:lstStyle/>
          <a:p>
            <a:r>
              <a:rPr lang="en-US" sz="6600">
                <a:solidFill>
                  <a:srgbClr val="99CCFF"/>
                </a:solidFill>
                <a:latin typeface="Edwardian Script ITC" pitchFamily="66" charset="0"/>
              </a:rPr>
              <a:t>Act  Five, Scene Five</a:t>
            </a:r>
          </a:p>
        </p:txBody>
      </p:sp>
      <p:pic>
        <p:nvPicPr>
          <p:cNvPr id="335875" name="Picture 3" descr="mactemp_r2_c3"/>
          <p:cNvPicPr>
            <a:picLocks noChangeAspect="1" noChangeArrowheads="1"/>
          </p:cNvPicPr>
          <p:nvPr/>
        </p:nvPicPr>
        <p:blipFill>
          <a:blip r:embed="rId4" cstate="print"/>
          <a:srcRect/>
          <a:stretch>
            <a:fillRect/>
          </a:stretch>
        </p:blipFill>
        <p:spPr bwMode="auto">
          <a:xfrm>
            <a:off x="6516688" y="1557338"/>
            <a:ext cx="2462212" cy="4392612"/>
          </a:xfrm>
          <a:prstGeom prst="rect">
            <a:avLst/>
          </a:prstGeom>
          <a:noFill/>
        </p:spPr>
      </p:pic>
      <p:sp>
        <p:nvSpPr>
          <p:cNvPr id="335876" name="Rectangle 4"/>
          <p:cNvSpPr>
            <a:spLocks noGrp="1" noChangeArrowheads="1"/>
          </p:cNvSpPr>
          <p:nvPr>
            <p:ph type="body" idx="1"/>
          </p:nvPr>
        </p:nvSpPr>
        <p:spPr>
          <a:xfrm>
            <a:off x="179388" y="3644900"/>
            <a:ext cx="8640762" cy="3213100"/>
          </a:xfrm>
          <a:gradFill rotWithShape="1">
            <a:gsLst>
              <a:gs pos="0">
                <a:schemeClr val="bg2"/>
              </a:gs>
              <a:gs pos="100000">
                <a:schemeClr val="bg2">
                  <a:gamma/>
                  <a:shade val="46275"/>
                  <a:invGamma/>
                </a:schemeClr>
              </a:gs>
            </a:gsLst>
            <a:lin ang="5400000" scaled="1"/>
          </a:gradFill>
          <a:ln>
            <a:solidFill>
              <a:schemeClr val="bg2"/>
            </a:solidFill>
          </a:ln>
        </p:spPr>
        <p:txBody>
          <a:bodyPr/>
          <a:lstStyle/>
          <a:p>
            <a:pPr>
              <a:lnSpc>
                <a:spcPct val="90000"/>
              </a:lnSpc>
              <a:buFont typeface="Wingdings" pitchFamily="2" charset="2"/>
              <a:buChar char="Ø"/>
            </a:pPr>
            <a:r>
              <a:rPr lang="en-US" sz="2800">
                <a:solidFill>
                  <a:srgbClr val="000066"/>
                </a:solidFill>
                <a:latin typeface="Monotype Corsiva" pitchFamily="66" charset="0"/>
              </a:rPr>
              <a:t>Macbeth is filled with  bravado (boldness, daring).  He knows that his well-fortified castle can survive a long siege.  In no time at all, however, his world begins to crumble.  He learns that his wife is dead.  He responds with one of the more memorable speeches in the Shakespeare canon (tenet, principles), a speech that eloquently captures Macbeth’s terrible sense of life’s meaninglessness: “It is a tale/Told by an idiot, full of sound and fury, /Signifying nothing.” </a:t>
            </a:r>
          </a:p>
        </p:txBody>
      </p:sp>
      <p:sp>
        <p:nvSpPr>
          <p:cNvPr id="335877" name="Text Box 5"/>
          <p:cNvSpPr txBox="1">
            <a:spLocks noChangeArrowheads="1"/>
          </p:cNvSpPr>
          <p:nvPr/>
        </p:nvSpPr>
        <p:spPr bwMode="auto">
          <a:xfrm>
            <a:off x="900113" y="2205038"/>
            <a:ext cx="4176712" cy="701675"/>
          </a:xfrm>
          <a:prstGeom prst="rect">
            <a:avLst/>
          </a:prstGeom>
          <a:noFill/>
          <a:ln w="9525">
            <a:noFill/>
            <a:miter lim="800000"/>
            <a:headEnd/>
            <a:tailEnd/>
          </a:ln>
          <a:effectLst/>
        </p:spPr>
        <p:txBody>
          <a:bodyPr>
            <a:spAutoFit/>
          </a:bodyPr>
          <a:lstStyle/>
          <a:p>
            <a:pPr>
              <a:spcBef>
                <a:spcPct val="50000"/>
              </a:spcBef>
            </a:pPr>
            <a:r>
              <a:rPr lang="en-US" sz="4000">
                <a:solidFill>
                  <a:srgbClr val="000066"/>
                </a:solidFill>
              </a:rPr>
              <a:t>Setting the Stage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5875"/>
                                        </p:tgtEl>
                                        <p:attrNameLst>
                                          <p:attrName>style.visibility</p:attrName>
                                        </p:attrNameLst>
                                      </p:cBhvr>
                                      <p:to>
                                        <p:strVal val="visible"/>
                                      </p:to>
                                    </p:set>
                                    <p:animEffect transition="in" filter="fade">
                                      <p:cBhvr>
                                        <p:cTn id="7" dur="2000"/>
                                        <p:tgtEl>
                                          <p:spTgt spid="335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solidFill>
            <a:schemeClr val="tx1"/>
          </a:solidFill>
        </p:spPr>
        <p:txBody>
          <a:bodyPr/>
          <a:lstStyle/>
          <a:p>
            <a:r>
              <a:rPr lang="en-US" sz="6600">
                <a:solidFill>
                  <a:srgbClr val="99CCFF"/>
                </a:solidFill>
                <a:latin typeface="Edwardian Script ITC" pitchFamily="66" charset="0"/>
              </a:rPr>
              <a:t>Act  Five, Scene Five</a:t>
            </a:r>
          </a:p>
        </p:txBody>
      </p:sp>
      <p:pic>
        <p:nvPicPr>
          <p:cNvPr id="337923" name="Picture 3" descr="mactemp_r2_c3"/>
          <p:cNvPicPr>
            <a:picLocks noChangeAspect="1" noChangeArrowheads="1"/>
          </p:cNvPicPr>
          <p:nvPr/>
        </p:nvPicPr>
        <p:blipFill>
          <a:blip r:embed="rId4" cstate="print"/>
          <a:srcRect/>
          <a:stretch>
            <a:fillRect/>
          </a:stretch>
        </p:blipFill>
        <p:spPr bwMode="auto">
          <a:xfrm>
            <a:off x="6516688" y="1557338"/>
            <a:ext cx="2462212" cy="4392612"/>
          </a:xfrm>
          <a:prstGeom prst="rect">
            <a:avLst/>
          </a:prstGeom>
          <a:noFill/>
        </p:spPr>
      </p:pic>
      <p:sp>
        <p:nvSpPr>
          <p:cNvPr id="337924" name="Rectangle 4"/>
          <p:cNvSpPr>
            <a:spLocks noGrp="1" noChangeArrowheads="1"/>
          </p:cNvSpPr>
          <p:nvPr>
            <p:ph type="body" idx="1"/>
          </p:nvPr>
        </p:nvSpPr>
        <p:spPr>
          <a:xfrm>
            <a:off x="179388" y="3644900"/>
            <a:ext cx="8640762" cy="3213100"/>
          </a:xfrm>
          <a:gradFill rotWithShape="1">
            <a:gsLst>
              <a:gs pos="0">
                <a:schemeClr val="bg2"/>
              </a:gs>
              <a:gs pos="100000">
                <a:schemeClr val="bg2">
                  <a:gamma/>
                  <a:shade val="46275"/>
                  <a:invGamma/>
                </a:schemeClr>
              </a:gs>
            </a:gsLst>
            <a:lin ang="5400000" scaled="1"/>
          </a:gradFill>
          <a:ln>
            <a:solidFill>
              <a:schemeClr val="bg2"/>
            </a:solidFill>
          </a:ln>
        </p:spPr>
        <p:txBody>
          <a:bodyPr/>
          <a:lstStyle/>
          <a:p>
            <a:pPr>
              <a:lnSpc>
                <a:spcPct val="90000"/>
              </a:lnSpc>
              <a:buFont typeface="Wingdings" pitchFamily="2" charset="2"/>
              <a:buChar char="Ø"/>
            </a:pPr>
            <a:r>
              <a:rPr lang="en-US">
                <a:solidFill>
                  <a:srgbClr val="000066"/>
                </a:solidFill>
                <a:latin typeface="Monotype Corsiva" pitchFamily="66" charset="0"/>
              </a:rPr>
              <a:t>He then hears that Birnam Wood is coming to Dunsinane.  He abandons his plan of remaining safe behind the castle walls and chooses instead to face his enemies in open battle.</a:t>
            </a:r>
          </a:p>
        </p:txBody>
      </p:sp>
      <p:sp>
        <p:nvSpPr>
          <p:cNvPr id="337925" name="Text Box 5"/>
          <p:cNvSpPr txBox="1">
            <a:spLocks noChangeArrowheads="1"/>
          </p:cNvSpPr>
          <p:nvPr/>
        </p:nvSpPr>
        <p:spPr bwMode="auto">
          <a:xfrm>
            <a:off x="900113" y="2205038"/>
            <a:ext cx="4176712" cy="1311275"/>
          </a:xfrm>
          <a:prstGeom prst="rect">
            <a:avLst/>
          </a:prstGeom>
          <a:noFill/>
          <a:ln w="9525">
            <a:noFill/>
            <a:miter lim="800000"/>
            <a:headEnd/>
            <a:tailEnd/>
          </a:ln>
          <a:effectLst/>
        </p:spPr>
        <p:txBody>
          <a:bodyPr>
            <a:spAutoFit/>
          </a:bodyPr>
          <a:lstStyle/>
          <a:p>
            <a:pPr>
              <a:spcBef>
                <a:spcPct val="50000"/>
              </a:spcBef>
            </a:pPr>
            <a:r>
              <a:rPr lang="en-US" sz="4000">
                <a:solidFill>
                  <a:srgbClr val="000066"/>
                </a:solidFill>
              </a:rPr>
              <a:t>Setting the Stage-continued…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7923"/>
                                        </p:tgtEl>
                                        <p:attrNameLst>
                                          <p:attrName>style.visibility</p:attrName>
                                        </p:attrNameLst>
                                      </p:cBhvr>
                                      <p:to>
                                        <p:strVal val="visible"/>
                                      </p:to>
                                    </p:set>
                                    <p:animEffect transition="in" filter="fade">
                                      <p:cBhvr>
                                        <p:cTn id="7" dur="2000"/>
                                        <p:tgtEl>
                                          <p:spTgt spid="337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solidFill>
            <a:schemeClr val="tx1"/>
          </a:solidFill>
        </p:spPr>
        <p:txBody>
          <a:bodyPr/>
          <a:lstStyle/>
          <a:p>
            <a:r>
              <a:rPr lang="en-US" sz="6600">
                <a:solidFill>
                  <a:srgbClr val="99CCFF"/>
                </a:solidFill>
                <a:latin typeface="Edwardian Script ITC" pitchFamily="66" charset="0"/>
              </a:rPr>
              <a:t>Act  Five, Scene Five</a:t>
            </a:r>
          </a:p>
        </p:txBody>
      </p:sp>
      <p:pic>
        <p:nvPicPr>
          <p:cNvPr id="339971" name="Picture 3" descr="mactemp_r2_c3"/>
          <p:cNvPicPr>
            <a:picLocks noChangeAspect="1" noChangeArrowheads="1"/>
          </p:cNvPicPr>
          <p:nvPr/>
        </p:nvPicPr>
        <p:blipFill>
          <a:blip r:embed="rId4" cstate="print"/>
          <a:srcRect/>
          <a:stretch>
            <a:fillRect/>
          </a:stretch>
        </p:blipFill>
        <p:spPr bwMode="auto">
          <a:xfrm>
            <a:off x="6516688" y="1557338"/>
            <a:ext cx="2462212" cy="4392612"/>
          </a:xfrm>
          <a:prstGeom prst="rect">
            <a:avLst/>
          </a:prstGeom>
          <a:noFill/>
        </p:spPr>
      </p:pic>
      <p:sp>
        <p:nvSpPr>
          <p:cNvPr id="339972" name="Rectangle 4"/>
          <p:cNvSpPr>
            <a:spLocks noGrp="1" noChangeArrowheads="1"/>
          </p:cNvSpPr>
          <p:nvPr>
            <p:ph type="body" idx="1"/>
          </p:nvPr>
        </p:nvSpPr>
        <p:spPr>
          <a:xfrm>
            <a:off x="179388" y="3644900"/>
            <a:ext cx="8640762" cy="3213100"/>
          </a:xfrm>
          <a:gradFill rotWithShape="1">
            <a:gsLst>
              <a:gs pos="0">
                <a:schemeClr val="bg2"/>
              </a:gs>
              <a:gs pos="100000">
                <a:schemeClr val="bg2">
                  <a:gamma/>
                  <a:shade val="46275"/>
                  <a:invGamma/>
                </a:schemeClr>
              </a:gs>
            </a:gsLst>
            <a:lin ang="5400000" scaled="1"/>
          </a:gradFill>
          <a:ln>
            <a:solidFill>
              <a:schemeClr val="bg2"/>
            </a:solidFill>
          </a:ln>
        </p:spPr>
        <p:txBody>
          <a:bodyPr/>
          <a:lstStyle/>
          <a:p>
            <a:pPr>
              <a:lnSpc>
                <a:spcPct val="90000"/>
              </a:lnSpc>
              <a:buFont typeface="Wingdings" pitchFamily="2" charset="2"/>
              <a:buChar char="Ø"/>
            </a:pPr>
            <a:r>
              <a:rPr lang="en-US">
                <a:solidFill>
                  <a:srgbClr val="000066"/>
                </a:solidFill>
                <a:latin typeface="Monotype Corsiva" pitchFamily="66" charset="0"/>
              </a:rPr>
              <a:t>Line 25.  It is not unlikely that Macbeth’s “Tomorrow and tomorrow” speech has as one of its sources a Biblical reference (allusion).  In Proverbs xxiv, 20, we find the following: “the candles of the wicked shall be put out.”</a:t>
            </a:r>
          </a:p>
          <a:p>
            <a:pPr>
              <a:lnSpc>
                <a:spcPct val="90000"/>
              </a:lnSpc>
              <a:buFont typeface="Wingdings" pitchFamily="2" charset="2"/>
              <a:buChar char="Ø"/>
            </a:pPr>
            <a:r>
              <a:rPr lang="en-US">
                <a:solidFill>
                  <a:srgbClr val="000066"/>
                </a:solidFill>
                <a:latin typeface="Monotype Corsiva" pitchFamily="66" charset="0"/>
              </a:rPr>
              <a:t>Line 26, shadow—actors were frequently referred to as “shadows”.  Here, shadows is a clear reference to the cast of the play.</a:t>
            </a:r>
          </a:p>
        </p:txBody>
      </p:sp>
      <p:sp>
        <p:nvSpPr>
          <p:cNvPr id="339973" name="Text Box 5"/>
          <p:cNvSpPr txBox="1">
            <a:spLocks noChangeArrowheads="1"/>
          </p:cNvSpPr>
          <p:nvPr/>
        </p:nvSpPr>
        <p:spPr bwMode="auto">
          <a:xfrm>
            <a:off x="900113" y="2205038"/>
            <a:ext cx="4176712" cy="701675"/>
          </a:xfrm>
          <a:prstGeom prst="rect">
            <a:avLst/>
          </a:prstGeom>
          <a:noFill/>
          <a:ln w="9525">
            <a:noFill/>
            <a:miter lim="800000"/>
            <a:headEnd/>
            <a:tailEnd/>
          </a:ln>
          <a:effectLst/>
        </p:spPr>
        <p:txBody>
          <a:bodyPr>
            <a:spAutoFit/>
          </a:bodyPr>
          <a:lstStyle/>
          <a:p>
            <a:pPr>
              <a:spcBef>
                <a:spcPct val="50000"/>
              </a:spcBef>
            </a:pPr>
            <a:r>
              <a:rPr lang="en-US" sz="4000">
                <a:solidFill>
                  <a:srgbClr val="000066"/>
                </a:solidFill>
              </a:rPr>
              <a:t>Note of Interest: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9971"/>
                                        </p:tgtEl>
                                        <p:attrNameLst>
                                          <p:attrName>style.visibility</p:attrName>
                                        </p:attrNameLst>
                                      </p:cBhvr>
                                      <p:to>
                                        <p:strVal val="visible"/>
                                      </p:to>
                                    </p:set>
                                    <p:animEffect transition="in" filter="fade">
                                      <p:cBhvr>
                                        <p:cTn id="7" dur="2000"/>
                                        <p:tgtEl>
                                          <p:spTgt spid="339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solidFill>
            <a:schemeClr val="tx1"/>
          </a:solidFill>
        </p:spPr>
        <p:txBody>
          <a:bodyPr/>
          <a:lstStyle/>
          <a:p>
            <a:r>
              <a:rPr lang="en-US" sz="6600">
                <a:solidFill>
                  <a:srgbClr val="99CCFF"/>
                </a:solidFill>
                <a:latin typeface="Edwardian Script ITC" pitchFamily="66" charset="0"/>
              </a:rPr>
              <a:t>Act  Five, Scene Six</a:t>
            </a:r>
          </a:p>
        </p:txBody>
      </p:sp>
      <p:pic>
        <p:nvPicPr>
          <p:cNvPr id="342019" name="Picture 3" descr="mactemp_r2_c3"/>
          <p:cNvPicPr>
            <a:picLocks noChangeAspect="1" noChangeArrowheads="1"/>
          </p:cNvPicPr>
          <p:nvPr/>
        </p:nvPicPr>
        <p:blipFill>
          <a:blip r:embed="rId4" cstate="print"/>
          <a:srcRect/>
          <a:stretch>
            <a:fillRect/>
          </a:stretch>
        </p:blipFill>
        <p:spPr bwMode="auto">
          <a:xfrm>
            <a:off x="6516688" y="1557338"/>
            <a:ext cx="2462212" cy="4392612"/>
          </a:xfrm>
          <a:prstGeom prst="rect">
            <a:avLst/>
          </a:prstGeom>
          <a:noFill/>
        </p:spPr>
      </p:pic>
      <p:sp>
        <p:nvSpPr>
          <p:cNvPr id="342020" name="Rectangle 4"/>
          <p:cNvSpPr>
            <a:spLocks noGrp="1" noChangeArrowheads="1"/>
          </p:cNvSpPr>
          <p:nvPr>
            <p:ph type="body" idx="1"/>
          </p:nvPr>
        </p:nvSpPr>
        <p:spPr>
          <a:xfrm>
            <a:off x="179388" y="3213100"/>
            <a:ext cx="6480175" cy="3644900"/>
          </a:xfrm>
          <a:gradFill rotWithShape="1">
            <a:gsLst>
              <a:gs pos="0">
                <a:schemeClr val="bg2"/>
              </a:gs>
              <a:gs pos="100000">
                <a:schemeClr val="bg2">
                  <a:gamma/>
                  <a:shade val="46275"/>
                  <a:invGamma/>
                </a:schemeClr>
              </a:gs>
            </a:gsLst>
            <a:lin ang="5400000" scaled="1"/>
          </a:gradFill>
          <a:ln>
            <a:solidFill>
              <a:schemeClr val="bg2"/>
            </a:solidFill>
          </a:ln>
        </p:spPr>
        <p:txBody>
          <a:bodyPr/>
          <a:lstStyle/>
          <a:p>
            <a:pPr>
              <a:lnSpc>
                <a:spcPct val="90000"/>
              </a:lnSpc>
              <a:buFont typeface="Wingdings" pitchFamily="2" charset="2"/>
              <a:buChar char="Ø"/>
            </a:pPr>
            <a:r>
              <a:rPr lang="en-US">
                <a:solidFill>
                  <a:srgbClr val="000066"/>
                </a:solidFill>
                <a:latin typeface="Monotype Corsiva" pitchFamily="66" charset="0"/>
              </a:rPr>
              <a:t>Malcolm’s army arrives at Macbeth’s castle.  The soldiers are told to throw down their camouflage (the branches) and show their strength.  Malcolm then orders Siward and his son to lead the attack, with Malcolm and Macduff directing the forces in the rear.</a:t>
            </a:r>
          </a:p>
        </p:txBody>
      </p:sp>
      <p:sp>
        <p:nvSpPr>
          <p:cNvPr id="342021" name="Text Box 5"/>
          <p:cNvSpPr txBox="1">
            <a:spLocks noChangeArrowheads="1"/>
          </p:cNvSpPr>
          <p:nvPr/>
        </p:nvSpPr>
        <p:spPr bwMode="auto">
          <a:xfrm>
            <a:off x="900113" y="2205038"/>
            <a:ext cx="4176712" cy="701675"/>
          </a:xfrm>
          <a:prstGeom prst="rect">
            <a:avLst/>
          </a:prstGeom>
          <a:noFill/>
          <a:ln w="9525">
            <a:noFill/>
            <a:miter lim="800000"/>
            <a:headEnd/>
            <a:tailEnd/>
          </a:ln>
          <a:effectLst/>
        </p:spPr>
        <p:txBody>
          <a:bodyPr>
            <a:spAutoFit/>
          </a:bodyPr>
          <a:lstStyle/>
          <a:p>
            <a:pPr>
              <a:spcBef>
                <a:spcPct val="50000"/>
              </a:spcBef>
            </a:pPr>
            <a:r>
              <a:rPr lang="en-US" sz="4000">
                <a:solidFill>
                  <a:srgbClr val="000066"/>
                </a:solidFill>
              </a:rPr>
              <a:t>Setting the Stage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2019"/>
                                        </p:tgtEl>
                                        <p:attrNameLst>
                                          <p:attrName>style.visibility</p:attrName>
                                        </p:attrNameLst>
                                      </p:cBhvr>
                                      <p:to>
                                        <p:strVal val="visible"/>
                                      </p:to>
                                    </p:set>
                                    <p:animEffect transition="in" filter="fade">
                                      <p:cBhvr>
                                        <p:cTn id="7" dur="2000"/>
                                        <p:tgtEl>
                                          <p:spTgt spid="342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solidFill>
            <a:schemeClr val="tx1"/>
          </a:solidFill>
        </p:spPr>
        <p:txBody>
          <a:bodyPr/>
          <a:lstStyle/>
          <a:p>
            <a:r>
              <a:rPr lang="en-US" sz="6600">
                <a:solidFill>
                  <a:srgbClr val="99CCFF"/>
                </a:solidFill>
                <a:latin typeface="Edwardian Script ITC" pitchFamily="66" charset="0"/>
              </a:rPr>
              <a:t>Act  Five, Scene Seven</a:t>
            </a:r>
          </a:p>
        </p:txBody>
      </p:sp>
      <p:pic>
        <p:nvPicPr>
          <p:cNvPr id="344067" name="Picture 3" descr="mactemp_r2_c3"/>
          <p:cNvPicPr>
            <a:picLocks noChangeAspect="1" noChangeArrowheads="1"/>
          </p:cNvPicPr>
          <p:nvPr/>
        </p:nvPicPr>
        <p:blipFill>
          <a:blip r:embed="rId4" cstate="print"/>
          <a:srcRect/>
          <a:stretch>
            <a:fillRect/>
          </a:stretch>
        </p:blipFill>
        <p:spPr bwMode="auto">
          <a:xfrm>
            <a:off x="6516688" y="1557338"/>
            <a:ext cx="2462212" cy="4392612"/>
          </a:xfrm>
          <a:prstGeom prst="rect">
            <a:avLst/>
          </a:prstGeom>
          <a:noFill/>
        </p:spPr>
      </p:pic>
      <p:sp>
        <p:nvSpPr>
          <p:cNvPr id="344068" name="Rectangle 4"/>
          <p:cNvSpPr>
            <a:spLocks noGrp="1" noChangeArrowheads="1"/>
          </p:cNvSpPr>
          <p:nvPr>
            <p:ph type="body" idx="1"/>
          </p:nvPr>
        </p:nvSpPr>
        <p:spPr>
          <a:xfrm>
            <a:off x="179388" y="3644900"/>
            <a:ext cx="8640762" cy="3213100"/>
          </a:xfrm>
          <a:gradFill rotWithShape="1">
            <a:gsLst>
              <a:gs pos="0">
                <a:schemeClr val="bg2"/>
              </a:gs>
              <a:gs pos="100000">
                <a:schemeClr val="bg2">
                  <a:gamma/>
                  <a:shade val="46275"/>
                  <a:invGamma/>
                </a:schemeClr>
              </a:gs>
            </a:gsLst>
            <a:lin ang="5400000" scaled="1"/>
          </a:gradFill>
          <a:ln>
            <a:solidFill>
              <a:schemeClr val="bg2"/>
            </a:solidFill>
          </a:ln>
        </p:spPr>
        <p:txBody>
          <a:bodyPr/>
          <a:lstStyle/>
          <a:p>
            <a:pPr>
              <a:lnSpc>
                <a:spcPct val="90000"/>
              </a:lnSpc>
              <a:buFont typeface="Wingdings" pitchFamily="2" charset="2"/>
              <a:buChar char="Ø"/>
            </a:pPr>
            <a:r>
              <a:rPr lang="en-US">
                <a:solidFill>
                  <a:srgbClr val="000066"/>
                </a:solidFill>
                <a:latin typeface="Monotype Corsiva" pitchFamily="66" charset="0"/>
              </a:rPr>
              <a:t>Macbeth feels concerned.  He cannot escape, but he remains confident because of the second prophecy—no one born of a woman can harm him.  Young Siward challenges him and is killed.  Macbeth takes this as a confirmation of the prophecy.  He exits.</a:t>
            </a:r>
          </a:p>
        </p:txBody>
      </p:sp>
      <p:sp>
        <p:nvSpPr>
          <p:cNvPr id="344069" name="Text Box 5"/>
          <p:cNvSpPr txBox="1">
            <a:spLocks noChangeArrowheads="1"/>
          </p:cNvSpPr>
          <p:nvPr/>
        </p:nvSpPr>
        <p:spPr bwMode="auto">
          <a:xfrm>
            <a:off x="900113" y="2205038"/>
            <a:ext cx="4176712" cy="701675"/>
          </a:xfrm>
          <a:prstGeom prst="rect">
            <a:avLst/>
          </a:prstGeom>
          <a:noFill/>
          <a:ln w="9525">
            <a:noFill/>
            <a:miter lim="800000"/>
            <a:headEnd/>
            <a:tailEnd/>
          </a:ln>
          <a:effectLst/>
        </p:spPr>
        <p:txBody>
          <a:bodyPr>
            <a:spAutoFit/>
          </a:bodyPr>
          <a:lstStyle/>
          <a:p>
            <a:pPr>
              <a:spcBef>
                <a:spcPct val="50000"/>
              </a:spcBef>
            </a:pPr>
            <a:r>
              <a:rPr lang="en-US" sz="4000">
                <a:solidFill>
                  <a:srgbClr val="000066"/>
                </a:solidFill>
              </a:rPr>
              <a:t>Setting the Stage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4067"/>
                                        </p:tgtEl>
                                        <p:attrNameLst>
                                          <p:attrName>style.visibility</p:attrName>
                                        </p:attrNameLst>
                                      </p:cBhvr>
                                      <p:to>
                                        <p:strVal val="visible"/>
                                      </p:to>
                                    </p:set>
                                    <p:animEffect transition="in" filter="fade">
                                      <p:cBhvr>
                                        <p:cTn id="7" dur="2000"/>
                                        <p:tgtEl>
                                          <p:spTgt spid="344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solidFill>
            <a:schemeClr val="tx1"/>
          </a:solidFill>
        </p:spPr>
        <p:txBody>
          <a:bodyPr/>
          <a:lstStyle/>
          <a:p>
            <a:r>
              <a:rPr lang="en-US" sz="6600">
                <a:solidFill>
                  <a:srgbClr val="99CCFF"/>
                </a:solidFill>
                <a:latin typeface="Edwardian Script ITC" pitchFamily="66" charset="0"/>
              </a:rPr>
              <a:t>Act  Five, Scene Seven</a:t>
            </a:r>
          </a:p>
        </p:txBody>
      </p:sp>
      <p:pic>
        <p:nvPicPr>
          <p:cNvPr id="346115" name="Picture 3" descr="mactemp_r2_c3"/>
          <p:cNvPicPr>
            <a:picLocks noChangeAspect="1" noChangeArrowheads="1"/>
          </p:cNvPicPr>
          <p:nvPr/>
        </p:nvPicPr>
        <p:blipFill>
          <a:blip r:embed="rId4" cstate="print"/>
          <a:srcRect/>
          <a:stretch>
            <a:fillRect/>
          </a:stretch>
        </p:blipFill>
        <p:spPr bwMode="auto">
          <a:xfrm>
            <a:off x="6516688" y="1557338"/>
            <a:ext cx="2462212" cy="4392612"/>
          </a:xfrm>
          <a:prstGeom prst="rect">
            <a:avLst/>
          </a:prstGeom>
          <a:noFill/>
        </p:spPr>
      </p:pic>
      <p:sp>
        <p:nvSpPr>
          <p:cNvPr id="346116" name="Rectangle 4"/>
          <p:cNvSpPr>
            <a:spLocks noGrp="1" noChangeArrowheads="1"/>
          </p:cNvSpPr>
          <p:nvPr>
            <p:ph type="body" idx="1"/>
          </p:nvPr>
        </p:nvSpPr>
        <p:spPr>
          <a:xfrm>
            <a:off x="179388" y="3644900"/>
            <a:ext cx="6480175" cy="3213100"/>
          </a:xfrm>
          <a:gradFill rotWithShape="1">
            <a:gsLst>
              <a:gs pos="0">
                <a:schemeClr val="bg2"/>
              </a:gs>
              <a:gs pos="100000">
                <a:schemeClr val="bg2">
                  <a:gamma/>
                  <a:shade val="46275"/>
                  <a:invGamma/>
                </a:schemeClr>
              </a:gs>
            </a:gsLst>
            <a:lin ang="5400000" scaled="1"/>
          </a:gradFill>
          <a:ln>
            <a:solidFill>
              <a:schemeClr val="bg2"/>
            </a:solidFill>
          </a:ln>
        </p:spPr>
        <p:txBody>
          <a:bodyPr/>
          <a:lstStyle/>
          <a:p>
            <a:pPr>
              <a:lnSpc>
                <a:spcPct val="90000"/>
              </a:lnSpc>
              <a:buFont typeface="Wingdings" pitchFamily="2" charset="2"/>
              <a:buChar char="Ø"/>
            </a:pPr>
            <a:r>
              <a:rPr lang="en-US">
                <a:solidFill>
                  <a:srgbClr val="000066"/>
                </a:solidFill>
                <a:latin typeface="Monotype Corsiva" pitchFamily="66" charset="0"/>
              </a:rPr>
              <a:t>Macduff appears, frantically searching for Macbeth.  Siward tells Macduff that the castle has been taken with minimal resistance and that the battle will soon be over.</a:t>
            </a:r>
          </a:p>
        </p:txBody>
      </p:sp>
      <p:sp>
        <p:nvSpPr>
          <p:cNvPr id="346117" name="Text Box 5"/>
          <p:cNvSpPr txBox="1">
            <a:spLocks noChangeArrowheads="1"/>
          </p:cNvSpPr>
          <p:nvPr/>
        </p:nvSpPr>
        <p:spPr bwMode="auto">
          <a:xfrm>
            <a:off x="900113" y="1700213"/>
            <a:ext cx="4176712" cy="1311275"/>
          </a:xfrm>
          <a:prstGeom prst="rect">
            <a:avLst/>
          </a:prstGeom>
          <a:noFill/>
          <a:ln w="9525">
            <a:noFill/>
            <a:miter lim="800000"/>
            <a:headEnd/>
            <a:tailEnd/>
          </a:ln>
          <a:effectLst/>
        </p:spPr>
        <p:txBody>
          <a:bodyPr>
            <a:spAutoFit/>
          </a:bodyPr>
          <a:lstStyle/>
          <a:p>
            <a:pPr>
              <a:spcBef>
                <a:spcPct val="50000"/>
              </a:spcBef>
            </a:pPr>
            <a:r>
              <a:rPr lang="en-US" sz="4000">
                <a:solidFill>
                  <a:srgbClr val="000066"/>
                </a:solidFill>
              </a:rPr>
              <a:t>Setting the Stage, continued…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6115"/>
                                        </p:tgtEl>
                                        <p:attrNameLst>
                                          <p:attrName>style.visibility</p:attrName>
                                        </p:attrNameLst>
                                      </p:cBhvr>
                                      <p:to>
                                        <p:strVal val="visible"/>
                                      </p:to>
                                    </p:set>
                                    <p:animEffect transition="in" filter="fade">
                                      <p:cBhvr>
                                        <p:cTn id="7" dur="2000"/>
                                        <p:tgtEl>
                                          <p:spTgt spid="346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solidFill>
            <a:schemeClr val="tx1"/>
          </a:solidFill>
        </p:spPr>
        <p:txBody>
          <a:bodyPr/>
          <a:lstStyle/>
          <a:p>
            <a:r>
              <a:rPr lang="en-US" sz="6600">
                <a:solidFill>
                  <a:srgbClr val="99CCFF"/>
                </a:solidFill>
                <a:latin typeface="Edwardian Script ITC" pitchFamily="66" charset="0"/>
              </a:rPr>
              <a:t>Act  Five, Scene Eight</a:t>
            </a:r>
          </a:p>
        </p:txBody>
      </p:sp>
      <p:pic>
        <p:nvPicPr>
          <p:cNvPr id="348163" name="Picture 3" descr="mactemp_r2_c3"/>
          <p:cNvPicPr>
            <a:picLocks noChangeAspect="1" noChangeArrowheads="1"/>
          </p:cNvPicPr>
          <p:nvPr/>
        </p:nvPicPr>
        <p:blipFill>
          <a:blip r:embed="rId4" cstate="print"/>
          <a:srcRect/>
          <a:stretch>
            <a:fillRect/>
          </a:stretch>
        </p:blipFill>
        <p:spPr bwMode="auto">
          <a:xfrm>
            <a:off x="6516688" y="1557338"/>
            <a:ext cx="2462212" cy="4392612"/>
          </a:xfrm>
          <a:prstGeom prst="rect">
            <a:avLst/>
          </a:prstGeom>
          <a:noFill/>
        </p:spPr>
      </p:pic>
      <p:sp>
        <p:nvSpPr>
          <p:cNvPr id="348164" name="Rectangle 4"/>
          <p:cNvSpPr>
            <a:spLocks noGrp="1" noChangeArrowheads="1"/>
          </p:cNvSpPr>
          <p:nvPr>
            <p:ph type="body" idx="1"/>
          </p:nvPr>
        </p:nvSpPr>
        <p:spPr>
          <a:xfrm>
            <a:off x="179388" y="3141663"/>
            <a:ext cx="8496300" cy="3716337"/>
          </a:xfrm>
          <a:gradFill rotWithShape="1">
            <a:gsLst>
              <a:gs pos="0">
                <a:schemeClr val="bg2"/>
              </a:gs>
              <a:gs pos="100000">
                <a:schemeClr val="bg2">
                  <a:gamma/>
                  <a:shade val="46275"/>
                  <a:invGamma/>
                </a:schemeClr>
              </a:gs>
            </a:gsLst>
            <a:lin ang="5400000" scaled="1"/>
          </a:gradFill>
          <a:ln>
            <a:solidFill>
              <a:schemeClr val="bg2"/>
            </a:solidFill>
          </a:ln>
        </p:spPr>
        <p:txBody>
          <a:bodyPr/>
          <a:lstStyle/>
          <a:p>
            <a:pPr>
              <a:lnSpc>
                <a:spcPct val="80000"/>
              </a:lnSpc>
              <a:buFont typeface="Wingdings" pitchFamily="2" charset="2"/>
              <a:buChar char="Ø"/>
            </a:pPr>
            <a:r>
              <a:rPr lang="en-US">
                <a:solidFill>
                  <a:srgbClr val="000066"/>
                </a:solidFill>
                <a:latin typeface="Monotype Corsiva" pitchFamily="66" charset="0"/>
              </a:rPr>
              <a:t>Macbeth, refusing to give up while ther are lieves athat he can take, finally faces Macduff.  They fight and Macduff appears to be losing.  Macbeth brags that he cannot be vanquished by one of woman born and offers to let Macduff go unharmed.  It is at this point that Macduff announces that he was “untimely ripped” from his mother’s womb.  A caesarian birth was not considered natural, and therefore Macduff technically was not born of a woman.</a:t>
            </a:r>
          </a:p>
        </p:txBody>
      </p:sp>
      <p:sp>
        <p:nvSpPr>
          <p:cNvPr id="348165" name="Text Box 5"/>
          <p:cNvSpPr txBox="1">
            <a:spLocks noChangeArrowheads="1"/>
          </p:cNvSpPr>
          <p:nvPr/>
        </p:nvSpPr>
        <p:spPr bwMode="auto">
          <a:xfrm>
            <a:off x="900113" y="1700213"/>
            <a:ext cx="4176712" cy="701675"/>
          </a:xfrm>
          <a:prstGeom prst="rect">
            <a:avLst/>
          </a:prstGeom>
          <a:noFill/>
          <a:ln w="9525">
            <a:noFill/>
            <a:miter lim="800000"/>
            <a:headEnd/>
            <a:tailEnd/>
          </a:ln>
          <a:effectLst/>
        </p:spPr>
        <p:txBody>
          <a:bodyPr>
            <a:spAutoFit/>
          </a:bodyPr>
          <a:lstStyle/>
          <a:p>
            <a:pPr>
              <a:spcBef>
                <a:spcPct val="50000"/>
              </a:spcBef>
            </a:pPr>
            <a:r>
              <a:rPr lang="en-US" sz="4000">
                <a:solidFill>
                  <a:srgbClr val="000066"/>
                </a:solidFill>
              </a:rPr>
              <a:t>Setting the Stage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8163"/>
                                        </p:tgtEl>
                                        <p:attrNameLst>
                                          <p:attrName>style.visibility</p:attrName>
                                        </p:attrNameLst>
                                      </p:cBhvr>
                                      <p:to>
                                        <p:strVal val="visible"/>
                                      </p:to>
                                    </p:set>
                                    <p:animEffect transition="in" filter="fade">
                                      <p:cBhvr>
                                        <p:cTn id="7" dur="2000"/>
                                        <p:tgtEl>
                                          <p:spTgt spid="348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solidFill>
            <a:schemeClr val="tx1"/>
          </a:solidFill>
        </p:spPr>
        <p:txBody>
          <a:bodyPr/>
          <a:lstStyle/>
          <a:p>
            <a:r>
              <a:rPr lang="en-US" sz="6600">
                <a:solidFill>
                  <a:srgbClr val="99CCFF"/>
                </a:solidFill>
                <a:latin typeface="Edwardian Script ITC" pitchFamily="66" charset="0"/>
              </a:rPr>
              <a:t>Act  Five, Scene Eight</a:t>
            </a:r>
          </a:p>
        </p:txBody>
      </p:sp>
      <p:pic>
        <p:nvPicPr>
          <p:cNvPr id="350211" name="Picture 3" descr="mactemp_r2_c3"/>
          <p:cNvPicPr>
            <a:picLocks noChangeAspect="1" noChangeArrowheads="1"/>
          </p:cNvPicPr>
          <p:nvPr/>
        </p:nvPicPr>
        <p:blipFill>
          <a:blip r:embed="rId4" cstate="print"/>
          <a:srcRect/>
          <a:stretch>
            <a:fillRect/>
          </a:stretch>
        </p:blipFill>
        <p:spPr bwMode="auto">
          <a:xfrm>
            <a:off x="6516688" y="1557338"/>
            <a:ext cx="2462212" cy="4392612"/>
          </a:xfrm>
          <a:prstGeom prst="rect">
            <a:avLst/>
          </a:prstGeom>
          <a:noFill/>
        </p:spPr>
      </p:pic>
      <p:sp>
        <p:nvSpPr>
          <p:cNvPr id="350212" name="Rectangle 4"/>
          <p:cNvSpPr>
            <a:spLocks noGrp="1" noChangeArrowheads="1"/>
          </p:cNvSpPr>
          <p:nvPr>
            <p:ph type="body" idx="1"/>
          </p:nvPr>
        </p:nvSpPr>
        <p:spPr>
          <a:xfrm>
            <a:off x="179388" y="3475038"/>
            <a:ext cx="8496300" cy="3382962"/>
          </a:xfrm>
          <a:gradFill rotWithShape="1">
            <a:gsLst>
              <a:gs pos="0">
                <a:schemeClr val="bg2"/>
              </a:gs>
              <a:gs pos="100000">
                <a:schemeClr val="bg2">
                  <a:gamma/>
                  <a:shade val="46275"/>
                  <a:invGamma/>
                </a:schemeClr>
              </a:gs>
            </a:gsLst>
            <a:lin ang="5400000" scaled="1"/>
          </a:gradFill>
          <a:ln>
            <a:solidFill>
              <a:schemeClr val="bg2"/>
            </a:solidFill>
          </a:ln>
        </p:spPr>
        <p:txBody>
          <a:bodyPr/>
          <a:lstStyle/>
          <a:p>
            <a:pPr>
              <a:lnSpc>
                <a:spcPct val="80000"/>
              </a:lnSpc>
              <a:buFont typeface="Wingdings" pitchFamily="2" charset="2"/>
              <a:buChar char="Ø"/>
            </a:pPr>
            <a:r>
              <a:rPr lang="en-US" sz="2800">
                <a:solidFill>
                  <a:srgbClr val="000066"/>
                </a:solidFill>
                <a:latin typeface="Monotype Corsiva" pitchFamily="66" charset="0"/>
              </a:rPr>
              <a:t>When Macbeth hears this, he refuses to resume the fight with Macduff.  He soon changes his mind when he realizes what his fate will be if he were to be taken alive.  Macduff kills Macbeth and drags his body off stage.</a:t>
            </a:r>
          </a:p>
          <a:p>
            <a:pPr>
              <a:lnSpc>
                <a:spcPct val="80000"/>
              </a:lnSpc>
              <a:buFont typeface="Wingdings" pitchFamily="2" charset="2"/>
              <a:buChar char="Ø"/>
            </a:pPr>
            <a:r>
              <a:rPr lang="en-US" sz="2800">
                <a:solidFill>
                  <a:srgbClr val="000066"/>
                </a:solidFill>
                <a:latin typeface="Monotype Corsiva" pitchFamily="66" charset="0"/>
              </a:rPr>
              <a:t>Malcolm and Siward appear and the latter learns that his son has been killed.  Macduff then enters with Macbeth’s severed head.  Malcolm is declared the new King of Scotland.  He quickly deals with the matters at hand and the play ends with the natural order of the universe being restored.</a:t>
            </a:r>
          </a:p>
        </p:txBody>
      </p:sp>
      <p:sp>
        <p:nvSpPr>
          <p:cNvPr id="350213" name="Text Box 5"/>
          <p:cNvSpPr txBox="1">
            <a:spLocks noChangeArrowheads="1"/>
          </p:cNvSpPr>
          <p:nvPr/>
        </p:nvSpPr>
        <p:spPr bwMode="auto">
          <a:xfrm>
            <a:off x="900113" y="1700213"/>
            <a:ext cx="4176712" cy="1311275"/>
          </a:xfrm>
          <a:prstGeom prst="rect">
            <a:avLst/>
          </a:prstGeom>
          <a:noFill/>
          <a:ln w="9525">
            <a:noFill/>
            <a:miter lim="800000"/>
            <a:headEnd/>
            <a:tailEnd/>
          </a:ln>
          <a:effectLst/>
        </p:spPr>
        <p:txBody>
          <a:bodyPr>
            <a:spAutoFit/>
          </a:bodyPr>
          <a:lstStyle/>
          <a:p>
            <a:pPr>
              <a:spcBef>
                <a:spcPct val="50000"/>
              </a:spcBef>
            </a:pPr>
            <a:r>
              <a:rPr lang="en-US" sz="4000">
                <a:solidFill>
                  <a:srgbClr val="000066"/>
                </a:solidFill>
              </a:rPr>
              <a:t>Setting the Stage, continued…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0211"/>
                                        </p:tgtEl>
                                        <p:attrNameLst>
                                          <p:attrName>style.visibility</p:attrName>
                                        </p:attrNameLst>
                                      </p:cBhvr>
                                      <p:to>
                                        <p:strVal val="visible"/>
                                      </p:to>
                                    </p:set>
                                    <p:animEffect transition="in" filter="fade">
                                      <p:cBhvr>
                                        <p:cTn id="7" dur="2000"/>
                                        <p:tgtEl>
                                          <p:spTgt spid="350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solidFill>
            <a:srgbClr val="800000"/>
          </a:solidFill>
        </p:spPr>
        <p:txBody>
          <a:bodyPr/>
          <a:lstStyle/>
          <a:p>
            <a:r>
              <a:rPr lang="en-US" sz="4800">
                <a:solidFill>
                  <a:schemeClr val="bg1"/>
                </a:solidFill>
                <a:latin typeface="Vivaldi" pitchFamily="66" charset="0"/>
              </a:rPr>
              <a:t>Was there really a Macbeth?</a:t>
            </a:r>
          </a:p>
        </p:txBody>
      </p:sp>
      <p:sp>
        <p:nvSpPr>
          <p:cNvPr id="192515" name="Rectangle 3"/>
          <p:cNvSpPr>
            <a:spLocks noGrp="1" noChangeArrowheads="1"/>
          </p:cNvSpPr>
          <p:nvPr>
            <p:ph type="body" idx="1"/>
          </p:nvPr>
        </p:nvSpPr>
        <p:spPr>
          <a:xfrm>
            <a:off x="685800" y="1981200"/>
            <a:ext cx="7772400" cy="2887663"/>
          </a:xfrm>
        </p:spPr>
        <p:txBody>
          <a:bodyPr/>
          <a:lstStyle/>
          <a:p>
            <a:pPr>
              <a:lnSpc>
                <a:spcPct val="80000"/>
              </a:lnSpc>
            </a:pPr>
            <a:r>
              <a:rPr lang="en-US" sz="2400" b="1" i="1">
                <a:latin typeface="Monotype Corsiva" pitchFamily="66" charset="0"/>
              </a:rPr>
              <a:t>Yes! </a:t>
            </a:r>
            <a:endParaRPr lang="en-US" sz="2400">
              <a:latin typeface="Monotype Corsiva" pitchFamily="66" charset="0"/>
            </a:endParaRPr>
          </a:p>
          <a:p>
            <a:pPr>
              <a:lnSpc>
                <a:spcPct val="80000"/>
              </a:lnSpc>
            </a:pPr>
            <a:r>
              <a:rPr lang="en-US" sz="2400" b="1" i="1">
                <a:latin typeface="Monotype Corsiva" pitchFamily="66" charset="0"/>
              </a:rPr>
              <a:t>King Duncan and Macbeth interacted with each other in August 1040</a:t>
            </a:r>
          </a:p>
          <a:p>
            <a:pPr>
              <a:lnSpc>
                <a:spcPct val="80000"/>
              </a:lnSpc>
            </a:pPr>
            <a:r>
              <a:rPr lang="en-US" sz="2800">
                <a:latin typeface="Monotype Corsiva" pitchFamily="66" charset="0"/>
              </a:rPr>
              <a:t>Macbeth was a real king of eleventh-century Scotland</a:t>
            </a:r>
            <a:r>
              <a:rPr lang="en-US" sz="2400">
                <a:latin typeface="Monotype Corsiva" pitchFamily="66" charset="0"/>
              </a:rPr>
              <a:t>, whose history Shakespeare had read in several sources, principally the </a:t>
            </a:r>
            <a:r>
              <a:rPr lang="en-US" sz="2400" i="1">
                <a:latin typeface="Monotype Corsiva" pitchFamily="66" charset="0"/>
              </a:rPr>
              <a:t>Chronicles</a:t>
            </a:r>
            <a:r>
              <a:rPr lang="en-US" sz="2400">
                <a:latin typeface="Monotype Corsiva" pitchFamily="66" charset="0"/>
              </a:rPr>
              <a:t> of Holinshed, to which he referred for many of his other historical dramas. </a:t>
            </a:r>
          </a:p>
          <a:p>
            <a:pPr>
              <a:lnSpc>
                <a:spcPct val="80000"/>
              </a:lnSpc>
            </a:pPr>
            <a:endParaRPr lang="en-US" sz="2400" b="1" i="1">
              <a:latin typeface="Monotype Corsiva" pitchFamily="66" charset="0"/>
            </a:endParaRPr>
          </a:p>
          <a:p>
            <a:pPr>
              <a:lnSpc>
                <a:spcPct val="80000"/>
              </a:lnSpc>
            </a:pPr>
            <a:r>
              <a:rPr lang="en-US" sz="2400" b="1" i="1">
                <a:latin typeface="Monotype Corsiva" pitchFamily="66" charset="0"/>
              </a:rPr>
              <a:t>As for the personalities of the two main characters, Duncan and Macbeth, -Shakespeare's portrayal is not historically correct. </a:t>
            </a:r>
          </a:p>
          <a:p>
            <a:pPr>
              <a:lnSpc>
                <a:spcPct val="80000"/>
              </a:lnSpc>
            </a:pPr>
            <a:r>
              <a:rPr lang="en-US" sz="2400" b="1" i="1">
                <a:latin typeface="Monotype Corsiva" pitchFamily="66" charset="0"/>
              </a:rPr>
              <a:t>However, it has to be asked - who would have heard of these two Scottish kings had it not been for Shakespeare and the 'Scottish Play'?</a:t>
            </a:r>
            <a:r>
              <a:rPr lang="en-US" sz="2400">
                <a:latin typeface="Monotype Corsiva" pitchFamily="66"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b="1" i="1">
                <a:latin typeface="Vivaldi" pitchFamily="66" charset="0"/>
              </a:rPr>
              <a:t>Refer to the play only as</a:t>
            </a:r>
            <a:br>
              <a:rPr lang="en-US" b="1" i="1">
                <a:latin typeface="Vivaldi" pitchFamily="66" charset="0"/>
              </a:rPr>
            </a:br>
            <a:r>
              <a:rPr lang="en-US" b="1" i="1">
                <a:latin typeface="Vivaldi" pitchFamily="66" charset="0"/>
              </a:rPr>
              <a:t> “The Scottish Play”</a:t>
            </a:r>
            <a:r>
              <a:rPr lang="en-US" sz="4000">
                <a:latin typeface="Monotype Corsiva" pitchFamily="66" charset="0"/>
              </a:rPr>
              <a:t/>
            </a:r>
            <a:br>
              <a:rPr lang="en-US" sz="4000">
                <a:latin typeface="Monotype Corsiva" pitchFamily="66" charset="0"/>
              </a:rPr>
            </a:br>
            <a:endParaRPr lang="en-US" sz="4000">
              <a:latin typeface="Monotype Corsiva" pitchFamily="66" charset="0"/>
            </a:endParaRPr>
          </a:p>
        </p:txBody>
      </p:sp>
      <p:sp>
        <p:nvSpPr>
          <p:cNvPr id="193539" name="Rectangle 3"/>
          <p:cNvSpPr>
            <a:spLocks noGrp="1" noChangeArrowheads="1"/>
          </p:cNvSpPr>
          <p:nvPr>
            <p:ph type="body" idx="1"/>
          </p:nvPr>
        </p:nvSpPr>
        <p:spPr/>
        <p:txBody>
          <a:bodyPr/>
          <a:lstStyle/>
          <a:p>
            <a:r>
              <a:rPr lang="en-US" b="1" i="1" u="sng"/>
              <a:t>Macbeth</a:t>
            </a:r>
            <a:r>
              <a:rPr lang="en-US" b="1" i="1"/>
              <a:t> is surrounded with “bad luck” </a:t>
            </a:r>
            <a:endParaRPr lang="en-US"/>
          </a:p>
          <a:p>
            <a:r>
              <a:rPr lang="en-US" b="1" i="1"/>
              <a:t>Many actors have been injured while playing Macbeth </a:t>
            </a:r>
            <a:endParaRPr lang="en-US"/>
          </a:p>
          <a:p>
            <a:r>
              <a:rPr lang="en-US" b="1" i="1"/>
              <a:t>Could it be the witches?  That’s what some believe! </a:t>
            </a:r>
            <a:endParaRPr lang="en-US"/>
          </a:p>
          <a:p>
            <a:r>
              <a:rPr lang="en-US" b="1" i="1"/>
              <a:t>Just to be safe, refer to</a:t>
            </a:r>
            <a:r>
              <a:rPr lang="en-US" b="1" i="1" u="sng"/>
              <a:t> Macbeth</a:t>
            </a:r>
            <a:r>
              <a:rPr lang="en-US" b="1" i="1"/>
              <a:t> only as “The Scottish Play”!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1"/>
            </a:gs>
            <a:gs pos="50000">
              <a:schemeClr val="tx1">
                <a:gamma/>
                <a:tint val="0"/>
                <a:invGamma/>
              </a:schemeClr>
            </a:gs>
            <a:gs pos="100000">
              <a:schemeClr val="tx1"/>
            </a:gs>
          </a:gsLst>
          <a:lin ang="5400000" scaled="1"/>
        </a:gradFill>
        <a:effectLst/>
      </p:bgPr>
    </p:bg>
    <p:spTree>
      <p:nvGrpSpPr>
        <p:cNvPr id="1" name=""/>
        <p:cNvGrpSpPr/>
        <p:nvPr/>
      </p:nvGrpSpPr>
      <p:grpSpPr>
        <a:xfrm>
          <a:off x="0" y="0"/>
          <a:ext cx="0" cy="0"/>
          <a:chOff x="0" y="0"/>
          <a:chExt cx="0" cy="0"/>
        </a:xfrm>
      </p:grpSpPr>
      <p:grpSp>
        <p:nvGrpSpPr>
          <p:cNvPr id="64526" name="Group 14"/>
          <p:cNvGrpSpPr>
            <a:grpSpLocks/>
          </p:cNvGrpSpPr>
          <p:nvPr/>
        </p:nvGrpSpPr>
        <p:grpSpPr bwMode="auto">
          <a:xfrm>
            <a:off x="1223963" y="4724400"/>
            <a:ext cx="7920037" cy="3489325"/>
            <a:chOff x="0" y="0"/>
            <a:chExt cx="2391" cy="2198"/>
          </a:xfrm>
        </p:grpSpPr>
        <p:sp>
          <p:nvSpPr>
            <p:cNvPr id="64523" name="Rectangle 11"/>
            <p:cNvSpPr>
              <a:spLocks noChangeArrowheads="1"/>
            </p:cNvSpPr>
            <p:nvPr/>
          </p:nvSpPr>
          <p:spPr bwMode="auto">
            <a:xfrm>
              <a:off x="0" y="0"/>
              <a:ext cx="2391" cy="0"/>
            </a:xfrm>
            <a:prstGeom prst="rect">
              <a:avLst/>
            </a:prstGeom>
            <a:noFill/>
            <a:ln w="9525">
              <a:noFill/>
              <a:miter lim="800000"/>
              <a:headEnd/>
              <a:tailEnd/>
            </a:ln>
            <a:effectLst/>
          </p:spPr>
          <p:txBody>
            <a:bodyPr>
              <a:spAutoFit/>
            </a:bodyPr>
            <a:lstStyle/>
            <a:p>
              <a:endParaRPr lang="en-US"/>
            </a:p>
          </p:txBody>
        </p:sp>
        <p:sp>
          <p:nvSpPr>
            <p:cNvPr id="64524" name="Rectangle 12"/>
            <p:cNvSpPr>
              <a:spLocks noChangeArrowheads="1"/>
            </p:cNvSpPr>
            <p:nvPr/>
          </p:nvSpPr>
          <p:spPr bwMode="auto">
            <a:xfrm>
              <a:off x="0" y="0"/>
              <a:ext cx="2391" cy="2198"/>
            </a:xfrm>
            <a:prstGeom prst="rect">
              <a:avLst/>
            </a:prstGeom>
            <a:noFill/>
            <a:ln w="9525">
              <a:noFill/>
              <a:miter lim="800000"/>
              <a:headEnd/>
              <a:tailEnd/>
            </a:ln>
            <a:effectLst/>
          </p:spPr>
          <p:txBody>
            <a:bodyPr anchor="ctr"/>
            <a:lstStyle/>
            <a:p>
              <a:pPr>
                <a:spcBef>
                  <a:spcPct val="0"/>
                </a:spcBef>
              </a:pPr>
              <a:r>
                <a:rPr lang="en-US" sz="2400">
                  <a:latin typeface="Times New Roman" pitchFamily="18" charset="0"/>
                </a:rPr>
                <a:t>  </a:t>
              </a:r>
              <a:r>
                <a:rPr lang="en-US" sz="19900">
                  <a:latin typeface="Times New Roman" pitchFamily="18" charset="0"/>
                </a:rPr>
                <a:t> </a:t>
              </a:r>
              <a:r>
                <a:rPr lang="en-US" sz="2400">
                  <a:latin typeface="Times New Roman" pitchFamily="18" charset="0"/>
                </a:rPr>
                <a:t>            </a:t>
              </a:r>
            </a:p>
          </p:txBody>
        </p:sp>
      </p:grpSp>
      <p:grpSp>
        <p:nvGrpSpPr>
          <p:cNvPr id="64534" name="Group 22"/>
          <p:cNvGrpSpPr>
            <a:grpSpLocks/>
          </p:cNvGrpSpPr>
          <p:nvPr/>
        </p:nvGrpSpPr>
        <p:grpSpPr bwMode="auto">
          <a:xfrm>
            <a:off x="1768475" y="2835275"/>
            <a:ext cx="5608638" cy="1189038"/>
            <a:chOff x="0" y="0"/>
            <a:chExt cx="3533" cy="749"/>
          </a:xfrm>
        </p:grpSpPr>
        <p:sp>
          <p:nvSpPr>
            <p:cNvPr id="64527" name="Rectangle 15"/>
            <p:cNvSpPr>
              <a:spLocks noChangeArrowheads="1"/>
            </p:cNvSpPr>
            <p:nvPr/>
          </p:nvSpPr>
          <p:spPr bwMode="auto">
            <a:xfrm>
              <a:off x="0" y="0"/>
              <a:ext cx="3533" cy="0"/>
            </a:xfrm>
            <a:prstGeom prst="rect">
              <a:avLst/>
            </a:prstGeom>
            <a:noFill/>
            <a:ln w="9525">
              <a:noFill/>
              <a:miter lim="800000"/>
              <a:headEnd/>
              <a:tailEnd/>
            </a:ln>
            <a:effectLst/>
          </p:spPr>
          <p:txBody>
            <a:bodyPr>
              <a:spAutoFit/>
            </a:bodyPr>
            <a:lstStyle/>
            <a:p>
              <a:endParaRPr lang="en-US"/>
            </a:p>
          </p:txBody>
        </p:sp>
        <p:grpSp>
          <p:nvGrpSpPr>
            <p:cNvPr id="64533" name="Group 21"/>
            <p:cNvGrpSpPr>
              <a:grpSpLocks/>
            </p:cNvGrpSpPr>
            <p:nvPr/>
          </p:nvGrpSpPr>
          <p:grpSpPr bwMode="auto">
            <a:xfrm>
              <a:off x="0" y="0"/>
              <a:ext cx="2649" cy="749"/>
              <a:chOff x="0" y="0"/>
              <a:chExt cx="2649" cy="749"/>
            </a:xfrm>
          </p:grpSpPr>
          <p:sp>
            <p:nvSpPr>
              <p:cNvPr id="64528" name="Rectangle 16"/>
              <p:cNvSpPr>
                <a:spLocks noChangeArrowheads="1"/>
              </p:cNvSpPr>
              <p:nvPr/>
            </p:nvSpPr>
            <p:spPr bwMode="auto">
              <a:xfrm>
                <a:off x="0" y="0"/>
                <a:ext cx="2649" cy="0"/>
              </a:xfrm>
              <a:prstGeom prst="rect">
                <a:avLst/>
              </a:prstGeom>
              <a:noFill/>
              <a:ln w="9525">
                <a:noFill/>
                <a:miter lim="800000"/>
                <a:headEnd/>
                <a:tailEnd/>
              </a:ln>
              <a:effectLst/>
            </p:spPr>
            <p:txBody>
              <a:bodyPr>
                <a:spAutoFit/>
              </a:bodyPr>
              <a:lstStyle/>
              <a:p>
                <a:endParaRPr lang="en-US"/>
              </a:p>
            </p:txBody>
          </p:sp>
          <p:grpSp>
            <p:nvGrpSpPr>
              <p:cNvPr id="64532" name="Group 20"/>
              <p:cNvGrpSpPr>
                <a:grpSpLocks/>
              </p:cNvGrpSpPr>
              <p:nvPr/>
            </p:nvGrpSpPr>
            <p:grpSpPr bwMode="auto">
              <a:xfrm>
                <a:off x="0" y="0"/>
                <a:ext cx="2638" cy="749"/>
                <a:chOff x="0" y="0"/>
                <a:chExt cx="2638" cy="749"/>
              </a:xfrm>
            </p:grpSpPr>
            <p:sp>
              <p:nvSpPr>
                <p:cNvPr id="64529" name="Rectangle 17"/>
                <p:cNvSpPr>
                  <a:spLocks noChangeArrowheads="1"/>
                </p:cNvSpPr>
                <p:nvPr/>
              </p:nvSpPr>
              <p:spPr bwMode="auto">
                <a:xfrm>
                  <a:off x="0" y="0"/>
                  <a:ext cx="2638" cy="0"/>
                </a:xfrm>
                <a:prstGeom prst="rect">
                  <a:avLst/>
                </a:prstGeom>
                <a:noFill/>
                <a:ln w="9525">
                  <a:noFill/>
                  <a:miter lim="800000"/>
                  <a:headEnd/>
                  <a:tailEnd/>
                </a:ln>
                <a:effectLst/>
              </p:spPr>
              <p:txBody>
                <a:bodyPr>
                  <a:spAutoFit/>
                </a:bodyPr>
                <a:lstStyle/>
                <a:p>
                  <a:endParaRPr lang="en-US"/>
                </a:p>
              </p:txBody>
            </p:sp>
            <p:sp>
              <p:nvSpPr>
                <p:cNvPr id="64530" name="Rectangle 18"/>
                <p:cNvSpPr>
                  <a:spLocks noChangeArrowheads="1"/>
                </p:cNvSpPr>
                <p:nvPr/>
              </p:nvSpPr>
              <p:spPr bwMode="auto">
                <a:xfrm>
                  <a:off x="0" y="0"/>
                  <a:ext cx="2638" cy="749"/>
                </a:xfrm>
                <a:prstGeom prst="rect">
                  <a:avLst/>
                </a:prstGeom>
                <a:noFill/>
                <a:ln w="9525">
                  <a:noFill/>
                  <a:miter lim="800000"/>
                  <a:headEnd/>
                  <a:tailEnd/>
                </a:ln>
                <a:effectLst/>
              </p:spPr>
              <p:txBody>
                <a:bodyPr/>
                <a:lstStyle/>
                <a:p>
                  <a:pPr>
                    <a:spcBef>
                      <a:spcPct val="0"/>
                    </a:spcBef>
                  </a:pPr>
                  <a:r>
                    <a:rPr lang="en-US" sz="2400">
                      <a:latin typeface="Times New Roman" pitchFamily="18" charset="0"/>
                      <a:hlinkClick r:id="rId3"/>
                    </a:rPr>
                    <a:t>  </a:t>
                  </a:r>
                  <a:r>
                    <a:rPr lang="en-US" sz="7200">
                      <a:latin typeface="Times New Roman" pitchFamily="18" charset="0"/>
                    </a:rPr>
                    <a:t> </a:t>
                  </a:r>
                  <a:r>
                    <a:rPr lang="en-US" sz="2400">
                      <a:latin typeface="Times New Roman" pitchFamily="18" charset="0"/>
                    </a:rPr>
                    <a:t>              </a:t>
                  </a:r>
                </a:p>
              </p:txBody>
            </p:sp>
          </p:grpSp>
        </p:grpSp>
      </p:grpSp>
      <p:grpSp>
        <p:nvGrpSpPr>
          <p:cNvPr id="64542" name="Group 30"/>
          <p:cNvGrpSpPr>
            <a:grpSpLocks/>
          </p:cNvGrpSpPr>
          <p:nvPr/>
        </p:nvGrpSpPr>
        <p:grpSpPr bwMode="auto">
          <a:xfrm>
            <a:off x="1768475" y="2835275"/>
            <a:ext cx="5608638" cy="1189038"/>
            <a:chOff x="0" y="0"/>
            <a:chExt cx="3533" cy="749"/>
          </a:xfrm>
        </p:grpSpPr>
        <p:sp>
          <p:nvSpPr>
            <p:cNvPr id="64535" name="Rectangle 23"/>
            <p:cNvSpPr>
              <a:spLocks noChangeArrowheads="1"/>
            </p:cNvSpPr>
            <p:nvPr/>
          </p:nvSpPr>
          <p:spPr bwMode="auto">
            <a:xfrm>
              <a:off x="0" y="0"/>
              <a:ext cx="3533" cy="0"/>
            </a:xfrm>
            <a:prstGeom prst="rect">
              <a:avLst/>
            </a:prstGeom>
            <a:noFill/>
            <a:ln w="9525">
              <a:noFill/>
              <a:miter lim="800000"/>
              <a:headEnd/>
              <a:tailEnd/>
            </a:ln>
            <a:effectLst/>
          </p:spPr>
          <p:txBody>
            <a:bodyPr>
              <a:spAutoFit/>
            </a:bodyPr>
            <a:lstStyle/>
            <a:p>
              <a:endParaRPr lang="en-US"/>
            </a:p>
          </p:txBody>
        </p:sp>
        <p:grpSp>
          <p:nvGrpSpPr>
            <p:cNvPr id="64541" name="Group 29"/>
            <p:cNvGrpSpPr>
              <a:grpSpLocks/>
            </p:cNvGrpSpPr>
            <p:nvPr/>
          </p:nvGrpSpPr>
          <p:grpSpPr bwMode="auto">
            <a:xfrm>
              <a:off x="0" y="0"/>
              <a:ext cx="2649" cy="749"/>
              <a:chOff x="0" y="0"/>
              <a:chExt cx="2649" cy="749"/>
            </a:xfrm>
          </p:grpSpPr>
          <p:sp>
            <p:nvSpPr>
              <p:cNvPr id="64536" name="Rectangle 24"/>
              <p:cNvSpPr>
                <a:spLocks noChangeArrowheads="1"/>
              </p:cNvSpPr>
              <p:nvPr/>
            </p:nvSpPr>
            <p:spPr bwMode="auto">
              <a:xfrm>
                <a:off x="0" y="0"/>
                <a:ext cx="2649" cy="0"/>
              </a:xfrm>
              <a:prstGeom prst="rect">
                <a:avLst/>
              </a:prstGeom>
              <a:noFill/>
              <a:ln w="9525">
                <a:noFill/>
                <a:miter lim="800000"/>
                <a:headEnd/>
                <a:tailEnd/>
              </a:ln>
              <a:effectLst/>
            </p:spPr>
            <p:txBody>
              <a:bodyPr>
                <a:spAutoFit/>
              </a:bodyPr>
              <a:lstStyle/>
              <a:p>
                <a:endParaRPr lang="en-US"/>
              </a:p>
            </p:txBody>
          </p:sp>
          <p:grpSp>
            <p:nvGrpSpPr>
              <p:cNvPr id="64540" name="Group 28"/>
              <p:cNvGrpSpPr>
                <a:grpSpLocks/>
              </p:cNvGrpSpPr>
              <p:nvPr/>
            </p:nvGrpSpPr>
            <p:grpSpPr bwMode="auto">
              <a:xfrm>
                <a:off x="0" y="0"/>
                <a:ext cx="2638" cy="749"/>
                <a:chOff x="0" y="0"/>
                <a:chExt cx="2638" cy="749"/>
              </a:xfrm>
            </p:grpSpPr>
            <p:sp>
              <p:nvSpPr>
                <p:cNvPr id="64537" name="Rectangle 25"/>
                <p:cNvSpPr>
                  <a:spLocks noChangeArrowheads="1"/>
                </p:cNvSpPr>
                <p:nvPr/>
              </p:nvSpPr>
              <p:spPr bwMode="auto">
                <a:xfrm>
                  <a:off x="0" y="0"/>
                  <a:ext cx="2638" cy="0"/>
                </a:xfrm>
                <a:prstGeom prst="rect">
                  <a:avLst/>
                </a:prstGeom>
                <a:noFill/>
                <a:ln w="9525">
                  <a:noFill/>
                  <a:miter lim="800000"/>
                  <a:headEnd/>
                  <a:tailEnd/>
                </a:ln>
                <a:effectLst/>
              </p:spPr>
              <p:txBody>
                <a:bodyPr>
                  <a:spAutoFit/>
                </a:bodyPr>
                <a:lstStyle/>
                <a:p>
                  <a:endParaRPr lang="en-US"/>
                </a:p>
              </p:txBody>
            </p:sp>
            <p:sp>
              <p:nvSpPr>
                <p:cNvPr id="64538" name="Rectangle 26"/>
                <p:cNvSpPr>
                  <a:spLocks noChangeArrowheads="1"/>
                </p:cNvSpPr>
                <p:nvPr/>
              </p:nvSpPr>
              <p:spPr bwMode="auto">
                <a:xfrm>
                  <a:off x="0" y="0"/>
                  <a:ext cx="2638" cy="749"/>
                </a:xfrm>
                <a:prstGeom prst="rect">
                  <a:avLst/>
                </a:prstGeom>
                <a:noFill/>
                <a:ln w="9525">
                  <a:noFill/>
                  <a:miter lim="800000"/>
                  <a:headEnd/>
                  <a:tailEnd/>
                </a:ln>
                <a:effectLst/>
              </p:spPr>
              <p:txBody>
                <a:bodyPr/>
                <a:lstStyle/>
                <a:p>
                  <a:pPr>
                    <a:spcBef>
                      <a:spcPct val="0"/>
                    </a:spcBef>
                  </a:pPr>
                  <a:r>
                    <a:rPr lang="en-US" sz="2400">
                      <a:latin typeface="Times New Roman" pitchFamily="18" charset="0"/>
                      <a:hlinkClick r:id="rId4"/>
                    </a:rPr>
                    <a:t>  </a:t>
                  </a:r>
                  <a:r>
                    <a:rPr lang="en-US" sz="7200">
                      <a:latin typeface="Times New Roman" pitchFamily="18" charset="0"/>
                    </a:rPr>
                    <a:t> </a:t>
                  </a:r>
                  <a:r>
                    <a:rPr lang="en-US" sz="2400">
                      <a:latin typeface="Times New Roman" pitchFamily="18" charset="0"/>
                    </a:rPr>
                    <a:t>              </a:t>
                  </a:r>
                </a:p>
              </p:txBody>
            </p:sp>
          </p:grpSp>
        </p:grpSp>
      </p:grpSp>
      <p:sp>
        <p:nvSpPr>
          <p:cNvPr id="64544" name="Rectangle 32"/>
          <p:cNvSpPr>
            <a:spLocks noChangeArrowheads="1"/>
          </p:cNvSpPr>
          <p:nvPr/>
        </p:nvSpPr>
        <p:spPr bwMode="auto">
          <a:xfrm>
            <a:off x="-63500" y="977900"/>
            <a:ext cx="9144000" cy="0"/>
          </a:xfrm>
          <a:prstGeom prst="rect">
            <a:avLst/>
          </a:prstGeom>
          <a:noFill/>
          <a:ln w="9525">
            <a:noFill/>
            <a:miter lim="800000"/>
            <a:headEnd/>
            <a:tailEnd/>
          </a:ln>
          <a:effectLst/>
        </p:spPr>
        <p:txBody>
          <a:bodyPr>
            <a:spAutoFit/>
          </a:bodyPr>
          <a:lstStyle/>
          <a:p>
            <a:endParaRPr lang="en-US"/>
          </a:p>
        </p:txBody>
      </p:sp>
      <p:sp>
        <p:nvSpPr>
          <p:cNvPr id="64548" name="Rectangle 36"/>
          <p:cNvSpPr>
            <a:spLocks noChangeArrowheads="1"/>
          </p:cNvSpPr>
          <p:nvPr/>
        </p:nvSpPr>
        <p:spPr bwMode="auto">
          <a:xfrm>
            <a:off x="179388" y="3357563"/>
            <a:ext cx="9144000" cy="0"/>
          </a:xfrm>
          <a:prstGeom prst="rect">
            <a:avLst/>
          </a:prstGeom>
          <a:noFill/>
          <a:ln w="9525">
            <a:noFill/>
            <a:miter lim="800000"/>
            <a:headEnd/>
            <a:tailEnd/>
          </a:ln>
          <a:effectLst/>
        </p:spPr>
        <p:txBody>
          <a:bodyPr>
            <a:spAutoFit/>
          </a:bodyPr>
          <a:lstStyle/>
          <a:p>
            <a:endParaRPr lang="en-US"/>
          </a:p>
        </p:txBody>
      </p:sp>
      <p:sp>
        <p:nvSpPr>
          <p:cNvPr id="64551" name="Rectangle 39"/>
          <p:cNvSpPr>
            <a:spLocks noChangeArrowheads="1"/>
          </p:cNvSpPr>
          <p:nvPr/>
        </p:nvSpPr>
        <p:spPr bwMode="auto">
          <a:xfrm>
            <a:off x="-49213" y="611188"/>
            <a:ext cx="9144001" cy="0"/>
          </a:xfrm>
          <a:prstGeom prst="rect">
            <a:avLst/>
          </a:prstGeom>
          <a:noFill/>
          <a:ln w="9525">
            <a:noFill/>
            <a:miter lim="800000"/>
            <a:headEnd/>
            <a:tailEnd/>
          </a:ln>
          <a:effectLst/>
        </p:spPr>
        <p:txBody>
          <a:bodyPr>
            <a:spAutoFit/>
          </a:bodyPr>
          <a:lstStyle/>
          <a:p>
            <a:endParaRPr lang="en-US"/>
          </a:p>
        </p:txBody>
      </p:sp>
      <p:sp>
        <p:nvSpPr>
          <p:cNvPr id="64554" name="Rectangle 42"/>
          <p:cNvSpPr>
            <a:spLocks noChangeArrowheads="1"/>
          </p:cNvSpPr>
          <p:nvPr/>
        </p:nvSpPr>
        <p:spPr bwMode="auto">
          <a:xfrm>
            <a:off x="0" y="2205038"/>
            <a:ext cx="9144000" cy="0"/>
          </a:xfrm>
          <a:prstGeom prst="rect">
            <a:avLst/>
          </a:prstGeom>
          <a:noFill/>
          <a:ln w="9525">
            <a:noFill/>
            <a:miter lim="800000"/>
            <a:headEnd/>
            <a:tailEnd/>
          </a:ln>
          <a:effectLst/>
        </p:spPr>
        <p:txBody>
          <a:bodyPr>
            <a:spAutoFit/>
          </a:bodyPr>
          <a:lstStyle/>
          <a:p>
            <a:endParaRPr lang="en-US"/>
          </a:p>
        </p:txBody>
      </p:sp>
      <p:grpSp>
        <p:nvGrpSpPr>
          <p:cNvPr id="64558" name="Group 46"/>
          <p:cNvGrpSpPr>
            <a:grpSpLocks/>
          </p:cNvGrpSpPr>
          <p:nvPr/>
        </p:nvGrpSpPr>
        <p:grpSpPr bwMode="auto">
          <a:xfrm>
            <a:off x="2009775" y="2206625"/>
            <a:ext cx="5126038" cy="2393950"/>
            <a:chOff x="0" y="0"/>
            <a:chExt cx="3229" cy="1508"/>
          </a:xfrm>
        </p:grpSpPr>
        <p:sp>
          <p:nvSpPr>
            <p:cNvPr id="64555" name="Rectangle 43"/>
            <p:cNvSpPr>
              <a:spLocks noChangeArrowheads="1"/>
            </p:cNvSpPr>
            <p:nvPr/>
          </p:nvSpPr>
          <p:spPr bwMode="auto">
            <a:xfrm>
              <a:off x="0" y="0"/>
              <a:ext cx="1575" cy="0"/>
            </a:xfrm>
            <a:prstGeom prst="rect">
              <a:avLst/>
            </a:prstGeom>
            <a:noFill/>
            <a:ln w="9525">
              <a:noFill/>
              <a:miter lim="800000"/>
              <a:headEnd/>
              <a:tailEnd/>
            </a:ln>
            <a:effectLst/>
          </p:spPr>
          <p:txBody>
            <a:bodyPr>
              <a:spAutoFit/>
            </a:bodyPr>
            <a:lstStyle/>
            <a:p>
              <a:endParaRPr lang="en-US"/>
            </a:p>
          </p:txBody>
        </p:sp>
        <p:sp>
          <p:nvSpPr>
            <p:cNvPr id="64556" name="Rectangle 44"/>
            <p:cNvSpPr>
              <a:spLocks noChangeArrowheads="1"/>
            </p:cNvSpPr>
            <p:nvPr/>
          </p:nvSpPr>
          <p:spPr bwMode="auto">
            <a:xfrm>
              <a:off x="0" y="0"/>
              <a:ext cx="3229" cy="1508"/>
            </a:xfrm>
            <a:prstGeom prst="rect">
              <a:avLst/>
            </a:prstGeom>
            <a:noFill/>
            <a:ln w="9525">
              <a:noFill/>
              <a:miter lim="800000"/>
              <a:headEnd/>
              <a:tailEnd/>
            </a:ln>
            <a:effectLst/>
          </p:spPr>
          <p:txBody>
            <a:bodyPr anchor="b"/>
            <a:lstStyle/>
            <a:p>
              <a:pPr algn="r">
                <a:spcBef>
                  <a:spcPct val="0"/>
                </a:spcBef>
              </a:pPr>
              <a:r>
                <a:rPr lang="en-US" sz="2400">
                  <a:latin typeface="Times New Roman" pitchFamily="18" charset="0"/>
                </a:rPr>
                <a:t>  </a:t>
              </a:r>
              <a:r>
                <a:rPr lang="en-US" sz="15100">
                  <a:latin typeface="Times New Roman" pitchFamily="18" charset="0"/>
                </a:rPr>
                <a:t> </a:t>
              </a:r>
              <a:r>
                <a:rPr lang="en-US" sz="2400">
                  <a:latin typeface="Times New Roman" pitchFamily="18" charset="0"/>
                </a:rPr>
                <a:t>                                         </a:t>
              </a:r>
            </a:p>
          </p:txBody>
        </p:sp>
      </p:grpSp>
      <p:sp>
        <p:nvSpPr>
          <p:cNvPr id="64559" name="Rectangle 47"/>
          <p:cNvSpPr>
            <a:spLocks noChangeArrowheads="1"/>
          </p:cNvSpPr>
          <p:nvPr/>
        </p:nvSpPr>
        <p:spPr bwMode="auto">
          <a:xfrm>
            <a:off x="496888" y="617538"/>
            <a:ext cx="9144000" cy="0"/>
          </a:xfrm>
          <a:prstGeom prst="rect">
            <a:avLst/>
          </a:prstGeom>
          <a:noFill/>
          <a:ln w="9525">
            <a:noFill/>
            <a:miter lim="800000"/>
            <a:headEnd/>
            <a:tailEnd/>
          </a:ln>
          <a:effectLst/>
        </p:spPr>
        <p:txBody>
          <a:bodyPr>
            <a:spAutoFit/>
          </a:bodyPr>
          <a:lstStyle/>
          <a:p>
            <a:endParaRPr lang="en-US"/>
          </a:p>
        </p:txBody>
      </p:sp>
      <p:sp>
        <p:nvSpPr>
          <p:cNvPr id="64562" name="Rectangle 50"/>
          <p:cNvSpPr>
            <a:spLocks noChangeArrowheads="1"/>
          </p:cNvSpPr>
          <p:nvPr/>
        </p:nvSpPr>
        <p:spPr bwMode="auto">
          <a:xfrm>
            <a:off x="0" y="692150"/>
            <a:ext cx="9144000" cy="0"/>
          </a:xfrm>
          <a:prstGeom prst="rect">
            <a:avLst/>
          </a:prstGeom>
          <a:noFill/>
          <a:ln w="9525">
            <a:noFill/>
            <a:miter lim="800000"/>
            <a:headEnd/>
            <a:tailEnd/>
          </a:ln>
          <a:effectLst/>
        </p:spPr>
        <p:txBody>
          <a:bodyPr>
            <a:spAutoFit/>
          </a:bodyPr>
          <a:lstStyle/>
          <a:p>
            <a:endParaRPr lang="en-US"/>
          </a:p>
        </p:txBody>
      </p:sp>
      <p:pic>
        <p:nvPicPr>
          <p:cNvPr id="64575" name="Picture 63" descr="keymap_r1_c1"/>
          <p:cNvPicPr>
            <a:picLocks noChangeAspect="1" noChangeArrowheads="1"/>
          </p:cNvPicPr>
          <p:nvPr/>
        </p:nvPicPr>
        <p:blipFill>
          <a:blip r:embed="rId5" cstate="print"/>
          <a:srcRect/>
          <a:stretch>
            <a:fillRect/>
          </a:stretch>
        </p:blipFill>
        <p:spPr bwMode="auto">
          <a:xfrm>
            <a:off x="0" y="981075"/>
            <a:ext cx="5364163" cy="5876925"/>
          </a:xfrm>
          <a:prstGeom prst="rect">
            <a:avLst/>
          </a:prstGeom>
          <a:noFill/>
        </p:spPr>
      </p:pic>
      <p:sp>
        <p:nvSpPr>
          <p:cNvPr id="64581" name="Text Box 69"/>
          <p:cNvSpPr txBox="1">
            <a:spLocks noChangeArrowheads="1"/>
          </p:cNvSpPr>
          <p:nvPr/>
        </p:nvSpPr>
        <p:spPr bwMode="auto">
          <a:xfrm>
            <a:off x="4716463" y="3068638"/>
            <a:ext cx="4248150" cy="3749675"/>
          </a:xfrm>
          <a:prstGeom prst="rect">
            <a:avLst/>
          </a:prstGeom>
          <a:solidFill>
            <a:schemeClr val="bg1"/>
          </a:solidFill>
          <a:ln w="9525">
            <a:noFill/>
            <a:miter lim="800000"/>
            <a:headEnd/>
            <a:tailEnd/>
          </a:ln>
          <a:effectLst/>
        </p:spPr>
        <p:txBody>
          <a:bodyPr>
            <a:spAutoFit/>
          </a:bodyPr>
          <a:lstStyle/>
          <a:p>
            <a:pPr>
              <a:spcBef>
                <a:spcPct val="50000"/>
              </a:spcBef>
            </a:pPr>
            <a:r>
              <a:rPr lang="en-US" sz="2000"/>
              <a:t>Since the play was performed long ago in a simple open theater, backdrops were not used and there were only a few props.  Most of the scenery had to be imagined by the audience.  Since backdrops could not be used to create mood and atmosphere, the atmosphere had to be created by the few props they used and by the acting of the actors.  For example, a cauldron would have been used in the first scene with the witches, and it would have served to create a mood of evil foreboding.                   </a:t>
            </a:r>
          </a:p>
        </p:txBody>
      </p:sp>
      <p:sp>
        <p:nvSpPr>
          <p:cNvPr id="64514" name="Rectangle 2"/>
          <p:cNvSpPr>
            <a:spLocks noGrp="1" noChangeArrowheads="1"/>
          </p:cNvSpPr>
          <p:nvPr>
            <p:ph type="title"/>
          </p:nvPr>
        </p:nvSpPr>
        <p:spPr>
          <a:xfrm>
            <a:off x="0" y="333375"/>
            <a:ext cx="7772400" cy="1143000"/>
          </a:xfrm>
          <a:solidFill>
            <a:srgbClr val="800000"/>
          </a:solidFill>
        </p:spPr>
        <p:txBody>
          <a:bodyPr/>
          <a:lstStyle/>
          <a:p>
            <a:r>
              <a:rPr lang="en-US" sz="7200">
                <a:solidFill>
                  <a:schemeClr val="bg1"/>
                </a:solidFill>
                <a:latin typeface="Vivaldi" pitchFamily="66" charset="0"/>
              </a:rPr>
              <a:t>The Setting</a:t>
            </a:r>
          </a:p>
        </p:txBody>
      </p:sp>
      <p:sp>
        <p:nvSpPr>
          <p:cNvPr id="64574" name="Rectangle 62"/>
          <p:cNvSpPr>
            <a:spLocks noChangeArrowheads="1"/>
          </p:cNvSpPr>
          <p:nvPr>
            <p:ph type="body" sz="half" idx="1"/>
          </p:nvPr>
        </p:nvSpPr>
        <p:spPr>
          <a:xfrm>
            <a:off x="4427538" y="1557338"/>
            <a:ext cx="4248150" cy="1366837"/>
          </a:xfrm>
          <a:solidFill>
            <a:schemeClr val="tx1"/>
          </a:solidFill>
          <a:ln/>
        </p:spPr>
        <p:txBody>
          <a:bodyPr/>
          <a:lstStyle/>
          <a:p>
            <a:pPr>
              <a:lnSpc>
                <a:spcPct val="90000"/>
              </a:lnSpc>
              <a:spcBef>
                <a:spcPct val="0"/>
              </a:spcBef>
              <a:buFontTx/>
              <a:buNone/>
            </a:pPr>
            <a:r>
              <a:rPr lang="en-US" sz="2400">
                <a:solidFill>
                  <a:schemeClr val="bg1"/>
                </a:solidFill>
                <a:latin typeface="Monotype Corsiva" pitchFamily="66" charset="0"/>
              </a:rPr>
              <a:t>The general setting of Macbeth is tenth and eleventh century Scotland.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dissolve">
                                      <p:cBhvr>
                                        <p:cTn id="7" dur="500"/>
                                        <p:tgtEl>
                                          <p:spTgt spid="6451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4526"/>
                                        </p:tgtEl>
                                        <p:attrNameLst>
                                          <p:attrName>style.visibility</p:attrName>
                                        </p:attrNameLst>
                                      </p:cBhvr>
                                      <p:to>
                                        <p:strVal val="visible"/>
                                      </p:to>
                                    </p:set>
                                    <p:animEffect transition="in" filter="dissolve">
                                      <p:cBhvr>
                                        <p:cTn id="11" dur="500"/>
                                        <p:tgtEl>
                                          <p:spTgt spid="64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0"/>
            <a:ext cx="9144000" cy="1295400"/>
          </a:xfrm>
          <a:solidFill>
            <a:srgbClr val="800000"/>
          </a:solidFill>
        </p:spPr>
        <p:txBody>
          <a:bodyPr/>
          <a:lstStyle/>
          <a:p>
            <a:r>
              <a:rPr lang="en-US" sz="6600">
                <a:solidFill>
                  <a:srgbClr val="FFFF99"/>
                </a:solidFill>
                <a:latin typeface="Vivaldi" pitchFamily="66" charset="0"/>
              </a:rPr>
              <a:t>The Characters</a:t>
            </a:r>
          </a:p>
        </p:txBody>
      </p:sp>
      <p:sp>
        <p:nvSpPr>
          <p:cNvPr id="65539" name="Rectangle 3"/>
          <p:cNvSpPr>
            <a:spLocks noGrp="1" noChangeArrowheads="1"/>
          </p:cNvSpPr>
          <p:nvPr>
            <p:ph type="body" idx="1"/>
          </p:nvPr>
        </p:nvSpPr>
        <p:spPr>
          <a:xfrm>
            <a:off x="684213" y="1412875"/>
            <a:ext cx="7772400" cy="4895850"/>
          </a:xfrm>
        </p:spPr>
        <p:txBody>
          <a:bodyPr/>
          <a:lstStyle/>
          <a:p>
            <a:pPr marL="609600" indent="-609600">
              <a:lnSpc>
                <a:spcPct val="80000"/>
              </a:lnSpc>
              <a:buFontTx/>
              <a:buNone/>
            </a:pPr>
            <a:r>
              <a:rPr lang="en-US" sz="2800">
                <a:latin typeface="Monotype Corsiva" pitchFamily="66" charset="0"/>
              </a:rPr>
              <a:t>As we learn about the characters from the play, you will be expected to complete a character profile on </a:t>
            </a:r>
            <a:r>
              <a:rPr lang="en-US" sz="2800" b="1">
                <a:latin typeface="Monotype Corsiva" pitchFamily="66" charset="0"/>
              </a:rPr>
              <a:t>one </a:t>
            </a:r>
            <a:r>
              <a:rPr lang="en-US" sz="2800">
                <a:latin typeface="Monotype Corsiva" pitchFamily="66" charset="0"/>
              </a:rPr>
              <a:t>of the characters from the play.  I will provide you with a character analysis for each scene of the play…you may find this useful for your characterization.</a:t>
            </a:r>
          </a:p>
          <a:p>
            <a:pPr marL="609600" indent="-609600">
              <a:lnSpc>
                <a:spcPct val="80000"/>
              </a:lnSpc>
              <a:buFontTx/>
              <a:buNone/>
            </a:pPr>
            <a:r>
              <a:rPr lang="en-US" sz="2800">
                <a:latin typeface="Monotype Corsiva" pitchFamily="66" charset="0"/>
              </a:rPr>
              <a:t>By using </a:t>
            </a:r>
            <a:r>
              <a:rPr lang="en-US" sz="2800" b="1">
                <a:solidFill>
                  <a:srgbClr val="990000"/>
                </a:solidFill>
                <a:latin typeface="Monotype Corsiva" pitchFamily="66" charset="0"/>
              </a:rPr>
              <a:t>direct and indirect characterization methods</a:t>
            </a:r>
            <a:r>
              <a:rPr lang="en-US" sz="2800">
                <a:solidFill>
                  <a:srgbClr val="990000"/>
                </a:solidFill>
                <a:latin typeface="Monotype Corsiva" pitchFamily="66" charset="0"/>
              </a:rPr>
              <a:t>,</a:t>
            </a:r>
            <a:r>
              <a:rPr lang="en-US" sz="2800">
                <a:latin typeface="Monotype Corsiva" pitchFamily="66" charset="0"/>
              </a:rPr>
              <a:t> describe characters traits using specific examples from the play.  Remember to use quotations when taking lines from the play.</a:t>
            </a:r>
          </a:p>
          <a:p>
            <a:pPr marL="609600" indent="-609600">
              <a:lnSpc>
                <a:spcPct val="80000"/>
              </a:lnSpc>
              <a:buFontTx/>
              <a:buAutoNum type="arabicPeriod"/>
            </a:pPr>
            <a:r>
              <a:rPr lang="en-US" sz="2800">
                <a:latin typeface="Monotype Corsiva" pitchFamily="66" charset="0"/>
              </a:rPr>
              <a:t>Note what </a:t>
            </a:r>
            <a:r>
              <a:rPr lang="en-US" sz="2800" b="1">
                <a:solidFill>
                  <a:srgbClr val="990000"/>
                </a:solidFill>
                <a:latin typeface="Monotype Corsiva" pitchFamily="66" charset="0"/>
              </a:rPr>
              <a:t>type </a:t>
            </a:r>
            <a:r>
              <a:rPr lang="en-US" sz="2800">
                <a:latin typeface="Monotype Corsiva" pitchFamily="66" charset="0"/>
              </a:rPr>
              <a:t>of character he/she is (ie, flat, round, stock…) and why.</a:t>
            </a:r>
          </a:p>
          <a:p>
            <a:pPr marL="609600" indent="-609600">
              <a:lnSpc>
                <a:spcPct val="80000"/>
              </a:lnSpc>
              <a:buFontTx/>
              <a:buAutoNum type="arabicPeriod"/>
            </a:pPr>
            <a:r>
              <a:rPr lang="en-US" sz="2800">
                <a:latin typeface="Monotype Corsiva" pitchFamily="66" charset="0"/>
              </a:rPr>
              <a:t>Note the </a:t>
            </a:r>
            <a:r>
              <a:rPr lang="en-US" sz="2800" b="1">
                <a:solidFill>
                  <a:srgbClr val="990000"/>
                </a:solidFill>
                <a:latin typeface="Monotype Corsiva" pitchFamily="66" charset="0"/>
              </a:rPr>
              <a:t>function</a:t>
            </a:r>
            <a:r>
              <a:rPr lang="en-US" sz="2800">
                <a:latin typeface="Monotype Corsiva" pitchFamily="66" charset="0"/>
              </a:rPr>
              <a:t> of the character in the play (minor character, protagonist, antagonist, major)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17625" y="-1104900"/>
            <a:ext cx="9144000" cy="0"/>
          </a:xfrm>
          <a:prstGeom prst="rect">
            <a:avLst/>
          </a:prstGeom>
          <a:solidFill>
            <a:srgbClr val="EEEEEE"/>
          </a:solidFill>
          <a:ln w="9525">
            <a:noFill/>
            <a:miter lim="800000"/>
            <a:headEnd/>
            <a:tailEnd/>
          </a:ln>
          <a:effectLst/>
        </p:spPr>
        <p:txBody>
          <a:bodyPr>
            <a:spAutoFit/>
          </a:bodyPr>
          <a:lstStyle/>
          <a:p>
            <a:endParaRPr lang="en-US"/>
          </a:p>
        </p:txBody>
      </p:sp>
      <p:sp>
        <p:nvSpPr>
          <p:cNvPr id="26633" name="Text Box 9"/>
          <p:cNvSpPr txBox="1">
            <a:spLocks noChangeArrowheads="1"/>
          </p:cNvSpPr>
          <p:nvPr/>
        </p:nvSpPr>
        <p:spPr bwMode="auto">
          <a:xfrm>
            <a:off x="0" y="0"/>
            <a:ext cx="9144000" cy="641350"/>
          </a:xfrm>
          <a:prstGeom prst="rect">
            <a:avLst/>
          </a:prstGeom>
          <a:solidFill>
            <a:srgbClr val="800000"/>
          </a:solidFill>
          <a:ln w="9525">
            <a:noFill/>
            <a:miter lim="800000"/>
            <a:headEnd/>
            <a:tailEnd/>
          </a:ln>
          <a:effectLst/>
        </p:spPr>
        <p:txBody>
          <a:bodyPr>
            <a:spAutoFit/>
          </a:bodyPr>
          <a:lstStyle/>
          <a:p>
            <a:pPr algn="ctr">
              <a:spcBef>
                <a:spcPct val="50000"/>
              </a:spcBef>
            </a:pPr>
            <a:r>
              <a:rPr lang="en-US" sz="3600" u="sng">
                <a:solidFill>
                  <a:schemeClr val="bg1"/>
                </a:solidFill>
                <a:latin typeface="Vivaldi" pitchFamily="66" charset="0"/>
              </a:rPr>
              <a:t>Character Map:</a:t>
            </a:r>
            <a:r>
              <a:rPr lang="en-US" sz="3600">
                <a:solidFill>
                  <a:schemeClr val="bg1"/>
                </a:solidFill>
                <a:latin typeface="Vivaldi" pitchFamily="66" charset="0"/>
              </a:rPr>
              <a:t> </a:t>
            </a:r>
            <a:r>
              <a:rPr lang="en-US" sz="3600" b="1">
                <a:solidFill>
                  <a:schemeClr val="bg1"/>
                </a:solidFill>
                <a:latin typeface="Vivaldi" pitchFamily="66" charset="0"/>
              </a:rPr>
              <a:t>Macbeth</a:t>
            </a:r>
          </a:p>
        </p:txBody>
      </p:sp>
      <p:pic>
        <p:nvPicPr>
          <p:cNvPr id="26634" name="Picture 10" descr="character map"/>
          <p:cNvPicPr>
            <a:picLocks noChangeAspect="1" noChangeArrowheads="1"/>
          </p:cNvPicPr>
          <p:nvPr/>
        </p:nvPicPr>
        <p:blipFill>
          <a:blip r:embed="rId3" cstate="print"/>
          <a:srcRect/>
          <a:stretch>
            <a:fillRect/>
          </a:stretch>
        </p:blipFill>
        <p:spPr bwMode="auto">
          <a:xfrm>
            <a:off x="323850" y="836613"/>
            <a:ext cx="8424863" cy="5527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633">
                                            <p:bg/>
                                          </p:spTgt>
                                        </p:tgtEl>
                                        <p:attrNameLst>
                                          <p:attrName>style.visibility</p:attrName>
                                        </p:attrNameLst>
                                      </p:cBhvr>
                                      <p:to>
                                        <p:strVal val="visible"/>
                                      </p:to>
                                    </p:set>
                                    <p:animEffect transition="in" filter="dissolve">
                                      <p:cBhvr>
                                        <p:cTn id="7" dur="500"/>
                                        <p:tgtEl>
                                          <p:spTgt spid="2663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633">
                                            <p:txEl>
                                              <p:pRg st="0" end="0"/>
                                            </p:txEl>
                                          </p:spTgt>
                                        </p:tgtEl>
                                        <p:attrNameLst>
                                          <p:attrName>style.visibility</p:attrName>
                                        </p:attrNameLst>
                                      </p:cBhvr>
                                      <p:to>
                                        <p:strVal val="visible"/>
                                      </p:to>
                                    </p:set>
                                    <p:animEffect transition="in" filter="dissolve">
                                      <p:cBhvr>
                                        <p:cTn id="10" dur="500"/>
                                        <p:tgtEl>
                                          <p:spTgt spid="2663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3" presetClass="emph" presetSubtype="0" fill="remove" nodeType="clickEffect">
                                  <p:stCondLst>
                                    <p:cond delay="0"/>
                                  </p:stCondLst>
                                  <p:childTnLst>
                                    <p:animClr clrSpc="rgb" dir="cw">
                                      <p:cBhvr override="childStyle">
                                        <p:cTn id="14" dur="1500" accel="50000" autoRev="1" fill="hold" tmFilter="0, 0; .33333, 1; 1, 1">
                                          <p:stCondLst>
                                            <p:cond delay="0"/>
                                          </p:stCondLst>
                                        </p:cTn>
                                        <p:tgtEl>
                                          <p:spTgt spid="26633">
                                            <p:txEl>
                                              <p:pRg st="0" end="0"/>
                                            </p:txEl>
                                          </p:spTgt>
                                        </p:tgtEl>
                                        <p:attrNameLst>
                                          <p:attrName>style.color</p:attrName>
                                        </p:attrNameLst>
                                      </p:cBhvr>
                                      <p:to>
                                        <a:schemeClr val="accent2"/>
                                      </p:to>
                                    </p:animClr>
                                    <p:animClr clrSpc="rgb" dir="cw">
                                      <p:cBhvr>
                                        <p:cTn id="15" dur="1500" accel="50000" autoRev="1" fill="hold" tmFilter="0, 0; .33333, 1; 1, 1">
                                          <p:stCondLst>
                                            <p:cond delay="0"/>
                                          </p:stCondLst>
                                        </p:cTn>
                                        <p:tgtEl>
                                          <p:spTgt spid="26633">
                                            <p:txEl>
                                              <p:pRg st="0" end="0"/>
                                            </p:txEl>
                                          </p:spTgt>
                                        </p:tgtEl>
                                        <p:attrNameLst>
                                          <p:attrName>fillcolor</p:attrName>
                                        </p:attrNameLst>
                                      </p:cBhvr>
                                      <p:to>
                                        <a:schemeClr val="accent2"/>
                                      </p:to>
                                    </p:animClr>
                                    <p:set>
                                      <p:cBhvr>
                                        <p:cTn id="16" dur="3000" fill="hold"/>
                                        <p:tgtEl>
                                          <p:spTgt spid="26633">
                                            <p:txEl>
                                              <p:pRg st="0" end="0"/>
                                            </p:txEl>
                                          </p:spTgt>
                                        </p:tgtEl>
                                        <p:attrNameLst>
                                          <p:attrName>fill.type</p:attrName>
                                        </p:attrNameLst>
                                      </p:cBhvr>
                                      <p:to>
                                        <p:strVal val="solid"/>
                                      </p:to>
                                    </p:set>
                                    <p:set>
                                      <p:cBhvr>
                                        <p:cTn id="17" dur="3000" fill="hold"/>
                                        <p:tgtEl>
                                          <p:spTgt spid="26633">
                                            <p:txEl>
                                              <p:pRg st="0" end="0"/>
                                            </p:txEl>
                                          </p:spTgt>
                                        </p:tgtEl>
                                        <p:attrNameLst>
                                          <p:attrName>fill.on</p:attrName>
                                        </p:attrNameLst>
                                      </p:cBhvr>
                                      <p:to>
                                        <p:strVal val="true"/>
                                      </p:to>
                                    </p:set>
                                    <p:animScale>
                                      <p:cBhvr>
                                        <p:cTn id="18" dur="1500" accel="50000" autoRev="1" fill="hold" tmFilter="0, 0; .33333, 1; 1, 1">
                                          <p:stCondLst>
                                            <p:cond delay="0"/>
                                          </p:stCondLst>
                                        </p:cTn>
                                        <p:tgtEl>
                                          <p:spTgt spid="26633">
                                            <p:txEl>
                                              <p:pRg st="0" end="0"/>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build="allAtOnce"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sz="6000">
                <a:solidFill>
                  <a:schemeClr val="bg1"/>
                </a:solidFill>
                <a:latin typeface="Vivaldi" pitchFamily="66" charset="0"/>
              </a:rPr>
              <a:t>Act One Scene One:</a:t>
            </a:r>
            <a:br>
              <a:rPr lang="en-US" sz="6000">
                <a:solidFill>
                  <a:schemeClr val="bg1"/>
                </a:solidFill>
                <a:latin typeface="Vivaldi" pitchFamily="66" charset="0"/>
              </a:rPr>
            </a:br>
            <a:r>
              <a:rPr lang="en-US" sz="6000">
                <a:solidFill>
                  <a:schemeClr val="bg1"/>
                </a:solidFill>
                <a:latin typeface="Vivaldi" pitchFamily="66" charset="0"/>
              </a:rPr>
              <a:t>Setting </a:t>
            </a:r>
            <a:r>
              <a:rPr lang="en-US" sz="6000">
                <a:solidFill>
                  <a:schemeClr val="tx1"/>
                </a:solidFill>
                <a:latin typeface="Vivaldi" pitchFamily="66" charset="0"/>
              </a:rPr>
              <a:t>the</a:t>
            </a:r>
            <a:r>
              <a:rPr lang="en-US" sz="6000">
                <a:solidFill>
                  <a:schemeClr val="bg1"/>
                </a:solidFill>
                <a:latin typeface="Vivaldi" pitchFamily="66" charset="0"/>
              </a:rPr>
              <a:t> Stage</a:t>
            </a:r>
          </a:p>
        </p:txBody>
      </p:sp>
      <p:sp>
        <p:nvSpPr>
          <p:cNvPr id="197637" name="Rectangle 5"/>
          <p:cNvSpPr>
            <a:spLocks noGrp="1" noChangeArrowheads="1"/>
          </p:cNvSpPr>
          <p:nvPr>
            <p:ph type="body" idx="1"/>
          </p:nvPr>
        </p:nvSpPr>
        <p:spPr>
          <a:xfrm>
            <a:off x="250825" y="2133600"/>
            <a:ext cx="8642350" cy="4724400"/>
          </a:xfrm>
          <a:solidFill>
            <a:srgbClr val="800000"/>
          </a:solidFill>
        </p:spPr>
        <p:txBody>
          <a:bodyPr/>
          <a:lstStyle/>
          <a:p>
            <a:pPr>
              <a:lnSpc>
                <a:spcPct val="80000"/>
              </a:lnSpc>
              <a:buFont typeface="Wingdings" pitchFamily="2" charset="2"/>
              <a:buChar char="§"/>
            </a:pPr>
            <a:r>
              <a:rPr lang="en-US" sz="2800">
                <a:solidFill>
                  <a:schemeClr val="bg1"/>
                </a:solidFill>
                <a:latin typeface="Monotype Corsiva" pitchFamily="66" charset="0"/>
              </a:rPr>
              <a:t>This opening scene not only quickly captures our attention, but also sets the </a:t>
            </a:r>
            <a:r>
              <a:rPr lang="en-US" sz="3600">
                <a:solidFill>
                  <a:schemeClr val="bg1"/>
                </a:solidFill>
                <a:latin typeface="Monotype Corsiva" pitchFamily="66" charset="0"/>
              </a:rPr>
              <a:t>atmosphere</a:t>
            </a:r>
            <a:r>
              <a:rPr lang="en-US" sz="2800">
                <a:solidFill>
                  <a:schemeClr val="bg1"/>
                </a:solidFill>
                <a:latin typeface="Monotype Corsiva" pitchFamily="66" charset="0"/>
              </a:rPr>
              <a:t> of the play.  The scene opens on a barren, deserted, and unspecified place.  Amidst thunder, lightning, and fog, we are introduced to three supernatural creatures.  They are referred to as Witches.  The Witches plan to meet Macbeth when the “hurlyburly’s done,” but their purpose remains unspoken, creating a sense of mystery and suspense.  </a:t>
            </a:r>
          </a:p>
          <a:p>
            <a:pPr>
              <a:lnSpc>
                <a:spcPct val="80000"/>
              </a:lnSpc>
              <a:buFont typeface="Wingdings" pitchFamily="2" charset="2"/>
              <a:buChar char="§"/>
            </a:pPr>
            <a:r>
              <a:rPr lang="en-US" sz="2800">
                <a:solidFill>
                  <a:schemeClr val="bg1"/>
                </a:solidFill>
                <a:latin typeface="Monotype Corsiva" pitchFamily="66" charset="0"/>
              </a:rPr>
              <a:t>The last two lines of the scene, “Fair is foul, and foul is fair.  Hover through the fog and filthy air,” introduce a principal </a:t>
            </a:r>
            <a:r>
              <a:rPr lang="en-US" sz="4000">
                <a:solidFill>
                  <a:schemeClr val="bg1"/>
                </a:solidFill>
                <a:latin typeface="Monotype Corsiva" pitchFamily="66" charset="0"/>
              </a:rPr>
              <a:t>theme </a:t>
            </a:r>
            <a:r>
              <a:rPr lang="en-US" sz="2800">
                <a:solidFill>
                  <a:schemeClr val="bg1"/>
                </a:solidFill>
                <a:latin typeface="Monotype Corsiva" pitchFamily="66" charset="0"/>
              </a:rPr>
              <a:t>of the play: </a:t>
            </a:r>
            <a:r>
              <a:rPr lang="en-US">
                <a:solidFill>
                  <a:schemeClr val="bg1"/>
                </a:solidFill>
                <a:latin typeface="Monotype Corsiva" pitchFamily="66" charset="0"/>
              </a:rPr>
              <a:t>the discrepancy between appearance and reality.</a:t>
            </a:r>
          </a:p>
        </p:txBody>
      </p:sp>
      <p:pic>
        <p:nvPicPr>
          <p:cNvPr id="197638" name="MSj03882640000[1].wav">
            <a:hlinkClick r:id="" action="ppaction://media"/>
          </p:cNvPr>
          <p:cNvPicPr>
            <a:picLocks noRot="1" noChangeAspect="1" noChangeArrowheads="1"/>
          </p:cNvPicPr>
          <p:nvPr>
            <a:audioFile r:link="rId1"/>
          </p:nvPr>
        </p:nvPicPr>
        <p:blipFill>
          <a:blip r:embed="rId5" cstate="print"/>
          <a:srcRect/>
          <a:stretch>
            <a:fillRect/>
          </a:stretch>
        </p:blipFill>
        <p:spPr bwMode="auto">
          <a:xfrm>
            <a:off x="8532813" y="6237288"/>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331" fill="hold"/>
                                        <p:tgtEl>
                                          <p:spTgt spid="19763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9763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684213" y="260350"/>
            <a:ext cx="7772400" cy="1143000"/>
          </a:xfrm>
          <a:gradFill rotWithShape="1">
            <a:gsLst>
              <a:gs pos="0">
                <a:schemeClr val="bg2"/>
              </a:gs>
              <a:gs pos="100000">
                <a:schemeClr val="bg2">
                  <a:gamma/>
                  <a:shade val="46275"/>
                  <a:invGamma/>
                </a:schemeClr>
              </a:gs>
            </a:gsLst>
            <a:lin ang="5400000" scaled="1"/>
          </a:gradFill>
        </p:spPr>
        <p:txBody>
          <a:bodyPr/>
          <a:lstStyle/>
          <a:p>
            <a:r>
              <a:rPr lang="en-US" sz="6600">
                <a:solidFill>
                  <a:schemeClr val="bg1"/>
                </a:solidFill>
                <a:latin typeface="Vivaldi" pitchFamily="66" charset="0"/>
              </a:rPr>
              <a:t>Act One Scene One</a:t>
            </a:r>
          </a:p>
        </p:txBody>
      </p:sp>
      <p:sp>
        <p:nvSpPr>
          <p:cNvPr id="199683" name="Rectangle 3"/>
          <p:cNvSpPr>
            <a:spLocks noGrp="1" noChangeArrowheads="1"/>
          </p:cNvSpPr>
          <p:nvPr>
            <p:ph type="body" idx="1"/>
          </p:nvPr>
        </p:nvSpPr>
        <p:spPr>
          <a:xfrm>
            <a:off x="971550" y="5013325"/>
            <a:ext cx="7524750" cy="1844675"/>
          </a:xfrm>
          <a:gradFill rotWithShape="1">
            <a:gsLst>
              <a:gs pos="0">
                <a:schemeClr val="folHlink">
                  <a:gamma/>
                  <a:shade val="46275"/>
                  <a:invGamma/>
                </a:schemeClr>
              </a:gs>
              <a:gs pos="100000">
                <a:schemeClr val="folHlink"/>
              </a:gs>
            </a:gsLst>
            <a:lin ang="5400000" scaled="1"/>
          </a:gradFill>
        </p:spPr>
        <p:txBody>
          <a:bodyPr/>
          <a:lstStyle/>
          <a:p>
            <a:pPr>
              <a:lnSpc>
                <a:spcPct val="80000"/>
              </a:lnSpc>
            </a:pPr>
            <a:endParaRPr lang="en-US" sz="800" b="1" i="1"/>
          </a:p>
          <a:p>
            <a:pPr>
              <a:lnSpc>
                <a:spcPct val="80000"/>
              </a:lnSpc>
            </a:pPr>
            <a:endParaRPr lang="en-US" sz="800" b="1" i="1"/>
          </a:p>
          <a:p>
            <a:pPr>
              <a:lnSpc>
                <a:spcPct val="80000"/>
              </a:lnSpc>
            </a:pPr>
            <a:r>
              <a:rPr lang="en-US" b="1" i="1">
                <a:solidFill>
                  <a:schemeClr val="bg1"/>
                </a:solidFill>
                <a:latin typeface="Monotype Corsiva" pitchFamily="66" charset="0"/>
              </a:rPr>
              <a:t>A barren, misty heath in Scotland</a:t>
            </a:r>
          </a:p>
          <a:p>
            <a:pPr>
              <a:lnSpc>
                <a:spcPct val="80000"/>
              </a:lnSpc>
            </a:pPr>
            <a:r>
              <a:rPr lang="en-US" b="1" i="1">
                <a:solidFill>
                  <a:schemeClr val="bg1"/>
                </a:solidFill>
                <a:latin typeface="Monotype Corsiva" pitchFamily="66" charset="0"/>
              </a:rPr>
              <a:t>Thunder and lightning</a:t>
            </a:r>
          </a:p>
          <a:p>
            <a:pPr>
              <a:lnSpc>
                <a:spcPct val="80000"/>
              </a:lnSpc>
            </a:pPr>
            <a:r>
              <a:rPr lang="en-US" b="1" i="1">
                <a:solidFill>
                  <a:schemeClr val="bg1"/>
                </a:solidFill>
                <a:latin typeface="Monotype Corsiva" pitchFamily="66" charset="0"/>
              </a:rPr>
              <a:t>Enter Three</a:t>
            </a:r>
            <a:r>
              <a:rPr lang="en-US">
                <a:solidFill>
                  <a:schemeClr val="bg1"/>
                </a:solidFill>
                <a:latin typeface="Monotype Corsiva" pitchFamily="66" charset="0"/>
              </a:rPr>
              <a:t> </a:t>
            </a:r>
            <a:r>
              <a:rPr lang="en-US" b="1">
                <a:solidFill>
                  <a:schemeClr val="bg1"/>
                </a:solidFill>
                <a:latin typeface="Monotype Corsiva" pitchFamily="66" charset="0"/>
              </a:rPr>
              <a:t>Witches…Lets read the scene</a:t>
            </a:r>
          </a:p>
        </p:txBody>
      </p:sp>
      <p:sp>
        <p:nvSpPr>
          <p:cNvPr id="199684" name="Text Box 4"/>
          <p:cNvSpPr txBox="1">
            <a:spLocks noChangeArrowheads="1"/>
          </p:cNvSpPr>
          <p:nvPr/>
        </p:nvSpPr>
        <p:spPr bwMode="auto">
          <a:xfrm>
            <a:off x="179388" y="1628775"/>
            <a:ext cx="8785225" cy="457200"/>
          </a:xfrm>
          <a:prstGeom prst="rect">
            <a:avLst/>
          </a:prstGeom>
          <a:solidFill>
            <a:schemeClr val="tx1"/>
          </a:solidFill>
          <a:ln w="9525">
            <a:noFill/>
            <a:miter lim="800000"/>
            <a:headEnd/>
            <a:tailEnd/>
          </a:ln>
          <a:effectLst/>
        </p:spPr>
        <p:txBody>
          <a:bodyPr>
            <a:spAutoFit/>
          </a:bodyPr>
          <a:lstStyle/>
          <a:p>
            <a:pPr>
              <a:spcBef>
                <a:spcPct val="50000"/>
              </a:spcBef>
            </a:pPr>
            <a:r>
              <a:rPr lang="en-US" sz="2400">
                <a:solidFill>
                  <a:schemeClr val="bg1"/>
                </a:solidFill>
              </a:rPr>
              <a:t>Guiding Question: What might the last two lines of this scene foreshadow?</a:t>
            </a:r>
          </a:p>
        </p:txBody>
      </p:sp>
      <p:pic>
        <p:nvPicPr>
          <p:cNvPr id="199687" name="Picture 7">
            <a:hlinkClick r:id="" action="ppaction://media"/>
          </p:cNvPr>
          <p:cNvPicPr>
            <a:picLocks noRot="1" noChangeAspect="1" noChangeArrowheads="1"/>
          </p:cNvPicPr>
          <p:nvPr>
            <a:wavAudioFile r:embed="rId1" name="MSj00750270000[1].wav"/>
          </p:nvPr>
        </p:nvPicPr>
        <p:blipFill>
          <a:blip r:embed="rId5" cstate="print"/>
          <a:srcRect/>
          <a:stretch>
            <a:fillRect/>
          </a:stretch>
        </p:blipFill>
        <p:spPr bwMode="auto">
          <a:xfrm>
            <a:off x="8532813" y="6308725"/>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75" fill="hold"/>
                                        <p:tgtEl>
                                          <p:spTgt spid="199687"/>
                                        </p:tgtEl>
                                      </p:cBhvr>
                                    </p:cmd>
                                  </p:childTnLst>
                                </p:cTn>
                              </p:par>
                              <p:par>
                                <p:cTn id="7" presetID="16" presetClass="entr" presetSubtype="26" fill="hold" grpId="0" nodeType="withEffect">
                                  <p:stCondLst>
                                    <p:cond delay="0"/>
                                  </p:stCondLst>
                                  <p:childTnLst>
                                    <p:set>
                                      <p:cBhvr>
                                        <p:cTn id="8" dur="1" fill="hold">
                                          <p:stCondLst>
                                            <p:cond delay="0"/>
                                          </p:stCondLst>
                                        </p:cTn>
                                        <p:tgtEl>
                                          <p:spTgt spid="199682"/>
                                        </p:tgtEl>
                                        <p:attrNameLst>
                                          <p:attrName>style.visibility</p:attrName>
                                        </p:attrNameLst>
                                      </p:cBhvr>
                                      <p:to>
                                        <p:strVal val="visible"/>
                                      </p:to>
                                    </p:set>
                                    <p:animEffect transition="in" filter="barn(inHorizontal)">
                                      <p:cBhvr>
                                        <p:cTn id="9" dur="500"/>
                                        <p:tgtEl>
                                          <p:spTgt spid="19968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99687"/>
                </p:tgtEl>
              </p:cMediaNode>
            </p:audio>
          </p:childTnLst>
        </p:cTn>
      </p:par>
    </p:tnLst>
    <p:bldLst>
      <p:bldP spid="19968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solidFill>
            <a:srgbClr val="800000"/>
          </a:solidFill>
        </p:spPr>
        <p:txBody>
          <a:bodyPr/>
          <a:lstStyle/>
          <a:p>
            <a:r>
              <a:rPr lang="en-US" sz="7200">
                <a:solidFill>
                  <a:schemeClr val="bg1"/>
                </a:solidFill>
                <a:latin typeface="Vivaldi" pitchFamily="66" charset="0"/>
              </a:rPr>
              <a:t>Note of Interest</a:t>
            </a:r>
          </a:p>
        </p:txBody>
      </p:sp>
      <p:sp>
        <p:nvSpPr>
          <p:cNvPr id="205827" name="Rectangle 3"/>
          <p:cNvSpPr>
            <a:spLocks noGrp="1" noChangeArrowheads="1"/>
          </p:cNvSpPr>
          <p:nvPr>
            <p:ph type="body" idx="1"/>
          </p:nvPr>
        </p:nvSpPr>
        <p:spPr/>
        <p:txBody>
          <a:bodyPr/>
          <a:lstStyle/>
          <a:p>
            <a:pPr>
              <a:lnSpc>
                <a:spcPct val="80000"/>
              </a:lnSpc>
            </a:pPr>
            <a:endParaRPr lang="en-US" sz="2800"/>
          </a:p>
          <a:p>
            <a:pPr>
              <a:lnSpc>
                <a:spcPct val="80000"/>
              </a:lnSpc>
              <a:buFont typeface="Wingdings" pitchFamily="2" charset="2"/>
              <a:buChar char="Ø"/>
            </a:pPr>
            <a:r>
              <a:rPr lang="en-US">
                <a:latin typeface="Monotype Corsiva" pitchFamily="66" charset="0"/>
              </a:rPr>
              <a:t>Note that the last two lines are a </a:t>
            </a:r>
            <a:r>
              <a:rPr lang="en-US" sz="4800">
                <a:latin typeface="Monotype Corsiva" pitchFamily="66" charset="0"/>
              </a:rPr>
              <a:t>rhyming couplet.</a:t>
            </a:r>
            <a:r>
              <a:rPr lang="en-US">
                <a:latin typeface="Monotype Corsiva" pitchFamily="66" charset="0"/>
              </a:rPr>
              <a:t>  Most scenes in Shakespeare’s plays end this way.  </a:t>
            </a:r>
          </a:p>
          <a:p>
            <a:pPr>
              <a:lnSpc>
                <a:spcPct val="80000"/>
              </a:lnSpc>
              <a:buFont typeface="Wingdings" pitchFamily="2" charset="2"/>
              <a:buChar char="Ø"/>
            </a:pPr>
            <a:r>
              <a:rPr lang="en-US" u="sng">
                <a:latin typeface="Monotype Corsiva" pitchFamily="66" charset="0"/>
              </a:rPr>
              <a:t>This serves a twofold purpose</a:t>
            </a:r>
            <a:r>
              <a:rPr lang="en-US">
                <a:latin typeface="Monotype Corsiva" pitchFamily="66" charset="0"/>
              </a:rPr>
              <a:t>: first it acts as a signal that the scene is ending, and secondly, because the end rhymes are emphatic, it enables the scene to end on a climatic note</a:t>
            </a:r>
            <a:r>
              <a:rPr lang="en-US" sz="2800">
                <a:latin typeface="Monotype Corsiva" pitchFamily="66"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solidFill>
            <a:srgbClr val="800000"/>
          </a:solidFill>
        </p:spPr>
        <p:txBody>
          <a:bodyPr/>
          <a:lstStyle/>
          <a:p>
            <a:r>
              <a:rPr lang="en-US">
                <a:solidFill>
                  <a:schemeClr val="bg1"/>
                </a:solidFill>
                <a:latin typeface="Vivaldi" pitchFamily="66" charset="0"/>
              </a:rPr>
              <a:t>Purposes of Act I, Scene I</a:t>
            </a:r>
          </a:p>
        </p:txBody>
      </p:sp>
      <p:sp>
        <p:nvSpPr>
          <p:cNvPr id="353283" name="Rectangle 3"/>
          <p:cNvSpPr>
            <a:spLocks noGrp="1" noChangeArrowheads="1"/>
          </p:cNvSpPr>
          <p:nvPr>
            <p:ph type="body" idx="1"/>
          </p:nvPr>
        </p:nvSpPr>
        <p:spPr>
          <a:xfrm>
            <a:off x="685800" y="1981200"/>
            <a:ext cx="7772400" cy="4616450"/>
          </a:xfrm>
        </p:spPr>
        <p:txBody>
          <a:bodyPr/>
          <a:lstStyle/>
          <a:p>
            <a:endParaRPr lang="en-US" sz="2400"/>
          </a:p>
          <a:p>
            <a:pPr>
              <a:buFont typeface="Wingdings" pitchFamily="2" charset="2"/>
              <a:buNone/>
            </a:pPr>
            <a:r>
              <a:rPr lang="en-US" sz="2800">
                <a:latin typeface="Monotype Corsiva" pitchFamily="66" charset="0"/>
              </a:rPr>
              <a:t>1. The presence of the supernatural—as symbolized by the witches—would prove a thrilling interest to a Shakespearean audience.  The scene serves to attract and hold the attention of the audience</a:t>
            </a:r>
          </a:p>
          <a:p>
            <a:pPr>
              <a:buFont typeface="Wingdings" pitchFamily="2" charset="2"/>
              <a:buNone/>
            </a:pPr>
            <a:r>
              <a:rPr lang="en-US" sz="2800">
                <a:latin typeface="Monotype Corsiva" pitchFamily="66" charset="0"/>
              </a:rPr>
              <a:t>2. It mentions Macbeth and begins the dramatic build-up which prepares us for his arrival on the stage</a:t>
            </a:r>
          </a:p>
          <a:p>
            <a:pPr>
              <a:buFont typeface="Wingdings" pitchFamily="2" charset="2"/>
              <a:buNone/>
            </a:pPr>
            <a:r>
              <a:rPr lang="en-US" sz="2800">
                <a:latin typeface="Monotype Corsiva" pitchFamily="66" charset="0"/>
              </a:rPr>
              <a:t>3. It foretells the </a:t>
            </a:r>
            <a:r>
              <a:rPr lang="en-US" sz="2800">
                <a:solidFill>
                  <a:srgbClr val="990000"/>
                </a:solidFill>
                <a:latin typeface="Monotype Corsiva" pitchFamily="66" charset="0"/>
              </a:rPr>
              <a:t>mood </a:t>
            </a:r>
            <a:r>
              <a:rPr lang="en-US" sz="2800">
                <a:latin typeface="Monotype Corsiva" pitchFamily="66" charset="0"/>
              </a:rPr>
              <a:t>and strikes the keynote of the play: </a:t>
            </a:r>
            <a:r>
              <a:rPr lang="en-US" sz="2800">
                <a:solidFill>
                  <a:srgbClr val="990000"/>
                </a:solidFill>
                <a:latin typeface="Monotype Corsiva" pitchFamily="66" charset="0"/>
              </a:rPr>
              <a:t>human struggle against the forces of evil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752600"/>
          </a:xfrm>
          <a:solidFill>
            <a:srgbClr val="990000"/>
          </a:solidFill>
        </p:spPr>
        <p:txBody>
          <a:bodyPr/>
          <a:lstStyle/>
          <a:p>
            <a:r>
              <a:rPr lang="en-US" sz="3200">
                <a:solidFill>
                  <a:schemeClr val="bg1"/>
                </a:solidFill>
                <a:latin typeface="Vivaldi" pitchFamily="66" charset="0"/>
                <a:ea typeface="Arial Unicode MS" pitchFamily="34" charset="-128"/>
                <a:cs typeface="Arial Unicode MS" pitchFamily="34" charset="-128"/>
              </a:rPr>
              <a:t>Ye Olde Permission Forme for Studying Shakespeare</a:t>
            </a:r>
            <a:r>
              <a:rPr lang="en-US" sz="3200" b="1">
                <a:solidFill>
                  <a:schemeClr val="bg1"/>
                </a:solidFill>
                <a:latin typeface="Vivaldi" pitchFamily="66" charset="0"/>
                <a:ea typeface="Arial Unicode MS" pitchFamily="34" charset="-128"/>
                <a:cs typeface="Arial Unicode MS" pitchFamily="34" charset="-128"/>
              </a:rPr>
              <a:t/>
            </a:r>
            <a:br>
              <a:rPr lang="en-US" sz="3200" b="1">
                <a:solidFill>
                  <a:schemeClr val="bg1"/>
                </a:solidFill>
                <a:latin typeface="Vivaldi" pitchFamily="66" charset="0"/>
                <a:ea typeface="Arial Unicode MS" pitchFamily="34" charset="-128"/>
                <a:cs typeface="Arial Unicode MS" pitchFamily="34" charset="-128"/>
              </a:rPr>
            </a:br>
            <a:endParaRPr lang="en-US" sz="3200" b="1">
              <a:solidFill>
                <a:schemeClr val="bg1"/>
              </a:solidFill>
              <a:latin typeface="Vivaldi" pitchFamily="66" charset="0"/>
              <a:ea typeface="Arial Unicode MS" pitchFamily="34" charset="-128"/>
              <a:cs typeface="Arial Unicode MS" pitchFamily="34" charset="-128"/>
            </a:endParaRPr>
          </a:p>
        </p:txBody>
      </p:sp>
      <p:sp>
        <p:nvSpPr>
          <p:cNvPr id="14339" name="Rectangle 3"/>
          <p:cNvSpPr>
            <a:spLocks noGrp="1" noChangeArrowheads="1"/>
          </p:cNvSpPr>
          <p:nvPr>
            <p:ph type="body" idx="1"/>
          </p:nvPr>
        </p:nvSpPr>
        <p:spPr>
          <a:xfrm>
            <a:off x="0" y="1447800"/>
            <a:ext cx="9144000" cy="5410200"/>
          </a:xfrm>
          <a:solidFill>
            <a:schemeClr val="tx1"/>
          </a:solidFill>
        </p:spPr>
        <p:txBody>
          <a:bodyPr/>
          <a:lstStyle/>
          <a:p>
            <a:pPr>
              <a:lnSpc>
                <a:spcPct val="90000"/>
              </a:lnSpc>
              <a:buFont typeface="Wingdings" pitchFamily="2" charset="2"/>
              <a:buChar char="v"/>
            </a:pPr>
            <a:r>
              <a:rPr lang="en-US" sz="2400">
                <a:solidFill>
                  <a:schemeClr val="bg1"/>
                </a:solidFill>
                <a:latin typeface="Monotype Corsiva" pitchFamily="66" charset="0"/>
                <a:ea typeface="Arial Unicode MS" pitchFamily="34" charset="-128"/>
                <a:cs typeface="Arial Unicode MS" pitchFamily="34" charset="-128"/>
              </a:rPr>
              <a:t>As we explore the play, please remember that Shakespeare wrote </a:t>
            </a:r>
            <a:r>
              <a:rPr lang="en-US" sz="2400" i="1">
                <a:solidFill>
                  <a:schemeClr val="bg1"/>
                </a:solidFill>
                <a:latin typeface="Monotype Corsiva" pitchFamily="66" charset="0"/>
                <a:ea typeface="Arial Unicode MS" pitchFamily="34" charset="-128"/>
                <a:cs typeface="Arial Unicode MS" pitchFamily="34" charset="-128"/>
              </a:rPr>
              <a:t>Macbeth </a:t>
            </a:r>
            <a:r>
              <a:rPr lang="en-US" sz="2400">
                <a:solidFill>
                  <a:schemeClr val="bg1"/>
                </a:solidFill>
                <a:latin typeface="Monotype Corsiva" pitchFamily="66" charset="0"/>
                <a:ea typeface="Arial Unicode MS" pitchFamily="34" charset="-128"/>
                <a:cs typeface="Arial Unicode MS" pitchFamily="34" charset="-128"/>
              </a:rPr>
              <a:t>to be performed; he wrote each of his plays with the expectation that it would be brought to life on stage, to be enjoyed by an audience </a:t>
            </a:r>
            <a:r>
              <a:rPr lang="en-US" sz="2400" i="1">
                <a:solidFill>
                  <a:schemeClr val="bg1"/>
                </a:solidFill>
                <a:latin typeface="Monotype Corsiva" pitchFamily="66" charset="0"/>
                <a:ea typeface="Arial Unicode MS" pitchFamily="34" charset="-128"/>
                <a:cs typeface="Arial Unicode MS" pitchFamily="34" charset="-128"/>
              </a:rPr>
              <a:t>watching</a:t>
            </a:r>
            <a:r>
              <a:rPr lang="en-US" sz="2400">
                <a:solidFill>
                  <a:schemeClr val="bg1"/>
                </a:solidFill>
                <a:latin typeface="Monotype Corsiva" pitchFamily="66" charset="0"/>
                <a:ea typeface="Arial Unicode MS" pitchFamily="34" charset="-128"/>
                <a:cs typeface="Arial Unicode MS" pitchFamily="34" charset="-128"/>
              </a:rPr>
              <a:t> the performance. With this in mind, we will be reading the play (as a play) and concurrently watching the movie. And, most importantly, don’t worry if you don’t understand every single word (neither do I)!</a:t>
            </a:r>
          </a:p>
          <a:p>
            <a:pPr>
              <a:lnSpc>
                <a:spcPct val="90000"/>
              </a:lnSpc>
              <a:buFont typeface="Wingdings" pitchFamily="2" charset="2"/>
              <a:buChar char="v"/>
            </a:pPr>
            <a:r>
              <a:rPr lang="en-US" sz="2400">
                <a:solidFill>
                  <a:schemeClr val="bg1"/>
                </a:solidFill>
                <a:latin typeface="Monotype Corsiva" pitchFamily="66" charset="0"/>
                <a:cs typeface="Times New Roman" pitchFamily="18" charset="0"/>
              </a:rPr>
              <a:t>Here's the plan for this unit...</a:t>
            </a:r>
            <a:br>
              <a:rPr lang="en-US" sz="2400">
                <a:solidFill>
                  <a:schemeClr val="bg1"/>
                </a:solidFill>
                <a:latin typeface="Monotype Corsiva" pitchFamily="66" charset="0"/>
                <a:cs typeface="Times New Roman" pitchFamily="18" charset="0"/>
              </a:rPr>
            </a:br>
            <a:r>
              <a:rPr lang="en-US" sz="2400">
                <a:solidFill>
                  <a:schemeClr val="bg1"/>
                </a:solidFill>
                <a:latin typeface="Monotype Corsiva" pitchFamily="66" charset="0"/>
                <a:cs typeface="Times New Roman" pitchFamily="18" charset="0"/>
              </a:rPr>
              <a:t/>
            </a:r>
            <a:br>
              <a:rPr lang="en-US" sz="2400">
                <a:solidFill>
                  <a:schemeClr val="bg1"/>
                </a:solidFill>
                <a:latin typeface="Monotype Corsiva" pitchFamily="66" charset="0"/>
                <a:cs typeface="Times New Roman" pitchFamily="18" charset="0"/>
              </a:rPr>
            </a:br>
            <a:r>
              <a:rPr lang="en-US" sz="2000">
                <a:solidFill>
                  <a:schemeClr val="bg1"/>
                </a:solidFill>
                <a:latin typeface="Monotype Corsiva" pitchFamily="66" charset="0"/>
                <a:cs typeface="Times New Roman" pitchFamily="18" charset="0"/>
              </a:rPr>
              <a:t>You will be reading </a:t>
            </a:r>
            <a:r>
              <a:rPr lang="en-US" sz="2000" i="1">
                <a:solidFill>
                  <a:schemeClr val="bg1"/>
                </a:solidFill>
                <a:latin typeface="Monotype Corsiva" pitchFamily="66" charset="0"/>
                <a:cs typeface="Times New Roman" pitchFamily="18" charset="0"/>
              </a:rPr>
              <a:t>Macbeth</a:t>
            </a:r>
            <a:r>
              <a:rPr lang="en-US" sz="2000">
                <a:solidFill>
                  <a:schemeClr val="bg1"/>
                </a:solidFill>
                <a:latin typeface="Monotype Corsiva" pitchFamily="66" charset="0"/>
                <a:cs typeface="Times New Roman" pitchFamily="18" charset="0"/>
              </a:rPr>
              <a:t>, doing plenty of thinking and talking about the play,</a:t>
            </a:r>
            <a:br>
              <a:rPr lang="en-US" sz="2000">
                <a:solidFill>
                  <a:schemeClr val="bg1"/>
                </a:solidFill>
                <a:latin typeface="Monotype Corsiva" pitchFamily="66" charset="0"/>
                <a:cs typeface="Times New Roman" pitchFamily="18" charset="0"/>
              </a:rPr>
            </a:br>
            <a:r>
              <a:rPr lang="en-US" sz="2000">
                <a:solidFill>
                  <a:schemeClr val="bg1"/>
                </a:solidFill>
                <a:latin typeface="Monotype Corsiva" pitchFamily="66" charset="0"/>
                <a:cs typeface="Times New Roman" pitchFamily="18" charset="0"/>
              </a:rPr>
              <a:t>and completing the following assignments:</a:t>
            </a:r>
            <a:br>
              <a:rPr lang="en-US" sz="2000">
                <a:solidFill>
                  <a:schemeClr val="bg1"/>
                </a:solidFill>
                <a:latin typeface="Monotype Corsiva" pitchFamily="66" charset="0"/>
                <a:cs typeface="Times New Roman" pitchFamily="18" charset="0"/>
              </a:rPr>
            </a:br>
            <a:r>
              <a:rPr lang="en-US" sz="2000">
                <a:solidFill>
                  <a:schemeClr val="bg1"/>
                </a:solidFill>
                <a:latin typeface="Monotype Corsiva" pitchFamily="66" charset="0"/>
                <a:cs typeface="Times New Roman" pitchFamily="18" charset="0"/>
              </a:rPr>
              <a:t>         Symbolism &amp; Imagery Poster (15%)</a:t>
            </a:r>
            <a:br>
              <a:rPr lang="en-US" sz="2000">
                <a:solidFill>
                  <a:schemeClr val="bg1"/>
                </a:solidFill>
                <a:latin typeface="Monotype Corsiva" pitchFamily="66" charset="0"/>
                <a:cs typeface="Times New Roman" pitchFamily="18" charset="0"/>
              </a:rPr>
            </a:br>
            <a:r>
              <a:rPr lang="en-US" sz="2000">
                <a:solidFill>
                  <a:schemeClr val="bg1"/>
                </a:solidFill>
                <a:latin typeface="Monotype Corsiva" pitchFamily="66" charset="0"/>
                <a:cs typeface="Times New Roman" pitchFamily="18" charset="0"/>
              </a:rPr>
              <a:t>         Character Analysis (15%)</a:t>
            </a:r>
            <a:br>
              <a:rPr lang="en-US" sz="2000">
                <a:solidFill>
                  <a:schemeClr val="bg1"/>
                </a:solidFill>
                <a:latin typeface="Monotype Corsiva" pitchFamily="66" charset="0"/>
                <a:cs typeface="Times New Roman" pitchFamily="18" charset="0"/>
              </a:rPr>
            </a:br>
            <a:r>
              <a:rPr lang="en-US" sz="2000">
                <a:solidFill>
                  <a:schemeClr val="bg1"/>
                </a:solidFill>
                <a:latin typeface="Monotype Corsiva" pitchFamily="66" charset="0"/>
                <a:cs typeface="Times New Roman" pitchFamily="18" charset="0"/>
              </a:rPr>
              <a:t>         Thematic Writing Assignment (25%) </a:t>
            </a:r>
            <a:br>
              <a:rPr lang="en-US" sz="2000">
                <a:solidFill>
                  <a:schemeClr val="bg1"/>
                </a:solidFill>
                <a:latin typeface="Monotype Corsiva" pitchFamily="66" charset="0"/>
                <a:cs typeface="Times New Roman" pitchFamily="18" charset="0"/>
              </a:rPr>
            </a:br>
            <a:r>
              <a:rPr lang="en-US" sz="2000">
                <a:solidFill>
                  <a:schemeClr val="bg1"/>
                </a:solidFill>
                <a:latin typeface="Monotype Corsiva" pitchFamily="66" charset="0"/>
                <a:cs typeface="Times New Roman" pitchFamily="18" charset="0"/>
              </a:rPr>
              <a:t>         Writing/Discussion/Quizzes (20%)</a:t>
            </a:r>
            <a:br>
              <a:rPr lang="en-US" sz="2000">
                <a:solidFill>
                  <a:schemeClr val="bg1"/>
                </a:solidFill>
                <a:latin typeface="Monotype Corsiva" pitchFamily="66" charset="0"/>
                <a:cs typeface="Times New Roman" pitchFamily="18" charset="0"/>
              </a:rPr>
            </a:br>
            <a:r>
              <a:rPr lang="en-US" sz="2000">
                <a:solidFill>
                  <a:schemeClr val="bg1"/>
                </a:solidFill>
                <a:latin typeface="Monotype Corsiva" pitchFamily="66" charset="0"/>
                <a:cs typeface="Times New Roman" pitchFamily="18" charset="0"/>
              </a:rPr>
              <a:t/>
            </a:r>
            <a:br>
              <a:rPr lang="en-US" sz="2000">
                <a:solidFill>
                  <a:schemeClr val="bg1"/>
                </a:solidFill>
                <a:latin typeface="Monotype Corsiva" pitchFamily="66" charset="0"/>
                <a:cs typeface="Times New Roman" pitchFamily="18" charset="0"/>
              </a:rPr>
            </a:br>
            <a:endParaRPr lang="en-US" sz="2000">
              <a:solidFill>
                <a:schemeClr val="bg1"/>
              </a:solidFill>
              <a:latin typeface="Monotype Corsiva" pitchFamily="66"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solidFill>
            <a:srgbClr val="800000"/>
          </a:solidFill>
        </p:spPr>
        <p:txBody>
          <a:bodyPr/>
          <a:lstStyle/>
          <a:p>
            <a:r>
              <a:rPr lang="en-US">
                <a:solidFill>
                  <a:schemeClr val="bg1"/>
                </a:solidFill>
                <a:latin typeface="Vivaldi" pitchFamily="66" charset="0"/>
              </a:rPr>
              <a:t>Character Analysis Act I, Scene I</a:t>
            </a:r>
          </a:p>
        </p:txBody>
      </p:sp>
      <p:sp>
        <p:nvSpPr>
          <p:cNvPr id="355331" name="Rectangle 3"/>
          <p:cNvSpPr>
            <a:spLocks noGrp="1" noChangeArrowheads="1"/>
          </p:cNvSpPr>
          <p:nvPr>
            <p:ph type="body" idx="1"/>
          </p:nvPr>
        </p:nvSpPr>
        <p:spPr>
          <a:xfrm>
            <a:off x="685800" y="1981200"/>
            <a:ext cx="7772400" cy="4616450"/>
          </a:xfrm>
        </p:spPr>
        <p:txBody>
          <a:bodyPr/>
          <a:lstStyle/>
          <a:p>
            <a:pPr marL="609600" indent="-609600"/>
            <a:endParaRPr lang="en-US" sz="2800"/>
          </a:p>
          <a:p>
            <a:pPr marL="609600" indent="-609600">
              <a:buFont typeface="Wingdings" pitchFamily="2" charset="2"/>
              <a:buAutoNum type="arabicPeriod"/>
            </a:pPr>
            <a:r>
              <a:rPr lang="en-US">
                <a:latin typeface="Monotype Corsiva" pitchFamily="66" charset="0"/>
              </a:rPr>
              <a:t>The witches are introduced associated with unwholesome objects…the familiar  or attendant spirit of the first witch is a cat, of the second a toad, of the third an unknown—possibly Hecate</a:t>
            </a:r>
          </a:p>
          <a:p>
            <a:pPr marL="609600" indent="-609600">
              <a:buFont typeface="Wingdings" pitchFamily="2" charset="2"/>
              <a:buAutoNum type="arabicPeriod"/>
            </a:pPr>
            <a:r>
              <a:rPr lang="en-US">
                <a:solidFill>
                  <a:srgbClr val="990000"/>
                </a:solidFill>
                <a:latin typeface="Monotype Corsiva" pitchFamily="66" charset="0"/>
              </a:rPr>
              <a:t>The number three plays an important part in the play.  Its association with the three witches gives the number 3 a supernatural significance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79388" y="188913"/>
            <a:ext cx="8785225" cy="1430337"/>
          </a:xfrm>
          <a:solidFill>
            <a:srgbClr val="800000"/>
          </a:solidFill>
        </p:spPr>
        <p:txBody>
          <a:bodyPr/>
          <a:lstStyle/>
          <a:p>
            <a:r>
              <a:rPr lang="en-US" sz="5400">
                <a:solidFill>
                  <a:schemeClr val="bg1"/>
                </a:solidFill>
                <a:latin typeface="Vivaldi" pitchFamily="66" charset="0"/>
              </a:rPr>
              <a:t>Act One Scene Two: </a:t>
            </a:r>
            <a:br>
              <a:rPr lang="en-US" sz="5400">
                <a:solidFill>
                  <a:schemeClr val="bg1"/>
                </a:solidFill>
                <a:latin typeface="Vivaldi" pitchFamily="66" charset="0"/>
              </a:rPr>
            </a:br>
            <a:r>
              <a:rPr lang="en-US">
                <a:solidFill>
                  <a:schemeClr val="bg1"/>
                </a:solidFill>
                <a:latin typeface="Vivaldi" pitchFamily="66" charset="0"/>
              </a:rPr>
              <a:t>Setting the Stage</a:t>
            </a:r>
          </a:p>
        </p:txBody>
      </p:sp>
      <p:sp>
        <p:nvSpPr>
          <p:cNvPr id="207875" name="Rectangle 3"/>
          <p:cNvSpPr>
            <a:spLocks noGrp="1" noChangeArrowheads="1"/>
          </p:cNvSpPr>
          <p:nvPr>
            <p:ph type="body" idx="1"/>
          </p:nvPr>
        </p:nvSpPr>
        <p:spPr>
          <a:xfrm>
            <a:off x="250825" y="1989138"/>
            <a:ext cx="6550025" cy="4868862"/>
          </a:xfrm>
        </p:spPr>
        <p:txBody>
          <a:bodyPr/>
          <a:lstStyle/>
          <a:p>
            <a:pPr>
              <a:lnSpc>
                <a:spcPct val="80000"/>
              </a:lnSpc>
              <a:buFont typeface="Wingdings" pitchFamily="2" charset="2"/>
              <a:buChar char="Ø"/>
            </a:pPr>
            <a:r>
              <a:rPr lang="en-US" sz="2400">
                <a:latin typeface="Monotype Corsiva" pitchFamily="66" charset="0"/>
              </a:rPr>
              <a:t>This scene gives a strong impression of Macbeth’s character.  We learn, through reports of two different battles, that Macbeth is a bold and valiant general, relentless and ruthless in combat, and valued highly by his king and country.  Macbeth obviously has the potential for greatness.  It is essential in a tragedy to establish the protagonist as a worthy hero.  Otherwise, the death of the protagonist will not seem like a tragic loss.</a:t>
            </a:r>
          </a:p>
          <a:p>
            <a:pPr>
              <a:lnSpc>
                <a:spcPct val="80000"/>
              </a:lnSpc>
              <a:buFont typeface="Wingdings" pitchFamily="2" charset="2"/>
              <a:buChar char="Ø"/>
            </a:pPr>
            <a:r>
              <a:rPr lang="en-US" sz="2400">
                <a:latin typeface="Monotype Corsiva" pitchFamily="66" charset="0"/>
              </a:rPr>
              <a:t>This scene also shows us Duncan, a king who has proven himself to be a poor judge of character—he trusted Cawdor and was betrayed by him.  However, Duncan is also a gracious king who gives Cawdor’s forefeited title to Macbeth as a reward for his efforts during the war.</a:t>
            </a:r>
          </a:p>
        </p:txBody>
      </p:sp>
      <p:pic>
        <p:nvPicPr>
          <p:cNvPr id="207877" name="Picture 5" descr="macbeth"/>
          <p:cNvPicPr>
            <a:picLocks noChangeAspect="1" noChangeArrowheads="1"/>
          </p:cNvPicPr>
          <p:nvPr/>
        </p:nvPicPr>
        <p:blipFill>
          <a:blip r:embed="rId4" cstate="print"/>
          <a:srcRect/>
          <a:stretch>
            <a:fillRect/>
          </a:stretch>
        </p:blipFill>
        <p:spPr bwMode="auto">
          <a:xfrm>
            <a:off x="6732588" y="1052513"/>
            <a:ext cx="2124075" cy="51117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179388" y="260350"/>
            <a:ext cx="8785225" cy="1296988"/>
          </a:xfrm>
          <a:solidFill>
            <a:srgbClr val="800000"/>
          </a:solidFill>
        </p:spPr>
        <p:txBody>
          <a:bodyPr/>
          <a:lstStyle/>
          <a:p>
            <a:r>
              <a:rPr lang="en-US" sz="4800">
                <a:solidFill>
                  <a:schemeClr val="bg1"/>
                </a:solidFill>
                <a:latin typeface="Vivaldi" pitchFamily="66" charset="0"/>
              </a:rPr>
              <a:t>Act One Scene Two: Purposes</a:t>
            </a:r>
            <a:r>
              <a:rPr lang="en-US" sz="4800">
                <a:solidFill>
                  <a:schemeClr val="bg1"/>
                </a:solidFill>
                <a:latin typeface="Edwardian Script ITC" pitchFamily="66" charset="0"/>
              </a:rPr>
              <a:t/>
            </a:r>
            <a:br>
              <a:rPr lang="en-US" sz="4800">
                <a:solidFill>
                  <a:schemeClr val="bg1"/>
                </a:solidFill>
                <a:latin typeface="Edwardian Script ITC" pitchFamily="66" charset="0"/>
              </a:rPr>
            </a:br>
            <a:endParaRPr lang="en-US" sz="4800">
              <a:solidFill>
                <a:schemeClr val="bg1"/>
              </a:solidFill>
              <a:latin typeface="Edwardian Script ITC" pitchFamily="66" charset="0"/>
            </a:endParaRPr>
          </a:p>
        </p:txBody>
      </p:sp>
      <p:sp>
        <p:nvSpPr>
          <p:cNvPr id="357379" name="Rectangle 3"/>
          <p:cNvSpPr>
            <a:spLocks noGrp="1" noChangeArrowheads="1"/>
          </p:cNvSpPr>
          <p:nvPr>
            <p:ph type="body" idx="1"/>
          </p:nvPr>
        </p:nvSpPr>
        <p:spPr>
          <a:xfrm>
            <a:off x="250825" y="1773238"/>
            <a:ext cx="6550025" cy="5084762"/>
          </a:xfrm>
        </p:spPr>
        <p:txBody>
          <a:bodyPr/>
          <a:lstStyle/>
          <a:p>
            <a:pPr>
              <a:lnSpc>
                <a:spcPct val="90000"/>
              </a:lnSpc>
              <a:buFont typeface="Wingdings" pitchFamily="2" charset="2"/>
              <a:buNone/>
            </a:pPr>
            <a:r>
              <a:rPr lang="en-US" sz="2400">
                <a:latin typeface="Monotype Corsiva" pitchFamily="66" charset="0"/>
              </a:rPr>
              <a:t>1. It continues the dramatic build-up for Macbeth before he makes his appearance on stage</a:t>
            </a:r>
          </a:p>
          <a:p>
            <a:pPr>
              <a:lnSpc>
                <a:spcPct val="90000"/>
              </a:lnSpc>
              <a:buFont typeface="Wingdings" pitchFamily="2" charset="2"/>
              <a:buNone/>
            </a:pPr>
            <a:r>
              <a:rPr lang="en-US" sz="2400">
                <a:latin typeface="Monotype Corsiva" pitchFamily="66" charset="0"/>
              </a:rPr>
              <a:t>2. In showing the unsettled and rebellious conditions in Scotland, it reveals Duncan as a mild and benevolent man, but a weak and unfit king.</a:t>
            </a:r>
          </a:p>
          <a:p>
            <a:pPr>
              <a:lnSpc>
                <a:spcPct val="90000"/>
              </a:lnSpc>
              <a:buFont typeface="Wingdings" pitchFamily="2" charset="2"/>
              <a:buNone/>
            </a:pPr>
            <a:r>
              <a:rPr lang="en-US" sz="2400">
                <a:latin typeface="Monotype Corsiva" pitchFamily="66" charset="0"/>
              </a:rPr>
              <a:t>3. It reveals the ability and the power of Macbeth and prepares us for his royal aspirations.</a:t>
            </a:r>
          </a:p>
          <a:p>
            <a:pPr>
              <a:lnSpc>
                <a:spcPct val="90000"/>
              </a:lnSpc>
              <a:buFont typeface="Wingdings" pitchFamily="2" charset="2"/>
              <a:buNone/>
            </a:pPr>
            <a:r>
              <a:rPr lang="en-US" sz="2400">
                <a:latin typeface="Monotype Corsiva" pitchFamily="66" charset="0"/>
              </a:rPr>
              <a:t>4. It reveals the association between Macbeth and Banquo</a:t>
            </a:r>
          </a:p>
          <a:p>
            <a:pPr>
              <a:lnSpc>
                <a:spcPct val="90000"/>
              </a:lnSpc>
              <a:buFont typeface="Wingdings" pitchFamily="2" charset="2"/>
              <a:buNone/>
            </a:pPr>
            <a:r>
              <a:rPr lang="en-US" sz="2400">
                <a:latin typeface="Monotype Corsiva" pitchFamily="66" charset="0"/>
              </a:rPr>
              <a:t>5. The gift of the Cawdor title serves as an impulse to encourage Macbeth’s criminal ambitions</a:t>
            </a:r>
          </a:p>
          <a:p>
            <a:pPr>
              <a:lnSpc>
                <a:spcPct val="90000"/>
              </a:lnSpc>
              <a:buFont typeface="Wingdings" pitchFamily="2" charset="2"/>
              <a:buNone/>
            </a:pPr>
            <a:r>
              <a:rPr lang="en-US" sz="2400">
                <a:latin typeface="Monotype Corsiva" pitchFamily="66" charset="0"/>
              </a:rPr>
              <a:t>6. The audience is introduced to characters of secondary importance: Duncan, his sons Malcolm and Donalbain, Lennox, and Ross (who is to be the carrier of messages throughout the play).</a:t>
            </a:r>
          </a:p>
        </p:txBody>
      </p:sp>
      <p:pic>
        <p:nvPicPr>
          <p:cNvPr id="357380" name="Picture 4" descr="macbeth"/>
          <p:cNvPicPr>
            <a:picLocks noChangeAspect="1" noChangeArrowheads="1"/>
          </p:cNvPicPr>
          <p:nvPr/>
        </p:nvPicPr>
        <p:blipFill>
          <a:blip r:embed="rId4" cstate="print"/>
          <a:srcRect/>
          <a:stretch>
            <a:fillRect/>
          </a:stretch>
        </p:blipFill>
        <p:spPr bwMode="auto">
          <a:xfrm>
            <a:off x="6732588" y="1052513"/>
            <a:ext cx="2124075" cy="51117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179388" y="260350"/>
            <a:ext cx="8785225" cy="1296988"/>
          </a:xfrm>
          <a:solidFill>
            <a:srgbClr val="800000"/>
          </a:solidFill>
        </p:spPr>
        <p:txBody>
          <a:bodyPr/>
          <a:lstStyle/>
          <a:p>
            <a:r>
              <a:rPr lang="en-US">
                <a:solidFill>
                  <a:schemeClr val="bg1"/>
                </a:solidFill>
                <a:latin typeface="Vivaldi" pitchFamily="66" charset="0"/>
              </a:rPr>
              <a:t>Act One Scene Two: Character Analysis</a:t>
            </a:r>
            <a:br>
              <a:rPr lang="en-US">
                <a:solidFill>
                  <a:schemeClr val="bg1"/>
                </a:solidFill>
                <a:latin typeface="Vivaldi" pitchFamily="66" charset="0"/>
              </a:rPr>
            </a:br>
            <a:endParaRPr lang="en-US">
              <a:solidFill>
                <a:schemeClr val="bg1"/>
              </a:solidFill>
              <a:latin typeface="Vivaldi" pitchFamily="66" charset="0"/>
            </a:endParaRPr>
          </a:p>
        </p:txBody>
      </p:sp>
      <p:sp>
        <p:nvSpPr>
          <p:cNvPr id="359427" name="Rectangle 3"/>
          <p:cNvSpPr>
            <a:spLocks noGrp="1" noChangeArrowheads="1"/>
          </p:cNvSpPr>
          <p:nvPr>
            <p:ph type="body" idx="1"/>
          </p:nvPr>
        </p:nvSpPr>
        <p:spPr>
          <a:xfrm>
            <a:off x="250825" y="1773238"/>
            <a:ext cx="6550025" cy="5084762"/>
          </a:xfrm>
        </p:spPr>
        <p:txBody>
          <a:bodyPr/>
          <a:lstStyle/>
          <a:p>
            <a:pPr marL="609600" indent="-609600">
              <a:lnSpc>
                <a:spcPct val="90000"/>
              </a:lnSpc>
              <a:buFont typeface="Wingdings" pitchFamily="2" charset="2"/>
              <a:buNone/>
            </a:pPr>
            <a:r>
              <a:rPr lang="en-US" sz="2400">
                <a:latin typeface="Monotype Corsiva" pitchFamily="66" charset="0"/>
              </a:rPr>
              <a:t>Duncan: A weak king; a mild and benevolent man; his generals make peace terms without consulting him</a:t>
            </a:r>
          </a:p>
          <a:p>
            <a:pPr marL="609600" indent="-609600">
              <a:lnSpc>
                <a:spcPct val="90000"/>
              </a:lnSpc>
              <a:buFont typeface="Wingdings" pitchFamily="2" charset="2"/>
              <a:buNone/>
            </a:pPr>
            <a:r>
              <a:rPr lang="en-US" sz="2400">
                <a:latin typeface="Monotype Corsiva" pitchFamily="66" charset="0"/>
              </a:rPr>
              <a:t>Malcolm: Older son of the king; too young to fight, but had  been in a position of some danger, “fought ‘gainst my captivity.”</a:t>
            </a:r>
          </a:p>
          <a:p>
            <a:pPr marL="609600" indent="-609600">
              <a:lnSpc>
                <a:spcPct val="90000"/>
              </a:lnSpc>
              <a:buFont typeface="Wingdings" pitchFamily="2" charset="2"/>
              <a:buNone/>
            </a:pPr>
            <a:r>
              <a:rPr lang="en-US" sz="2400">
                <a:latin typeface="Monotype Corsiva" pitchFamily="66" charset="0"/>
              </a:rPr>
              <a:t>Macbeth:  Mentioned  but does not appear in the scene(1) is brave (2) strong physically (3) inspiring leader and brilliant general (4) accustomed to assume authority since he has already made terms with Sweno, King of Norway.</a:t>
            </a:r>
          </a:p>
          <a:p>
            <a:pPr marL="609600" indent="-609600">
              <a:lnSpc>
                <a:spcPct val="90000"/>
              </a:lnSpc>
              <a:buFont typeface="Wingdings" pitchFamily="2" charset="2"/>
              <a:buNone/>
            </a:pPr>
            <a:r>
              <a:rPr lang="en-US" sz="2400">
                <a:latin typeface="Monotype Corsiva" pitchFamily="66" charset="0"/>
              </a:rPr>
              <a:t>Ross: Makes his first appearance as news carrier of the play; he is a nobleman and speaks in picturesque poetic language.</a:t>
            </a:r>
          </a:p>
        </p:txBody>
      </p:sp>
      <p:pic>
        <p:nvPicPr>
          <p:cNvPr id="359428" name="Picture 4" descr="macbeth"/>
          <p:cNvPicPr>
            <a:picLocks noChangeAspect="1" noChangeArrowheads="1"/>
          </p:cNvPicPr>
          <p:nvPr/>
        </p:nvPicPr>
        <p:blipFill>
          <a:blip r:embed="rId4" cstate="print"/>
          <a:srcRect/>
          <a:stretch>
            <a:fillRect/>
          </a:stretch>
        </p:blipFill>
        <p:spPr bwMode="auto">
          <a:xfrm>
            <a:off x="6732588" y="1052513"/>
            <a:ext cx="2124075" cy="51117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solidFill>
            <a:srgbClr val="800000"/>
          </a:solidFill>
        </p:spPr>
        <p:txBody>
          <a:bodyPr/>
          <a:lstStyle/>
          <a:p>
            <a:r>
              <a:rPr lang="en-US" sz="7200">
                <a:solidFill>
                  <a:schemeClr val="bg1"/>
                </a:solidFill>
                <a:latin typeface="Vivaldi" pitchFamily="66" charset="0"/>
              </a:rPr>
              <a:t>Act One, Scene Two</a:t>
            </a:r>
          </a:p>
        </p:txBody>
      </p:sp>
      <p:sp>
        <p:nvSpPr>
          <p:cNvPr id="209923" name="Rectangle 3"/>
          <p:cNvSpPr>
            <a:spLocks noGrp="1" noChangeArrowheads="1"/>
          </p:cNvSpPr>
          <p:nvPr>
            <p:ph type="body" idx="1"/>
          </p:nvPr>
        </p:nvSpPr>
        <p:spPr/>
        <p:txBody>
          <a:bodyPr/>
          <a:lstStyle/>
          <a:p>
            <a:pPr>
              <a:buFont typeface="Wingdings" pitchFamily="2" charset="2"/>
              <a:buChar char="Ø"/>
            </a:pPr>
            <a:r>
              <a:rPr lang="en-US" sz="4800">
                <a:solidFill>
                  <a:srgbClr val="800000"/>
                </a:solidFill>
                <a:latin typeface="Monotype Corsiva" pitchFamily="66" charset="0"/>
              </a:rPr>
              <a:t>Guiding Question:</a:t>
            </a:r>
          </a:p>
          <a:p>
            <a:pPr>
              <a:buFontTx/>
              <a:buNone/>
            </a:pPr>
            <a:r>
              <a:rPr lang="en-US">
                <a:latin typeface="Monotype Corsiva" pitchFamily="66" charset="0"/>
              </a:rPr>
              <a:t>   This play has many words and phrases that echo throughout the various scenes.  Look at the last line of this scene and find what it echoes in the first scene of this play.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solidFill>
            <a:srgbClr val="800000"/>
          </a:solidFill>
        </p:spPr>
        <p:txBody>
          <a:bodyPr/>
          <a:lstStyle/>
          <a:p>
            <a:r>
              <a:rPr lang="en-US" sz="7200">
                <a:solidFill>
                  <a:schemeClr val="bg1"/>
                </a:solidFill>
                <a:latin typeface="Vivaldi" pitchFamily="66" charset="0"/>
              </a:rPr>
              <a:t>Note of Interest</a:t>
            </a:r>
          </a:p>
        </p:txBody>
      </p:sp>
      <p:sp>
        <p:nvSpPr>
          <p:cNvPr id="211971" name="Rectangle 3"/>
          <p:cNvSpPr>
            <a:spLocks noGrp="1" noChangeArrowheads="1"/>
          </p:cNvSpPr>
          <p:nvPr>
            <p:ph type="body" idx="1"/>
          </p:nvPr>
        </p:nvSpPr>
        <p:spPr/>
        <p:txBody>
          <a:bodyPr/>
          <a:lstStyle/>
          <a:p>
            <a:pPr>
              <a:buFont typeface="Wingdings" pitchFamily="2" charset="2"/>
              <a:buChar char="Ø"/>
            </a:pPr>
            <a:r>
              <a:rPr lang="en-US" sz="4000">
                <a:solidFill>
                  <a:srgbClr val="800000"/>
                </a:solidFill>
                <a:latin typeface="Monotype Corsiva" pitchFamily="66" charset="0"/>
              </a:rPr>
              <a:t>Line 41: cannons</a:t>
            </a:r>
          </a:p>
          <a:p>
            <a:pPr>
              <a:buFontTx/>
              <a:buNone/>
            </a:pPr>
            <a:r>
              <a:rPr lang="en-US" sz="2400">
                <a:latin typeface="Monotype Corsiva" pitchFamily="66" charset="0"/>
              </a:rPr>
              <a:t>   </a:t>
            </a:r>
            <a:r>
              <a:rPr lang="en-US" sz="2800">
                <a:latin typeface="Monotype Corsiva" pitchFamily="66" charset="0"/>
              </a:rPr>
              <a:t>In Macbeth’s day, cannons had not yet been invented.  Shakespeare often includes details in his plays which are outside of their proper time period.  For example, we have references to clocks in the Roman world of Julius Caesar.  These errors in chronology are called </a:t>
            </a:r>
            <a:r>
              <a:rPr lang="en-US" sz="2800" b="1">
                <a:solidFill>
                  <a:srgbClr val="990000"/>
                </a:solidFill>
                <a:latin typeface="Monotype Corsiva" pitchFamily="66" charset="0"/>
              </a:rPr>
              <a:t>anachronisms.</a:t>
            </a:r>
            <a:r>
              <a:rPr lang="en-US" sz="2800">
                <a:latin typeface="Monotype Corsiva" pitchFamily="66" charset="0"/>
              </a:rPr>
              <a:t> (see your list of terminology)</a:t>
            </a:r>
          </a:p>
          <a:p>
            <a:pPr>
              <a:buFontTx/>
              <a:buNone/>
            </a:pPr>
            <a:r>
              <a:rPr lang="en-US" sz="2800">
                <a:latin typeface="Monotype Corsiva" pitchFamily="66" charset="0"/>
              </a:rPr>
              <a:t> 	Shakespeare’s inclusion in such details made the plays more topical and accessible to the audiences of his time.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900113" y="4221163"/>
            <a:ext cx="7773987" cy="1739900"/>
          </a:xfrm>
          <a:solidFill>
            <a:srgbClr val="800000"/>
          </a:solidFill>
        </p:spPr>
        <p:txBody>
          <a:bodyPr/>
          <a:lstStyle/>
          <a:p>
            <a:r>
              <a:rPr lang="en-US" sz="6000">
                <a:latin typeface="Vivaldi" pitchFamily="66" charset="0"/>
              </a:rPr>
              <a:t>Act One, Scene Three: </a:t>
            </a:r>
            <a:br>
              <a:rPr lang="en-US" sz="6000">
                <a:latin typeface="Vivaldi" pitchFamily="66" charset="0"/>
              </a:rPr>
            </a:br>
            <a:r>
              <a:rPr lang="en-US" sz="6000">
                <a:latin typeface="Vivaldi" pitchFamily="66" charset="0"/>
              </a:rPr>
              <a:t>Setting the Stage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1709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61476" name="Rectangle 4"/>
          <p:cNvSpPr>
            <a:spLocks noGrp="1" noChangeArrowheads="1"/>
          </p:cNvSpPr>
          <p:nvPr>
            <p:ph type="body" idx="1"/>
          </p:nvPr>
        </p:nvSpPr>
        <p:spPr>
          <a:xfrm>
            <a:off x="395288" y="1557338"/>
            <a:ext cx="8424862" cy="5300662"/>
          </a:xfrm>
          <a:noFill/>
          <a:ln/>
        </p:spPr>
        <p:txBody>
          <a:bodyPr/>
          <a:lstStyle/>
          <a:p>
            <a:pPr>
              <a:buFont typeface="Wingdings" pitchFamily="2" charset="2"/>
              <a:buChar char="Ø"/>
            </a:pPr>
            <a:r>
              <a:rPr lang="en-US" sz="2400">
                <a:solidFill>
                  <a:schemeClr val="bg1"/>
                </a:solidFill>
                <a:latin typeface="Monotype Corsiva" pitchFamily="66" charset="0"/>
              </a:rPr>
              <a:t>The </a:t>
            </a:r>
            <a:r>
              <a:rPr lang="en-US" sz="2400" b="1">
                <a:solidFill>
                  <a:schemeClr val="bg1"/>
                </a:solidFill>
                <a:latin typeface="Monotype Corsiva" pitchFamily="66" charset="0"/>
              </a:rPr>
              <a:t>Weird Sisters</a:t>
            </a:r>
            <a:r>
              <a:rPr lang="en-US" sz="2400">
                <a:solidFill>
                  <a:schemeClr val="bg1"/>
                </a:solidFill>
                <a:latin typeface="Monotype Corsiva" pitchFamily="66" charset="0"/>
              </a:rPr>
              <a:t> open this scene by recounting what they have been doing since their meeting in scene one.  It is obvious from their activities that they </a:t>
            </a:r>
            <a:r>
              <a:rPr lang="en-US" sz="2400" b="1">
                <a:solidFill>
                  <a:schemeClr val="bg1"/>
                </a:solidFill>
                <a:latin typeface="Monotype Corsiva" pitchFamily="66" charset="0"/>
              </a:rPr>
              <a:t>should not be trusted.</a:t>
            </a:r>
          </a:p>
          <a:p>
            <a:pPr>
              <a:buFont typeface="Wingdings" pitchFamily="2" charset="2"/>
              <a:buChar char="Ø"/>
            </a:pPr>
            <a:r>
              <a:rPr lang="en-US" sz="2400">
                <a:solidFill>
                  <a:schemeClr val="bg1"/>
                </a:solidFill>
                <a:latin typeface="Monotype Corsiva" pitchFamily="66" charset="0"/>
              </a:rPr>
              <a:t>Macbeth’s very first words in the play recall the Weird sisters’ closing lines in scene one.  He receives </a:t>
            </a:r>
            <a:r>
              <a:rPr lang="en-US" sz="2400" b="1">
                <a:solidFill>
                  <a:schemeClr val="bg1"/>
                </a:solidFill>
                <a:latin typeface="Monotype Corsiva" pitchFamily="66" charset="0"/>
              </a:rPr>
              <a:t>fair prophecies</a:t>
            </a:r>
            <a:r>
              <a:rPr lang="en-US" sz="2400">
                <a:solidFill>
                  <a:schemeClr val="bg1"/>
                </a:solidFill>
                <a:latin typeface="Monotype Corsiva" pitchFamily="66" charset="0"/>
              </a:rPr>
              <a:t> from them, but responds with </a:t>
            </a:r>
            <a:r>
              <a:rPr lang="en-US" sz="2400" b="1">
                <a:solidFill>
                  <a:schemeClr val="bg1"/>
                </a:solidFill>
                <a:latin typeface="Monotype Corsiva" pitchFamily="66" charset="0"/>
              </a:rPr>
              <a:t>fear </a:t>
            </a:r>
            <a:r>
              <a:rPr lang="en-US" sz="2400">
                <a:solidFill>
                  <a:schemeClr val="bg1"/>
                </a:solidFill>
                <a:latin typeface="Monotype Corsiva" pitchFamily="66" charset="0"/>
              </a:rPr>
              <a:t>rather than joy.  This might suggest that Macbeth had been plotting the assassination of Duncan well before the announcement of the Weird Sisters.</a:t>
            </a:r>
          </a:p>
          <a:p>
            <a:pPr>
              <a:buFont typeface="Wingdings" pitchFamily="2" charset="2"/>
              <a:buChar char="Ø"/>
            </a:pPr>
            <a:r>
              <a:rPr lang="en-US" sz="2400">
                <a:solidFill>
                  <a:schemeClr val="bg1"/>
                </a:solidFill>
                <a:latin typeface="Monotype Corsiva" pitchFamily="66" charset="0"/>
              </a:rPr>
              <a:t>Macbeth puts aside the thought of murder.  He hopes to become king without having to kill Duncan.  Again, it is important for Shakespeare to establish that Macbeth has elements of </a:t>
            </a:r>
            <a:r>
              <a:rPr lang="en-US" sz="2400">
                <a:solidFill>
                  <a:srgbClr val="FFFF99"/>
                </a:solidFill>
                <a:latin typeface="Monotype Corsiva" pitchFamily="66" charset="0"/>
              </a:rPr>
              <a:t>goodness</a:t>
            </a:r>
            <a:r>
              <a:rPr lang="en-US" sz="2400">
                <a:solidFill>
                  <a:schemeClr val="bg1"/>
                </a:solidFill>
                <a:latin typeface="Monotype Corsiva" pitchFamily="66" charset="0"/>
              </a:rPr>
              <a:t>.  At this moment, he is not a ruthless traitor.</a:t>
            </a:r>
          </a:p>
        </p:txBody>
      </p:sp>
      <p:sp>
        <p:nvSpPr>
          <p:cNvPr id="361477" name="Rectangle 5"/>
          <p:cNvSpPr>
            <a:spLocks noGrp="1" noChangeArrowheads="1"/>
          </p:cNvSpPr>
          <p:nvPr>
            <p:ph type="title"/>
          </p:nvPr>
        </p:nvSpPr>
        <p:spPr>
          <a:xfrm>
            <a:off x="684213" y="115888"/>
            <a:ext cx="7772400" cy="1143000"/>
          </a:xfrm>
          <a:solidFill>
            <a:srgbClr val="800000"/>
          </a:solidFill>
          <a:ln/>
        </p:spPr>
        <p:txBody>
          <a:bodyPr/>
          <a:lstStyle/>
          <a:p>
            <a:r>
              <a:rPr lang="en-US">
                <a:solidFill>
                  <a:schemeClr val="bg1"/>
                </a:solidFill>
                <a:latin typeface="Vivaldi" pitchFamily="66" charset="0"/>
              </a:rPr>
              <a:t>Act One, Scene Three: </a:t>
            </a:r>
            <a:br>
              <a:rPr lang="en-US">
                <a:solidFill>
                  <a:schemeClr val="bg1"/>
                </a:solidFill>
                <a:latin typeface="Vivaldi" pitchFamily="66" charset="0"/>
              </a:rPr>
            </a:br>
            <a:r>
              <a:rPr lang="en-US">
                <a:solidFill>
                  <a:schemeClr val="bg1"/>
                </a:solidFill>
                <a:latin typeface="Vivaldi" pitchFamily="66" charset="0"/>
              </a:rPr>
              <a:t>Setting the Stage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684213" y="0"/>
            <a:ext cx="7773987" cy="1530350"/>
          </a:xfrm>
          <a:solidFill>
            <a:srgbClr val="800000"/>
          </a:solidFill>
        </p:spPr>
        <p:txBody>
          <a:bodyPr/>
          <a:lstStyle/>
          <a:p>
            <a:r>
              <a:rPr lang="en-US" sz="6600">
                <a:latin typeface="Vivaldi" pitchFamily="66" charset="0"/>
              </a:rPr>
              <a:t>Act One, Scene Three</a:t>
            </a:r>
          </a:p>
        </p:txBody>
      </p:sp>
      <p:sp>
        <p:nvSpPr>
          <p:cNvPr id="220163" name="Rectangle 3"/>
          <p:cNvSpPr>
            <a:spLocks noGrp="1" noChangeArrowheads="1"/>
          </p:cNvSpPr>
          <p:nvPr>
            <p:ph type="body" idx="1"/>
          </p:nvPr>
        </p:nvSpPr>
        <p:spPr>
          <a:xfrm>
            <a:off x="611188" y="4221163"/>
            <a:ext cx="8353425" cy="4940300"/>
          </a:xfrm>
          <a:noFill/>
        </p:spPr>
        <p:txBody>
          <a:bodyPr/>
          <a:lstStyle/>
          <a:p>
            <a:pPr>
              <a:lnSpc>
                <a:spcPct val="80000"/>
              </a:lnSpc>
              <a:buFontTx/>
              <a:buNone/>
            </a:pPr>
            <a:r>
              <a:rPr lang="en-US" sz="4800">
                <a:solidFill>
                  <a:schemeClr val="bg1"/>
                </a:solidFill>
                <a:latin typeface="Monotype Corsiva" pitchFamily="66" charset="0"/>
              </a:rPr>
              <a:t>Guiding Questions:</a:t>
            </a:r>
          </a:p>
          <a:p>
            <a:pPr>
              <a:lnSpc>
                <a:spcPct val="80000"/>
              </a:lnSpc>
            </a:pPr>
            <a:r>
              <a:rPr lang="en-US" sz="2800">
                <a:solidFill>
                  <a:schemeClr val="bg1"/>
                </a:solidFill>
                <a:latin typeface="Monotype Corsiva" pitchFamily="66" charset="0"/>
              </a:rPr>
              <a:t>What supernatural powers do the Witches seem to have?</a:t>
            </a:r>
          </a:p>
          <a:p>
            <a:pPr>
              <a:lnSpc>
                <a:spcPct val="80000"/>
              </a:lnSpc>
            </a:pPr>
            <a:r>
              <a:rPr lang="en-US" sz="2800">
                <a:solidFill>
                  <a:schemeClr val="bg1"/>
                </a:solidFill>
                <a:latin typeface="Monotype Corsiva" pitchFamily="66" charset="0"/>
              </a:rPr>
              <a:t>What evidence is there in Macbeth’s speech (lines 139-154) that he has entertained the thought of murder before the predictions of the Witches?</a:t>
            </a:r>
          </a:p>
          <a:p>
            <a:pPr>
              <a:lnSpc>
                <a:spcPct val="80000"/>
              </a:lnSpc>
              <a:buFontTx/>
              <a:buNone/>
            </a:pPr>
            <a:endParaRPr lang="en-US" sz="2800">
              <a:solidFill>
                <a:schemeClr val="bg1"/>
              </a:solidFill>
              <a:latin typeface="Monotype Corsiva"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solidFill>
            <a:srgbClr val="800000"/>
          </a:solidFill>
        </p:spPr>
        <p:txBody>
          <a:bodyPr/>
          <a:lstStyle/>
          <a:p>
            <a:r>
              <a:rPr lang="en-US" sz="8000">
                <a:latin typeface="Vivaldi" pitchFamily="66" charset="0"/>
              </a:rPr>
              <a:t>Note of Interest</a:t>
            </a:r>
          </a:p>
        </p:txBody>
      </p:sp>
      <p:sp>
        <p:nvSpPr>
          <p:cNvPr id="222211" name="Rectangle 3"/>
          <p:cNvSpPr>
            <a:spLocks noGrp="1" noChangeArrowheads="1"/>
          </p:cNvSpPr>
          <p:nvPr>
            <p:ph type="body" idx="1"/>
          </p:nvPr>
        </p:nvSpPr>
        <p:spPr/>
        <p:txBody>
          <a:bodyPr/>
          <a:lstStyle/>
          <a:p>
            <a:pPr>
              <a:lnSpc>
                <a:spcPct val="90000"/>
              </a:lnSpc>
            </a:pPr>
            <a:r>
              <a:rPr lang="en-US"/>
              <a:t>Line 6, </a:t>
            </a:r>
            <a:r>
              <a:rPr lang="en-US" i="1"/>
              <a:t>Aroint thee, witch—</a:t>
            </a:r>
            <a:r>
              <a:rPr lang="en-US"/>
              <a:t>this scene contains the only reference in the text to a “witch.”  Nowhere else are the three women referred to as witches except in the stage directions and the may not have been written by Shakespeare.  Holingshed makes it clear that they are Fates or goddesses of destiny.  In the play, they are referred to as the Weird Sisters.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685800" y="188913"/>
            <a:ext cx="7772400" cy="1563687"/>
          </a:xfrm>
          <a:solidFill>
            <a:srgbClr val="800000"/>
          </a:solidFill>
        </p:spPr>
        <p:txBody>
          <a:bodyPr/>
          <a:lstStyle/>
          <a:p>
            <a:r>
              <a:rPr lang="en-US" sz="4800">
                <a:latin typeface="Edwardian Script ITC" pitchFamily="66" charset="0"/>
              </a:rPr>
              <a:t> </a:t>
            </a:r>
            <a:r>
              <a:rPr lang="en-US" sz="6000">
                <a:solidFill>
                  <a:schemeClr val="bg1"/>
                </a:solidFill>
                <a:latin typeface="Vivaldi" pitchFamily="66" charset="0"/>
              </a:rPr>
              <a:t>Quick Write: Guilt &amp; Greed</a:t>
            </a:r>
          </a:p>
        </p:txBody>
      </p:sp>
      <p:sp>
        <p:nvSpPr>
          <p:cNvPr id="226307" name="Rectangle 3"/>
          <p:cNvSpPr>
            <a:spLocks noGrp="1" noChangeArrowheads="1"/>
          </p:cNvSpPr>
          <p:nvPr>
            <p:ph type="body" idx="1"/>
          </p:nvPr>
        </p:nvSpPr>
        <p:spPr/>
        <p:txBody>
          <a:bodyPr/>
          <a:lstStyle/>
          <a:p>
            <a:pPr>
              <a:buFontTx/>
              <a:buNone/>
            </a:pPr>
            <a:r>
              <a:rPr lang="en-US">
                <a:latin typeface="Monotype Corsiva" pitchFamily="66" charset="0"/>
              </a:rPr>
              <a:t>   </a:t>
            </a:r>
            <a:r>
              <a:rPr lang="en-US" sz="3600">
                <a:latin typeface="Monotype Corsiva" pitchFamily="66" charset="0"/>
              </a:rPr>
              <a:t>This introductory activity to allow you to explore </a:t>
            </a:r>
            <a:r>
              <a:rPr lang="en-US" sz="4400" b="1">
                <a:solidFill>
                  <a:srgbClr val="800000"/>
                </a:solidFill>
                <a:effectLst>
                  <a:outerShdw blurRad="38100" dist="38100" dir="2700000" algn="tl">
                    <a:srgbClr val="C0C0C0"/>
                  </a:outerShdw>
                </a:effectLst>
                <a:latin typeface="Monotype Corsiva" pitchFamily="66" charset="0"/>
              </a:rPr>
              <a:t>themes and ideas</a:t>
            </a:r>
            <a:r>
              <a:rPr lang="en-US" sz="3600">
                <a:latin typeface="Monotype Corsiva" pitchFamily="66" charset="0"/>
              </a:rPr>
              <a:t> in Macbeth before we read the text. By having you think about your own situations where you have faced guilt, perhaps you will be able to relate to the play once you have read it...  </a:t>
            </a:r>
          </a:p>
          <a:p>
            <a:endParaRPr lang="en-US" sz="3600">
              <a:latin typeface="Monotype Corsiva" pitchFamily="66" charset="0"/>
            </a:endParaRPr>
          </a:p>
          <a:p>
            <a:endParaRPr lang="en-US">
              <a:latin typeface="Monotype Corsiva"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solidFill>
            <a:srgbClr val="990000"/>
          </a:solidFill>
        </p:spPr>
        <p:txBody>
          <a:bodyPr/>
          <a:lstStyle/>
          <a:p>
            <a:r>
              <a:rPr lang="en-US" sz="6600">
                <a:latin typeface="Vivaldi" pitchFamily="66" charset="0"/>
              </a:rPr>
              <a:t>Dramatic Irony</a:t>
            </a:r>
          </a:p>
        </p:txBody>
      </p:sp>
      <p:sp>
        <p:nvSpPr>
          <p:cNvPr id="155651" name="Rectangle 3"/>
          <p:cNvSpPr>
            <a:spLocks noGrp="1" noChangeArrowheads="1"/>
          </p:cNvSpPr>
          <p:nvPr>
            <p:ph type="body" idx="1"/>
          </p:nvPr>
        </p:nvSpPr>
        <p:spPr>
          <a:solidFill>
            <a:schemeClr val="tx1"/>
          </a:solidFill>
        </p:spPr>
        <p:txBody>
          <a:bodyPr/>
          <a:lstStyle/>
          <a:p>
            <a:pPr>
              <a:lnSpc>
                <a:spcPct val="90000"/>
              </a:lnSpc>
              <a:buFont typeface="Wingdings" pitchFamily="2" charset="2"/>
              <a:buChar char="v"/>
            </a:pPr>
            <a:r>
              <a:rPr lang="en-US" sz="3600">
                <a:solidFill>
                  <a:srgbClr val="800000"/>
                </a:solidFill>
                <a:latin typeface="Monotype Corsiva" pitchFamily="66" charset="0"/>
              </a:rPr>
              <a:t>Dramatic irony</a:t>
            </a:r>
            <a:r>
              <a:rPr lang="en-US">
                <a:solidFill>
                  <a:schemeClr val="bg1"/>
                </a:solidFill>
                <a:latin typeface="Monotype Corsiva" pitchFamily="66" charset="0"/>
              </a:rPr>
              <a:t> is created when the audience or the readers have knowledge of a character’s present (or sometimes future) circumstances that the character does not. </a:t>
            </a:r>
          </a:p>
          <a:p>
            <a:pPr>
              <a:lnSpc>
                <a:spcPct val="90000"/>
              </a:lnSpc>
              <a:buFont typeface="Wingdings" pitchFamily="2" charset="2"/>
              <a:buChar char="v"/>
            </a:pPr>
            <a:r>
              <a:rPr lang="en-US">
                <a:solidFill>
                  <a:schemeClr val="bg1"/>
                </a:solidFill>
                <a:latin typeface="Monotype Corsiva" pitchFamily="66" charset="0"/>
              </a:rPr>
              <a:t>Throughout the play Macbeth, we in the audience are privy to information the characters in the play do not know. Take note of the examples of dramatic irony you find in the play.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solidFill>
            <a:srgbClr val="990000"/>
          </a:solidFill>
        </p:spPr>
        <p:txBody>
          <a:bodyPr/>
          <a:lstStyle/>
          <a:p>
            <a:r>
              <a:rPr lang="en-US" sz="6000">
                <a:latin typeface="Vivaldi" pitchFamily="66" charset="0"/>
              </a:rPr>
              <a:t>Purposes of Act 1, Scene 3</a:t>
            </a:r>
          </a:p>
        </p:txBody>
      </p:sp>
      <p:sp>
        <p:nvSpPr>
          <p:cNvPr id="363523" name="Rectangle 3"/>
          <p:cNvSpPr>
            <a:spLocks noGrp="1" noChangeArrowheads="1"/>
          </p:cNvSpPr>
          <p:nvPr>
            <p:ph type="body" idx="1"/>
          </p:nvPr>
        </p:nvSpPr>
        <p:spPr>
          <a:solidFill>
            <a:schemeClr val="tx1"/>
          </a:solidFill>
        </p:spPr>
        <p:txBody>
          <a:bodyPr/>
          <a:lstStyle/>
          <a:p>
            <a:pPr>
              <a:lnSpc>
                <a:spcPct val="80000"/>
              </a:lnSpc>
              <a:buFont typeface="Wingdings" pitchFamily="2" charset="2"/>
              <a:buNone/>
            </a:pPr>
            <a:r>
              <a:rPr lang="en-US" sz="2400">
                <a:solidFill>
                  <a:schemeClr val="bg1"/>
                </a:solidFill>
                <a:latin typeface="Monotype Corsiva" pitchFamily="66" charset="0"/>
              </a:rPr>
              <a:t>1. The greetings of the witches to Macbeth furnish a motivating force to the drama and mark the beginning of the complication of the play.</a:t>
            </a:r>
          </a:p>
          <a:p>
            <a:pPr>
              <a:lnSpc>
                <a:spcPct val="80000"/>
              </a:lnSpc>
              <a:buFont typeface="Wingdings" pitchFamily="2" charset="2"/>
              <a:buNone/>
            </a:pPr>
            <a:r>
              <a:rPr lang="en-US" sz="2400">
                <a:solidFill>
                  <a:schemeClr val="bg1"/>
                </a:solidFill>
                <a:latin typeface="Monotype Corsiva" pitchFamily="66" charset="0"/>
              </a:rPr>
              <a:t>2. It introduces two of the major characters in the presence of Macbeth and Banquo</a:t>
            </a:r>
          </a:p>
          <a:p>
            <a:pPr>
              <a:lnSpc>
                <a:spcPct val="80000"/>
              </a:lnSpc>
              <a:buFont typeface="Wingdings" pitchFamily="2" charset="2"/>
              <a:buNone/>
            </a:pPr>
            <a:r>
              <a:rPr lang="en-US" sz="2400">
                <a:solidFill>
                  <a:schemeClr val="bg1"/>
                </a:solidFill>
                <a:latin typeface="Monotype Corsiva" pitchFamily="66" charset="0"/>
              </a:rPr>
              <a:t>3. It reveals the connection between Macbeth and the witches</a:t>
            </a:r>
          </a:p>
          <a:p>
            <a:pPr>
              <a:lnSpc>
                <a:spcPct val="80000"/>
              </a:lnSpc>
              <a:buFont typeface="Wingdings" pitchFamily="2" charset="2"/>
              <a:buNone/>
            </a:pPr>
            <a:r>
              <a:rPr lang="en-US" sz="2400">
                <a:solidFill>
                  <a:schemeClr val="bg1"/>
                </a:solidFill>
                <a:latin typeface="Monotype Corsiva" pitchFamily="66" charset="0"/>
              </a:rPr>
              <a:t>4. Macbeth, by his being </a:t>
            </a:r>
            <a:r>
              <a:rPr lang="en-US" sz="2400" u="sng">
                <a:solidFill>
                  <a:schemeClr val="bg1"/>
                </a:solidFill>
                <a:latin typeface="Monotype Corsiva" pitchFamily="66" charset="0"/>
              </a:rPr>
              <a:t>startled,</a:t>
            </a:r>
            <a:r>
              <a:rPr lang="en-US" sz="2400">
                <a:solidFill>
                  <a:schemeClr val="bg1"/>
                </a:solidFill>
                <a:latin typeface="Monotype Corsiva" pitchFamily="66" charset="0"/>
              </a:rPr>
              <a:t> reveals that the witches had read his thoughts and that he already possessed ambitions to be king.</a:t>
            </a:r>
          </a:p>
          <a:p>
            <a:pPr>
              <a:lnSpc>
                <a:spcPct val="80000"/>
              </a:lnSpc>
              <a:buFont typeface="Wingdings" pitchFamily="2" charset="2"/>
              <a:buNone/>
            </a:pPr>
            <a:r>
              <a:rPr lang="en-US" sz="2400">
                <a:solidFill>
                  <a:schemeClr val="bg1"/>
                </a:solidFill>
                <a:latin typeface="Monotype Corsiva" pitchFamily="66" charset="0"/>
              </a:rPr>
              <a:t>5. It contrasts the characters of Macbeth and Banquo, and reveals that Banquo, although loyal to King Duncan, is also loyal in some degree to Macbeth.  This scene can be called temptation scene since both Macbeth and Banquo are being tempted by the lure of the prophecies.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solidFill>
            <a:srgbClr val="990000"/>
          </a:solidFill>
        </p:spPr>
        <p:txBody>
          <a:bodyPr/>
          <a:lstStyle/>
          <a:p>
            <a:r>
              <a:rPr lang="en-US" sz="6600">
                <a:latin typeface="Vivaldi" pitchFamily="66" charset="0"/>
              </a:rPr>
              <a:t>Characterization</a:t>
            </a:r>
          </a:p>
        </p:txBody>
      </p:sp>
      <p:sp>
        <p:nvSpPr>
          <p:cNvPr id="365571" name="Rectangle 3"/>
          <p:cNvSpPr>
            <a:spLocks noGrp="1" noChangeArrowheads="1"/>
          </p:cNvSpPr>
          <p:nvPr>
            <p:ph type="body" idx="1"/>
          </p:nvPr>
        </p:nvSpPr>
        <p:spPr>
          <a:solidFill>
            <a:schemeClr val="tx1"/>
          </a:solidFill>
        </p:spPr>
        <p:txBody>
          <a:bodyPr/>
          <a:lstStyle/>
          <a:p>
            <a:pPr marL="381000" indent="-381000">
              <a:lnSpc>
                <a:spcPct val="80000"/>
              </a:lnSpc>
              <a:buFont typeface="Wingdings" pitchFamily="2" charset="2"/>
              <a:buAutoNum type="arabicPeriod"/>
            </a:pPr>
            <a:r>
              <a:rPr lang="en-US" sz="2800">
                <a:solidFill>
                  <a:schemeClr val="bg1"/>
                </a:solidFill>
                <a:latin typeface="Monotype Corsiva" pitchFamily="66" charset="0"/>
              </a:rPr>
              <a:t>Macbeth: Ambition is the first quality revealed; he reveals the idea of the murder of Duncan has already occurred to him—“My mind whose murder is but fantastical.”; the witches are an embodiment of his own evil ambitions…they startle him because they read his mind; He makes an effort to fight his ambitions by trying to keep from believing the witches.</a:t>
            </a:r>
          </a:p>
          <a:p>
            <a:pPr marL="381000" indent="-381000">
              <a:lnSpc>
                <a:spcPct val="80000"/>
              </a:lnSpc>
              <a:buFont typeface="Wingdings" pitchFamily="2" charset="2"/>
              <a:buAutoNum type="arabicPeriod"/>
            </a:pPr>
            <a:r>
              <a:rPr lang="en-US" sz="2800">
                <a:solidFill>
                  <a:schemeClr val="bg1"/>
                </a:solidFill>
                <a:latin typeface="Monotype Corsiva" pitchFamily="66" charset="0"/>
              </a:rPr>
              <a:t>Banquo: Has some justification for being ambitious also, for this reason, he too sees the witches; his ambition is not as strong as Macbeth’s and he is content that kingship should fall on his decendends.</a:t>
            </a:r>
          </a:p>
          <a:p>
            <a:pPr marL="381000" indent="-381000">
              <a:lnSpc>
                <a:spcPct val="80000"/>
              </a:lnSpc>
              <a:buFont typeface="Wingdings" pitchFamily="2" charset="2"/>
              <a:buAutoNum type="arabicPeriod"/>
            </a:pPr>
            <a:r>
              <a:rPr lang="en-US" sz="2800">
                <a:solidFill>
                  <a:schemeClr val="bg1"/>
                </a:solidFill>
                <a:latin typeface="Monotype Corsiva" pitchFamily="66" charset="0"/>
              </a:rPr>
              <a:t>Ross: appears once more bringing Duncan’s message to Macbeth.</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611188" y="188913"/>
            <a:ext cx="7847012" cy="1800225"/>
          </a:xfrm>
          <a:solidFill>
            <a:srgbClr val="800000"/>
          </a:solidFill>
        </p:spPr>
        <p:txBody>
          <a:bodyPr/>
          <a:lstStyle/>
          <a:p>
            <a:r>
              <a:rPr lang="en-US" sz="4800">
                <a:solidFill>
                  <a:srgbClr val="FFFF99"/>
                </a:solidFill>
                <a:latin typeface="Vivaldi" pitchFamily="66" charset="0"/>
              </a:rPr>
              <a:t>Act One, Scene 4: </a:t>
            </a:r>
            <a:br>
              <a:rPr lang="en-US" sz="4800">
                <a:solidFill>
                  <a:srgbClr val="FFFF99"/>
                </a:solidFill>
                <a:latin typeface="Vivaldi" pitchFamily="66" charset="0"/>
              </a:rPr>
            </a:br>
            <a:r>
              <a:rPr lang="en-US" sz="4800">
                <a:solidFill>
                  <a:srgbClr val="FFFF99"/>
                </a:solidFill>
                <a:latin typeface="Vivaldi" pitchFamily="66" charset="0"/>
              </a:rPr>
              <a:t>Setting the Stage</a:t>
            </a:r>
          </a:p>
        </p:txBody>
      </p:sp>
      <p:sp>
        <p:nvSpPr>
          <p:cNvPr id="223235" name="Rectangle 3"/>
          <p:cNvSpPr>
            <a:spLocks noGrp="1" noChangeArrowheads="1"/>
          </p:cNvSpPr>
          <p:nvPr>
            <p:ph type="body" idx="1"/>
          </p:nvPr>
        </p:nvSpPr>
        <p:spPr/>
        <p:txBody>
          <a:bodyPr/>
          <a:lstStyle/>
          <a:p>
            <a:pPr>
              <a:lnSpc>
                <a:spcPct val="90000"/>
              </a:lnSpc>
              <a:buFont typeface="Wingdings" pitchFamily="2" charset="2"/>
              <a:buChar char="Ø"/>
            </a:pPr>
            <a:r>
              <a:rPr lang="en-US" sz="2800">
                <a:latin typeface="Monotype Corsiva" pitchFamily="66" charset="0"/>
              </a:rPr>
              <a:t>Upon hearing of the noble manner in which the traitor Cawdor faced his death, Duncan echoes the main theme of the play when he declares that “There’s no art/To find the mind’s construction in the face.” This emphasizes Duncan’s greatest </a:t>
            </a:r>
            <a:r>
              <a:rPr lang="en-US" sz="2800" b="1">
                <a:solidFill>
                  <a:srgbClr val="990000"/>
                </a:solidFill>
                <a:latin typeface="Monotype Corsiva" pitchFamily="66" charset="0"/>
              </a:rPr>
              <a:t>weakness—his inability to judge character.</a:t>
            </a:r>
            <a:r>
              <a:rPr lang="en-US" sz="2800">
                <a:latin typeface="Monotype Corsiva" pitchFamily="66" charset="0"/>
              </a:rPr>
              <a:t>  Duncan then shows the generous side of his nature when he praises and rewards Macbeth and Banquo for their loyalty.</a:t>
            </a:r>
          </a:p>
          <a:p>
            <a:pPr>
              <a:lnSpc>
                <a:spcPct val="90000"/>
              </a:lnSpc>
              <a:buFont typeface="Wingdings" pitchFamily="2" charset="2"/>
              <a:buChar char="Ø"/>
            </a:pPr>
            <a:r>
              <a:rPr lang="en-US" sz="2800">
                <a:latin typeface="Monotype Corsiva" pitchFamily="66" charset="0"/>
              </a:rPr>
              <a:t>Macbeth’s resolution to wait till chance crowns him king is tested when Duncan announces that Malcolm is heir to the throne.  This is the first of many scenes that depends on </a:t>
            </a:r>
            <a:r>
              <a:rPr lang="en-US" sz="2800" b="1">
                <a:latin typeface="Monotype Corsiva" pitchFamily="66" charset="0"/>
              </a:rPr>
              <a:t>dramatic irony for effect.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solidFill>
            <a:srgbClr val="990000"/>
          </a:solidFill>
        </p:spPr>
        <p:txBody>
          <a:bodyPr/>
          <a:lstStyle/>
          <a:p>
            <a:r>
              <a:rPr lang="en-US" sz="6600">
                <a:latin typeface="Vivaldi" pitchFamily="66" charset="0"/>
              </a:rPr>
              <a:t>Act 1, Scene 4</a:t>
            </a:r>
          </a:p>
        </p:txBody>
      </p:sp>
      <p:sp>
        <p:nvSpPr>
          <p:cNvPr id="381955" name="Rectangle 3"/>
          <p:cNvSpPr>
            <a:spLocks noGrp="1" noChangeArrowheads="1"/>
          </p:cNvSpPr>
          <p:nvPr>
            <p:ph type="body" idx="1"/>
          </p:nvPr>
        </p:nvSpPr>
        <p:spPr>
          <a:solidFill>
            <a:schemeClr val="tx1"/>
          </a:solidFill>
        </p:spPr>
        <p:txBody>
          <a:bodyPr/>
          <a:lstStyle/>
          <a:p>
            <a:pPr marL="381000" indent="-381000">
              <a:lnSpc>
                <a:spcPct val="80000"/>
              </a:lnSpc>
              <a:buFont typeface="Wingdings" pitchFamily="2" charset="2"/>
              <a:buNone/>
            </a:pPr>
            <a:r>
              <a:rPr lang="en-US" sz="4800">
                <a:solidFill>
                  <a:schemeClr val="bg1"/>
                </a:solidFill>
                <a:latin typeface="Monotype Corsiva" pitchFamily="66" charset="0"/>
              </a:rPr>
              <a:t>Guiding Questions:</a:t>
            </a:r>
          </a:p>
          <a:p>
            <a:pPr marL="381000" indent="-381000">
              <a:lnSpc>
                <a:spcPct val="80000"/>
              </a:lnSpc>
              <a:buFont typeface="Wingdings" pitchFamily="2" charset="2"/>
              <a:buAutoNum type="arabicPeriod"/>
            </a:pPr>
            <a:r>
              <a:rPr lang="en-US" sz="4800">
                <a:solidFill>
                  <a:schemeClr val="bg1"/>
                </a:solidFill>
                <a:latin typeface="Monotype Corsiva" pitchFamily="66" charset="0"/>
              </a:rPr>
              <a:t>Point out two examples of dramatic irony in this scene.</a:t>
            </a:r>
          </a:p>
          <a:p>
            <a:pPr marL="381000" indent="-381000">
              <a:lnSpc>
                <a:spcPct val="80000"/>
              </a:lnSpc>
              <a:buFont typeface="Wingdings" pitchFamily="2" charset="2"/>
              <a:buAutoNum type="arabicPeriod"/>
            </a:pPr>
            <a:r>
              <a:rPr lang="en-US" sz="4800">
                <a:solidFill>
                  <a:schemeClr val="bg1"/>
                </a:solidFill>
                <a:latin typeface="Monotype Corsiva" pitchFamily="66" charset="0"/>
              </a:rPr>
              <a:t>. Give examples to show Duncan’s weakness and unfitness to be king.</a:t>
            </a:r>
          </a:p>
          <a:p>
            <a:pPr marL="381000" indent="-381000">
              <a:lnSpc>
                <a:spcPct val="80000"/>
              </a:lnSpc>
              <a:buFont typeface="Wingdings" pitchFamily="2" charset="2"/>
              <a:buNone/>
            </a:pPr>
            <a:endParaRPr lang="en-US" sz="4800">
              <a:solidFill>
                <a:schemeClr val="bg1"/>
              </a:solidFill>
              <a:latin typeface="Monotype Corsiva"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solidFill>
            <a:srgbClr val="800000"/>
          </a:solidFill>
        </p:spPr>
        <p:txBody>
          <a:bodyPr/>
          <a:lstStyle/>
          <a:p>
            <a:r>
              <a:rPr lang="en-US" sz="6600">
                <a:solidFill>
                  <a:srgbClr val="FFFF99"/>
                </a:solidFill>
                <a:latin typeface="Vivaldi" pitchFamily="66" charset="0"/>
              </a:rPr>
              <a:t>Note of Interest</a:t>
            </a:r>
          </a:p>
        </p:txBody>
      </p:sp>
      <p:sp>
        <p:nvSpPr>
          <p:cNvPr id="230403" name="Rectangle 3"/>
          <p:cNvSpPr>
            <a:spLocks noGrp="1" noChangeArrowheads="1"/>
          </p:cNvSpPr>
          <p:nvPr>
            <p:ph type="body" idx="1"/>
          </p:nvPr>
        </p:nvSpPr>
        <p:spPr>
          <a:xfrm>
            <a:off x="685800" y="1981200"/>
            <a:ext cx="7772400" cy="4543425"/>
          </a:xfrm>
        </p:spPr>
        <p:txBody>
          <a:bodyPr/>
          <a:lstStyle/>
          <a:p>
            <a:pPr>
              <a:lnSpc>
                <a:spcPct val="90000"/>
              </a:lnSpc>
            </a:pPr>
            <a:r>
              <a:rPr lang="en-US">
                <a:latin typeface="Monotype Corsiva" pitchFamily="66" charset="0"/>
              </a:rPr>
              <a:t>Line 46: Prince Cumberland—the rule of succession had not yet been established by Macbeth’s time.  Kings were elected in Scotland, and only the most powerful of persons could attain the throne.  If a king felt that his will would be executed event after death, he could do so as Duncan does—name his heir by declaring him Prince of Cumberland.</a:t>
            </a:r>
            <a:endParaRPr lang="en-US" b="1">
              <a:latin typeface="Monotype Corsiva" pitchFamily="66"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684213" y="188913"/>
            <a:ext cx="7772400" cy="1143000"/>
          </a:xfrm>
          <a:solidFill>
            <a:srgbClr val="800000"/>
          </a:solidFill>
        </p:spPr>
        <p:txBody>
          <a:bodyPr/>
          <a:lstStyle/>
          <a:p>
            <a:r>
              <a:rPr lang="en-US" sz="6600">
                <a:solidFill>
                  <a:srgbClr val="FFFF99"/>
                </a:solidFill>
                <a:latin typeface="Vivaldi" pitchFamily="66" charset="0"/>
              </a:rPr>
              <a:t>Act 1, Scene 4: Purposes</a:t>
            </a:r>
          </a:p>
        </p:txBody>
      </p:sp>
      <p:sp>
        <p:nvSpPr>
          <p:cNvPr id="367619" name="Rectangle 3"/>
          <p:cNvSpPr>
            <a:spLocks noGrp="1" noChangeArrowheads="1"/>
          </p:cNvSpPr>
          <p:nvPr>
            <p:ph type="body" idx="1"/>
          </p:nvPr>
        </p:nvSpPr>
        <p:spPr>
          <a:xfrm>
            <a:off x="250825" y="1412875"/>
            <a:ext cx="8642350" cy="5184775"/>
          </a:xfrm>
        </p:spPr>
        <p:txBody>
          <a:bodyPr/>
          <a:lstStyle/>
          <a:p>
            <a:pPr>
              <a:lnSpc>
                <a:spcPct val="90000"/>
              </a:lnSpc>
              <a:buFontTx/>
              <a:buNone/>
            </a:pPr>
            <a:r>
              <a:rPr lang="en-US">
                <a:latin typeface="Monotype Corsiva" pitchFamily="66" charset="0"/>
              </a:rPr>
              <a:t>1</a:t>
            </a:r>
            <a:r>
              <a:rPr lang="en-US" sz="2800">
                <a:latin typeface="Monotype Corsiva" pitchFamily="66" charset="0"/>
              </a:rPr>
              <a:t>. In Duncan’s nomination of Malcolm as heir to the throne we have a way prepared for a line of action by Macbeth.  That line, of course will lead Macbeth to murder.</a:t>
            </a:r>
          </a:p>
          <a:p>
            <a:pPr>
              <a:lnSpc>
                <a:spcPct val="90000"/>
              </a:lnSpc>
              <a:buFontTx/>
              <a:buNone/>
            </a:pPr>
            <a:r>
              <a:rPr lang="en-US" sz="2800">
                <a:latin typeface="Monotype Corsiva" pitchFamily="66" charset="0"/>
              </a:rPr>
              <a:t>2. We are preparing for the introduction of Lady Macbeth</a:t>
            </a:r>
          </a:p>
          <a:p>
            <a:pPr>
              <a:lnSpc>
                <a:spcPct val="90000"/>
              </a:lnSpc>
              <a:buFontTx/>
              <a:buNone/>
            </a:pPr>
            <a:r>
              <a:rPr lang="en-US" sz="2800">
                <a:latin typeface="Monotype Corsiva" pitchFamily="66" charset="0"/>
              </a:rPr>
              <a:t>3.   It reveals further Duncan’s unsuitability for the kingship, and makes Macbeth stand out favourably in contrast.</a:t>
            </a:r>
          </a:p>
          <a:p>
            <a:pPr>
              <a:lnSpc>
                <a:spcPct val="90000"/>
              </a:lnSpc>
              <a:buFontTx/>
              <a:buNone/>
            </a:pPr>
            <a:r>
              <a:rPr lang="en-US" sz="2800">
                <a:latin typeface="Monotype Corsiva" pitchFamily="66" charset="0"/>
              </a:rPr>
              <a:t>4. It reveals court life and Macbeth’s ease in courtly procedures.</a:t>
            </a:r>
          </a:p>
          <a:p>
            <a:pPr>
              <a:lnSpc>
                <a:spcPct val="90000"/>
              </a:lnSpc>
              <a:buFontTx/>
              <a:buNone/>
            </a:pPr>
            <a:r>
              <a:rPr lang="en-US" sz="2800">
                <a:latin typeface="Monotype Corsiva" pitchFamily="66" charset="0"/>
              </a:rPr>
              <a:t>5. There is </a:t>
            </a:r>
            <a:r>
              <a:rPr lang="en-US" sz="2800" b="1">
                <a:latin typeface="Monotype Corsiva" pitchFamily="66" charset="0"/>
              </a:rPr>
              <a:t>dramatic irony</a:t>
            </a:r>
            <a:r>
              <a:rPr lang="en-US" sz="2800">
                <a:latin typeface="Monotype Corsiva" pitchFamily="66" charset="0"/>
              </a:rPr>
              <a:t> in Duncan’s comment upon the impossibility of judging a man’s character from his appearance being followed by the immediate arrival of Macbeth</a:t>
            </a:r>
            <a:endParaRPr lang="en-US" sz="2800" b="1">
              <a:latin typeface="Monotype Corsiva" pitchFamily="66"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684213" y="188913"/>
            <a:ext cx="7772400" cy="1143000"/>
          </a:xfrm>
          <a:solidFill>
            <a:srgbClr val="800000"/>
          </a:solidFill>
        </p:spPr>
        <p:txBody>
          <a:bodyPr/>
          <a:lstStyle/>
          <a:p>
            <a:r>
              <a:rPr lang="en-US" sz="6000">
                <a:solidFill>
                  <a:srgbClr val="FFFF99"/>
                </a:solidFill>
                <a:latin typeface="Vivaldi" pitchFamily="66" charset="0"/>
              </a:rPr>
              <a:t>Act 1, Scene 4: Characters</a:t>
            </a:r>
          </a:p>
        </p:txBody>
      </p:sp>
      <p:sp>
        <p:nvSpPr>
          <p:cNvPr id="371715" name="Rectangle 3"/>
          <p:cNvSpPr>
            <a:spLocks noGrp="1" noChangeArrowheads="1"/>
          </p:cNvSpPr>
          <p:nvPr>
            <p:ph type="body" idx="1"/>
          </p:nvPr>
        </p:nvSpPr>
        <p:spPr>
          <a:xfrm>
            <a:off x="250825" y="1412875"/>
            <a:ext cx="8642350" cy="5184775"/>
          </a:xfrm>
        </p:spPr>
        <p:txBody>
          <a:bodyPr/>
          <a:lstStyle/>
          <a:p>
            <a:pPr marL="609600" indent="-609600">
              <a:lnSpc>
                <a:spcPct val="90000"/>
              </a:lnSpc>
              <a:buFontTx/>
              <a:buAutoNum type="arabicPeriod"/>
            </a:pPr>
            <a:r>
              <a:rPr lang="en-US" sz="2800" b="1">
                <a:latin typeface="Monotype Corsiva" pitchFamily="66" charset="0"/>
              </a:rPr>
              <a:t>Duncan:</a:t>
            </a:r>
            <a:r>
              <a:rPr lang="en-US" sz="2800">
                <a:latin typeface="Monotype Corsiva" pitchFamily="66" charset="0"/>
              </a:rPr>
              <a:t> Poor judge of character; over-emotional and too weak to be a capable king</a:t>
            </a:r>
          </a:p>
          <a:p>
            <a:pPr marL="609600" indent="-609600">
              <a:lnSpc>
                <a:spcPct val="90000"/>
              </a:lnSpc>
              <a:buFontTx/>
              <a:buAutoNum type="arabicPeriod"/>
            </a:pPr>
            <a:r>
              <a:rPr lang="en-US" sz="2800" b="1">
                <a:latin typeface="Monotype Corsiva" pitchFamily="66" charset="0"/>
              </a:rPr>
              <a:t>Malcolm:</a:t>
            </a:r>
            <a:r>
              <a:rPr lang="en-US" sz="2800">
                <a:latin typeface="Monotype Corsiva" pitchFamily="66" charset="0"/>
              </a:rPr>
              <a:t> Seems to be well-informed about what is going on; makes an intelligent and clear report of Cawdor’s death</a:t>
            </a:r>
          </a:p>
          <a:p>
            <a:pPr marL="609600" indent="-609600">
              <a:lnSpc>
                <a:spcPct val="90000"/>
              </a:lnSpc>
              <a:buFontTx/>
              <a:buAutoNum type="arabicPeriod"/>
            </a:pPr>
            <a:r>
              <a:rPr lang="en-US" sz="2800" b="1">
                <a:latin typeface="Monotype Corsiva" pitchFamily="66" charset="0"/>
              </a:rPr>
              <a:t>Macbeth:</a:t>
            </a:r>
            <a:r>
              <a:rPr lang="en-US" sz="2800">
                <a:latin typeface="Monotype Corsiva" pitchFamily="66" charset="0"/>
              </a:rPr>
              <a:t> Is revealed here as the polished nobleman, skilled in the art of courtly talk; his elaborate language lacks the forthright sincerity of Banquo’s short remark; plays part of humble and loyal servant of king while confident in his mind that fate will give him the throne; quickly changes his plan to murder and hastens to his home when Duncan announces his successor is to be Malcolm.</a:t>
            </a:r>
          </a:p>
          <a:p>
            <a:pPr marL="609600" indent="-609600">
              <a:lnSpc>
                <a:spcPct val="90000"/>
              </a:lnSpc>
              <a:buFontTx/>
              <a:buAutoNum type="arabicPeriod"/>
            </a:pPr>
            <a:r>
              <a:rPr lang="en-US" sz="2800" b="1">
                <a:latin typeface="Monotype Corsiva" pitchFamily="66" charset="0"/>
              </a:rPr>
              <a:t>Banquo:</a:t>
            </a:r>
            <a:r>
              <a:rPr lang="en-US" sz="2800">
                <a:latin typeface="Monotype Corsiva" pitchFamily="66" charset="0"/>
              </a:rPr>
              <a:t> His one short speech is straightforward and sincere; he is not jealous of Macbeth.</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685800" y="188913"/>
            <a:ext cx="7918450" cy="1563687"/>
          </a:xfrm>
          <a:solidFill>
            <a:srgbClr val="800000"/>
          </a:solidFill>
        </p:spPr>
        <p:txBody>
          <a:bodyPr/>
          <a:lstStyle/>
          <a:p>
            <a:r>
              <a:rPr lang="en-US" sz="5400">
                <a:solidFill>
                  <a:srgbClr val="FFFF99"/>
                </a:solidFill>
                <a:latin typeface="Vivaldi" pitchFamily="66" charset="0"/>
              </a:rPr>
              <a:t>Act One, Scene Five: Setting the Stage</a:t>
            </a:r>
          </a:p>
        </p:txBody>
      </p:sp>
      <p:sp>
        <p:nvSpPr>
          <p:cNvPr id="232451" name="Rectangle 3"/>
          <p:cNvSpPr>
            <a:spLocks noGrp="1" noChangeArrowheads="1"/>
          </p:cNvSpPr>
          <p:nvPr>
            <p:ph type="body" idx="1"/>
          </p:nvPr>
        </p:nvSpPr>
        <p:spPr>
          <a:xfrm>
            <a:off x="179388" y="1981200"/>
            <a:ext cx="8964612" cy="4687888"/>
          </a:xfrm>
        </p:spPr>
        <p:txBody>
          <a:bodyPr/>
          <a:lstStyle/>
          <a:p>
            <a:pPr>
              <a:lnSpc>
                <a:spcPct val="90000"/>
              </a:lnSpc>
              <a:buFont typeface="Wingdings" pitchFamily="2" charset="2"/>
              <a:buChar char="Ø"/>
            </a:pPr>
            <a:r>
              <a:rPr lang="en-US" sz="2400">
                <a:latin typeface="Monotype Corsiva" pitchFamily="66" charset="0"/>
              </a:rPr>
              <a:t>Scenes one and three involve the Witches, while Scenes two and four feature Duncan and Macbeth.  If the pattern is to continue, this scene should involve the Witches again—and in a way it does.  Lady Macbeth’s vocabulary and resolve (manner) clearly remind us of the Witches.</a:t>
            </a:r>
          </a:p>
          <a:p>
            <a:pPr>
              <a:lnSpc>
                <a:spcPct val="90000"/>
              </a:lnSpc>
              <a:buFont typeface="Wingdings" pitchFamily="2" charset="2"/>
              <a:buChar char="Ø"/>
            </a:pPr>
            <a:r>
              <a:rPr lang="en-US" sz="2400">
                <a:latin typeface="Monotype Corsiva" pitchFamily="66" charset="0"/>
              </a:rPr>
              <a:t>Lady Macbeth fears that Macbeth is “too full of the milk of human kindness” to take the quickest route to acquiring the throne.  This serves once again to reinforce that Macbeth is not yet a </a:t>
            </a:r>
            <a:r>
              <a:rPr lang="en-US" sz="2400" b="1">
                <a:solidFill>
                  <a:srgbClr val="990000"/>
                </a:solidFill>
                <a:latin typeface="Monotype Corsiva" pitchFamily="66" charset="0"/>
              </a:rPr>
              <a:t>ruthless murderer</a:t>
            </a:r>
            <a:r>
              <a:rPr lang="en-US" sz="2400">
                <a:latin typeface="Monotype Corsiva" pitchFamily="66" charset="0"/>
              </a:rPr>
              <a:t>.  His wife takes it upon herself to persuade Macbeth to go through with the assassination of Duncan.</a:t>
            </a:r>
          </a:p>
          <a:p>
            <a:pPr>
              <a:lnSpc>
                <a:spcPct val="90000"/>
              </a:lnSpc>
              <a:buFont typeface="Wingdings" pitchFamily="2" charset="2"/>
              <a:buChar char="Ø"/>
            </a:pPr>
            <a:r>
              <a:rPr lang="en-US" sz="2400">
                <a:latin typeface="Monotype Corsiva" pitchFamily="66" charset="0"/>
              </a:rPr>
              <a:t>Macbeth arrives and his wife assures him that “This night’s great business” shall result in attaining “sovereign sway and masterdom.”</a:t>
            </a:r>
          </a:p>
          <a:p>
            <a:pPr>
              <a:lnSpc>
                <a:spcPct val="90000"/>
              </a:lnSpc>
              <a:buFont typeface="Wingdings" pitchFamily="2" charset="2"/>
              <a:buChar char="Ø"/>
            </a:pPr>
            <a:r>
              <a:rPr lang="en-US" sz="2400">
                <a:latin typeface="Monotype Corsiva" pitchFamily="66" charset="0"/>
              </a:rPr>
              <a:t>This scene also contains at least </a:t>
            </a:r>
            <a:r>
              <a:rPr lang="en-US" sz="2400" b="1">
                <a:solidFill>
                  <a:srgbClr val="990000"/>
                </a:solidFill>
                <a:latin typeface="Monotype Corsiva" pitchFamily="66" charset="0"/>
              </a:rPr>
              <a:t>two pieces of evidence</a:t>
            </a:r>
            <a:r>
              <a:rPr lang="en-US" sz="2400">
                <a:latin typeface="Monotype Corsiva" pitchFamily="66" charset="0"/>
              </a:rPr>
              <a:t> that suggest Lady Macbeth intends to kill Duncan herself. </a:t>
            </a:r>
            <a:endParaRPr lang="en-US" sz="2400" b="1">
              <a:latin typeface="Monotype Corsiva" pitchFamily="66"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chemeClr val="tx2">
                <a:gamma/>
                <a:tint val="83529"/>
                <a:invGamma/>
              </a:schemeClr>
            </a:gs>
          </a:gsLst>
          <a:lin ang="5400000" scaled="1"/>
        </a:gradFill>
        <a:effectLst/>
      </p:bgPr>
    </p:bg>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684213" y="260350"/>
            <a:ext cx="7772400" cy="1008063"/>
          </a:xfrm>
          <a:solidFill>
            <a:schemeClr val="tx1"/>
          </a:solidFill>
        </p:spPr>
        <p:txBody>
          <a:bodyPr/>
          <a:lstStyle/>
          <a:p>
            <a:r>
              <a:rPr lang="en-US" sz="7200">
                <a:solidFill>
                  <a:srgbClr val="990000"/>
                </a:solidFill>
                <a:latin typeface="Vivaldi" pitchFamily="66" charset="0"/>
              </a:rPr>
              <a:t>Act One Scene Five</a:t>
            </a:r>
          </a:p>
        </p:txBody>
      </p:sp>
      <p:sp>
        <p:nvSpPr>
          <p:cNvPr id="384003" name="Rectangle 3"/>
          <p:cNvSpPr>
            <a:spLocks noGrp="1" noChangeArrowheads="1"/>
          </p:cNvSpPr>
          <p:nvPr>
            <p:ph type="body" idx="1"/>
          </p:nvPr>
        </p:nvSpPr>
        <p:spPr>
          <a:xfrm>
            <a:off x="395288" y="1989138"/>
            <a:ext cx="8497887" cy="3240087"/>
          </a:xfrm>
          <a:noFill/>
        </p:spPr>
        <p:txBody>
          <a:bodyPr/>
          <a:lstStyle/>
          <a:p>
            <a:pPr>
              <a:buFontTx/>
              <a:buNone/>
            </a:pPr>
            <a:r>
              <a:rPr lang="en-US">
                <a:latin typeface="Monotype Corsiva" pitchFamily="66" charset="0"/>
              </a:rPr>
              <a:t>   </a:t>
            </a:r>
            <a:r>
              <a:rPr lang="en-US" sz="4400">
                <a:solidFill>
                  <a:schemeClr val="bg1"/>
                </a:solidFill>
                <a:latin typeface="Monotype Corsiva" pitchFamily="66" charset="0"/>
              </a:rPr>
              <a:t>Guiding Question</a:t>
            </a:r>
          </a:p>
          <a:p>
            <a:pPr>
              <a:buFontTx/>
              <a:buNone/>
            </a:pPr>
            <a:r>
              <a:rPr lang="en-US">
                <a:solidFill>
                  <a:schemeClr val="bg1"/>
                </a:solidFill>
                <a:latin typeface="Monotype Corsiva" pitchFamily="66" charset="0"/>
              </a:rPr>
              <a:t>1. </a:t>
            </a:r>
            <a:r>
              <a:rPr lang="en-US" sz="3600">
                <a:solidFill>
                  <a:schemeClr val="bg1"/>
                </a:solidFill>
                <a:latin typeface="Monotype Corsiva" pitchFamily="66" charset="0"/>
              </a:rPr>
              <a:t>What characteristics are revealed about Macbeth and Lady Macbeth?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395288" y="188913"/>
            <a:ext cx="8280400" cy="1563687"/>
          </a:xfrm>
          <a:solidFill>
            <a:srgbClr val="800000"/>
          </a:solidFill>
        </p:spPr>
        <p:txBody>
          <a:bodyPr/>
          <a:lstStyle/>
          <a:p>
            <a:r>
              <a:rPr lang="en-US" sz="6000">
                <a:solidFill>
                  <a:schemeClr val="bg1"/>
                </a:solidFill>
                <a:latin typeface="Vivaldi" pitchFamily="66" charset="0"/>
              </a:rPr>
              <a:t>Quick Write: Guilt &amp; Greed</a:t>
            </a:r>
          </a:p>
        </p:txBody>
      </p:sp>
      <p:sp>
        <p:nvSpPr>
          <p:cNvPr id="227331" name="Rectangle 3"/>
          <p:cNvSpPr>
            <a:spLocks noGrp="1" noChangeArrowheads="1"/>
          </p:cNvSpPr>
          <p:nvPr>
            <p:ph type="body" idx="1"/>
          </p:nvPr>
        </p:nvSpPr>
        <p:spPr/>
        <p:txBody>
          <a:bodyPr/>
          <a:lstStyle/>
          <a:p>
            <a:pPr>
              <a:buFont typeface="Wingdings" pitchFamily="2" charset="2"/>
              <a:buChar char="Ø"/>
            </a:pPr>
            <a:r>
              <a:rPr lang="en-US">
                <a:latin typeface="Monotype Corsiva" pitchFamily="66" charset="0"/>
              </a:rPr>
              <a:t>Write about whether or not you have ever gotten away with doing something wrong. Did you feel guilty about it? Would you rather have been caught?</a:t>
            </a:r>
          </a:p>
          <a:p>
            <a:pPr>
              <a:buFont typeface="Wingdings" pitchFamily="2" charset="2"/>
              <a:buChar char="Ø"/>
            </a:pPr>
            <a:r>
              <a:rPr lang="en-US">
                <a:latin typeface="Monotype Corsiva" pitchFamily="66" charset="0"/>
              </a:rPr>
              <a:t>Elaborate on your response by thinking about how you felt, what you would do if you were in that situation again and whether or not you had any </a:t>
            </a:r>
            <a:r>
              <a:rPr lang="en-US" u="sng">
                <a:latin typeface="Monotype Corsiva" pitchFamily="66" charset="0"/>
              </a:rPr>
              <a:t>outside influences</a:t>
            </a:r>
            <a:r>
              <a:rPr lang="en-US">
                <a:latin typeface="Monotype Corsiva" pitchFamily="66" charset="0"/>
              </a:rPr>
              <a:t> other than their own intuition.</a:t>
            </a:r>
          </a:p>
          <a:p>
            <a:endParaRPr lang="en-US" sz="28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685800" y="188913"/>
            <a:ext cx="7989888" cy="1800225"/>
          </a:xfrm>
          <a:solidFill>
            <a:srgbClr val="800000"/>
          </a:solidFill>
        </p:spPr>
        <p:txBody>
          <a:bodyPr/>
          <a:lstStyle/>
          <a:p>
            <a:r>
              <a:rPr lang="en-US">
                <a:solidFill>
                  <a:srgbClr val="FFFF99"/>
                </a:solidFill>
                <a:latin typeface="Vivaldi" pitchFamily="66" charset="0"/>
              </a:rPr>
              <a:t>Act One, Scene Five: </a:t>
            </a:r>
            <a:br>
              <a:rPr lang="en-US">
                <a:solidFill>
                  <a:srgbClr val="FFFF99"/>
                </a:solidFill>
                <a:latin typeface="Vivaldi" pitchFamily="66" charset="0"/>
              </a:rPr>
            </a:br>
            <a:r>
              <a:rPr lang="en-US">
                <a:solidFill>
                  <a:srgbClr val="FFFF99"/>
                </a:solidFill>
                <a:latin typeface="Vivaldi" pitchFamily="66" charset="0"/>
              </a:rPr>
              <a:t>Portraying Lady Macbeth</a:t>
            </a:r>
          </a:p>
        </p:txBody>
      </p:sp>
      <p:sp>
        <p:nvSpPr>
          <p:cNvPr id="234499" name="Rectangle 3"/>
          <p:cNvSpPr>
            <a:spLocks noGrp="1" noChangeArrowheads="1"/>
          </p:cNvSpPr>
          <p:nvPr>
            <p:ph type="body" idx="1"/>
          </p:nvPr>
        </p:nvSpPr>
        <p:spPr>
          <a:xfrm>
            <a:off x="179388" y="1981200"/>
            <a:ext cx="8964612" cy="4543425"/>
          </a:xfrm>
        </p:spPr>
        <p:txBody>
          <a:bodyPr/>
          <a:lstStyle/>
          <a:p>
            <a:pPr>
              <a:lnSpc>
                <a:spcPct val="90000"/>
              </a:lnSpc>
            </a:pPr>
            <a:r>
              <a:rPr lang="en-US">
                <a:latin typeface="Monotype Corsiva" pitchFamily="66" charset="0"/>
              </a:rPr>
              <a:t>There are different ways of interpreting Lady Macbeth’s character, but two portrayals have predominated.  One view holds that she is like a fourth Witch, utterly evil and ruthless.  She bullies and intimidates Macbeth until she gets what she wants.  The other view holds that she is able to influence Macbeth because of her beauty and seductive charm.  </a:t>
            </a:r>
          </a:p>
          <a:p>
            <a:pPr>
              <a:lnSpc>
                <a:spcPct val="90000"/>
              </a:lnSpc>
            </a:pPr>
            <a:r>
              <a:rPr lang="en-US">
                <a:solidFill>
                  <a:srgbClr val="800000"/>
                </a:solidFill>
                <a:latin typeface="Monotype Corsiva" pitchFamily="66" charset="0"/>
              </a:rPr>
              <a:t>While we read this scene, note what Lady Macbeth’s chief motivations seem to be.</a:t>
            </a:r>
            <a:endParaRPr lang="en-US" b="1">
              <a:solidFill>
                <a:srgbClr val="800000"/>
              </a:solidFill>
              <a:latin typeface="Monotype Corsiva" pitchFamily="66"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685800" y="260350"/>
            <a:ext cx="7918450" cy="1492250"/>
          </a:xfrm>
          <a:solidFill>
            <a:srgbClr val="800000"/>
          </a:solidFill>
        </p:spPr>
        <p:txBody>
          <a:bodyPr/>
          <a:lstStyle/>
          <a:p>
            <a:r>
              <a:rPr lang="en-US" sz="5400">
                <a:solidFill>
                  <a:srgbClr val="FFFF99"/>
                </a:solidFill>
                <a:latin typeface="Vivaldi" pitchFamily="66" charset="0"/>
              </a:rPr>
              <a:t>Act One, Scene Five: </a:t>
            </a:r>
            <a:br>
              <a:rPr lang="en-US" sz="5400">
                <a:solidFill>
                  <a:srgbClr val="FFFF99"/>
                </a:solidFill>
                <a:latin typeface="Vivaldi" pitchFamily="66" charset="0"/>
              </a:rPr>
            </a:br>
            <a:r>
              <a:rPr lang="en-US" sz="5400">
                <a:solidFill>
                  <a:srgbClr val="FFFF99"/>
                </a:solidFill>
                <a:latin typeface="Vivaldi" pitchFamily="66" charset="0"/>
              </a:rPr>
              <a:t>Note of Interest</a:t>
            </a:r>
          </a:p>
        </p:txBody>
      </p:sp>
      <p:sp>
        <p:nvSpPr>
          <p:cNvPr id="236547" name="Rectangle 3"/>
          <p:cNvSpPr>
            <a:spLocks noGrp="1" noChangeArrowheads="1"/>
          </p:cNvSpPr>
          <p:nvPr>
            <p:ph type="body" idx="1"/>
          </p:nvPr>
        </p:nvSpPr>
        <p:spPr>
          <a:xfrm>
            <a:off x="179388" y="2314575"/>
            <a:ext cx="8964612" cy="4543425"/>
          </a:xfrm>
        </p:spPr>
        <p:txBody>
          <a:bodyPr/>
          <a:lstStyle/>
          <a:p>
            <a:pPr>
              <a:lnSpc>
                <a:spcPct val="90000"/>
              </a:lnSpc>
            </a:pPr>
            <a:r>
              <a:rPr lang="en-US">
                <a:latin typeface="Monotype Corsiva" pitchFamily="66" charset="0"/>
              </a:rPr>
              <a:t>Line 56, </a:t>
            </a:r>
            <a:r>
              <a:rPr lang="en-US" b="1">
                <a:solidFill>
                  <a:srgbClr val="800000"/>
                </a:solidFill>
                <a:latin typeface="Monotype Corsiva" pitchFamily="66" charset="0"/>
              </a:rPr>
              <a:t>blanket</a:t>
            </a:r>
            <a:r>
              <a:rPr lang="en-US">
                <a:latin typeface="Monotype Corsiva" pitchFamily="66" charset="0"/>
              </a:rPr>
              <a:t>—perhaps a reference to a stage convention of the Elizabethan period.  According to Clarendon, “When tragedies were represented, the stage was hung with black…on the same occasion, the Heavens, or the Roof of the stage underwent likewise some gloomy transformation.”</a:t>
            </a:r>
            <a:endParaRPr lang="en-US" b="1">
              <a:solidFill>
                <a:srgbClr val="800000"/>
              </a:solidFill>
              <a:latin typeface="Monotype Corsiva" pitchFamily="66"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685800" y="260350"/>
            <a:ext cx="7918450" cy="1492250"/>
          </a:xfrm>
          <a:solidFill>
            <a:srgbClr val="800000"/>
          </a:solidFill>
        </p:spPr>
        <p:txBody>
          <a:bodyPr/>
          <a:lstStyle/>
          <a:p>
            <a:r>
              <a:rPr lang="en-US" sz="5400">
                <a:solidFill>
                  <a:srgbClr val="FFFF99"/>
                </a:solidFill>
                <a:latin typeface="Vivaldi" pitchFamily="66" charset="0"/>
              </a:rPr>
              <a:t>Act One, Scene Five: </a:t>
            </a:r>
            <a:br>
              <a:rPr lang="en-US" sz="5400">
                <a:solidFill>
                  <a:srgbClr val="FFFF99"/>
                </a:solidFill>
                <a:latin typeface="Vivaldi" pitchFamily="66" charset="0"/>
              </a:rPr>
            </a:br>
            <a:r>
              <a:rPr lang="en-US" sz="5400">
                <a:solidFill>
                  <a:srgbClr val="FFFF99"/>
                </a:solidFill>
                <a:latin typeface="Vivaldi" pitchFamily="66" charset="0"/>
              </a:rPr>
              <a:t>Purposes</a:t>
            </a:r>
          </a:p>
        </p:txBody>
      </p:sp>
      <p:sp>
        <p:nvSpPr>
          <p:cNvPr id="369667" name="Rectangle 3"/>
          <p:cNvSpPr>
            <a:spLocks noGrp="1" noChangeArrowheads="1"/>
          </p:cNvSpPr>
          <p:nvPr>
            <p:ph type="body" idx="1"/>
          </p:nvPr>
        </p:nvSpPr>
        <p:spPr>
          <a:xfrm>
            <a:off x="179388" y="1844675"/>
            <a:ext cx="8964612" cy="4752975"/>
          </a:xfrm>
        </p:spPr>
        <p:txBody>
          <a:bodyPr/>
          <a:lstStyle/>
          <a:p>
            <a:pPr>
              <a:lnSpc>
                <a:spcPct val="90000"/>
              </a:lnSpc>
              <a:buFontTx/>
              <a:buNone/>
            </a:pPr>
            <a:r>
              <a:rPr lang="en-US" sz="2400">
                <a:latin typeface="Monotype Corsiva" pitchFamily="66" charset="0"/>
              </a:rPr>
              <a:t>1. Introduces Lady Macbeth and indicates at once her strength of character.</a:t>
            </a:r>
          </a:p>
          <a:p>
            <a:pPr>
              <a:lnSpc>
                <a:spcPct val="90000"/>
              </a:lnSpc>
              <a:buFontTx/>
              <a:buNone/>
            </a:pPr>
            <a:r>
              <a:rPr lang="en-US" sz="2400">
                <a:latin typeface="Monotype Corsiva" pitchFamily="66" charset="0"/>
              </a:rPr>
              <a:t>2. She reveals Macbeth’s basic weakness of character, and that is his inability to pursue a course of action if he allows his mind to concern itself too much with the thought of that action</a:t>
            </a:r>
          </a:p>
          <a:p>
            <a:pPr>
              <a:lnSpc>
                <a:spcPct val="90000"/>
              </a:lnSpc>
              <a:buFontTx/>
              <a:buNone/>
            </a:pPr>
            <a:r>
              <a:rPr lang="en-US" sz="2400">
                <a:latin typeface="Monotype Corsiva" pitchFamily="66" charset="0"/>
              </a:rPr>
              <a:t>3. In Lady Macbeth’s soliloquy, Shakespeare permits a passage of time to enable Macbeth to travel from the king to his castle…this is for dramatic credibility.</a:t>
            </a:r>
          </a:p>
          <a:p>
            <a:pPr>
              <a:lnSpc>
                <a:spcPct val="90000"/>
              </a:lnSpc>
              <a:buFontTx/>
              <a:buNone/>
            </a:pPr>
            <a:r>
              <a:rPr lang="en-US" sz="2400">
                <a:latin typeface="Monotype Corsiva" pitchFamily="66" charset="0"/>
              </a:rPr>
              <a:t>4. It reveals the bonds of affection existing between husband and wife…In that way the two are made plausibly human, and their crime becomes all the more dreadful because of that.  These people are not monsters, they are human beings.</a:t>
            </a:r>
          </a:p>
          <a:p>
            <a:pPr>
              <a:lnSpc>
                <a:spcPct val="90000"/>
              </a:lnSpc>
              <a:buFontTx/>
              <a:buNone/>
            </a:pPr>
            <a:r>
              <a:rPr lang="en-US" sz="2400">
                <a:latin typeface="Monotype Corsiva" pitchFamily="66" charset="0"/>
              </a:rPr>
              <a:t>5. The plot of the play leading to the death of Duncan advances rapidly</a:t>
            </a:r>
          </a:p>
          <a:p>
            <a:pPr>
              <a:lnSpc>
                <a:spcPct val="90000"/>
              </a:lnSpc>
              <a:buFontTx/>
              <a:buNone/>
            </a:pPr>
            <a:endParaRPr lang="en-US" sz="2400">
              <a:latin typeface="Monotype Corsiva" pitchFamily="66" charset="0"/>
            </a:endParaRPr>
          </a:p>
          <a:p>
            <a:pPr>
              <a:lnSpc>
                <a:spcPct val="90000"/>
              </a:lnSpc>
            </a:pPr>
            <a:endParaRPr lang="en-US" b="1">
              <a:solidFill>
                <a:srgbClr val="800000"/>
              </a:solidFill>
              <a:latin typeface="Monotype Corsiva" pitchFamily="66"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685800" y="260350"/>
            <a:ext cx="7918450" cy="1492250"/>
          </a:xfrm>
          <a:solidFill>
            <a:srgbClr val="800000"/>
          </a:solidFill>
        </p:spPr>
        <p:txBody>
          <a:bodyPr/>
          <a:lstStyle/>
          <a:p>
            <a:r>
              <a:rPr lang="en-US" sz="5400">
                <a:solidFill>
                  <a:srgbClr val="FFFF99"/>
                </a:solidFill>
                <a:latin typeface="Vivaldi" pitchFamily="66" charset="0"/>
              </a:rPr>
              <a:t>Act One, Scene Five: </a:t>
            </a:r>
            <a:br>
              <a:rPr lang="en-US" sz="5400">
                <a:solidFill>
                  <a:srgbClr val="FFFF99"/>
                </a:solidFill>
                <a:latin typeface="Vivaldi" pitchFamily="66" charset="0"/>
              </a:rPr>
            </a:br>
            <a:r>
              <a:rPr lang="en-US" sz="5400">
                <a:solidFill>
                  <a:srgbClr val="FFFF99"/>
                </a:solidFill>
                <a:latin typeface="Vivaldi" pitchFamily="66" charset="0"/>
              </a:rPr>
              <a:t>Character Analysis</a:t>
            </a:r>
          </a:p>
        </p:txBody>
      </p:sp>
      <p:sp>
        <p:nvSpPr>
          <p:cNvPr id="373763" name="Rectangle 3"/>
          <p:cNvSpPr>
            <a:spLocks noGrp="1" noChangeArrowheads="1"/>
          </p:cNvSpPr>
          <p:nvPr>
            <p:ph type="body" idx="1"/>
          </p:nvPr>
        </p:nvSpPr>
        <p:spPr>
          <a:xfrm>
            <a:off x="179388" y="1844675"/>
            <a:ext cx="8964612" cy="4752975"/>
          </a:xfrm>
        </p:spPr>
        <p:txBody>
          <a:bodyPr/>
          <a:lstStyle/>
          <a:p>
            <a:pPr marL="609600" indent="-609600">
              <a:lnSpc>
                <a:spcPct val="90000"/>
              </a:lnSpc>
              <a:buFontTx/>
              <a:buAutoNum type="arabicPeriod"/>
            </a:pPr>
            <a:r>
              <a:rPr lang="en-US" sz="2800">
                <a:latin typeface="Monotype Corsiva" pitchFamily="66" charset="0"/>
              </a:rPr>
              <a:t>Lady Macbeth: Strong will and character; ambitious—but for her husband, not for herself; knows her husband’s character and is capable of dominating him; shows a hardness and cruelty; loves her husband and greets him proudly</a:t>
            </a:r>
          </a:p>
          <a:p>
            <a:pPr marL="609600" indent="-609600">
              <a:lnSpc>
                <a:spcPct val="90000"/>
              </a:lnSpc>
              <a:buFontTx/>
              <a:buAutoNum type="arabicPeriod"/>
            </a:pPr>
            <a:endParaRPr lang="en-US" sz="2800">
              <a:solidFill>
                <a:srgbClr val="800000"/>
              </a:solidFill>
              <a:latin typeface="Monotype Corsiva" pitchFamily="66" charset="0"/>
            </a:endParaRPr>
          </a:p>
          <a:p>
            <a:pPr marL="609600" indent="-609600">
              <a:lnSpc>
                <a:spcPct val="90000"/>
              </a:lnSpc>
              <a:buFontTx/>
              <a:buAutoNum type="arabicPeriod"/>
            </a:pPr>
            <a:r>
              <a:rPr lang="en-US" sz="2800">
                <a:latin typeface="Monotype Corsiva" pitchFamily="66" charset="0"/>
              </a:rPr>
              <a:t>Macbeth: Loves his wife; his character is revealed in Lady Macbeth’s soliloquy; he has aspects of nobility but is capable of crime for gain but does not want to be discovered; he is ambitious, but would like to achieve his ambition without evil; he is hesitant and shows a basic weakness of character in seeking to put off the murder of Duncan---once again his “function Is smother’d in surmise.”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685800" y="260350"/>
            <a:ext cx="7918450" cy="1655763"/>
          </a:xfrm>
          <a:solidFill>
            <a:srgbClr val="800000"/>
          </a:solidFill>
        </p:spPr>
        <p:txBody>
          <a:bodyPr/>
          <a:lstStyle/>
          <a:p>
            <a:r>
              <a:rPr lang="en-US" sz="5400">
                <a:solidFill>
                  <a:srgbClr val="FFFF99"/>
                </a:solidFill>
                <a:latin typeface="Vivaldi" pitchFamily="66" charset="0"/>
              </a:rPr>
              <a:t>Act One, Scene Six: </a:t>
            </a:r>
            <a:br>
              <a:rPr lang="en-US" sz="5400">
                <a:solidFill>
                  <a:srgbClr val="FFFF99"/>
                </a:solidFill>
                <a:latin typeface="Vivaldi" pitchFamily="66" charset="0"/>
              </a:rPr>
            </a:br>
            <a:r>
              <a:rPr lang="en-US" sz="5400">
                <a:solidFill>
                  <a:srgbClr val="FFFF99"/>
                </a:solidFill>
                <a:latin typeface="Vivaldi" pitchFamily="66" charset="0"/>
              </a:rPr>
              <a:t>Setting the Stage</a:t>
            </a:r>
          </a:p>
        </p:txBody>
      </p:sp>
      <p:sp>
        <p:nvSpPr>
          <p:cNvPr id="238595" name="Rectangle 3"/>
          <p:cNvSpPr>
            <a:spLocks noGrp="1" noChangeArrowheads="1"/>
          </p:cNvSpPr>
          <p:nvPr>
            <p:ph type="body" idx="1"/>
          </p:nvPr>
        </p:nvSpPr>
        <p:spPr>
          <a:xfrm>
            <a:off x="179388" y="2314575"/>
            <a:ext cx="8964612" cy="4543425"/>
          </a:xfrm>
        </p:spPr>
        <p:txBody>
          <a:bodyPr/>
          <a:lstStyle/>
          <a:p>
            <a:pPr>
              <a:lnSpc>
                <a:spcPct val="90000"/>
              </a:lnSpc>
            </a:pPr>
            <a:r>
              <a:rPr lang="en-US">
                <a:latin typeface="Monotype Corsiva" pitchFamily="66" charset="0"/>
              </a:rPr>
              <a:t>This is one of the few daylight scenes in the play.  The day is fair, and Duncan expresses how much he likes the look of Dunsinane and its surroundings.  Lady Macbeth plays the role of gracious host, and Duncan responds with additional warm words.  But we see the irony of the fair weather, the fair prospect, and the fair words, because we know that the Macbeths are planning a foul murder and that Duncan is approaching the place of his death.</a:t>
            </a:r>
            <a:endParaRPr lang="en-US" b="1">
              <a:solidFill>
                <a:srgbClr val="800000"/>
              </a:solidFill>
              <a:latin typeface="Monotype Corsiva" pitchFamily="66"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chemeClr val="tx2">
                <a:gamma/>
                <a:tint val="60000"/>
                <a:invGamma/>
              </a:schemeClr>
            </a:gs>
          </a:gsLst>
          <a:lin ang="5400000" scaled="1"/>
        </a:grad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685800" y="260350"/>
            <a:ext cx="7918450" cy="1655763"/>
          </a:xfrm>
          <a:solidFill>
            <a:srgbClr val="800000"/>
          </a:solidFill>
        </p:spPr>
        <p:txBody>
          <a:bodyPr/>
          <a:lstStyle/>
          <a:p>
            <a:r>
              <a:rPr lang="en-US" sz="5400">
                <a:solidFill>
                  <a:srgbClr val="FFFF99"/>
                </a:solidFill>
                <a:latin typeface="Vivaldi" pitchFamily="66" charset="0"/>
              </a:rPr>
              <a:t>Act One, Scene Six: </a:t>
            </a:r>
            <a:br>
              <a:rPr lang="en-US" sz="5400">
                <a:solidFill>
                  <a:srgbClr val="FFFF99"/>
                </a:solidFill>
                <a:latin typeface="Vivaldi" pitchFamily="66" charset="0"/>
              </a:rPr>
            </a:br>
            <a:r>
              <a:rPr lang="en-US" sz="5400">
                <a:solidFill>
                  <a:srgbClr val="FFFF99"/>
                </a:solidFill>
                <a:latin typeface="Vivaldi" pitchFamily="66" charset="0"/>
              </a:rPr>
              <a:t>Setting the Stage</a:t>
            </a:r>
          </a:p>
        </p:txBody>
      </p:sp>
      <p:sp>
        <p:nvSpPr>
          <p:cNvPr id="386051" name="Rectangle 3"/>
          <p:cNvSpPr>
            <a:spLocks noGrp="1" noChangeArrowheads="1"/>
          </p:cNvSpPr>
          <p:nvPr>
            <p:ph type="body" idx="1"/>
          </p:nvPr>
        </p:nvSpPr>
        <p:spPr>
          <a:xfrm>
            <a:off x="179388" y="2314575"/>
            <a:ext cx="8964612" cy="4543425"/>
          </a:xfrm>
        </p:spPr>
        <p:txBody>
          <a:bodyPr/>
          <a:lstStyle/>
          <a:p>
            <a:pPr>
              <a:lnSpc>
                <a:spcPct val="90000"/>
              </a:lnSpc>
              <a:buFontTx/>
              <a:buNone/>
            </a:pPr>
            <a:r>
              <a:rPr lang="en-US" sz="4800">
                <a:solidFill>
                  <a:schemeClr val="bg1"/>
                </a:solidFill>
                <a:latin typeface="Monotype Corsiva" pitchFamily="66" charset="0"/>
              </a:rPr>
              <a:t>Guiding Question:</a:t>
            </a:r>
          </a:p>
          <a:p>
            <a:pPr>
              <a:lnSpc>
                <a:spcPct val="90000"/>
              </a:lnSpc>
            </a:pPr>
            <a:r>
              <a:rPr lang="en-US">
                <a:solidFill>
                  <a:schemeClr val="bg1"/>
                </a:solidFill>
                <a:latin typeface="Monotype Corsiva" pitchFamily="66" charset="0"/>
              </a:rPr>
              <a:t>Point out two instances of dramatic irony in this scene</a:t>
            </a:r>
          </a:p>
          <a:p>
            <a:pPr>
              <a:lnSpc>
                <a:spcPct val="90000"/>
              </a:lnSpc>
            </a:pPr>
            <a:r>
              <a:rPr lang="en-US">
                <a:solidFill>
                  <a:schemeClr val="bg1"/>
                </a:solidFill>
                <a:latin typeface="Monotype Corsiva" pitchFamily="66" charset="0"/>
              </a:rPr>
              <a:t>What qualities of character are revealed in this scene by Lady Macbeth and King Duncan?</a:t>
            </a:r>
            <a:endParaRPr lang="en-US" b="1">
              <a:solidFill>
                <a:schemeClr val="bg1"/>
              </a:solidFill>
              <a:latin typeface="Monotype Corsiva" pitchFamily="66"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685800" y="260350"/>
            <a:ext cx="7918450" cy="1655763"/>
          </a:xfrm>
          <a:solidFill>
            <a:srgbClr val="800000"/>
          </a:solidFill>
        </p:spPr>
        <p:txBody>
          <a:bodyPr/>
          <a:lstStyle/>
          <a:p>
            <a:r>
              <a:rPr lang="en-US" sz="5400">
                <a:solidFill>
                  <a:srgbClr val="FFFF99"/>
                </a:solidFill>
                <a:latin typeface="Vivaldi" pitchFamily="66" charset="0"/>
              </a:rPr>
              <a:t>Act One, Scene Six: </a:t>
            </a:r>
            <a:br>
              <a:rPr lang="en-US" sz="5400">
                <a:solidFill>
                  <a:srgbClr val="FFFF99"/>
                </a:solidFill>
                <a:latin typeface="Vivaldi" pitchFamily="66" charset="0"/>
              </a:rPr>
            </a:br>
            <a:r>
              <a:rPr lang="en-US" sz="5400">
                <a:solidFill>
                  <a:srgbClr val="FFFF99"/>
                </a:solidFill>
                <a:latin typeface="Vivaldi" pitchFamily="66" charset="0"/>
              </a:rPr>
              <a:t>Purposes</a:t>
            </a:r>
          </a:p>
        </p:txBody>
      </p:sp>
      <p:sp>
        <p:nvSpPr>
          <p:cNvPr id="375811" name="Rectangle 3"/>
          <p:cNvSpPr>
            <a:spLocks noGrp="1" noChangeArrowheads="1"/>
          </p:cNvSpPr>
          <p:nvPr>
            <p:ph type="body" idx="1"/>
          </p:nvPr>
        </p:nvSpPr>
        <p:spPr>
          <a:xfrm>
            <a:off x="179388" y="1989138"/>
            <a:ext cx="8964612" cy="4543425"/>
          </a:xfrm>
        </p:spPr>
        <p:txBody>
          <a:bodyPr/>
          <a:lstStyle/>
          <a:p>
            <a:pPr>
              <a:lnSpc>
                <a:spcPct val="90000"/>
              </a:lnSpc>
              <a:buFontTx/>
              <a:buNone/>
            </a:pPr>
            <a:r>
              <a:rPr lang="en-US">
                <a:latin typeface="Monotype Corsiva" pitchFamily="66" charset="0"/>
              </a:rPr>
              <a:t>1. In the calmness of this scene we have a release from the nervous tension of the preceding scene and a slight pause before the tension of the scene which are to follow</a:t>
            </a:r>
          </a:p>
          <a:p>
            <a:pPr>
              <a:lnSpc>
                <a:spcPct val="90000"/>
              </a:lnSpc>
              <a:buFontTx/>
              <a:buNone/>
            </a:pPr>
            <a:r>
              <a:rPr lang="en-US">
                <a:latin typeface="Monotype Corsiva" pitchFamily="66" charset="0"/>
              </a:rPr>
              <a:t>2. Duncan is brought into the power of Macbeth and his wife.</a:t>
            </a:r>
          </a:p>
          <a:p>
            <a:pPr>
              <a:lnSpc>
                <a:spcPct val="90000"/>
              </a:lnSpc>
              <a:buFontTx/>
              <a:buNone/>
            </a:pPr>
            <a:r>
              <a:rPr lang="en-US">
                <a:latin typeface="Monotype Corsiva" pitchFamily="66" charset="0"/>
              </a:rPr>
              <a:t>3. It reveals a courtliness and graciousness of manner in Lady Macbeth that prepares us for her fine regal bearing when once she has become queen</a:t>
            </a:r>
          </a:p>
          <a:p>
            <a:pPr>
              <a:lnSpc>
                <a:spcPct val="90000"/>
              </a:lnSpc>
              <a:buFontTx/>
              <a:buNone/>
            </a:pPr>
            <a:r>
              <a:rPr lang="en-US">
                <a:latin typeface="Monotype Corsiva" pitchFamily="66" charset="0"/>
              </a:rPr>
              <a:t>4. It heightens the dramatic interest by its dramatic irony and the irony of the situation.</a:t>
            </a:r>
            <a:endParaRPr lang="en-US" b="1">
              <a:solidFill>
                <a:srgbClr val="800000"/>
              </a:solidFill>
              <a:latin typeface="Monotype Corsiva" pitchFamily="66"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685800" y="260350"/>
            <a:ext cx="7918450" cy="1655763"/>
          </a:xfrm>
          <a:solidFill>
            <a:srgbClr val="800000"/>
          </a:solidFill>
        </p:spPr>
        <p:txBody>
          <a:bodyPr/>
          <a:lstStyle/>
          <a:p>
            <a:r>
              <a:rPr lang="en-US" sz="5400">
                <a:solidFill>
                  <a:srgbClr val="FFFF99"/>
                </a:solidFill>
                <a:latin typeface="Vivaldi" pitchFamily="66" charset="0"/>
              </a:rPr>
              <a:t>Act One, Scene Six: </a:t>
            </a:r>
            <a:br>
              <a:rPr lang="en-US" sz="5400">
                <a:solidFill>
                  <a:srgbClr val="FFFF99"/>
                </a:solidFill>
                <a:latin typeface="Vivaldi" pitchFamily="66" charset="0"/>
              </a:rPr>
            </a:br>
            <a:r>
              <a:rPr lang="en-US" sz="5400">
                <a:solidFill>
                  <a:srgbClr val="FFFF99"/>
                </a:solidFill>
                <a:latin typeface="Vivaldi" pitchFamily="66" charset="0"/>
              </a:rPr>
              <a:t>Character Analysis</a:t>
            </a:r>
          </a:p>
        </p:txBody>
      </p:sp>
      <p:sp>
        <p:nvSpPr>
          <p:cNvPr id="377859" name="Rectangle 3"/>
          <p:cNvSpPr>
            <a:spLocks noGrp="1" noChangeArrowheads="1"/>
          </p:cNvSpPr>
          <p:nvPr>
            <p:ph type="body" idx="1"/>
          </p:nvPr>
        </p:nvSpPr>
        <p:spPr>
          <a:xfrm>
            <a:off x="179388" y="1989138"/>
            <a:ext cx="8964612" cy="4543425"/>
          </a:xfrm>
        </p:spPr>
        <p:txBody>
          <a:bodyPr/>
          <a:lstStyle/>
          <a:p>
            <a:pPr>
              <a:lnSpc>
                <a:spcPct val="90000"/>
              </a:lnSpc>
              <a:buFontTx/>
              <a:buNone/>
            </a:pPr>
            <a:r>
              <a:rPr lang="en-US" sz="2800" b="1">
                <a:latin typeface="Monotype Corsiva" pitchFamily="66" charset="0"/>
              </a:rPr>
              <a:t>Duncan:</a:t>
            </a:r>
            <a:r>
              <a:rPr lang="en-US" sz="2800">
                <a:latin typeface="Monotype Corsiva" pitchFamily="66" charset="0"/>
              </a:rPr>
              <a:t> Once more reveals his weakness or unfitness to be king in his complete inability to suspect what is going on; for purposes of dramatic effectiveness his character must gain the sympathy of the audience so that the crime of his murder will seem greater; by the same token, Macbeth must begin to lose sympathy of the audience.</a:t>
            </a:r>
          </a:p>
          <a:p>
            <a:pPr>
              <a:lnSpc>
                <a:spcPct val="90000"/>
              </a:lnSpc>
              <a:buFontTx/>
              <a:buNone/>
            </a:pPr>
            <a:r>
              <a:rPr lang="en-US" sz="2800" b="1">
                <a:latin typeface="Monotype Corsiva" pitchFamily="66" charset="0"/>
              </a:rPr>
              <a:t>Lady Macbeth:</a:t>
            </a:r>
            <a:r>
              <a:rPr lang="en-US" sz="2800">
                <a:latin typeface="Monotype Corsiva" pitchFamily="66" charset="0"/>
              </a:rPr>
              <a:t> A polished and gracious host; possesses charm, dignity and potential human warmness…Shakespeare has 2 reasons for showing this aspect of her character (a) by contrast it makes her guilt in the murder more brutal and inhuman (b) is in keeping with her regal bearing when she is keen.</a:t>
            </a:r>
            <a:endParaRPr lang="en-US" sz="2800" b="1">
              <a:solidFill>
                <a:srgbClr val="800000"/>
              </a:solidFill>
              <a:latin typeface="Monotype Corsiva" pitchFamily="66"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685800" y="333375"/>
            <a:ext cx="7918450" cy="1800225"/>
          </a:xfrm>
          <a:solidFill>
            <a:srgbClr val="800000"/>
          </a:solidFill>
        </p:spPr>
        <p:txBody>
          <a:bodyPr/>
          <a:lstStyle/>
          <a:p>
            <a:r>
              <a:rPr lang="en-US" sz="5400">
                <a:solidFill>
                  <a:srgbClr val="FFFF99"/>
                </a:solidFill>
                <a:latin typeface="Vivaldi" pitchFamily="66" charset="0"/>
              </a:rPr>
              <a:t>Act One, Scene Seven: </a:t>
            </a:r>
            <a:br>
              <a:rPr lang="en-US" sz="5400">
                <a:solidFill>
                  <a:srgbClr val="FFFF99"/>
                </a:solidFill>
                <a:latin typeface="Vivaldi" pitchFamily="66" charset="0"/>
              </a:rPr>
            </a:br>
            <a:r>
              <a:rPr lang="en-US" sz="5400">
                <a:solidFill>
                  <a:srgbClr val="FFFF99"/>
                </a:solidFill>
                <a:latin typeface="Vivaldi" pitchFamily="66" charset="0"/>
              </a:rPr>
              <a:t>Setting the Stage</a:t>
            </a:r>
          </a:p>
        </p:txBody>
      </p:sp>
      <p:sp>
        <p:nvSpPr>
          <p:cNvPr id="240643" name="Rectangle 3"/>
          <p:cNvSpPr>
            <a:spLocks noGrp="1" noChangeArrowheads="1"/>
          </p:cNvSpPr>
          <p:nvPr>
            <p:ph type="body" idx="1"/>
          </p:nvPr>
        </p:nvSpPr>
        <p:spPr>
          <a:xfrm>
            <a:off x="179388" y="2060575"/>
            <a:ext cx="8964612" cy="4543425"/>
          </a:xfrm>
        </p:spPr>
        <p:txBody>
          <a:bodyPr/>
          <a:lstStyle/>
          <a:p>
            <a:pPr>
              <a:lnSpc>
                <a:spcPct val="90000"/>
              </a:lnSpc>
              <a:buFont typeface="Wingdings" pitchFamily="2" charset="2"/>
              <a:buChar char="Ø"/>
            </a:pPr>
            <a:r>
              <a:rPr lang="en-US" sz="2800">
                <a:latin typeface="Monotype Corsiva" pitchFamily="66" charset="0"/>
              </a:rPr>
              <a:t>In Macbeth’s first true </a:t>
            </a:r>
            <a:r>
              <a:rPr lang="en-US" sz="2800" b="1">
                <a:solidFill>
                  <a:srgbClr val="800000"/>
                </a:solidFill>
                <a:latin typeface="Monotype Corsiva" pitchFamily="66" charset="0"/>
              </a:rPr>
              <a:t>soliloquy</a:t>
            </a:r>
            <a:r>
              <a:rPr lang="en-US" sz="2800">
                <a:latin typeface="Monotype Corsiva" pitchFamily="66" charset="0"/>
              </a:rPr>
              <a:t>, he talks himself out of killing Duncan.  He is not afraid of being damned, but he does worry that he will suffer the same fate as Duncan.  He also admits that he is driven by ambition.  This his </a:t>
            </a:r>
            <a:r>
              <a:rPr lang="en-US" sz="2800" b="1">
                <a:solidFill>
                  <a:srgbClr val="800000"/>
                </a:solidFill>
                <a:latin typeface="Monotype Corsiva" pitchFamily="66" charset="0"/>
              </a:rPr>
              <a:t>tragic flaw</a:t>
            </a:r>
            <a:r>
              <a:rPr lang="en-US" sz="2800">
                <a:latin typeface="Monotype Corsiva" pitchFamily="66" charset="0"/>
              </a:rPr>
              <a:t>.  When he informs his wife of his decision, she shames him into renewing his resolve to kill Duncan.  She also reveals more details of her plot.</a:t>
            </a:r>
          </a:p>
          <a:p>
            <a:pPr>
              <a:lnSpc>
                <a:spcPct val="90000"/>
              </a:lnSpc>
              <a:buFont typeface="Wingdings" pitchFamily="2" charset="2"/>
              <a:buChar char="Ø"/>
            </a:pPr>
            <a:r>
              <a:rPr lang="en-US" sz="2800">
                <a:latin typeface="Monotype Corsiva" pitchFamily="66" charset="0"/>
              </a:rPr>
              <a:t>This scene serves to emphasize once again that Macbeth is not unremittingly evil.  He does not rush headlong into murder.  He has scruples and a conscience.</a:t>
            </a:r>
            <a:r>
              <a:rPr lang="en-US" sz="2400">
                <a:latin typeface="Monotype Corsiva" pitchFamily="66" charset="0"/>
              </a:rPr>
              <a:t>  </a:t>
            </a:r>
          </a:p>
          <a:p>
            <a:pPr>
              <a:lnSpc>
                <a:spcPct val="90000"/>
              </a:lnSpc>
              <a:buFont typeface="Wingdings" pitchFamily="2" charset="2"/>
              <a:buChar char="Ø"/>
            </a:pPr>
            <a:r>
              <a:rPr lang="en-US" sz="2400" b="1">
                <a:solidFill>
                  <a:srgbClr val="990000"/>
                </a:solidFill>
                <a:latin typeface="Monotype Corsiva" pitchFamily="66" charset="0"/>
              </a:rPr>
              <a:t>Decide for yourself who or what is most responsible for the bloodshed that occurs in the play.  Is it Macbeth himself? Is it Lady Macbeth?  Or is the influence of the “instruments of darkness”?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solidFill>
            <a:schemeClr val="tx1"/>
          </a:solidFill>
        </p:spPr>
        <p:txBody>
          <a:bodyPr/>
          <a:lstStyle/>
          <a:p>
            <a:r>
              <a:rPr lang="en-US" sz="7200">
                <a:solidFill>
                  <a:srgbClr val="99CCFF"/>
                </a:solidFill>
                <a:latin typeface="Edwardian Script ITC" pitchFamily="66" charset="0"/>
              </a:rPr>
              <a:t>Macbeth’s Soliloquy</a:t>
            </a:r>
          </a:p>
        </p:txBody>
      </p:sp>
      <p:sp>
        <p:nvSpPr>
          <p:cNvPr id="158723" name="Rectangle 3"/>
          <p:cNvSpPr>
            <a:spLocks noGrp="1" noChangeArrowheads="1"/>
          </p:cNvSpPr>
          <p:nvPr>
            <p:ph type="body" idx="1"/>
          </p:nvPr>
        </p:nvSpPr>
        <p:spPr/>
        <p:txBody>
          <a:bodyPr/>
          <a:lstStyle/>
          <a:p>
            <a:pPr>
              <a:buFontTx/>
              <a:buNone/>
            </a:pPr>
            <a:r>
              <a:rPr lang="en-US" sz="4000">
                <a:solidFill>
                  <a:srgbClr val="800000"/>
                </a:solidFill>
                <a:latin typeface="Monotype Corsiva" pitchFamily="66" charset="0"/>
              </a:rPr>
              <a:t> </a:t>
            </a:r>
            <a:r>
              <a:rPr lang="en-US" sz="4000" b="1">
                <a:solidFill>
                  <a:srgbClr val="800000"/>
                </a:solidFill>
                <a:latin typeface="Monotype Corsiva" pitchFamily="66" charset="0"/>
              </a:rPr>
              <a:t>Soliloquy:</a:t>
            </a:r>
            <a:r>
              <a:rPr lang="en-US" sz="4000">
                <a:solidFill>
                  <a:srgbClr val="800000"/>
                </a:solidFill>
                <a:latin typeface="Monotype Corsiva" pitchFamily="66" charset="0"/>
              </a:rPr>
              <a:t> A soliloquy is a speech made by a single character alone on stage. The character reveals his or her thoughts, feelings and motivations in such a speech.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852613"/>
          </a:xfrm>
          <a:solidFill>
            <a:srgbClr val="990000"/>
          </a:solidFill>
        </p:spPr>
        <p:txBody>
          <a:bodyPr/>
          <a:lstStyle/>
          <a:p>
            <a:r>
              <a:rPr lang="en-US" sz="2800">
                <a:solidFill>
                  <a:schemeClr val="bg1"/>
                </a:solidFill>
                <a:latin typeface="Monotype Corsiva" pitchFamily="66" charset="0"/>
                <a:ea typeface="Arial Unicode MS" pitchFamily="34" charset="-128"/>
                <a:cs typeface="Arial Unicode MS" pitchFamily="34" charset="-128"/>
              </a:rPr>
              <a:t>Hail, thou wanton, shag-eared scullions! Thine eyes have not yet drunk a thousand words and yet thou knowest that thou art about to embark on a study of </a:t>
            </a:r>
            <a:r>
              <a:rPr lang="en-US" sz="2800" i="1">
                <a:solidFill>
                  <a:schemeClr val="bg1"/>
                </a:solidFill>
                <a:latin typeface="Monotype Corsiva" pitchFamily="66" charset="0"/>
                <a:ea typeface="Arial Unicode MS" pitchFamily="34" charset="-128"/>
                <a:cs typeface="Arial Unicode MS" pitchFamily="34" charset="-128"/>
              </a:rPr>
              <a:t>Macbeth</a:t>
            </a:r>
            <a:r>
              <a:rPr lang="en-US" sz="2800">
                <a:solidFill>
                  <a:schemeClr val="bg1"/>
                </a:solidFill>
                <a:latin typeface="Monotype Corsiva" pitchFamily="66" charset="0"/>
                <a:ea typeface="Arial Unicode MS" pitchFamily="34" charset="-128"/>
                <a:cs typeface="Arial Unicode MS" pitchFamily="34" charset="-128"/>
              </a:rPr>
              <a:t>!</a:t>
            </a:r>
            <a:br>
              <a:rPr lang="en-US" sz="2800">
                <a:solidFill>
                  <a:schemeClr val="bg1"/>
                </a:solidFill>
                <a:latin typeface="Monotype Corsiva" pitchFamily="66" charset="0"/>
                <a:ea typeface="Arial Unicode MS" pitchFamily="34" charset="-128"/>
                <a:cs typeface="Arial Unicode MS" pitchFamily="34" charset="-128"/>
              </a:rPr>
            </a:br>
            <a:endParaRPr lang="en-US" sz="2800">
              <a:solidFill>
                <a:schemeClr val="bg1"/>
              </a:solidFill>
              <a:latin typeface="Monotype Corsiva" pitchFamily="66" charset="0"/>
              <a:ea typeface="Arial Unicode MS" pitchFamily="34" charset="-128"/>
              <a:cs typeface="Arial Unicode MS" pitchFamily="34" charset="-128"/>
            </a:endParaRPr>
          </a:p>
        </p:txBody>
      </p:sp>
      <p:sp>
        <p:nvSpPr>
          <p:cNvPr id="7171" name="Rectangle 3"/>
          <p:cNvSpPr>
            <a:spLocks noGrp="1" noChangeArrowheads="1"/>
          </p:cNvSpPr>
          <p:nvPr>
            <p:ph type="body" idx="1"/>
          </p:nvPr>
        </p:nvSpPr>
        <p:spPr>
          <a:xfrm>
            <a:off x="0" y="1844675"/>
            <a:ext cx="9144000" cy="4419600"/>
          </a:xfrm>
          <a:solidFill>
            <a:schemeClr val="tx1"/>
          </a:solidFill>
        </p:spPr>
        <p:txBody>
          <a:bodyPr/>
          <a:lstStyle/>
          <a:p>
            <a:pPr marL="609600" indent="-609600">
              <a:lnSpc>
                <a:spcPct val="90000"/>
              </a:lnSpc>
              <a:buFontTx/>
              <a:buNone/>
            </a:pPr>
            <a:r>
              <a:rPr lang="en-US" sz="3600" b="1">
                <a:solidFill>
                  <a:srgbClr val="990000"/>
                </a:solidFill>
                <a:latin typeface="Monotype Corsiva" pitchFamily="66" charset="0"/>
                <a:ea typeface="Arial Unicode MS" pitchFamily="34" charset="-128"/>
                <a:cs typeface="Arial Unicode MS" pitchFamily="34" charset="-128"/>
              </a:rPr>
              <a:t>But Seriously...</a:t>
            </a:r>
            <a:br>
              <a:rPr lang="en-US" sz="3600" b="1">
                <a:solidFill>
                  <a:srgbClr val="990000"/>
                </a:solidFill>
                <a:latin typeface="Monotype Corsiva" pitchFamily="66" charset="0"/>
                <a:ea typeface="Arial Unicode MS" pitchFamily="34" charset="-128"/>
                <a:cs typeface="Arial Unicode MS" pitchFamily="34" charset="-128"/>
              </a:rPr>
            </a:br>
            <a:endParaRPr lang="en-US" sz="2800">
              <a:solidFill>
                <a:srgbClr val="990000"/>
              </a:solidFill>
              <a:latin typeface="Monotype Corsiva" pitchFamily="66" charset="0"/>
              <a:ea typeface="Arial Unicode MS" pitchFamily="34" charset="-128"/>
              <a:cs typeface="Arial Unicode MS" pitchFamily="34" charset="-128"/>
            </a:endParaRPr>
          </a:p>
          <a:p>
            <a:pPr marL="609600" indent="-609600">
              <a:lnSpc>
                <a:spcPct val="90000"/>
              </a:lnSpc>
              <a:buFont typeface="Wingdings" pitchFamily="2" charset="2"/>
              <a:buChar char="v"/>
            </a:pPr>
            <a:r>
              <a:rPr lang="en-US" sz="2800">
                <a:solidFill>
                  <a:srgbClr val="990000"/>
                </a:solidFill>
                <a:latin typeface="Monotype Corsiva" pitchFamily="66" charset="0"/>
                <a:ea typeface="Arial Unicode MS" pitchFamily="34" charset="-128"/>
                <a:cs typeface="Arial Unicode MS" pitchFamily="34" charset="-128"/>
              </a:rPr>
              <a:t>Why is it that you’ve heard many of the play’s more familiar lines?</a:t>
            </a:r>
          </a:p>
          <a:p>
            <a:pPr marL="609600" indent="-609600">
              <a:lnSpc>
                <a:spcPct val="90000"/>
              </a:lnSpc>
              <a:buFont typeface="Wingdings" pitchFamily="2" charset="2"/>
              <a:buChar char="v"/>
            </a:pPr>
            <a:r>
              <a:rPr lang="en-US" sz="2800">
                <a:solidFill>
                  <a:srgbClr val="990000"/>
                </a:solidFill>
                <a:latin typeface="Monotype Corsiva" pitchFamily="66" charset="0"/>
                <a:ea typeface="Arial Unicode MS" pitchFamily="34" charset="-128"/>
                <a:cs typeface="Arial Unicode MS" pitchFamily="34" charset="-128"/>
              </a:rPr>
              <a:t>or example: “</a:t>
            </a:r>
            <a:r>
              <a:rPr lang="en-US" sz="2800" b="1">
                <a:solidFill>
                  <a:srgbClr val="990000"/>
                </a:solidFill>
                <a:latin typeface="Monotype Corsiva" pitchFamily="66" charset="0"/>
                <a:ea typeface="Arial Unicode MS" pitchFamily="34" charset="-128"/>
                <a:cs typeface="Arial Unicode MS" pitchFamily="34" charset="-128"/>
              </a:rPr>
              <a:t>Out damned spot…” “</a:t>
            </a:r>
            <a:r>
              <a:rPr lang="en-US" sz="2800" b="1" i="1">
                <a:solidFill>
                  <a:srgbClr val="800000"/>
                </a:solidFill>
                <a:latin typeface="Monotype Corsiva" pitchFamily="66" charset="0"/>
              </a:rPr>
              <a:t>Double, double, toil and trouble” “</a:t>
            </a:r>
            <a:r>
              <a:rPr lang="en-US" sz="2800" b="1">
                <a:solidFill>
                  <a:srgbClr val="800000"/>
                </a:solidFill>
                <a:latin typeface="Monotype Corsiva" pitchFamily="66" charset="0"/>
              </a:rPr>
              <a:t>Fair is foul and foul is fair”</a:t>
            </a:r>
            <a:endParaRPr lang="en-US" sz="2800" b="1">
              <a:solidFill>
                <a:srgbClr val="800000"/>
              </a:solidFill>
              <a:latin typeface="Monotype Corsiva" pitchFamily="66" charset="0"/>
              <a:ea typeface="Arial Unicode MS" pitchFamily="34" charset="-128"/>
              <a:cs typeface="Arial Unicode MS" pitchFamily="34" charset="-128"/>
            </a:endParaRPr>
          </a:p>
          <a:p>
            <a:pPr marL="609600" indent="-609600">
              <a:lnSpc>
                <a:spcPct val="90000"/>
              </a:lnSpc>
              <a:buFont typeface="Wingdings" pitchFamily="2" charset="2"/>
              <a:buChar char="v"/>
            </a:pPr>
            <a:r>
              <a:rPr lang="en-US" sz="2800">
                <a:solidFill>
                  <a:srgbClr val="990000"/>
                </a:solidFill>
                <a:latin typeface="Monotype Corsiva" pitchFamily="66" charset="0"/>
                <a:ea typeface="Arial Unicode MS" pitchFamily="34" charset="-128"/>
                <a:cs typeface="Arial Unicode MS" pitchFamily="34" charset="-128"/>
              </a:rPr>
              <a:t>Why is it that the name Shakespeare strikes fear into the hearts of so many students? And why do so many other students love his plays? And (really this is the big question) why are we still studying Shakespeare more than 400 years after his death? </a:t>
            </a:r>
          </a:p>
          <a:p>
            <a:pPr marL="609600" indent="-609600">
              <a:lnSpc>
                <a:spcPct val="90000"/>
              </a:lnSpc>
              <a:buFontTx/>
              <a:buNone/>
            </a:pPr>
            <a:endParaRPr lang="en-US" sz="2800">
              <a:solidFill>
                <a:srgbClr val="990000"/>
              </a:solidFill>
              <a:latin typeface="Monotype Corsiva" pitchFamily="66" charset="0"/>
              <a:ea typeface="Arial Unicode MS" pitchFamily="34" charset="-128"/>
              <a:cs typeface="Arial Unicode MS" pitchFamily="34" charset="-128"/>
            </a:endParaRPr>
          </a:p>
          <a:p>
            <a:pPr marL="609600" indent="-609600">
              <a:lnSpc>
                <a:spcPct val="90000"/>
              </a:lnSpc>
              <a:buFontTx/>
              <a:buNone/>
            </a:pPr>
            <a:endParaRPr lang="en-US" sz="2400" b="1">
              <a:solidFill>
                <a:srgbClr val="990000"/>
              </a:solidFill>
              <a:latin typeface="Monotype Corsiva" pitchFamily="66" charset="0"/>
              <a:cs typeface="Times New Roman" pitchFamily="18" charset="0"/>
            </a:endParaRPr>
          </a:p>
        </p:txBody>
      </p:sp>
      <p:sp>
        <p:nvSpPr>
          <p:cNvPr id="7173" name="Text Box 5"/>
          <p:cNvSpPr txBox="1">
            <a:spLocks noChangeArrowheads="1"/>
          </p:cNvSpPr>
          <p:nvPr/>
        </p:nvSpPr>
        <p:spPr bwMode="auto">
          <a:xfrm>
            <a:off x="533400" y="6019800"/>
            <a:ext cx="8001000" cy="457200"/>
          </a:xfrm>
          <a:prstGeom prst="rect">
            <a:avLst/>
          </a:prstGeom>
          <a:solidFill>
            <a:srgbClr val="990000"/>
          </a:solidFill>
          <a:ln w="9525">
            <a:noFill/>
            <a:miter lim="800000"/>
            <a:headEnd/>
            <a:tailEnd/>
          </a:ln>
          <a:effectLst/>
        </p:spPr>
        <p:txBody>
          <a:bodyPr>
            <a:spAutoFit/>
          </a:bodyPr>
          <a:lstStyle/>
          <a:p>
            <a:pPr>
              <a:spcBef>
                <a:spcPct val="50000"/>
              </a:spcBef>
            </a:pPr>
            <a:r>
              <a:rPr lang="en-US" sz="2400">
                <a:solidFill>
                  <a:srgbClr val="FFFF99"/>
                </a:solidFill>
                <a:cs typeface="Times New Roman" pitchFamily="18" charset="0"/>
              </a:rPr>
              <a:t>Please write your musings to these questions on your worksheet</a:t>
            </a:r>
          </a:p>
        </p:txBody>
      </p:sp>
      <p:sp>
        <p:nvSpPr>
          <p:cNvPr id="7174" name="Text Box 6"/>
          <p:cNvSpPr txBox="1">
            <a:spLocks noChangeArrowheads="1"/>
          </p:cNvSpPr>
          <p:nvPr/>
        </p:nvSpPr>
        <p:spPr bwMode="auto">
          <a:xfrm>
            <a:off x="685800" y="5410200"/>
            <a:ext cx="7848600" cy="396875"/>
          </a:xfrm>
          <a:prstGeom prst="rect">
            <a:avLst/>
          </a:prstGeom>
          <a:noFill/>
          <a:ln w="9525">
            <a:noFill/>
            <a:miter lim="800000"/>
            <a:headEnd/>
            <a:tailEnd/>
          </a:ln>
          <a:effectLst/>
        </p:spPr>
        <p:txBody>
          <a:bodyPr>
            <a:spAutoFit/>
          </a:bodyPr>
          <a:lstStyle/>
          <a:p>
            <a:pPr>
              <a:spcBef>
                <a:spcPct val="50000"/>
              </a:spcBef>
            </a:pPr>
            <a:endParaRPr lang="en-US" sz="2000">
              <a:solidFill>
                <a:srgbClr val="003366"/>
              </a:solidFill>
              <a:latin typeface="Berylium"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71">
                                            <p:bg/>
                                          </p:spTgt>
                                        </p:tgtEl>
                                        <p:attrNameLst>
                                          <p:attrName>style.visibility</p:attrName>
                                        </p:attrNameLst>
                                      </p:cBhvr>
                                      <p:to>
                                        <p:strVal val="visible"/>
                                      </p:to>
                                    </p:set>
                                    <p:anim calcmode="lin" valueType="num">
                                      <p:cBhvr additive="base">
                                        <p:cTn id="7" dur="300" fill="hold"/>
                                        <p:tgtEl>
                                          <p:spTgt spid="7171">
                                            <p:bg/>
                                          </p:spTgt>
                                        </p:tgtEl>
                                        <p:attrNameLst>
                                          <p:attrName>ppt_x</p:attrName>
                                        </p:attrNameLst>
                                      </p:cBhvr>
                                      <p:tavLst>
                                        <p:tav tm="0">
                                          <p:val>
                                            <p:strVal val="0-#ppt_w/2"/>
                                          </p:val>
                                        </p:tav>
                                        <p:tav tm="100000">
                                          <p:val>
                                            <p:strVal val="#ppt_x"/>
                                          </p:val>
                                        </p:tav>
                                      </p:tavLst>
                                    </p:anim>
                                    <p:anim calcmode="lin" valueType="num">
                                      <p:cBhvr additive="base">
                                        <p:cTn id="8" dur="300" fill="hold"/>
                                        <p:tgtEl>
                                          <p:spTgt spid="7171">
                                            <p:bg/>
                                          </p:spTgt>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8" fill="hold" grpId="0" nodeType="afterEffect">
                                  <p:stCondLst>
                                    <p:cond delay="0"/>
                                  </p:stCondLst>
                                  <p:iterate type="wd">
                                    <p:tmPct val="100000"/>
                                  </p:iterate>
                                  <p:childTnLst>
                                    <p:set>
                                      <p:cBhvr>
                                        <p:cTn id="11" dur="1" fill="hold">
                                          <p:stCondLst>
                                            <p:cond delay="0"/>
                                          </p:stCondLst>
                                        </p:cTn>
                                        <p:tgtEl>
                                          <p:spTgt spid="7171">
                                            <p:txEl>
                                              <p:pRg st="0" end="0"/>
                                            </p:txEl>
                                          </p:spTgt>
                                        </p:tgtEl>
                                        <p:attrNameLst>
                                          <p:attrName>style.visibility</p:attrName>
                                        </p:attrNameLst>
                                      </p:cBhvr>
                                      <p:to>
                                        <p:strVal val="visible"/>
                                      </p:to>
                                    </p:set>
                                    <p:anim calcmode="lin" valueType="num">
                                      <p:cBhvr additive="base">
                                        <p:cTn id="12" dur="3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13" dur="3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00"/>
                            </p:stCondLst>
                            <p:childTnLst>
                              <p:par>
                                <p:cTn id="15" presetID="2" presetClass="entr" presetSubtype="8" fill="hold" grpId="0" nodeType="afterEffect">
                                  <p:stCondLst>
                                    <p:cond delay="0"/>
                                  </p:stCondLst>
                                  <p:iterate type="wd">
                                    <p:tmPct val="100000"/>
                                  </p:iterate>
                                  <p:childTnLst>
                                    <p:set>
                                      <p:cBhvr>
                                        <p:cTn id="16" dur="1" fill="hold">
                                          <p:stCondLst>
                                            <p:cond delay="0"/>
                                          </p:stCondLst>
                                        </p:cTn>
                                        <p:tgtEl>
                                          <p:spTgt spid="7171">
                                            <p:txEl>
                                              <p:pRg st="1" end="1"/>
                                            </p:txEl>
                                          </p:spTgt>
                                        </p:tgtEl>
                                        <p:attrNameLst>
                                          <p:attrName>style.visibility</p:attrName>
                                        </p:attrNameLst>
                                      </p:cBhvr>
                                      <p:to>
                                        <p:strVal val="visible"/>
                                      </p:to>
                                    </p:set>
                                    <p:anim calcmode="lin" valueType="num">
                                      <p:cBhvr additive="base">
                                        <p:cTn id="17" dur="3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8" dur="3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5400"/>
                            </p:stCondLst>
                            <p:childTnLst>
                              <p:par>
                                <p:cTn id="20" presetID="2" presetClass="entr" presetSubtype="8" fill="hold" grpId="0" nodeType="afterEffect">
                                  <p:stCondLst>
                                    <p:cond delay="0"/>
                                  </p:stCondLst>
                                  <p:iterate type="wd">
                                    <p:tmPct val="100000"/>
                                  </p:iterate>
                                  <p:childTnLst>
                                    <p:set>
                                      <p:cBhvr>
                                        <p:cTn id="21" dur="1" fill="hold">
                                          <p:stCondLst>
                                            <p:cond delay="0"/>
                                          </p:stCondLst>
                                        </p:cTn>
                                        <p:tgtEl>
                                          <p:spTgt spid="7171">
                                            <p:txEl>
                                              <p:pRg st="2" end="2"/>
                                            </p:txEl>
                                          </p:spTgt>
                                        </p:tgtEl>
                                        <p:attrNameLst>
                                          <p:attrName>style.visibility</p:attrName>
                                        </p:attrNameLst>
                                      </p:cBhvr>
                                      <p:to>
                                        <p:strVal val="visible"/>
                                      </p:to>
                                    </p:set>
                                    <p:anim calcmode="lin" valueType="num">
                                      <p:cBhvr additive="base">
                                        <p:cTn id="22" dur="3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3" dur="3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13200"/>
                            </p:stCondLst>
                            <p:childTnLst>
                              <p:par>
                                <p:cTn id="25" presetID="2" presetClass="entr" presetSubtype="8" fill="hold" grpId="0" nodeType="afterEffect">
                                  <p:stCondLst>
                                    <p:cond delay="0"/>
                                  </p:stCondLst>
                                  <p:iterate type="wd">
                                    <p:tmPct val="100000"/>
                                  </p:iterate>
                                  <p:childTnLst>
                                    <p:set>
                                      <p:cBhvr>
                                        <p:cTn id="26" dur="1" fill="hold">
                                          <p:stCondLst>
                                            <p:cond delay="0"/>
                                          </p:stCondLst>
                                        </p:cTn>
                                        <p:tgtEl>
                                          <p:spTgt spid="7171">
                                            <p:txEl>
                                              <p:pRg st="3" end="3"/>
                                            </p:txEl>
                                          </p:spTgt>
                                        </p:tgtEl>
                                        <p:attrNameLst>
                                          <p:attrName>style.visibility</p:attrName>
                                        </p:attrNameLst>
                                      </p:cBhvr>
                                      <p:to>
                                        <p:strVal val="visible"/>
                                      </p:to>
                                    </p:set>
                                    <p:anim calcmode="lin" valueType="num">
                                      <p:cBhvr additive="base">
                                        <p:cTn id="27" dur="3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8" dur="3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8800"/>
                            </p:stCondLst>
                            <p:childTnLst>
                              <p:par>
                                <p:cTn id="30" presetID="4" presetClass="entr" presetSubtype="16" fill="hold" grpId="0" nodeType="afterEffect">
                                  <p:stCondLst>
                                    <p:cond delay="0"/>
                                  </p:stCondLst>
                                  <p:childTnLst>
                                    <p:set>
                                      <p:cBhvr>
                                        <p:cTn id="31" dur="1" fill="hold">
                                          <p:stCondLst>
                                            <p:cond delay="0"/>
                                          </p:stCondLst>
                                        </p:cTn>
                                        <p:tgtEl>
                                          <p:spTgt spid="7173"/>
                                        </p:tgtEl>
                                        <p:attrNameLst>
                                          <p:attrName>style.visibility</p:attrName>
                                        </p:attrNameLst>
                                      </p:cBhvr>
                                      <p:to>
                                        <p:strVal val="visible"/>
                                      </p:to>
                                    </p:set>
                                    <p:animEffect transition="in" filter="box(in)">
                                      <p:cBhvr>
                                        <p:cTn id="32" dur="500"/>
                                        <p:tgtEl>
                                          <p:spTgt spid="7173"/>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nodePh="1">
                                  <p:stCondLst>
                                    <p:cond delay="0"/>
                                  </p:stCondLst>
                                  <p:endCondLst>
                                    <p:cond evt="begin" delay="0">
                                      <p:tn val="35"/>
                                    </p:cond>
                                  </p:endCondLst>
                                  <p:childTnLst>
                                    <p:set>
                                      <p:cBhvr>
                                        <p:cTn id="36" dur="1" fill="hold">
                                          <p:stCondLst>
                                            <p:cond delay="0"/>
                                          </p:stCondLst>
                                        </p:cTn>
                                        <p:tgtEl>
                                          <p:spTgt spid="7174"/>
                                        </p:tgtEl>
                                        <p:attrNameLst>
                                          <p:attrName>style.visibility</p:attrName>
                                        </p:attrNameLst>
                                      </p:cBhvr>
                                      <p:to>
                                        <p:strVal val="visible"/>
                                      </p:to>
                                    </p:set>
                                    <p:anim calcmode="lin" valueType="num">
                                      <p:cBhvr>
                                        <p:cTn id="37" dur="1000" fill="hold"/>
                                        <p:tgtEl>
                                          <p:spTgt spid="7174"/>
                                        </p:tgtEl>
                                        <p:attrNameLst>
                                          <p:attrName>ppt_w</p:attrName>
                                        </p:attrNameLst>
                                      </p:cBhvr>
                                      <p:tavLst>
                                        <p:tav tm="0">
                                          <p:val>
                                            <p:fltVal val="0"/>
                                          </p:val>
                                        </p:tav>
                                        <p:tav tm="100000">
                                          <p:val>
                                            <p:strVal val="#ppt_w"/>
                                          </p:val>
                                        </p:tav>
                                      </p:tavLst>
                                    </p:anim>
                                    <p:anim calcmode="lin" valueType="num">
                                      <p:cBhvr>
                                        <p:cTn id="38" dur="1000" fill="hold"/>
                                        <p:tgtEl>
                                          <p:spTgt spid="7174"/>
                                        </p:tgtEl>
                                        <p:attrNameLst>
                                          <p:attrName>ppt_h</p:attrName>
                                        </p:attrNameLst>
                                      </p:cBhvr>
                                      <p:tavLst>
                                        <p:tav tm="0">
                                          <p:val>
                                            <p:fltVal val="0"/>
                                          </p:val>
                                        </p:tav>
                                        <p:tav tm="100000">
                                          <p:val>
                                            <p:strVal val="#ppt_h"/>
                                          </p:val>
                                        </p:tav>
                                      </p:tavLst>
                                    </p:anim>
                                    <p:anim calcmode="lin" valueType="num">
                                      <p:cBhvr>
                                        <p:cTn id="39" dur="1000" fill="hold"/>
                                        <p:tgtEl>
                                          <p:spTgt spid="7174"/>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71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autoUpdateAnimBg="0" advAuto="0"/>
      <p:bldP spid="7173" grpId="0" animBg="1" autoUpdateAnimBg="0"/>
      <p:bldP spid="7174"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chemeClr val="tx2">
                <a:gamma/>
                <a:tint val="69804"/>
                <a:invGamma/>
              </a:schemeClr>
            </a:gs>
          </a:gsLst>
          <a:lin ang="5400000" scaled="1"/>
        </a:gra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solidFill>
            <a:srgbClr val="990000"/>
          </a:solidFill>
        </p:spPr>
        <p:txBody>
          <a:bodyPr/>
          <a:lstStyle/>
          <a:p>
            <a:r>
              <a:rPr lang="en-US" sz="5400">
                <a:solidFill>
                  <a:schemeClr val="bg1"/>
                </a:solidFill>
                <a:latin typeface="Vivaldi" pitchFamily="66" charset="0"/>
              </a:rPr>
              <a:t>Act One Scene Seven</a:t>
            </a:r>
          </a:p>
        </p:txBody>
      </p:sp>
      <p:sp>
        <p:nvSpPr>
          <p:cNvPr id="389123" name="Rectangle 3"/>
          <p:cNvSpPr>
            <a:spLocks noGrp="1" noChangeArrowheads="1"/>
          </p:cNvSpPr>
          <p:nvPr>
            <p:ph type="body" idx="1"/>
          </p:nvPr>
        </p:nvSpPr>
        <p:spPr/>
        <p:txBody>
          <a:bodyPr/>
          <a:lstStyle/>
          <a:p>
            <a:pPr>
              <a:buFontTx/>
              <a:buNone/>
            </a:pPr>
            <a:r>
              <a:rPr lang="en-US" sz="4800">
                <a:solidFill>
                  <a:schemeClr val="bg1"/>
                </a:solidFill>
                <a:latin typeface="Monotype Corsiva" pitchFamily="66" charset="0"/>
              </a:rPr>
              <a:t>Guiding Question</a:t>
            </a:r>
          </a:p>
          <a:p>
            <a:pPr>
              <a:buFontTx/>
              <a:buNone/>
            </a:pPr>
            <a:r>
              <a:rPr lang="en-US" sz="4000">
                <a:solidFill>
                  <a:schemeClr val="bg1"/>
                </a:solidFill>
                <a:latin typeface="Monotype Corsiva" pitchFamily="66" charset="0"/>
              </a:rPr>
              <a:t>What reasons does Macbeth give for not continuing with the crime?</a:t>
            </a:r>
          </a:p>
          <a:p>
            <a:pPr>
              <a:buFontTx/>
              <a:buNone/>
            </a:pPr>
            <a:r>
              <a:rPr lang="en-US" sz="4000">
                <a:solidFill>
                  <a:schemeClr val="bg1"/>
                </a:solidFill>
                <a:latin typeface="Monotype Corsiva" pitchFamily="66" charset="0"/>
              </a:rPr>
              <a:t>Analyze Lady Macbeth’s method of winning back Macbeth to proceeding with the murder.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685800" y="333375"/>
            <a:ext cx="7918450" cy="1800225"/>
          </a:xfrm>
          <a:solidFill>
            <a:srgbClr val="800000"/>
          </a:solidFill>
        </p:spPr>
        <p:txBody>
          <a:bodyPr/>
          <a:lstStyle/>
          <a:p>
            <a:r>
              <a:rPr lang="en-US" sz="5400">
                <a:solidFill>
                  <a:srgbClr val="FFFF99"/>
                </a:solidFill>
                <a:latin typeface="Vivaldi" pitchFamily="66" charset="0"/>
              </a:rPr>
              <a:t>Act One, Scene Seven: </a:t>
            </a:r>
            <a:br>
              <a:rPr lang="en-US" sz="5400">
                <a:solidFill>
                  <a:srgbClr val="FFFF99"/>
                </a:solidFill>
                <a:latin typeface="Vivaldi" pitchFamily="66" charset="0"/>
              </a:rPr>
            </a:br>
            <a:r>
              <a:rPr lang="en-US" sz="5400">
                <a:solidFill>
                  <a:srgbClr val="FFFF99"/>
                </a:solidFill>
                <a:latin typeface="Vivaldi" pitchFamily="66" charset="0"/>
              </a:rPr>
              <a:t>Purposes</a:t>
            </a:r>
          </a:p>
        </p:txBody>
      </p:sp>
      <p:sp>
        <p:nvSpPr>
          <p:cNvPr id="379907" name="Rectangle 3"/>
          <p:cNvSpPr>
            <a:spLocks noGrp="1" noChangeArrowheads="1"/>
          </p:cNvSpPr>
          <p:nvPr>
            <p:ph type="body" idx="1"/>
          </p:nvPr>
        </p:nvSpPr>
        <p:spPr>
          <a:xfrm>
            <a:off x="179388" y="2060575"/>
            <a:ext cx="8964612" cy="4543425"/>
          </a:xfrm>
          <a:solidFill>
            <a:schemeClr val="tx1"/>
          </a:solidFill>
        </p:spPr>
        <p:txBody>
          <a:bodyPr/>
          <a:lstStyle/>
          <a:p>
            <a:pPr>
              <a:lnSpc>
                <a:spcPct val="90000"/>
              </a:lnSpc>
              <a:buFont typeface="Wingdings" pitchFamily="2" charset="2"/>
              <a:buChar char="Ø"/>
            </a:pPr>
            <a:r>
              <a:rPr lang="en-US" sz="2800">
                <a:solidFill>
                  <a:schemeClr val="bg1"/>
                </a:solidFill>
                <a:latin typeface="Monotype Corsiva" pitchFamily="66" charset="0"/>
              </a:rPr>
              <a:t>It reveals once more the weakness in Macbeth’s character that renders him incapable of action when his mind is preoccupied with thoughts of that action.</a:t>
            </a:r>
          </a:p>
          <a:p>
            <a:pPr>
              <a:lnSpc>
                <a:spcPct val="90000"/>
              </a:lnSpc>
              <a:buFont typeface="Wingdings" pitchFamily="2" charset="2"/>
              <a:buChar char="Ø"/>
            </a:pPr>
            <a:r>
              <a:rPr lang="en-US" sz="2800">
                <a:solidFill>
                  <a:schemeClr val="bg1"/>
                </a:solidFill>
                <a:latin typeface="Monotype Corsiva" pitchFamily="66" charset="0"/>
              </a:rPr>
              <a:t>It shows again Lady Macbeth’s strength of character and her understanding of her husband’s weaknesses.</a:t>
            </a:r>
          </a:p>
          <a:p>
            <a:pPr>
              <a:lnSpc>
                <a:spcPct val="90000"/>
              </a:lnSpc>
              <a:buFont typeface="Wingdings" pitchFamily="2" charset="2"/>
              <a:buChar char="Ø"/>
            </a:pPr>
            <a:r>
              <a:rPr lang="en-US" sz="2800">
                <a:solidFill>
                  <a:schemeClr val="bg1"/>
                </a:solidFill>
                <a:latin typeface="Monotype Corsiva" pitchFamily="66" charset="0"/>
              </a:rPr>
              <a:t>Macbeth’s indecision adds an element of dramatic suspense.</a:t>
            </a:r>
          </a:p>
          <a:p>
            <a:pPr>
              <a:lnSpc>
                <a:spcPct val="90000"/>
              </a:lnSpc>
              <a:buFont typeface="Wingdings" pitchFamily="2" charset="2"/>
              <a:buChar char="Ø"/>
            </a:pPr>
            <a:r>
              <a:rPr lang="en-US" sz="2800">
                <a:solidFill>
                  <a:schemeClr val="bg1"/>
                </a:solidFill>
                <a:latin typeface="Monotype Corsiva" pitchFamily="66" charset="0"/>
              </a:rPr>
              <a:t>It wins even more of the sympathy of the audience for Duncan when it repeats his good qualities, and in that way heightens the cruelty of the crime of his murder</a:t>
            </a:r>
          </a:p>
          <a:p>
            <a:pPr>
              <a:lnSpc>
                <a:spcPct val="90000"/>
              </a:lnSpc>
              <a:buFont typeface="Wingdings" pitchFamily="2" charset="2"/>
              <a:buChar char="Ø"/>
            </a:pPr>
            <a:r>
              <a:rPr lang="en-US" sz="2800">
                <a:solidFill>
                  <a:schemeClr val="bg1"/>
                </a:solidFill>
                <a:latin typeface="Monotype Corsiva" pitchFamily="66" charset="0"/>
              </a:rPr>
              <a:t>It shows that Macbeth’s indecision is set aside and prepares the audience for the murder in the next act.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11188" y="188913"/>
            <a:ext cx="7847012" cy="1727200"/>
          </a:xfrm>
          <a:solidFill>
            <a:srgbClr val="800000"/>
          </a:solidFill>
        </p:spPr>
        <p:txBody>
          <a:bodyPr/>
          <a:lstStyle/>
          <a:p>
            <a:r>
              <a:rPr lang="en-US" sz="5400">
                <a:solidFill>
                  <a:srgbClr val="FFFF99"/>
                </a:solidFill>
                <a:latin typeface="Vivaldi" pitchFamily="66" charset="0"/>
              </a:rPr>
              <a:t>Act One, Scene Seven: Media Connection</a:t>
            </a:r>
          </a:p>
        </p:txBody>
      </p:sp>
      <p:sp>
        <p:nvSpPr>
          <p:cNvPr id="242691" name="Rectangle 3"/>
          <p:cNvSpPr>
            <a:spLocks noGrp="1" noChangeArrowheads="1"/>
          </p:cNvSpPr>
          <p:nvPr>
            <p:ph type="body" idx="1"/>
          </p:nvPr>
        </p:nvSpPr>
        <p:spPr>
          <a:xfrm>
            <a:off x="179388" y="2276475"/>
            <a:ext cx="8964612" cy="4903788"/>
          </a:xfrm>
        </p:spPr>
        <p:txBody>
          <a:bodyPr/>
          <a:lstStyle/>
          <a:p>
            <a:pPr>
              <a:lnSpc>
                <a:spcPct val="90000"/>
              </a:lnSpc>
              <a:buFontTx/>
              <a:buNone/>
            </a:pPr>
            <a:r>
              <a:rPr lang="en-US">
                <a:latin typeface="Monotype Corsiva" pitchFamily="66" charset="0"/>
              </a:rPr>
              <a:t>Roman Polanski’s version of Macbeth:</a:t>
            </a:r>
          </a:p>
          <a:p>
            <a:pPr>
              <a:lnSpc>
                <a:spcPct val="90000"/>
              </a:lnSpc>
            </a:pPr>
            <a:r>
              <a:rPr lang="en-US">
                <a:latin typeface="Monotype Corsiva" pitchFamily="66" charset="0"/>
              </a:rPr>
              <a:t>In Polanski’ view, Lady Macbeth uses her femininity to convince Macbeth to go through with the plot.  However, this is not the </a:t>
            </a:r>
            <a:r>
              <a:rPr lang="en-US" b="1">
                <a:solidFill>
                  <a:srgbClr val="990000"/>
                </a:solidFill>
                <a:latin typeface="Monotype Corsiva" pitchFamily="66" charset="0"/>
              </a:rPr>
              <a:t>decisive influence</a:t>
            </a:r>
            <a:r>
              <a:rPr lang="en-US">
                <a:latin typeface="Monotype Corsiva" pitchFamily="66" charset="0"/>
              </a:rPr>
              <a:t>.  In the movie, Malcolm gestures to Macbeth to pour wine for him.  This indicates the role that Macbeth will have to play if he does not kill  Duncan—he will be Malcolm’s subject and servant. </a:t>
            </a:r>
          </a:p>
          <a:p>
            <a:pPr>
              <a:lnSpc>
                <a:spcPct val="90000"/>
              </a:lnSpc>
            </a:pPr>
            <a:r>
              <a:rPr lang="en-US">
                <a:latin typeface="Monotype Corsiva" pitchFamily="66" charset="0"/>
              </a:rPr>
              <a:t>Be prepared to take a quiz on Act I next class.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solidFill>
            <a:srgbClr val="800000"/>
          </a:solidFill>
        </p:spPr>
        <p:txBody>
          <a:bodyPr/>
          <a:lstStyle/>
          <a:p>
            <a:r>
              <a:rPr lang="en-US" sz="7200">
                <a:solidFill>
                  <a:schemeClr val="bg1"/>
                </a:solidFill>
                <a:latin typeface="Edwardian Script ITC" pitchFamily="66" charset="0"/>
              </a:rPr>
              <a:t>Macbeth: A Tragic Hero</a:t>
            </a:r>
          </a:p>
        </p:txBody>
      </p:sp>
      <p:sp>
        <p:nvSpPr>
          <p:cNvPr id="107523" name="Rectangle 3"/>
          <p:cNvSpPr>
            <a:spLocks noGrp="1" noChangeArrowheads="1"/>
          </p:cNvSpPr>
          <p:nvPr>
            <p:ph type="body" idx="1"/>
          </p:nvPr>
        </p:nvSpPr>
        <p:spPr>
          <a:solidFill>
            <a:schemeClr val="accent2"/>
          </a:solidFill>
        </p:spPr>
        <p:txBody>
          <a:bodyPr/>
          <a:lstStyle/>
          <a:p>
            <a:pPr algn="ctr">
              <a:buFontTx/>
              <a:buNone/>
            </a:pPr>
            <a:r>
              <a:rPr lang="en-US">
                <a:latin typeface="Berylium" pitchFamily="2" charset="0"/>
              </a:rPr>
              <a:t>   </a:t>
            </a:r>
            <a:r>
              <a:rPr lang="en-US">
                <a:solidFill>
                  <a:schemeClr val="bg1"/>
                </a:solidFill>
                <a:latin typeface="Monotype Corsiva" pitchFamily="66" charset="0"/>
              </a:rPr>
              <a:t>A tragic hero suffers his downfall as a result of “hamartia” or a tragic flaw. This is a flaw in his personality, some quality that in excess (too much pride, too much ambition, for example) leads to his own death and probably the deaths of many others. What do you think Macbeth’s</a:t>
            </a:r>
          </a:p>
          <a:p>
            <a:pPr algn="ctr">
              <a:buFontTx/>
              <a:buNone/>
            </a:pPr>
            <a:r>
              <a:rPr lang="en-US">
                <a:solidFill>
                  <a:schemeClr val="bg1"/>
                </a:solidFill>
                <a:latin typeface="Monotype Corsiva" pitchFamily="66" charset="0"/>
              </a:rPr>
              <a:t>tragic flaw might be? </a:t>
            </a:r>
            <a:r>
              <a:rPr lang="en-US">
                <a:solidFill>
                  <a:schemeClr val="bg1"/>
                </a:solidFill>
              </a:rPr>
              <a:t> </a:t>
            </a:r>
          </a:p>
          <a:p>
            <a:endParaRPr lang="en-US">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260350"/>
            <a:ext cx="9144000" cy="1187450"/>
          </a:xfrm>
          <a:solidFill>
            <a:srgbClr val="003366"/>
          </a:solidFill>
        </p:spPr>
        <p:txBody>
          <a:bodyPr/>
          <a:lstStyle/>
          <a:p>
            <a:r>
              <a:rPr lang="en-US" sz="6000">
                <a:solidFill>
                  <a:schemeClr val="bg1"/>
                </a:solidFill>
                <a:latin typeface="Edwardian Script ITC" pitchFamily="66" charset="0"/>
                <a:ea typeface="Arial Unicode MS" pitchFamily="34" charset="-128"/>
                <a:cs typeface="Arial Unicode MS" pitchFamily="34" charset="-128"/>
              </a:rPr>
              <a:t>Act Two: Tragedy, Comedy &amp; Historical Plays</a:t>
            </a:r>
          </a:p>
        </p:txBody>
      </p:sp>
      <p:sp>
        <p:nvSpPr>
          <p:cNvPr id="61443" name="Rectangle 3"/>
          <p:cNvSpPr>
            <a:spLocks noGrp="1" noChangeArrowheads="1"/>
          </p:cNvSpPr>
          <p:nvPr>
            <p:ph type="body" idx="1"/>
          </p:nvPr>
        </p:nvSpPr>
        <p:spPr>
          <a:xfrm>
            <a:off x="0" y="1268413"/>
            <a:ext cx="9144000" cy="2971800"/>
          </a:xfrm>
        </p:spPr>
        <p:txBody>
          <a:bodyPr/>
          <a:lstStyle/>
          <a:p>
            <a:pPr>
              <a:lnSpc>
                <a:spcPct val="90000"/>
              </a:lnSpc>
            </a:pPr>
            <a:endParaRPr lang="en-US" sz="2000" b="1">
              <a:latin typeface="Berylium" pitchFamily="2" charset="0"/>
              <a:ea typeface="Arial Unicode MS" pitchFamily="34" charset="-128"/>
              <a:cs typeface="Arial Unicode MS" pitchFamily="34" charset="-128"/>
            </a:endParaRPr>
          </a:p>
          <a:p>
            <a:pPr>
              <a:lnSpc>
                <a:spcPct val="90000"/>
              </a:lnSpc>
              <a:buFont typeface="Wingdings" pitchFamily="2" charset="2"/>
              <a:buChar char="v"/>
            </a:pPr>
            <a:r>
              <a:rPr lang="en-US" sz="2400">
                <a:latin typeface="Monotype Corsiva" pitchFamily="66" charset="0"/>
                <a:ea typeface="Arial Unicode MS" pitchFamily="34" charset="-128"/>
                <a:cs typeface="Arial Unicode MS" pitchFamily="34" charset="-128"/>
              </a:rPr>
              <a:t>Shakespeare’s plays fall into a number of categories, including </a:t>
            </a:r>
            <a:r>
              <a:rPr lang="en-US" sz="2400">
                <a:solidFill>
                  <a:srgbClr val="CC3300"/>
                </a:solidFill>
                <a:latin typeface="Monotype Corsiva" pitchFamily="66" charset="0"/>
                <a:ea typeface="Arial Unicode MS" pitchFamily="34" charset="-128"/>
                <a:cs typeface="Arial Unicode MS" pitchFamily="34" charset="-128"/>
              </a:rPr>
              <a:t>tragedy, comedy and history</a:t>
            </a:r>
            <a:r>
              <a:rPr lang="en-US" sz="2400">
                <a:latin typeface="Monotype Corsiva" pitchFamily="66" charset="0"/>
                <a:ea typeface="Arial Unicode MS" pitchFamily="34" charset="-128"/>
                <a:cs typeface="Arial Unicode MS" pitchFamily="34" charset="-128"/>
              </a:rPr>
              <a:t>, as well as “the problem plays” (considered problems because they don’t fit into one of the first three categories!). Many of Shakespeare’s best known plays, including Hamlet, King Lear, Macbeth and Romeo and Juliet, are tragedies. In a tragedy, the main character undergoes a reversal of fortune due in large part to his “tragic flaw”, a flaw in his character that leads him into misery. Shakespearean tragedies tend to end with a great number of dead bodies on the stage.</a:t>
            </a:r>
          </a:p>
          <a:p>
            <a:pPr>
              <a:lnSpc>
                <a:spcPct val="90000"/>
              </a:lnSpc>
            </a:pPr>
            <a:endParaRPr lang="en-US" sz="2400">
              <a:latin typeface="Monotype Corsiva" pitchFamily="66" charset="0"/>
            </a:endParaRPr>
          </a:p>
        </p:txBody>
      </p:sp>
      <p:sp>
        <p:nvSpPr>
          <p:cNvPr id="61444" name="Text Box 4"/>
          <p:cNvSpPr txBox="1">
            <a:spLocks noChangeArrowheads="1"/>
          </p:cNvSpPr>
          <p:nvPr/>
        </p:nvSpPr>
        <p:spPr bwMode="auto">
          <a:xfrm>
            <a:off x="684213" y="4365625"/>
            <a:ext cx="7696200" cy="2317750"/>
          </a:xfrm>
          <a:prstGeom prst="rect">
            <a:avLst/>
          </a:prstGeom>
          <a:noFill/>
          <a:ln w="9525">
            <a:noFill/>
            <a:miter lim="800000"/>
            <a:headEnd/>
            <a:tailEnd/>
          </a:ln>
          <a:effectLst/>
        </p:spPr>
        <p:txBody>
          <a:bodyPr>
            <a:spAutoFit/>
          </a:bodyPr>
          <a:lstStyle/>
          <a:p>
            <a:pPr>
              <a:lnSpc>
                <a:spcPct val="90000"/>
              </a:lnSpc>
              <a:buFont typeface="Wingdings" pitchFamily="2" charset="2"/>
              <a:buChar char="v"/>
            </a:pPr>
            <a:r>
              <a:rPr lang="en-US" sz="2000">
                <a:ea typeface="Arial Unicode MS" pitchFamily="34" charset="-128"/>
                <a:cs typeface="Arial Unicode MS" pitchFamily="34" charset="-128"/>
              </a:rPr>
              <a:t>Shakespearean comedy, on the other hand, is characterized by a humourous mix ups and mistaken identity, and ends happily, with weddings instead of dead bodies. A Midsummer Night’s Dream and Much Ado About Nothing are good examples of Shakespearean comedies. </a:t>
            </a:r>
          </a:p>
          <a:p>
            <a:pPr>
              <a:lnSpc>
                <a:spcPct val="90000"/>
              </a:lnSpc>
              <a:buFont typeface="Wingdings" pitchFamily="2" charset="2"/>
              <a:buChar char="v"/>
            </a:pPr>
            <a:r>
              <a:rPr lang="en-US" sz="2000">
                <a:ea typeface="Arial Unicode MS" pitchFamily="34" charset="-128"/>
                <a:cs typeface="Arial Unicode MS" pitchFamily="34" charset="-128"/>
              </a:rPr>
              <a:t>The </a:t>
            </a:r>
            <a:r>
              <a:rPr lang="en-US" sz="2000" i="1">
                <a:ea typeface="Arial Unicode MS" pitchFamily="34" charset="-128"/>
                <a:cs typeface="Arial Unicode MS" pitchFamily="34" charset="-128"/>
              </a:rPr>
              <a:t>history plays</a:t>
            </a:r>
            <a:r>
              <a:rPr lang="en-US" sz="2000">
                <a:ea typeface="Arial Unicode MS" pitchFamily="34" charset="-128"/>
                <a:cs typeface="Arial Unicode MS" pitchFamily="34" charset="-128"/>
              </a:rPr>
              <a:t> are based on the lives of English kings.</a:t>
            </a:r>
          </a:p>
          <a:p>
            <a:pPr>
              <a:lnSpc>
                <a:spcPct val="90000"/>
              </a:lnSpc>
              <a:buFontTx/>
              <a:buChar char="•"/>
            </a:pPr>
            <a:endParaRPr lang="en-US" sz="2000">
              <a:ea typeface="Arial Unicode MS" pitchFamily="34" charset="-128"/>
              <a:cs typeface="Arial Unicode MS" pitchFamily="34" charset="-128"/>
            </a:endParaRPr>
          </a:p>
          <a:p>
            <a:pPr>
              <a:spcBef>
                <a:spcPct val="50000"/>
              </a:spcBef>
            </a:pPr>
            <a:endParaRPr lang="en-US" sz="2000"/>
          </a:p>
        </p:txBody>
      </p:sp>
      <p:sp>
        <p:nvSpPr>
          <p:cNvPr id="61445" name="Text Box 5"/>
          <p:cNvSpPr txBox="1">
            <a:spLocks noChangeArrowheads="1"/>
          </p:cNvSpPr>
          <p:nvPr/>
        </p:nvSpPr>
        <p:spPr bwMode="auto">
          <a:xfrm>
            <a:off x="2987675" y="6165850"/>
            <a:ext cx="6553200" cy="968375"/>
          </a:xfrm>
          <a:prstGeom prst="rect">
            <a:avLst/>
          </a:prstGeom>
          <a:noFill/>
          <a:ln w="9525">
            <a:noFill/>
            <a:miter lim="800000"/>
            <a:headEnd/>
            <a:tailEnd/>
          </a:ln>
          <a:effectLst/>
        </p:spPr>
        <p:txBody>
          <a:bodyPr>
            <a:spAutoFit/>
          </a:bodyPr>
          <a:lstStyle/>
          <a:p>
            <a:pPr>
              <a:lnSpc>
                <a:spcPct val="90000"/>
              </a:lnSpc>
              <a:buFont typeface="Wingdings" pitchFamily="2" charset="2"/>
              <a:buChar char="v"/>
            </a:pPr>
            <a:r>
              <a:rPr lang="en-US" sz="2400">
                <a:solidFill>
                  <a:srgbClr val="CC3300"/>
                </a:solidFill>
                <a:ea typeface="Arial Unicode MS" pitchFamily="34" charset="-128"/>
                <a:cs typeface="Arial Unicode MS" pitchFamily="34" charset="-128"/>
              </a:rPr>
              <a:t>Let’s watch a short clip about tragedy.</a:t>
            </a:r>
          </a:p>
          <a:p>
            <a:pPr>
              <a:spcBef>
                <a:spcPct val="50000"/>
              </a:spcBef>
            </a:pPr>
            <a:endParaRPr lang="en-US" sz="2400">
              <a:solidFill>
                <a:srgbClr val="CC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1000" fill="hold"/>
                                        <p:tgtEl>
                                          <p:spTgt spid="61442"/>
                                        </p:tgtEl>
                                        <p:attrNameLst>
                                          <p:attrName>ppt_w</p:attrName>
                                        </p:attrNameLst>
                                      </p:cBhvr>
                                      <p:tavLst>
                                        <p:tav tm="0">
                                          <p:val>
                                            <p:fltVal val="0"/>
                                          </p:val>
                                        </p:tav>
                                        <p:tav tm="100000">
                                          <p:val>
                                            <p:strVal val="#ppt_w"/>
                                          </p:val>
                                        </p:tav>
                                      </p:tavLst>
                                    </p:anim>
                                    <p:anim calcmode="lin" valueType="num">
                                      <p:cBhvr>
                                        <p:cTn id="8" dur="1000" fill="hold"/>
                                        <p:tgtEl>
                                          <p:spTgt spid="61442"/>
                                        </p:tgtEl>
                                        <p:attrNameLst>
                                          <p:attrName>ppt_h</p:attrName>
                                        </p:attrNameLst>
                                      </p:cBhvr>
                                      <p:tavLst>
                                        <p:tav tm="0">
                                          <p:val>
                                            <p:fltVal val="0"/>
                                          </p:val>
                                        </p:tav>
                                        <p:tav tm="100000">
                                          <p:val>
                                            <p:strVal val="#ppt_h"/>
                                          </p:val>
                                        </p:tav>
                                      </p:tavLst>
                                    </p:anim>
                                    <p:anim calcmode="lin" valueType="num">
                                      <p:cBhvr>
                                        <p:cTn id="9" dur="1000" fill="hold"/>
                                        <p:tgtEl>
                                          <p:spTgt spid="614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44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grpId="0" nodeType="afterEffect">
                                  <p:stCondLst>
                                    <p:cond delay="2000"/>
                                  </p:stCondLst>
                                  <p:childTnLst>
                                    <p:set>
                                      <p:cBhvr>
                                        <p:cTn id="13" dur="1" fill="hold">
                                          <p:stCondLst>
                                            <p:cond delay="0"/>
                                          </p:stCondLst>
                                        </p:cTn>
                                        <p:tgtEl>
                                          <p:spTgt spid="61443">
                                            <p:txEl>
                                              <p:pRg st="1" end="1"/>
                                            </p:txEl>
                                          </p:spTgt>
                                        </p:tgtEl>
                                        <p:attrNameLst>
                                          <p:attrName>style.visibility</p:attrName>
                                        </p:attrNameLst>
                                      </p:cBhvr>
                                      <p:to>
                                        <p:strVal val="visible"/>
                                      </p:to>
                                    </p:set>
                                    <p:animEffect transition="in" filter="dissolve">
                                      <p:cBhvr>
                                        <p:cTn id="14" dur="500"/>
                                        <p:tgtEl>
                                          <p:spTgt spid="61443">
                                            <p:txEl>
                                              <p:pRg st="1" end="1"/>
                                            </p:txEl>
                                          </p:spTgt>
                                        </p:tgtEl>
                                      </p:cBhvr>
                                    </p:animEffect>
                                  </p:childTnLst>
                                </p:cTn>
                              </p:par>
                            </p:childTnLst>
                          </p:cTn>
                        </p:par>
                        <p:par>
                          <p:cTn id="15" fill="hold">
                            <p:stCondLst>
                              <p:cond delay="3500"/>
                            </p:stCondLst>
                            <p:childTnLst>
                              <p:par>
                                <p:cTn id="16" presetID="9" presetClass="entr" presetSubtype="0" fill="hold" grpId="0" nodeType="afterEffect">
                                  <p:stCondLst>
                                    <p:cond delay="2000"/>
                                  </p:stCondLst>
                                  <p:childTnLst>
                                    <p:set>
                                      <p:cBhvr>
                                        <p:cTn id="17" dur="1" fill="hold">
                                          <p:stCondLst>
                                            <p:cond delay="0"/>
                                          </p:stCondLst>
                                        </p:cTn>
                                        <p:tgtEl>
                                          <p:spTgt spid="61444"/>
                                        </p:tgtEl>
                                        <p:attrNameLst>
                                          <p:attrName>style.visibility</p:attrName>
                                        </p:attrNameLst>
                                      </p:cBhvr>
                                      <p:to>
                                        <p:strVal val="visible"/>
                                      </p:to>
                                    </p:set>
                                    <p:animEffect transition="in" filter="dissolve">
                                      <p:cBhvr>
                                        <p:cTn id="18" dur="500"/>
                                        <p:tgtEl>
                                          <p:spTgt spid="61444"/>
                                        </p:tgtEl>
                                      </p:cBhvr>
                                    </p:animEffect>
                                  </p:childTnLst>
                                </p:cTn>
                              </p:par>
                            </p:childTnLst>
                          </p:cTn>
                        </p:par>
                        <p:par>
                          <p:cTn id="19" fill="hold">
                            <p:stCondLst>
                              <p:cond delay="6000"/>
                            </p:stCondLst>
                            <p:childTnLst>
                              <p:par>
                                <p:cTn id="20" presetID="2" presetClass="entr" presetSubtype="8" fill="hold" grpId="0" nodeType="afterEffect">
                                  <p:stCondLst>
                                    <p:cond delay="2000"/>
                                  </p:stCondLst>
                                  <p:iterate type="wd">
                                    <p:tmPct val="100000"/>
                                  </p:iterate>
                                  <p:childTnLst>
                                    <p:set>
                                      <p:cBhvr>
                                        <p:cTn id="21" dur="1" fill="hold">
                                          <p:stCondLst>
                                            <p:cond delay="0"/>
                                          </p:stCondLst>
                                        </p:cTn>
                                        <p:tgtEl>
                                          <p:spTgt spid="61445"/>
                                        </p:tgtEl>
                                        <p:attrNameLst>
                                          <p:attrName>style.visibility</p:attrName>
                                        </p:attrNameLst>
                                      </p:cBhvr>
                                      <p:to>
                                        <p:strVal val="visible"/>
                                      </p:to>
                                    </p:set>
                                    <p:anim calcmode="lin" valueType="num">
                                      <p:cBhvr additive="base">
                                        <p:cTn id="22" dur="300" fill="hold"/>
                                        <p:tgtEl>
                                          <p:spTgt spid="61445"/>
                                        </p:tgtEl>
                                        <p:attrNameLst>
                                          <p:attrName>ppt_x</p:attrName>
                                        </p:attrNameLst>
                                      </p:cBhvr>
                                      <p:tavLst>
                                        <p:tav tm="0">
                                          <p:val>
                                            <p:strVal val="0-#ppt_w/2"/>
                                          </p:val>
                                        </p:tav>
                                        <p:tav tm="100000">
                                          <p:val>
                                            <p:strVal val="#ppt_x"/>
                                          </p:val>
                                        </p:tav>
                                      </p:tavLst>
                                    </p:anim>
                                    <p:anim calcmode="lin" valueType="num">
                                      <p:cBhvr additive="base">
                                        <p:cTn id="23" dur="300" fill="hold"/>
                                        <p:tgtEl>
                                          <p:spTgt spid="614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autoUpdateAnimBg="0"/>
      <p:bldP spid="61443" grpId="0" build="p" autoUpdateAnimBg="0" advAuto="2000"/>
      <p:bldP spid="61444" grpId="0" autoUpdateAnimBg="0"/>
      <p:bldP spid="61445"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0" name="Part_Two__Tragedy_Section_A__What_is_Tragedy_.asx">
            <a:hlinkClick r:id="" action="ppaction://media"/>
          </p:cNvPr>
          <p:cNvPicPr>
            <a:picLocks noRot="1" noChangeAspect="1" noChangeArrowheads="1"/>
          </p:cNvPicPr>
          <p:nvPr>
            <a:videoFile r:link="rId1"/>
          </p:nvPr>
        </p:nvPicPr>
        <p:blipFill>
          <a:blip r:embed="rId4"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4433" fill="hold"/>
                                        <p:tgtEl>
                                          <p:spTgt spid="10138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1380"/>
                </p:tgtEl>
              </p:cMediaNode>
            </p:video>
            <p:seq concurrent="1" nextAc="seek">
              <p:cTn id="8" restart="whenNotActive" fill="hold" evtFilter="cancelBubble" nodeType="interactiveSeq">
                <p:stCondLst>
                  <p:cond evt="onClick" delay="0">
                    <p:tgtEl>
                      <p:spTgt spid="10138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1380"/>
                                        </p:tgtEl>
                                      </p:cBhvr>
                                    </p:cmd>
                                  </p:childTnLst>
                                </p:cTn>
                              </p:par>
                            </p:childTnLst>
                          </p:cTn>
                        </p:par>
                      </p:childTnLst>
                    </p:cTn>
                  </p:par>
                </p:childTnLst>
              </p:cTn>
              <p:nextCondLst>
                <p:cond evt="onClick" delay="0">
                  <p:tgtEl>
                    <p:spTgt spid="101380"/>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15043" name="Rectangle 3"/>
          <p:cNvSpPr>
            <a:spLocks noGrp="1" noChangeArrowheads="1"/>
          </p:cNvSpPr>
          <p:nvPr>
            <p:ph type="body" idx="1"/>
          </p:nvPr>
        </p:nvSpPr>
        <p:spPr>
          <a:xfrm>
            <a:off x="755650" y="260350"/>
            <a:ext cx="7772400" cy="1008063"/>
          </a:xfrm>
        </p:spPr>
        <p:txBody>
          <a:bodyPr/>
          <a:lstStyle/>
          <a:p>
            <a:pPr algn="ctr">
              <a:lnSpc>
                <a:spcPct val="90000"/>
              </a:lnSpc>
              <a:buFontTx/>
              <a:buNone/>
            </a:pPr>
            <a:r>
              <a:rPr lang="en-US" sz="8000" b="1">
                <a:solidFill>
                  <a:srgbClr val="FFFF99"/>
                </a:solidFill>
                <a:latin typeface="Edwardian Script ITC" pitchFamily="66" charset="0"/>
              </a:rPr>
              <a:t>Act Two</a:t>
            </a:r>
            <a:r>
              <a:rPr lang="en-US" sz="8000">
                <a:solidFill>
                  <a:srgbClr val="FFFF99"/>
                </a:solidFill>
              </a:rPr>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body" idx="1"/>
          </p:nvPr>
        </p:nvSpPr>
        <p:spPr>
          <a:xfrm>
            <a:off x="755650" y="260350"/>
            <a:ext cx="7772400" cy="1008063"/>
          </a:xfrm>
        </p:spPr>
        <p:txBody>
          <a:bodyPr/>
          <a:lstStyle/>
          <a:p>
            <a:pPr algn="ctr">
              <a:lnSpc>
                <a:spcPct val="90000"/>
              </a:lnSpc>
              <a:buFontTx/>
              <a:buNone/>
            </a:pPr>
            <a:r>
              <a:rPr lang="en-US" sz="8000" b="1">
                <a:solidFill>
                  <a:srgbClr val="FFFF99"/>
                </a:solidFill>
                <a:latin typeface="Edwardian Script ITC" pitchFamily="66" charset="0"/>
              </a:rPr>
              <a:t>Act Two</a:t>
            </a:r>
            <a:r>
              <a:rPr lang="en-US" sz="8000">
                <a:solidFill>
                  <a:srgbClr val="FFFF99"/>
                </a:solidFill>
              </a:rPr>
              <a:t> </a:t>
            </a:r>
            <a:r>
              <a:rPr lang="en-US" sz="8000" b="1">
                <a:solidFill>
                  <a:srgbClr val="FFFF99"/>
                </a:solidFill>
                <a:latin typeface="Edwardian Script ITC" pitchFamily="66" charset="0"/>
              </a:rPr>
              <a:t>: Scene One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solidFill>
            <a:schemeClr val="tx1"/>
          </a:solidFill>
        </p:spPr>
        <p:txBody>
          <a:bodyPr/>
          <a:lstStyle/>
          <a:p>
            <a:r>
              <a:rPr lang="en-US" sz="4800" b="1">
                <a:solidFill>
                  <a:srgbClr val="800000"/>
                </a:solidFill>
                <a:latin typeface="Edwardian Script ITC" pitchFamily="66" charset="0"/>
              </a:rPr>
              <a:t>Act Two, Scene One: Setting the Stage</a:t>
            </a:r>
          </a:p>
        </p:txBody>
      </p:sp>
      <p:sp>
        <p:nvSpPr>
          <p:cNvPr id="198659" name="Rectangle 3"/>
          <p:cNvSpPr>
            <a:spLocks noGrp="1" noChangeArrowheads="1"/>
          </p:cNvSpPr>
          <p:nvPr>
            <p:ph type="body" idx="1"/>
          </p:nvPr>
        </p:nvSpPr>
        <p:spPr>
          <a:xfrm>
            <a:off x="395288" y="1981200"/>
            <a:ext cx="8424862" cy="4616450"/>
          </a:xfrm>
        </p:spPr>
        <p:txBody>
          <a:bodyPr/>
          <a:lstStyle/>
          <a:p>
            <a:pPr>
              <a:lnSpc>
                <a:spcPct val="80000"/>
              </a:lnSpc>
              <a:buFont typeface="Wingdings" pitchFamily="2" charset="2"/>
              <a:buChar char="Ø"/>
            </a:pPr>
            <a:r>
              <a:rPr lang="en-US" sz="2800">
                <a:latin typeface="Monotype Corsiva" pitchFamily="66" charset="0"/>
              </a:rPr>
              <a:t>Macbeth, still playing the part of the gracious host, speaks with Banquo before bidding him goodnight, mentioning that he would like Banquo to join him in some exploit.  Banquo replies that he will consier it as long as he can retain a clear conscience.  It is interesting that in Holinshed’s Chronicles, Banquo does indeed help Macbeth murder Duncan.</a:t>
            </a:r>
          </a:p>
          <a:p>
            <a:pPr>
              <a:lnSpc>
                <a:spcPct val="80000"/>
              </a:lnSpc>
              <a:buFont typeface="Wingdings" pitchFamily="2" charset="2"/>
              <a:buChar char="Ø"/>
            </a:pPr>
            <a:r>
              <a:rPr lang="en-US" sz="2800">
                <a:latin typeface="Monotype Corsiva" pitchFamily="66" charset="0"/>
              </a:rPr>
              <a:t>Macbeth hears the all-clear signal and proceeds towards Duncan’s chamber.  One of Macbeth’s greatest weaknesses is his vivid imagination.  His vision of a dagger floating in the air raises a difficult question:  is it a “dagger of the mind, a false creation” or is it real, perhaps sent by the Witches to spur him on to his deed?  The last 14 lines of his soliloquy include numerous references to and images associated with witchcraft.</a:t>
            </a:r>
          </a:p>
          <a:p>
            <a:pPr>
              <a:lnSpc>
                <a:spcPct val="80000"/>
              </a:lnSpc>
            </a:pPr>
            <a:endParaRPr lang="en-US" sz="2800">
              <a:latin typeface="Monotype Corsiva" pitchFamily="66"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611188" y="609600"/>
            <a:ext cx="7847012" cy="1524000"/>
          </a:xfrm>
          <a:solidFill>
            <a:schemeClr val="tx1"/>
          </a:solidFill>
        </p:spPr>
        <p:txBody>
          <a:bodyPr/>
          <a:lstStyle/>
          <a:p>
            <a:r>
              <a:rPr lang="en-US" sz="4800" b="1">
                <a:solidFill>
                  <a:srgbClr val="800000"/>
                </a:solidFill>
                <a:latin typeface="Edwardian Script ITC" pitchFamily="66" charset="0"/>
              </a:rPr>
              <a:t>Act Two, Scene One:</a:t>
            </a:r>
            <a:br>
              <a:rPr lang="en-US" sz="4800" b="1">
                <a:solidFill>
                  <a:srgbClr val="800000"/>
                </a:solidFill>
                <a:latin typeface="Edwardian Script ITC" pitchFamily="66" charset="0"/>
              </a:rPr>
            </a:br>
            <a:r>
              <a:rPr lang="en-US" sz="6000">
                <a:solidFill>
                  <a:schemeClr val="bg1"/>
                </a:solidFill>
                <a:latin typeface="Edwardian Script ITC" pitchFamily="66" charset="0"/>
              </a:rPr>
              <a:t>Temporary Insanity?</a:t>
            </a:r>
          </a:p>
        </p:txBody>
      </p:sp>
      <p:sp>
        <p:nvSpPr>
          <p:cNvPr id="246787" name="Rectangle 3"/>
          <p:cNvSpPr>
            <a:spLocks noGrp="1" noChangeArrowheads="1"/>
          </p:cNvSpPr>
          <p:nvPr>
            <p:ph type="body" idx="1"/>
          </p:nvPr>
        </p:nvSpPr>
        <p:spPr>
          <a:xfrm>
            <a:off x="468313" y="2924175"/>
            <a:ext cx="8424862" cy="4616450"/>
          </a:xfrm>
        </p:spPr>
        <p:txBody>
          <a:bodyPr/>
          <a:lstStyle/>
          <a:p>
            <a:pPr>
              <a:buFont typeface="Wingdings" pitchFamily="2" charset="2"/>
              <a:buChar char="Ø"/>
            </a:pPr>
            <a:r>
              <a:rPr lang="en-US" sz="3600">
                <a:latin typeface="Monotype Corsiva" pitchFamily="66" charset="0"/>
              </a:rPr>
              <a:t>Some murderers talk to themselves about the crime they are planning to commit or claim to hear voices or see visions spurring them on.  Do you think Macbeth might have been temporarily insane when he murdered Duncan?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476375" y="0"/>
            <a:ext cx="7667625" cy="1143000"/>
          </a:xfrm>
          <a:solidFill>
            <a:srgbClr val="003366"/>
          </a:solidFill>
        </p:spPr>
        <p:txBody>
          <a:bodyPr/>
          <a:lstStyle/>
          <a:p>
            <a:r>
              <a:rPr lang="en-US" sz="5400">
                <a:solidFill>
                  <a:srgbClr val="FFFF99"/>
                </a:solidFill>
                <a:latin typeface="Vivaldi" pitchFamily="66" charset="0"/>
                <a:ea typeface="Arial Unicode MS" pitchFamily="34" charset="-128"/>
                <a:cs typeface="Arial Unicode MS" pitchFamily="34" charset="-128"/>
              </a:rPr>
              <a:t>Act One: Shakespeare’s Life</a:t>
            </a:r>
          </a:p>
        </p:txBody>
      </p:sp>
      <p:sp>
        <p:nvSpPr>
          <p:cNvPr id="52227" name="Rectangle 3"/>
          <p:cNvSpPr>
            <a:spLocks noGrp="1" noChangeArrowheads="1"/>
          </p:cNvSpPr>
          <p:nvPr>
            <p:ph type="body" idx="1"/>
          </p:nvPr>
        </p:nvSpPr>
        <p:spPr>
          <a:xfrm>
            <a:off x="685800" y="1981200"/>
            <a:ext cx="7772400" cy="3276600"/>
          </a:xfrm>
        </p:spPr>
        <p:txBody>
          <a:bodyPr/>
          <a:lstStyle/>
          <a:p>
            <a:pPr>
              <a:buFontTx/>
              <a:buNone/>
            </a:pPr>
            <a:r>
              <a:rPr lang="en-US">
                <a:latin typeface="Arial Unicode MS" pitchFamily="34" charset="-128"/>
                <a:ea typeface="Arial Unicode MS" pitchFamily="34" charset="-128"/>
                <a:cs typeface="Arial Unicode MS" pitchFamily="34" charset="-128"/>
              </a:rPr>
              <a:t>   </a:t>
            </a:r>
            <a:r>
              <a:rPr lang="en-US">
                <a:latin typeface="Monotype Corsiva" pitchFamily="66" charset="0"/>
                <a:ea typeface="Arial Unicode MS" pitchFamily="34" charset="-128"/>
                <a:cs typeface="Arial Unicode MS" pitchFamily="34" charset="-128"/>
              </a:rPr>
              <a:t>For somebody so famous, we know relatively little about Shakespeare’s life. We do, however, know a great deal about Shakespeare's work and the times in which he lived.</a:t>
            </a:r>
          </a:p>
          <a:p>
            <a:endParaRPr lang="en-US">
              <a:latin typeface="Monotype Corsiva" pitchFamily="66" charset="0"/>
            </a:endParaRPr>
          </a:p>
        </p:txBody>
      </p:sp>
      <p:sp>
        <p:nvSpPr>
          <p:cNvPr id="52228" name="Text Box 4"/>
          <p:cNvSpPr txBox="1">
            <a:spLocks noChangeArrowheads="1"/>
          </p:cNvSpPr>
          <p:nvPr/>
        </p:nvSpPr>
        <p:spPr bwMode="auto">
          <a:xfrm>
            <a:off x="755650" y="5805488"/>
            <a:ext cx="7543800" cy="519112"/>
          </a:xfrm>
          <a:prstGeom prst="rect">
            <a:avLst/>
          </a:prstGeom>
          <a:solidFill>
            <a:srgbClr val="003366"/>
          </a:solidFill>
          <a:ln w="9525">
            <a:noFill/>
            <a:miter lim="800000"/>
            <a:headEnd/>
            <a:tailEnd/>
          </a:ln>
          <a:effectLst/>
        </p:spPr>
        <p:txBody>
          <a:bodyPr>
            <a:spAutoFit/>
          </a:bodyPr>
          <a:lstStyle/>
          <a:p>
            <a:r>
              <a:rPr lang="en-US" sz="2800" b="1">
                <a:solidFill>
                  <a:srgbClr val="FFFF99"/>
                </a:solidFill>
                <a:ea typeface="Arial Unicode MS" pitchFamily="34" charset="-128"/>
                <a:cs typeface="Arial Unicode MS" pitchFamily="34" charset="-128"/>
              </a:rPr>
              <a:t>Let’s watch short </a:t>
            </a:r>
            <a:r>
              <a:rPr lang="en-US" sz="2800" b="1">
                <a:solidFill>
                  <a:srgbClr val="FFFF99"/>
                </a:solidFill>
                <a:ea typeface="Arial Unicode MS" pitchFamily="34" charset="-128"/>
                <a:cs typeface="Arial Unicode MS" pitchFamily="34" charset="-128"/>
                <a:hlinkClick r:id="" action="ppaction://hlinkshowjump?jump=nextslide"/>
              </a:rPr>
              <a:t>video </a:t>
            </a:r>
            <a:r>
              <a:rPr lang="en-US" sz="2800" b="1">
                <a:solidFill>
                  <a:srgbClr val="FFFF99"/>
                </a:solidFill>
                <a:ea typeface="Arial Unicode MS" pitchFamily="34" charset="-128"/>
                <a:cs typeface="Arial Unicode MS" pitchFamily="34" charset="-128"/>
              </a:rPr>
              <a:t>about Shakespeare's life.</a:t>
            </a:r>
          </a:p>
        </p:txBody>
      </p:sp>
      <p:sp>
        <p:nvSpPr>
          <p:cNvPr id="52229" name="Rectangle 5"/>
          <p:cNvSpPr>
            <a:spLocks noChangeArrowheads="1"/>
          </p:cNvSpPr>
          <p:nvPr/>
        </p:nvSpPr>
        <p:spPr bwMode="auto">
          <a:xfrm>
            <a:off x="1223963" y="5822950"/>
            <a:ext cx="6697662" cy="0"/>
          </a:xfrm>
          <a:prstGeom prst="rect">
            <a:avLst/>
          </a:prstGeom>
          <a:noFill/>
          <a:ln w="9525">
            <a:noFill/>
            <a:miter lim="800000"/>
            <a:headEnd/>
            <a:tailEnd/>
          </a:ln>
          <a:effectLst/>
        </p:spPr>
        <p:txBody>
          <a:bodyPr>
            <a:spAutoFit/>
          </a:bodyPr>
          <a:lstStyle/>
          <a:p>
            <a:endParaRPr lang="en-US"/>
          </a:p>
        </p:txBody>
      </p:sp>
      <p:grpSp>
        <p:nvGrpSpPr>
          <p:cNvPr id="52235" name="Group 11"/>
          <p:cNvGrpSpPr>
            <a:grpSpLocks/>
          </p:cNvGrpSpPr>
          <p:nvPr/>
        </p:nvGrpSpPr>
        <p:grpSpPr bwMode="auto">
          <a:xfrm>
            <a:off x="1223963" y="1724025"/>
            <a:ext cx="6697662" cy="3411538"/>
            <a:chOff x="0" y="4528"/>
            <a:chExt cx="4219" cy="2149"/>
          </a:xfrm>
        </p:grpSpPr>
        <p:sp>
          <p:nvSpPr>
            <p:cNvPr id="52230" name="Rectangle 6"/>
            <p:cNvSpPr>
              <a:spLocks noChangeArrowheads="1"/>
            </p:cNvSpPr>
            <p:nvPr/>
          </p:nvSpPr>
          <p:spPr bwMode="auto">
            <a:xfrm>
              <a:off x="0" y="4528"/>
              <a:ext cx="4219" cy="1946"/>
            </a:xfrm>
            <a:prstGeom prst="rect">
              <a:avLst/>
            </a:prstGeom>
            <a:noFill/>
            <a:ln w="9525">
              <a:noFill/>
              <a:miter lim="800000"/>
              <a:headEnd/>
              <a:tailEnd/>
            </a:ln>
            <a:effectLst/>
          </p:spPr>
          <p:txBody>
            <a:bodyPr>
              <a:spAutoFit/>
            </a:bodyPr>
            <a:lstStyle/>
            <a:p>
              <a:endParaRPr lang="en-US"/>
            </a:p>
          </p:txBody>
        </p:sp>
        <p:grpSp>
          <p:nvGrpSpPr>
            <p:cNvPr id="52234" name="Group 10"/>
            <p:cNvGrpSpPr>
              <a:grpSpLocks/>
            </p:cNvGrpSpPr>
            <p:nvPr/>
          </p:nvGrpSpPr>
          <p:grpSpPr bwMode="auto">
            <a:xfrm>
              <a:off x="0" y="4528"/>
              <a:ext cx="4061" cy="2149"/>
              <a:chOff x="0" y="6677"/>
              <a:chExt cx="4061" cy="2149"/>
            </a:xfrm>
          </p:grpSpPr>
          <p:sp>
            <p:nvSpPr>
              <p:cNvPr id="52231" name="Rectangle 7"/>
              <p:cNvSpPr>
                <a:spLocks noChangeArrowheads="1"/>
              </p:cNvSpPr>
              <p:nvPr/>
            </p:nvSpPr>
            <p:spPr bwMode="auto">
              <a:xfrm>
                <a:off x="0" y="6677"/>
                <a:ext cx="4061" cy="2149"/>
              </a:xfrm>
              <a:prstGeom prst="rect">
                <a:avLst/>
              </a:prstGeom>
              <a:noFill/>
              <a:ln w="9525">
                <a:noFill/>
                <a:miter lim="800000"/>
                <a:headEnd/>
                <a:tailEnd/>
              </a:ln>
              <a:effectLst/>
            </p:spPr>
            <p:txBody>
              <a:bodyPr>
                <a:spAutoFit/>
              </a:bodyPr>
              <a:lstStyle/>
              <a:p>
                <a:endParaRPr lang="en-US"/>
              </a:p>
            </p:txBody>
          </p:sp>
          <p:sp>
            <p:nvSpPr>
              <p:cNvPr id="52232" name="Rectangle 8"/>
              <p:cNvSpPr>
                <a:spLocks noChangeArrowheads="1"/>
              </p:cNvSpPr>
              <p:nvPr/>
            </p:nvSpPr>
            <p:spPr bwMode="auto">
              <a:xfrm>
                <a:off x="0" y="6677"/>
                <a:ext cx="3942" cy="1306"/>
              </a:xfrm>
              <a:prstGeom prst="rect">
                <a:avLst/>
              </a:prstGeom>
              <a:noFill/>
              <a:ln w="9525">
                <a:noFill/>
                <a:miter lim="800000"/>
                <a:headEnd/>
                <a:tailEnd/>
              </a:ln>
              <a:effectLst/>
            </p:spPr>
            <p:txBody>
              <a:bodyPr anchor="ctr"/>
              <a:lstStyle/>
              <a:p>
                <a:pPr algn="ctr">
                  <a:spcBef>
                    <a:spcPct val="0"/>
                  </a:spcBef>
                </a:pPr>
                <a:r>
                  <a:rPr lang="en-US" sz="2400">
                    <a:latin typeface="Times New Roman" pitchFamily="18" charset="0"/>
                    <a:cs typeface="Times New Roman" pitchFamily="18" charset="0"/>
                  </a:rPr>
                  <a:t>  </a:t>
                </a:r>
                <a:r>
                  <a:rPr lang="en-US" sz="10600">
                    <a:latin typeface="Times New Roman" pitchFamily="18" charset="0"/>
                    <a:cs typeface="Times New Roman" pitchFamily="18" charset="0"/>
                  </a:rPr>
                  <a:t> </a:t>
                </a:r>
                <a:r>
                  <a:rPr lang="en-US" sz="2400">
                    <a:latin typeface="Times New Roman" pitchFamily="18" charset="0"/>
                    <a:cs typeface="Times New Roman" pitchFamily="18" charset="0"/>
                  </a:rPr>
                  <a:t>                  </a:t>
                </a:r>
                <a:endParaRPr lang="en-US" sz="2400">
                  <a:latin typeface="Times New Roman" pitchFamily="18" charset="0"/>
                </a:endParaRPr>
              </a:p>
              <a:p>
                <a:pPr algn="ctr" eaLnBrk="0" hangingPunct="0">
                  <a:spcBef>
                    <a:spcPct val="0"/>
                  </a:spcBef>
                </a:pPr>
                <a:endParaRPr lang="en-US" sz="2400">
                  <a:latin typeface="Times New Roman" pitchFamily="18" charset="0"/>
                  <a:cs typeface="Times New Roman" pitchFamily="18" charset="0"/>
                </a:endParaRPr>
              </a:p>
            </p:txBody>
          </p:sp>
        </p:grpSp>
      </p:grpSp>
      <p:pic>
        <p:nvPicPr>
          <p:cNvPr id="52233" name="Picture 9" descr="Picture based on an engraving of the Chandos portrait"/>
          <p:cNvPicPr>
            <a:picLocks noChangeAspect="1" noChangeArrowheads="1"/>
          </p:cNvPicPr>
          <p:nvPr/>
        </p:nvPicPr>
        <p:blipFill>
          <a:blip r:embed="rId3" cstate="print"/>
          <a:srcRect/>
          <a:stretch>
            <a:fillRect/>
          </a:stretch>
        </p:blipFill>
        <p:spPr bwMode="auto">
          <a:xfrm>
            <a:off x="5364163" y="3549650"/>
            <a:ext cx="2179637" cy="2105025"/>
          </a:xfrm>
          <a:prstGeom prst="rect">
            <a:avLst/>
          </a:prstGeom>
          <a:noFill/>
        </p:spPr>
      </p:pic>
      <p:sp>
        <p:nvSpPr>
          <p:cNvPr id="52236" name="Rectangle 12"/>
          <p:cNvSpPr>
            <a:spLocks noChangeArrowheads="1"/>
          </p:cNvSpPr>
          <p:nvPr/>
        </p:nvSpPr>
        <p:spPr bwMode="auto">
          <a:xfrm>
            <a:off x="1223963" y="5822950"/>
            <a:ext cx="6697662" cy="0"/>
          </a:xfrm>
          <a:prstGeom prst="rect">
            <a:avLst/>
          </a:prstGeom>
          <a:noFill/>
          <a:ln w="9525">
            <a:noFill/>
            <a:miter lim="800000"/>
            <a:headEnd/>
            <a:tailEnd/>
          </a:ln>
          <a:effectLst/>
        </p:spPr>
        <p:txBody>
          <a:bodyPr>
            <a:spAutoFit/>
          </a:bodyPr>
          <a:lstStyle/>
          <a:p>
            <a:endParaRPr lang="en-US"/>
          </a:p>
        </p:txBody>
      </p:sp>
      <p:grpSp>
        <p:nvGrpSpPr>
          <p:cNvPr id="52244" name="Group 20"/>
          <p:cNvGrpSpPr>
            <a:grpSpLocks/>
          </p:cNvGrpSpPr>
          <p:nvPr/>
        </p:nvGrpSpPr>
        <p:grpSpPr bwMode="auto">
          <a:xfrm>
            <a:off x="1223963" y="1724025"/>
            <a:ext cx="6697662" cy="3411538"/>
            <a:chOff x="0" y="4528"/>
            <a:chExt cx="4219" cy="2149"/>
          </a:xfrm>
        </p:grpSpPr>
        <p:sp>
          <p:nvSpPr>
            <p:cNvPr id="52237" name="Rectangle 13"/>
            <p:cNvSpPr>
              <a:spLocks noChangeArrowheads="1"/>
            </p:cNvSpPr>
            <p:nvPr/>
          </p:nvSpPr>
          <p:spPr bwMode="auto">
            <a:xfrm>
              <a:off x="0" y="4528"/>
              <a:ext cx="4219" cy="1946"/>
            </a:xfrm>
            <a:prstGeom prst="rect">
              <a:avLst/>
            </a:prstGeom>
            <a:noFill/>
            <a:ln w="9525">
              <a:noFill/>
              <a:miter lim="800000"/>
              <a:headEnd/>
              <a:tailEnd/>
            </a:ln>
            <a:effectLst/>
          </p:spPr>
          <p:txBody>
            <a:bodyPr>
              <a:spAutoFit/>
            </a:bodyPr>
            <a:lstStyle/>
            <a:p>
              <a:endParaRPr lang="en-US"/>
            </a:p>
          </p:txBody>
        </p:sp>
        <p:grpSp>
          <p:nvGrpSpPr>
            <p:cNvPr id="52243" name="Group 19"/>
            <p:cNvGrpSpPr>
              <a:grpSpLocks/>
            </p:cNvGrpSpPr>
            <p:nvPr/>
          </p:nvGrpSpPr>
          <p:grpSpPr bwMode="auto">
            <a:xfrm>
              <a:off x="0" y="4528"/>
              <a:ext cx="4061" cy="2149"/>
              <a:chOff x="0" y="6677"/>
              <a:chExt cx="4061" cy="2149"/>
            </a:xfrm>
          </p:grpSpPr>
          <p:sp>
            <p:nvSpPr>
              <p:cNvPr id="52238" name="Rectangle 14"/>
              <p:cNvSpPr>
                <a:spLocks noChangeArrowheads="1"/>
              </p:cNvSpPr>
              <p:nvPr/>
            </p:nvSpPr>
            <p:spPr bwMode="auto">
              <a:xfrm>
                <a:off x="0" y="6677"/>
                <a:ext cx="4061" cy="2149"/>
              </a:xfrm>
              <a:prstGeom prst="rect">
                <a:avLst/>
              </a:prstGeom>
              <a:noFill/>
              <a:ln w="9525">
                <a:noFill/>
                <a:miter lim="800000"/>
                <a:headEnd/>
                <a:tailEnd/>
              </a:ln>
              <a:effectLst/>
            </p:spPr>
            <p:txBody>
              <a:bodyPr>
                <a:spAutoFit/>
              </a:bodyPr>
              <a:lstStyle/>
              <a:p>
                <a:endParaRPr lang="en-US"/>
              </a:p>
            </p:txBody>
          </p:sp>
          <p:grpSp>
            <p:nvGrpSpPr>
              <p:cNvPr id="52242" name="Group 18"/>
              <p:cNvGrpSpPr>
                <a:grpSpLocks/>
              </p:cNvGrpSpPr>
              <p:nvPr/>
            </p:nvGrpSpPr>
            <p:grpSpPr bwMode="auto">
              <a:xfrm>
                <a:off x="0" y="6677"/>
                <a:ext cx="3949" cy="1536"/>
                <a:chOff x="0" y="6683"/>
                <a:chExt cx="3949" cy="1536"/>
              </a:xfrm>
            </p:grpSpPr>
            <p:sp>
              <p:nvSpPr>
                <p:cNvPr id="52239" name="Rectangle 15"/>
                <p:cNvSpPr>
                  <a:spLocks noChangeArrowheads="1"/>
                </p:cNvSpPr>
                <p:nvPr/>
              </p:nvSpPr>
              <p:spPr bwMode="auto">
                <a:xfrm>
                  <a:off x="0" y="6683"/>
                  <a:ext cx="3949" cy="6"/>
                </a:xfrm>
                <a:prstGeom prst="rect">
                  <a:avLst/>
                </a:prstGeom>
                <a:noFill/>
                <a:ln w="9525">
                  <a:noFill/>
                  <a:miter lim="800000"/>
                  <a:headEnd/>
                  <a:tailEnd/>
                </a:ln>
                <a:effectLst/>
              </p:spPr>
              <p:txBody>
                <a:bodyPr>
                  <a:spAutoFit/>
                </a:bodyPr>
                <a:lstStyle/>
                <a:p>
                  <a:endParaRPr lang="en-US"/>
                </a:p>
              </p:txBody>
            </p:sp>
            <p:sp>
              <p:nvSpPr>
                <p:cNvPr id="52240" name="Rectangle 16"/>
                <p:cNvSpPr>
                  <a:spLocks noChangeArrowheads="1"/>
                </p:cNvSpPr>
                <p:nvPr/>
              </p:nvSpPr>
              <p:spPr bwMode="auto">
                <a:xfrm>
                  <a:off x="0" y="6683"/>
                  <a:ext cx="3938" cy="1536"/>
                </a:xfrm>
                <a:prstGeom prst="rect">
                  <a:avLst/>
                </a:prstGeom>
                <a:noFill/>
                <a:ln w="9525">
                  <a:noFill/>
                  <a:miter lim="800000"/>
                  <a:headEnd/>
                  <a:tailEnd/>
                </a:ln>
                <a:effectLst/>
              </p:spPr>
              <p:txBody>
                <a:bodyPr/>
                <a:lstStyle/>
                <a:p>
                  <a:pPr algn="r">
                    <a:spcBef>
                      <a:spcPct val="0"/>
                    </a:spcBef>
                  </a:pPr>
                  <a:r>
                    <a:rPr lang="en-US" sz="2400">
                      <a:latin typeface="Times New Roman" pitchFamily="18" charset="0"/>
                      <a:cs typeface="Times New Roman" pitchFamily="18" charset="0"/>
                    </a:rPr>
                    <a:t>  </a:t>
                  </a:r>
                  <a:r>
                    <a:rPr lang="en-US" sz="13000">
                      <a:latin typeface="Times New Roman" pitchFamily="18" charset="0"/>
                      <a:cs typeface="Times New Roman" pitchFamily="18" charset="0"/>
                    </a:rPr>
                    <a:t> </a:t>
                  </a:r>
                  <a:r>
                    <a:rPr lang="en-US" sz="2400">
                      <a:latin typeface="Times New Roman" pitchFamily="18" charset="0"/>
                      <a:cs typeface="Times New Roman" pitchFamily="18" charset="0"/>
                    </a:rPr>
                    <a:t>                    </a:t>
                  </a:r>
                  <a:endParaRPr lang="en-US" sz="2400">
                    <a:latin typeface="Times New Roman" pitchFamily="18" charset="0"/>
                  </a:endParaRPr>
                </a:p>
                <a:p>
                  <a:pPr algn="r" eaLnBrk="0" hangingPunct="0">
                    <a:spcBef>
                      <a:spcPct val="0"/>
                    </a:spcBef>
                  </a:pPr>
                  <a:endParaRPr lang="en-US" sz="2400">
                    <a:latin typeface="Times New Roman" pitchFamily="18" charset="0"/>
                    <a:cs typeface="Times New Roman" pitchFamily="18" charset="0"/>
                  </a:endParaRPr>
                </a:p>
              </p:txBody>
            </p:sp>
          </p:grpSp>
        </p:grpSp>
      </p:grpSp>
      <p:pic>
        <p:nvPicPr>
          <p:cNvPr id="52241" name="Picture 17" descr="Marshall engraving"/>
          <p:cNvPicPr>
            <a:picLocks noChangeAspect="1" noChangeArrowheads="1"/>
          </p:cNvPicPr>
          <p:nvPr/>
        </p:nvPicPr>
        <p:blipFill>
          <a:blip r:embed="rId4" cstate="print"/>
          <a:srcRect/>
          <a:stretch>
            <a:fillRect/>
          </a:stretch>
        </p:blipFill>
        <p:spPr bwMode="auto">
          <a:xfrm>
            <a:off x="0" y="0"/>
            <a:ext cx="1643063" cy="1828800"/>
          </a:xfrm>
          <a:prstGeom prst="rect">
            <a:avLst/>
          </a:prstGeom>
          <a:noFill/>
        </p:spPr>
      </p:pic>
      <p:sp>
        <p:nvSpPr>
          <p:cNvPr id="52245" name="Rectangle 21"/>
          <p:cNvSpPr>
            <a:spLocks noChangeArrowheads="1"/>
          </p:cNvSpPr>
          <p:nvPr/>
        </p:nvSpPr>
        <p:spPr bwMode="auto">
          <a:xfrm>
            <a:off x="1223963" y="5822950"/>
            <a:ext cx="6697662" cy="0"/>
          </a:xfrm>
          <a:prstGeom prst="rect">
            <a:avLst/>
          </a:prstGeom>
          <a:noFill/>
          <a:ln w="9525">
            <a:noFill/>
            <a:miter lim="800000"/>
            <a:headEnd/>
            <a:tailEnd/>
          </a:ln>
          <a:effectLst/>
        </p:spPr>
        <p:txBody>
          <a:bodyPr>
            <a:spAutoFit/>
          </a:bodyPr>
          <a:lstStyle/>
          <a:p>
            <a:endParaRPr lang="en-US"/>
          </a:p>
        </p:txBody>
      </p:sp>
      <p:grpSp>
        <p:nvGrpSpPr>
          <p:cNvPr id="52253" name="Group 29"/>
          <p:cNvGrpSpPr>
            <a:grpSpLocks/>
          </p:cNvGrpSpPr>
          <p:nvPr/>
        </p:nvGrpSpPr>
        <p:grpSpPr bwMode="auto">
          <a:xfrm>
            <a:off x="1223963" y="1724025"/>
            <a:ext cx="6697662" cy="3411538"/>
            <a:chOff x="0" y="4528"/>
            <a:chExt cx="4219" cy="2149"/>
          </a:xfrm>
        </p:grpSpPr>
        <p:sp>
          <p:nvSpPr>
            <p:cNvPr id="52246" name="Rectangle 22"/>
            <p:cNvSpPr>
              <a:spLocks noChangeArrowheads="1"/>
            </p:cNvSpPr>
            <p:nvPr/>
          </p:nvSpPr>
          <p:spPr bwMode="auto">
            <a:xfrm>
              <a:off x="0" y="4528"/>
              <a:ext cx="4219" cy="1946"/>
            </a:xfrm>
            <a:prstGeom prst="rect">
              <a:avLst/>
            </a:prstGeom>
            <a:noFill/>
            <a:ln w="9525">
              <a:noFill/>
              <a:miter lim="800000"/>
              <a:headEnd/>
              <a:tailEnd/>
            </a:ln>
            <a:effectLst/>
          </p:spPr>
          <p:txBody>
            <a:bodyPr>
              <a:spAutoFit/>
            </a:bodyPr>
            <a:lstStyle/>
            <a:p>
              <a:endParaRPr lang="en-US"/>
            </a:p>
          </p:txBody>
        </p:sp>
        <p:grpSp>
          <p:nvGrpSpPr>
            <p:cNvPr id="52252" name="Group 28"/>
            <p:cNvGrpSpPr>
              <a:grpSpLocks/>
            </p:cNvGrpSpPr>
            <p:nvPr/>
          </p:nvGrpSpPr>
          <p:grpSpPr bwMode="auto">
            <a:xfrm>
              <a:off x="0" y="4528"/>
              <a:ext cx="4061" cy="2149"/>
              <a:chOff x="0" y="6677"/>
              <a:chExt cx="4061" cy="2149"/>
            </a:xfrm>
          </p:grpSpPr>
          <p:sp>
            <p:nvSpPr>
              <p:cNvPr id="52247" name="Rectangle 23"/>
              <p:cNvSpPr>
                <a:spLocks noChangeArrowheads="1"/>
              </p:cNvSpPr>
              <p:nvPr/>
            </p:nvSpPr>
            <p:spPr bwMode="auto">
              <a:xfrm>
                <a:off x="0" y="6677"/>
                <a:ext cx="4061" cy="2149"/>
              </a:xfrm>
              <a:prstGeom prst="rect">
                <a:avLst/>
              </a:prstGeom>
              <a:noFill/>
              <a:ln w="9525">
                <a:noFill/>
                <a:miter lim="800000"/>
                <a:headEnd/>
                <a:tailEnd/>
              </a:ln>
              <a:effectLst/>
            </p:spPr>
            <p:txBody>
              <a:bodyPr>
                <a:spAutoFit/>
              </a:bodyPr>
              <a:lstStyle/>
              <a:p>
                <a:endParaRPr lang="en-US"/>
              </a:p>
            </p:txBody>
          </p:sp>
          <p:grpSp>
            <p:nvGrpSpPr>
              <p:cNvPr id="52251" name="Group 27"/>
              <p:cNvGrpSpPr>
                <a:grpSpLocks/>
              </p:cNvGrpSpPr>
              <p:nvPr/>
            </p:nvGrpSpPr>
            <p:grpSpPr bwMode="auto">
              <a:xfrm>
                <a:off x="0" y="6677"/>
                <a:ext cx="3949" cy="1517"/>
                <a:chOff x="0" y="6683"/>
                <a:chExt cx="3949" cy="1517"/>
              </a:xfrm>
            </p:grpSpPr>
            <p:sp>
              <p:nvSpPr>
                <p:cNvPr id="52248" name="Rectangle 24"/>
                <p:cNvSpPr>
                  <a:spLocks noChangeArrowheads="1"/>
                </p:cNvSpPr>
                <p:nvPr/>
              </p:nvSpPr>
              <p:spPr bwMode="auto">
                <a:xfrm>
                  <a:off x="0" y="6683"/>
                  <a:ext cx="3949" cy="6"/>
                </a:xfrm>
                <a:prstGeom prst="rect">
                  <a:avLst/>
                </a:prstGeom>
                <a:noFill/>
                <a:ln w="9525">
                  <a:noFill/>
                  <a:miter lim="800000"/>
                  <a:headEnd/>
                  <a:tailEnd/>
                </a:ln>
                <a:effectLst/>
              </p:spPr>
              <p:txBody>
                <a:bodyPr>
                  <a:spAutoFit/>
                </a:bodyPr>
                <a:lstStyle/>
                <a:p>
                  <a:endParaRPr lang="en-US"/>
                </a:p>
              </p:txBody>
            </p:sp>
            <p:sp>
              <p:nvSpPr>
                <p:cNvPr id="52249" name="Rectangle 25"/>
                <p:cNvSpPr>
                  <a:spLocks noChangeArrowheads="1"/>
                </p:cNvSpPr>
                <p:nvPr/>
              </p:nvSpPr>
              <p:spPr bwMode="auto">
                <a:xfrm>
                  <a:off x="0" y="6683"/>
                  <a:ext cx="3938" cy="1517"/>
                </a:xfrm>
                <a:prstGeom prst="rect">
                  <a:avLst/>
                </a:prstGeom>
                <a:noFill/>
                <a:ln w="9525">
                  <a:noFill/>
                  <a:miter lim="800000"/>
                  <a:headEnd/>
                  <a:tailEnd/>
                </a:ln>
                <a:effectLst/>
              </p:spPr>
              <p:txBody>
                <a:bodyPr/>
                <a:lstStyle/>
                <a:p>
                  <a:pPr algn="r">
                    <a:spcBef>
                      <a:spcPct val="0"/>
                    </a:spcBef>
                  </a:pPr>
                  <a:r>
                    <a:rPr lang="en-US" sz="2400">
                      <a:latin typeface="Times New Roman" pitchFamily="18" charset="0"/>
                      <a:cs typeface="Times New Roman" pitchFamily="18" charset="0"/>
                    </a:rPr>
                    <a:t>  </a:t>
                  </a:r>
                  <a:r>
                    <a:rPr lang="en-US" sz="12800">
                      <a:latin typeface="Times New Roman" pitchFamily="18" charset="0"/>
                      <a:cs typeface="Times New Roman" pitchFamily="18" charset="0"/>
                    </a:rPr>
                    <a:t> </a:t>
                  </a:r>
                  <a:r>
                    <a:rPr lang="en-US" sz="2400">
                      <a:latin typeface="Times New Roman" pitchFamily="18" charset="0"/>
                      <a:cs typeface="Times New Roman" pitchFamily="18" charset="0"/>
                    </a:rPr>
                    <a:t>                    </a:t>
                  </a:r>
                  <a:endParaRPr lang="en-US" sz="2400">
                    <a:latin typeface="Times New Roman" pitchFamily="18" charset="0"/>
                  </a:endParaRPr>
                </a:p>
                <a:p>
                  <a:pPr algn="r" eaLnBrk="0" hangingPunct="0">
                    <a:spcBef>
                      <a:spcPct val="0"/>
                    </a:spcBef>
                  </a:pPr>
                  <a:endParaRPr lang="en-US" sz="2400">
                    <a:latin typeface="Times New Roman" pitchFamily="18" charset="0"/>
                    <a:cs typeface="Times New Roman" pitchFamily="18" charset="0"/>
                  </a:endParaRPr>
                </a:p>
              </p:txBody>
            </p:sp>
          </p:grpSp>
        </p:grpSp>
      </p:grpSp>
      <p:pic>
        <p:nvPicPr>
          <p:cNvPr id="52250" name="Picture 26" descr="Stratford portrait"/>
          <p:cNvPicPr>
            <a:picLocks noChangeAspect="1" noChangeArrowheads="1"/>
          </p:cNvPicPr>
          <p:nvPr/>
        </p:nvPicPr>
        <p:blipFill>
          <a:blip r:embed="rId5" cstate="print"/>
          <a:srcRect/>
          <a:stretch>
            <a:fillRect/>
          </a:stretch>
        </p:blipFill>
        <p:spPr bwMode="auto">
          <a:xfrm>
            <a:off x="7620000" y="1066800"/>
            <a:ext cx="1182688" cy="1512888"/>
          </a:xfrm>
          <a:prstGeom prst="rect">
            <a:avLst/>
          </a:prstGeom>
          <a:noFill/>
        </p:spPr>
      </p:pic>
      <p:sp>
        <p:nvSpPr>
          <p:cNvPr id="52254" name="Rectangle 30"/>
          <p:cNvSpPr>
            <a:spLocks noChangeArrowheads="1"/>
          </p:cNvSpPr>
          <p:nvPr/>
        </p:nvSpPr>
        <p:spPr bwMode="auto">
          <a:xfrm>
            <a:off x="1223963" y="5822950"/>
            <a:ext cx="6697662" cy="0"/>
          </a:xfrm>
          <a:prstGeom prst="rect">
            <a:avLst/>
          </a:prstGeom>
          <a:noFill/>
          <a:ln w="9525">
            <a:noFill/>
            <a:miter lim="800000"/>
            <a:headEnd/>
            <a:tailEnd/>
          </a:ln>
          <a:effectLst/>
        </p:spPr>
        <p:txBody>
          <a:bodyPr>
            <a:spAutoFit/>
          </a:bodyPr>
          <a:lstStyle/>
          <a:p>
            <a:endParaRPr lang="en-US"/>
          </a:p>
        </p:txBody>
      </p:sp>
      <p:grpSp>
        <p:nvGrpSpPr>
          <p:cNvPr id="52262" name="Group 38"/>
          <p:cNvGrpSpPr>
            <a:grpSpLocks/>
          </p:cNvGrpSpPr>
          <p:nvPr/>
        </p:nvGrpSpPr>
        <p:grpSpPr bwMode="auto">
          <a:xfrm>
            <a:off x="1258888" y="1844675"/>
            <a:ext cx="6697662" cy="3411538"/>
            <a:chOff x="0" y="4528"/>
            <a:chExt cx="4219" cy="2149"/>
          </a:xfrm>
        </p:grpSpPr>
        <p:sp>
          <p:nvSpPr>
            <p:cNvPr id="52255" name="Rectangle 31"/>
            <p:cNvSpPr>
              <a:spLocks noChangeArrowheads="1"/>
            </p:cNvSpPr>
            <p:nvPr/>
          </p:nvSpPr>
          <p:spPr bwMode="auto">
            <a:xfrm>
              <a:off x="0" y="4528"/>
              <a:ext cx="4219" cy="1946"/>
            </a:xfrm>
            <a:prstGeom prst="rect">
              <a:avLst/>
            </a:prstGeom>
            <a:noFill/>
            <a:ln w="9525">
              <a:noFill/>
              <a:miter lim="800000"/>
              <a:headEnd/>
              <a:tailEnd/>
            </a:ln>
            <a:effectLst/>
          </p:spPr>
          <p:txBody>
            <a:bodyPr>
              <a:spAutoFit/>
            </a:bodyPr>
            <a:lstStyle/>
            <a:p>
              <a:endParaRPr lang="en-US"/>
            </a:p>
          </p:txBody>
        </p:sp>
        <p:grpSp>
          <p:nvGrpSpPr>
            <p:cNvPr id="52261" name="Group 37"/>
            <p:cNvGrpSpPr>
              <a:grpSpLocks/>
            </p:cNvGrpSpPr>
            <p:nvPr/>
          </p:nvGrpSpPr>
          <p:grpSpPr bwMode="auto">
            <a:xfrm>
              <a:off x="0" y="4528"/>
              <a:ext cx="4061" cy="2149"/>
              <a:chOff x="0" y="6677"/>
              <a:chExt cx="4061" cy="2149"/>
            </a:xfrm>
          </p:grpSpPr>
          <p:sp>
            <p:nvSpPr>
              <p:cNvPr id="52256" name="Rectangle 32"/>
              <p:cNvSpPr>
                <a:spLocks noChangeArrowheads="1"/>
              </p:cNvSpPr>
              <p:nvPr/>
            </p:nvSpPr>
            <p:spPr bwMode="auto">
              <a:xfrm>
                <a:off x="0" y="6677"/>
                <a:ext cx="4061" cy="2149"/>
              </a:xfrm>
              <a:prstGeom prst="rect">
                <a:avLst/>
              </a:prstGeom>
              <a:noFill/>
              <a:ln w="9525">
                <a:noFill/>
                <a:miter lim="800000"/>
                <a:headEnd/>
                <a:tailEnd/>
              </a:ln>
              <a:effectLst/>
            </p:spPr>
            <p:txBody>
              <a:bodyPr>
                <a:spAutoFit/>
              </a:bodyPr>
              <a:lstStyle/>
              <a:p>
                <a:endParaRPr lang="en-US"/>
              </a:p>
            </p:txBody>
          </p:sp>
          <p:grpSp>
            <p:nvGrpSpPr>
              <p:cNvPr id="52260" name="Group 36"/>
              <p:cNvGrpSpPr>
                <a:grpSpLocks/>
              </p:cNvGrpSpPr>
              <p:nvPr/>
            </p:nvGrpSpPr>
            <p:grpSpPr bwMode="auto">
              <a:xfrm>
                <a:off x="0" y="6677"/>
                <a:ext cx="3949" cy="1546"/>
                <a:chOff x="0" y="6683"/>
                <a:chExt cx="3949" cy="1546"/>
              </a:xfrm>
            </p:grpSpPr>
            <p:sp>
              <p:nvSpPr>
                <p:cNvPr id="52257" name="Rectangle 33"/>
                <p:cNvSpPr>
                  <a:spLocks noChangeArrowheads="1"/>
                </p:cNvSpPr>
                <p:nvPr/>
              </p:nvSpPr>
              <p:spPr bwMode="auto">
                <a:xfrm>
                  <a:off x="0" y="6683"/>
                  <a:ext cx="3949" cy="6"/>
                </a:xfrm>
                <a:prstGeom prst="rect">
                  <a:avLst/>
                </a:prstGeom>
                <a:noFill/>
                <a:ln w="9525">
                  <a:noFill/>
                  <a:miter lim="800000"/>
                  <a:headEnd/>
                  <a:tailEnd/>
                </a:ln>
                <a:effectLst/>
              </p:spPr>
              <p:txBody>
                <a:bodyPr>
                  <a:spAutoFit/>
                </a:bodyPr>
                <a:lstStyle/>
                <a:p>
                  <a:endParaRPr lang="en-US"/>
                </a:p>
              </p:txBody>
            </p:sp>
            <p:sp>
              <p:nvSpPr>
                <p:cNvPr id="52258" name="Rectangle 34"/>
                <p:cNvSpPr>
                  <a:spLocks noChangeArrowheads="1"/>
                </p:cNvSpPr>
                <p:nvPr/>
              </p:nvSpPr>
              <p:spPr bwMode="auto">
                <a:xfrm>
                  <a:off x="0" y="6683"/>
                  <a:ext cx="3938" cy="1546"/>
                </a:xfrm>
                <a:prstGeom prst="rect">
                  <a:avLst/>
                </a:prstGeom>
                <a:noFill/>
                <a:ln w="9525">
                  <a:noFill/>
                  <a:miter lim="800000"/>
                  <a:headEnd/>
                  <a:tailEnd/>
                </a:ln>
                <a:effectLst/>
              </p:spPr>
              <p:txBody>
                <a:bodyPr/>
                <a:lstStyle/>
                <a:p>
                  <a:pPr algn="r">
                    <a:spcBef>
                      <a:spcPct val="0"/>
                    </a:spcBef>
                  </a:pPr>
                  <a:r>
                    <a:rPr lang="en-US" sz="2400">
                      <a:latin typeface="Times New Roman" pitchFamily="18" charset="0"/>
                      <a:cs typeface="Times New Roman" pitchFamily="18" charset="0"/>
                    </a:rPr>
                    <a:t>  </a:t>
                  </a:r>
                  <a:r>
                    <a:rPr lang="en-US" sz="13100">
                      <a:latin typeface="Times New Roman" pitchFamily="18" charset="0"/>
                      <a:cs typeface="Times New Roman" pitchFamily="18" charset="0"/>
                    </a:rPr>
                    <a:t> </a:t>
                  </a:r>
                  <a:r>
                    <a:rPr lang="en-US" sz="2400">
                      <a:latin typeface="Times New Roman" pitchFamily="18" charset="0"/>
                      <a:cs typeface="Times New Roman" pitchFamily="18" charset="0"/>
                    </a:rPr>
                    <a:t>                    </a:t>
                  </a:r>
                  <a:endParaRPr lang="en-US" sz="2400">
                    <a:latin typeface="Times New Roman" pitchFamily="18" charset="0"/>
                  </a:endParaRPr>
                </a:p>
                <a:p>
                  <a:pPr algn="r" eaLnBrk="0" hangingPunct="0">
                    <a:spcBef>
                      <a:spcPct val="0"/>
                    </a:spcBef>
                  </a:pPr>
                  <a:endParaRPr lang="en-US" sz="2400">
                    <a:latin typeface="Times New Roman" pitchFamily="18" charset="0"/>
                    <a:cs typeface="Times New Roman" pitchFamily="18" charset="0"/>
                  </a:endParaRPr>
                </a:p>
              </p:txBody>
            </p:sp>
          </p:grpSp>
        </p:grpSp>
      </p:grpSp>
      <p:pic>
        <p:nvPicPr>
          <p:cNvPr id="52259" name="Picture 35" descr="Chandos portrait"/>
          <p:cNvPicPr>
            <a:picLocks noChangeAspect="1" noChangeArrowheads="1"/>
          </p:cNvPicPr>
          <p:nvPr/>
        </p:nvPicPr>
        <p:blipFill>
          <a:blip r:embed="rId6" cstate="print"/>
          <a:srcRect/>
          <a:stretch>
            <a:fillRect/>
          </a:stretch>
        </p:blipFill>
        <p:spPr bwMode="auto">
          <a:xfrm>
            <a:off x="685800" y="3933825"/>
            <a:ext cx="1271588" cy="1663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2233"/>
                                        </p:tgtEl>
                                        <p:attrNameLst>
                                          <p:attrName>style.visibility</p:attrName>
                                        </p:attrNameLst>
                                      </p:cBhvr>
                                      <p:to>
                                        <p:strVal val="visible"/>
                                      </p:to>
                                    </p:set>
                                    <p:anim calcmode="lin" valueType="num">
                                      <p:cBhvr>
                                        <p:cTn id="7" dur="1000" fill="hold"/>
                                        <p:tgtEl>
                                          <p:spTgt spid="52233"/>
                                        </p:tgtEl>
                                        <p:attrNameLst>
                                          <p:attrName>ppt_w</p:attrName>
                                        </p:attrNameLst>
                                      </p:cBhvr>
                                      <p:tavLst>
                                        <p:tav tm="0">
                                          <p:val>
                                            <p:fltVal val="0"/>
                                          </p:val>
                                        </p:tav>
                                        <p:tav tm="100000">
                                          <p:val>
                                            <p:strVal val="#ppt_w"/>
                                          </p:val>
                                        </p:tav>
                                      </p:tavLst>
                                    </p:anim>
                                    <p:anim calcmode="lin" valueType="num">
                                      <p:cBhvr>
                                        <p:cTn id="8" dur="1000" fill="hold"/>
                                        <p:tgtEl>
                                          <p:spTgt spid="52233"/>
                                        </p:tgtEl>
                                        <p:attrNameLst>
                                          <p:attrName>ppt_h</p:attrName>
                                        </p:attrNameLst>
                                      </p:cBhvr>
                                      <p:tavLst>
                                        <p:tav tm="0">
                                          <p:val>
                                            <p:fltVal val="0"/>
                                          </p:val>
                                        </p:tav>
                                        <p:tav tm="100000">
                                          <p:val>
                                            <p:strVal val="#ppt_h"/>
                                          </p:val>
                                        </p:tav>
                                      </p:tavLst>
                                    </p:anim>
                                    <p:anim calcmode="lin" valueType="num">
                                      <p:cBhvr>
                                        <p:cTn id="9" dur="1000" fill="hold"/>
                                        <p:tgtEl>
                                          <p:spTgt spid="522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223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52241"/>
                                        </p:tgtEl>
                                        <p:attrNameLst>
                                          <p:attrName>style.visibility</p:attrName>
                                        </p:attrNameLst>
                                      </p:cBhvr>
                                      <p:to>
                                        <p:strVal val="visible"/>
                                      </p:to>
                                    </p:set>
                                    <p:anim calcmode="lin" valueType="num">
                                      <p:cBhvr>
                                        <p:cTn id="14" dur="1000" fill="hold"/>
                                        <p:tgtEl>
                                          <p:spTgt spid="52241"/>
                                        </p:tgtEl>
                                        <p:attrNameLst>
                                          <p:attrName>ppt_w</p:attrName>
                                        </p:attrNameLst>
                                      </p:cBhvr>
                                      <p:tavLst>
                                        <p:tav tm="0">
                                          <p:val>
                                            <p:fltVal val="0"/>
                                          </p:val>
                                        </p:tav>
                                        <p:tav tm="100000">
                                          <p:val>
                                            <p:strVal val="#ppt_w"/>
                                          </p:val>
                                        </p:tav>
                                      </p:tavLst>
                                    </p:anim>
                                    <p:anim calcmode="lin" valueType="num">
                                      <p:cBhvr>
                                        <p:cTn id="15" dur="1000" fill="hold"/>
                                        <p:tgtEl>
                                          <p:spTgt spid="52241"/>
                                        </p:tgtEl>
                                        <p:attrNameLst>
                                          <p:attrName>ppt_h</p:attrName>
                                        </p:attrNameLst>
                                      </p:cBhvr>
                                      <p:tavLst>
                                        <p:tav tm="0">
                                          <p:val>
                                            <p:fltVal val="0"/>
                                          </p:val>
                                        </p:tav>
                                        <p:tav tm="100000">
                                          <p:val>
                                            <p:strVal val="#ppt_h"/>
                                          </p:val>
                                        </p:tav>
                                      </p:tavLst>
                                    </p:anim>
                                    <p:anim calcmode="lin" valueType="num">
                                      <p:cBhvr>
                                        <p:cTn id="16" dur="1000" fill="hold"/>
                                        <p:tgtEl>
                                          <p:spTgt spid="5224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2241"/>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5" presetClass="entr" presetSubtype="10" fill="hold" nodeType="afterEffect">
                                  <p:stCondLst>
                                    <p:cond delay="0"/>
                                  </p:stCondLst>
                                  <p:childTnLst>
                                    <p:set>
                                      <p:cBhvr>
                                        <p:cTn id="20" dur="1" fill="hold">
                                          <p:stCondLst>
                                            <p:cond delay="0"/>
                                          </p:stCondLst>
                                        </p:cTn>
                                        <p:tgtEl>
                                          <p:spTgt spid="52250"/>
                                        </p:tgtEl>
                                        <p:attrNameLst>
                                          <p:attrName>style.visibility</p:attrName>
                                        </p:attrNameLst>
                                      </p:cBhvr>
                                      <p:to>
                                        <p:strVal val="visible"/>
                                      </p:to>
                                    </p:set>
                                    <p:animEffect transition="in" filter="checkerboard(across)">
                                      <p:cBhvr>
                                        <p:cTn id="21" dur="500"/>
                                        <p:tgtEl>
                                          <p:spTgt spid="52250"/>
                                        </p:tgtEl>
                                      </p:cBhvr>
                                    </p:animEffect>
                                  </p:childTnLst>
                                </p:cTn>
                              </p:par>
                            </p:childTnLst>
                          </p:cTn>
                        </p:par>
                        <p:par>
                          <p:cTn id="22" fill="hold">
                            <p:stCondLst>
                              <p:cond delay="2500"/>
                            </p:stCondLst>
                            <p:childTnLst>
                              <p:par>
                                <p:cTn id="23" presetID="16" presetClass="entr" presetSubtype="26" fill="hold" nodeType="afterEffect">
                                  <p:stCondLst>
                                    <p:cond delay="0"/>
                                  </p:stCondLst>
                                  <p:childTnLst>
                                    <p:set>
                                      <p:cBhvr>
                                        <p:cTn id="24" dur="1" fill="hold">
                                          <p:stCondLst>
                                            <p:cond delay="0"/>
                                          </p:stCondLst>
                                        </p:cTn>
                                        <p:tgtEl>
                                          <p:spTgt spid="52259"/>
                                        </p:tgtEl>
                                        <p:attrNameLst>
                                          <p:attrName>style.visibility</p:attrName>
                                        </p:attrNameLst>
                                      </p:cBhvr>
                                      <p:to>
                                        <p:strVal val="visible"/>
                                      </p:to>
                                    </p:set>
                                    <p:animEffect transition="in" filter="barn(inHorizontal)">
                                      <p:cBhvr>
                                        <p:cTn id="25" dur="500"/>
                                        <p:tgtEl>
                                          <p:spTgt spid="52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611188" y="333375"/>
            <a:ext cx="7847012" cy="1943100"/>
          </a:xfrm>
          <a:solidFill>
            <a:schemeClr val="tx1"/>
          </a:solidFill>
        </p:spPr>
        <p:txBody>
          <a:bodyPr/>
          <a:lstStyle/>
          <a:p>
            <a:r>
              <a:rPr lang="en-US" sz="6000">
                <a:solidFill>
                  <a:schemeClr val="bg1"/>
                </a:solidFill>
                <a:latin typeface="Edwardian Script ITC" pitchFamily="66" charset="0"/>
              </a:rPr>
              <a:t>Poetry inspired by Macbeth, </a:t>
            </a:r>
            <a:br>
              <a:rPr lang="en-US" sz="6000">
                <a:solidFill>
                  <a:schemeClr val="bg1"/>
                </a:solidFill>
                <a:latin typeface="Edwardian Script ITC" pitchFamily="66" charset="0"/>
              </a:rPr>
            </a:br>
            <a:r>
              <a:rPr lang="en-US" sz="6000">
                <a:solidFill>
                  <a:schemeClr val="bg1"/>
                </a:solidFill>
                <a:latin typeface="Edwardian Script ITC" pitchFamily="66" charset="0"/>
              </a:rPr>
              <a:t>page 150</a:t>
            </a:r>
          </a:p>
        </p:txBody>
      </p:sp>
      <p:sp>
        <p:nvSpPr>
          <p:cNvPr id="248835" name="Rectangle 3"/>
          <p:cNvSpPr>
            <a:spLocks noGrp="1" noChangeArrowheads="1"/>
          </p:cNvSpPr>
          <p:nvPr>
            <p:ph type="body" idx="1"/>
          </p:nvPr>
        </p:nvSpPr>
        <p:spPr>
          <a:xfrm>
            <a:off x="468313" y="2492375"/>
            <a:ext cx="8424862" cy="4616450"/>
          </a:xfrm>
        </p:spPr>
        <p:txBody>
          <a:bodyPr/>
          <a:lstStyle/>
          <a:p>
            <a:pPr>
              <a:lnSpc>
                <a:spcPct val="80000"/>
              </a:lnSpc>
              <a:buFont typeface="Wingdings" pitchFamily="2" charset="2"/>
              <a:buNone/>
            </a:pPr>
            <a:r>
              <a:rPr lang="en-US" b="1">
                <a:latin typeface="Monotype Corsiva" pitchFamily="66" charset="0"/>
              </a:rPr>
              <a:t>Questions to consider:</a:t>
            </a:r>
          </a:p>
          <a:p>
            <a:pPr>
              <a:lnSpc>
                <a:spcPct val="80000"/>
              </a:lnSpc>
              <a:buFont typeface="Wingdings" pitchFamily="2" charset="2"/>
              <a:buNone/>
            </a:pPr>
            <a:r>
              <a:rPr lang="en-US">
                <a:latin typeface="Monotype Corsiva" pitchFamily="66" charset="0"/>
              </a:rPr>
              <a:t>1.What </a:t>
            </a:r>
            <a:r>
              <a:rPr lang="en-US" b="1">
                <a:latin typeface="Monotype Corsiva" pitchFamily="66" charset="0"/>
              </a:rPr>
              <a:t>metaphor</a:t>
            </a:r>
            <a:r>
              <a:rPr lang="en-US">
                <a:latin typeface="Monotype Corsiva" pitchFamily="66" charset="0"/>
              </a:rPr>
              <a:t> does Newall develop in her poem?</a:t>
            </a:r>
          </a:p>
          <a:p>
            <a:pPr>
              <a:lnSpc>
                <a:spcPct val="80000"/>
              </a:lnSpc>
              <a:buFont typeface="Wingdings" pitchFamily="2" charset="2"/>
              <a:buNone/>
            </a:pPr>
            <a:r>
              <a:rPr lang="en-US" sz="2800" b="1">
                <a:solidFill>
                  <a:srgbClr val="800000"/>
                </a:solidFill>
                <a:latin typeface="Monotype Corsiva" pitchFamily="66" charset="0"/>
              </a:rPr>
              <a:t>Metaphor:</a:t>
            </a:r>
            <a:r>
              <a:rPr lang="en-US" sz="2800">
                <a:solidFill>
                  <a:srgbClr val="800000"/>
                </a:solidFill>
                <a:latin typeface="Monotype Corsiva" pitchFamily="66" charset="0"/>
              </a:rPr>
              <a:t> </a:t>
            </a:r>
            <a:r>
              <a:rPr lang="en-US" sz="2800" b="1">
                <a:solidFill>
                  <a:srgbClr val="800000"/>
                </a:solidFill>
                <a:latin typeface="Monotype Corsiva" pitchFamily="66" charset="0"/>
              </a:rPr>
              <a:t>A direct comparison between two unlike things. An </a:t>
            </a:r>
            <a:br>
              <a:rPr lang="en-US" sz="2800" b="1">
                <a:solidFill>
                  <a:srgbClr val="800000"/>
                </a:solidFill>
                <a:latin typeface="Monotype Corsiva" pitchFamily="66" charset="0"/>
              </a:rPr>
            </a:br>
            <a:r>
              <a:rPr lang="en-US" sz="2800" b="1">
                <a:solidFill>
                  <a:srgbClr val="800000"/>
                </a:solidFill>
                <a:latin typeface="Monotype Corsiva" pitchFamily="66" charset="0"/>
              </a:rPr>
              <a:t>extended metaphor is a comparison which is drawn out or is central to a poem. Simile and personification are types of metaphors.</a:t>
            </a:r>
            <a:br>
              <a:rPr lang="en-US" sz="2800" b="1">
                <a:solidFill>
                  <a:srgbClr val="800000"/>
                </a:solidFill>
                <a:latin typeface="Monotype Corsiva" pitchFamily="66" charset="0"/>
              </a:rPr>
            </a:br>
            <a:r>
              <a:rPr lang="en-US">
                <a:latin typeface="Monotype Corsiva" pitchFamily="66" charset="0"/>
              </a:rPr>
              <a:t>2.Does the shape of Newall’s poem relate to its content in any way?</a:t>
            </a:r>
          </a:p>
          <a:p>
            <a:pPr>
              <a:lnSpc>
                <a:spcPct val="80000"/>
              </a:lnSpc>
              <a:buFont typeface="Wingdings" pitchFamily="2" charset="2"/>
              <a:buNone/>
            </a:pPr>
            <a:r>
              <a:rPr lang="en-US">
                <a:latin typeface="Monotype Corsiva" pitchFamily="66" charset="0"/>
              </a:rPr>
              <a:t>3.Read the two poems again, as well as the limerick on page 151.  How do the three poems portray Macbeth?  Lady Macbeth?</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179388" y="333375"/>
            <a:ext cx="8964612" cy="1223963"/>
          </a:xfrm>
          <a:solidFill>
            <a:schemeClr val="tx1"/>
          </a:solidFill>
        </p:spPr>
        <p:txBody>
          <a:bodyPr/>
          <a:lstStyle/>
          <a:p>
            <a:r>
              <a:rPr lang="en-US" sz="6600">
                <a:solidFill>
                  <a:schemeClr val="bg1"/>
                </a:solidFill>
                <a:latin typeface="Edwardian Script ITC" pitchFamily="66" charset="0"/>
              </a:rPr>
              <a:t>Act Two, Scene Two: </a:t>
            </a:r>
            <a:r>
              <a:rPr lang="en-US" sz="4000">
                <a:solidFill>
                  <a:schemeClr val="bg1"/>
                </a:solidFill>
                <a:latin typeface="Edwardian Script ITC" pitchFamily="66" charset="0"/>
              </a:rPr>
              <a:t>Setting the Stage</a:t>
            </a:r>
          </a:p>
        </p:txBody>
      </p:sp>
      <p:sp>
        <p:nvSpPr>
          <p:cNvPr id="250883" name="Rectangle 3"/>
          <p:cNvSpPr>
            <a:spLocks noGrp="1" noChangeArrowheads="1"/>
          </p:cNvSpPr>
          <p:nvPr>
            <p:ph type="body" idx="1"/>
          </p:nvPr>
        </p:nvSpPr>
        <p:spPr>
          <a:xfrm>
            <a:off x="323850" y="1628775"/>
            <a:ext cx="8496300" cy="4968875"/>
          </a:xfrm>
        </p:spPr>
        <p:txBody>
          <a:bodyPr/>
          <a:lstStyle/>
          <a:p>
            <a:pPr>
              <a:spcBef>
                <a:spcPct val="0"/>
              </a:spcBef>
              <a:buFontTx/>
              <a:buNone/>
            </a:pPr>
            <a:r>
              <a:rPr lang="en-US" sz="2800">
                <a:latin typeface="Monotype Corsiva" pitchFamily="66" charset="0"/>
              </a:rPr>
              <a:t>The king’s guards are stupefied with drink, but Lady Macbeth claims that the liquor has only made her bolder.  Her bravado is immediately shown to be hollow, however, when the shrieking of an owl deeply startles her.  This reaction </a:t>
            </a:r>
            <a:r>
              <a:rPr lang="en-US" sz="2800" b="1">
                <a:solidFill>
                  <a:srgbClr val="800000"/>
                </a:solidFill>
                <a:latin typeface="Monotype Corsiva" pitchFamily="66" charset="0"/>
              </a:rPr>
              <a:t>foreshadows </a:t>
            </a:r>
            <a:r>
              <a:rPr lang="en-US" sz="2800">
                <a:latin typeface="Monotype Corsiva" pitchFamily="66" charset="0"/>
              </a:rPr>
              <a:t>her breakdown later in the play.  She reiterates that she would have killed Duncan herself if he had not looked so much like her father.</a:t>
            </a:r>
          </a:p>
          <a:p>
            <a:pPr>
              <a:spcBef>
                <a:spcPct val="0"/>
              </a:spcBef>
              <a:buFontTx/>
              <a:buNone/>
            </a:pPr>
            <a:r>
              <a:rPr lang="en-US" sz="2800">
                <a:latin typeface="Monotype Corsiva" pitchFamily="66" charset="0"/>
              </a:rPr>
              <a:t>Macbeth appears and is even more shaken that his wife.  He is convinced that he has “murdered sleep” (his peace of mind) by stabbing Duncan.  His confusion and remorse remind us that he is not utterly ruthless.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79388" y="333375"/>
            <a:ext cx="8964612" cy="1223963"/>
          </a:xfrm>
          <a:solidFill>
            <a:schemeClr val="tx1"/>
          </a:solidFill>
        </p:spPr>
        <p:txBody>
          <a:bodyPr/>
          <a:lstStyle/>
          <a:p>
            <a:r>
              <a:rPr lang="en-US" sz="6600">
                <a:solidFill>
                  <a:schemeClr val="bg1"/>
                </a:solidFill>
                <a:latin typeface="Edwardian Script ITC" pitchFamily="66" charset="0"/>
              </a:rPr>
              <a:t>Act Two, Scene Two: </a:t>
            </a:r>
            <a:r>
              <a:rPr lang="en-US" sz="4000">
                <a:solidFill>
                  <a:schemeClr val="bg1"/>
                </a:solidFill>
                <a:latin typeface="Edwardian Script ITC" pitchFamily="66" charset="0"/>
              </a:rPr>
              <a:t>Setting the Stage</a:t>
            </a:r>
          </a:p>
        </p:txBody>
      </p:sp>
      <p:sp>
        <p:nvSpPr>
          <p:cNvPr id="252931" name="Rectangle 3"/>
          <p:cNvSpPr>
            <a:spLocks noGrp="1" noChangeArrowheads="1"/>
          </p:cNvSpPr>
          <p:nvPr>
            <p:ph type="body" idx="1"/>
          </p:nvPr>
        </p:nvSpPr>
        <p:spPr>
          <a:xfrm>
            <a:off x="0" y="1628775"/>
            <a:ext cx="9144000" cy="5480050"/>
          </a:xfrm>
        </p:spPr>
        <p:txBody>
          <a:bodyPr/>
          <a:lstStyle/>
          <a:p>
            <a:pPr>
              <a:spcBef>
                <a:spcPct val="0"/>
              </a:spcBef>
              <a:buFontTx/>
              <a:buNone/>
            </a:pPr>
            <a:r>
              <a:rPr lang="en-US" sz="2800">
                <a:latin typeface="Monotype Corsiva" pitchFamily="66" charset="0"/>
              </a:rPr>
              <a:t>Lady Macbeth berates her husband for not leaving the daggers at the scene of the murder.  Because Macbeth is unwilling and unable to return the daggers, Lady Macbeth herself takes them to Duncan’s chambers, at the same time smearing the faces of the guards with Duncan’s blood.  Macbeth </a:t>
            </a:r>
            <a:r>
              <a:rPr lang="en-US" sz="2800" b="1">
                <a:solidFill>
                  <a:srgbClr val="800000"/>
                </a:solidFill>
                <a:latin typeface="Monotype Corsiva" pitchFamily="66" charset="0"/>
              </a:rPr>
              <a:t>hyperbolically</a:t>
            </a:r>
            <a:r>
              <a:rPr lang="en-US" sz="2800">
                <a:latin typeface="Monotype Corsiva" pitchFamily="66" charset="0"/>
              </a:rPr>
              <a:t> claims that his bloody hands could turn all the seas read.  Lady Macbeth, using </a:t>
            </a:r>
            <a:r>
              <a:rPr lang="en-US" sz="2800" b="1">
                <a:solidFill>
                  <a:srgbClr val="800000"/>
                </a:solidFill>
                <a:latin typeface="Monotype Corsiva" pitchFamily="66" charset="0"/>
              </a:rPr>
              <a:t>understatement</a:t>
            </a:r>
            <a:r>
              <a:rPr lang="en-US" sz="2800">
                <a:latin typeface="Monotype Corsiva" pitchFamily="66" charset="0"/>
              </a:rPr>
              <a:t> that will prove to be </a:t>
            </a:r>
            <a:r>
              <a:rPr lang="en-US" sz="2800" b="1">
                <a:solidFill>
                  <a:srgbClr val="800000"/>
                </a:solidFill>
                <a:latin typeface="Monotype Corsiva" pitchFamily="66" charset="0"/>
              </a:rPr>
              <a:t>ironic</a:t>
            </a:r>
            <a:r>
              <a:rPr lang="en-US" sz="2800">
                <a:latin typeface="Monotype Corsiva" pitchFamily="66" charset="0"/>
              </a:rPr>
              <a:t>, maintains that a little water will be sufficient to was away the deed.</a:t>
            </a:r>
          </a:p>
          <a:p>
            <a:pPr>
              <a:spcBef>
                <a:spcPct val="0"/>
              </a:spcBef>
              <a:buFontTx/>
              <a:buNone/>
            </a:pPr>
            <a:r>
              <a:rPr lang="en-US" sz="2800">
                <a:latin typeface="Monotype Corsiva" pitchFamily="66" charset="0"/>
              </a:rPr>
              <a:t>The sound of knocking at the gate reminds them that they should return to their beds to make it appear that they have been sleeping.  As they exit, Macbeth wishes that he could undo the murder.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179388" y="333375"/>
            <a:ext cx="8964612" cy="1223963"/>
          </a:xfrm>
          <a:solidFill>
            <a:schemeClr val="tx1"/>
          </a:solidFill>
        </p:spPr>
        <p:txBody>
          <a:bodyPr/>
          <a:lstStyle/>
          <a:p>
            <a:r>
              <a:rPr lang="en-US" sz="6600">
                <a:solidFill>
                  <a:schemeClr val="bg1"/>
                </a:solidFill>
                <a:latin typeface="Edwardian Script ITC" pitchFamily="66" charset="0"/>
              </a:rPr>
              <a:t>Act Two, Scene Two: </a:t>
            </a:r>
            <a:r>
              <a:rPr lang="en-US" sz="5400">
                <a:solidFill>
                  <a:srgbClr val="800000"/>
                </a:solidFill>
                <a:latin typeface="Edwardian Script ITC" pitchFamily="66" charset="0"/>
              </a:rPr>
              <a:t>Prediction</a:t>
            </a:r>
          </a:p>
        </p:txBody>
      </p:sp>
      <p:sp>
        <p:nvSpPr>
          <p:cNvPr id="254979" name="Rectangle 3"/>
          <p:cNvSpPr>
            <a:spLocks noGrp="1" noChangeArrowheads="1"/>
          </p:cNvSpPr>
          <p:nvPr>
            <p:ph type="body" idx="1"/>
          </p:nvPr>
        </p:nvSpPr>
        <p:spPr>
          <a:xfrm>
            <a:off x="0" y="1628775"/>
            <a:ext cx="9144000" cy="5480050"/>
          </a:xfrm>
        </p:spPr>
        <p:txBody>
          <a:bodyPr/>
          <a:lstStyle/>
          <a:p>
            <a:pPr>
              <a:spcBef>
                <a:spcPct val="0"/>
              </a:spcBef>
              <a:buFontTx/>
              <a:buNone/>
            </a:pPr>
            <a:r>
              <a:rPr lang="en-US">
                <a:solidFill>
                  <a:srgbClr val="800000"/>
                </a:solidFill>
                <a:latin typeface="Monotype Corsiva" pitchFamily="66" charset="0"/>
              </a:rPr>
              <a:t>Question:</a:t>
            </a:r>
          </a:p>
          <a:p>
            <a:pPr>
              <a:spcBef>
                <a:spcPct val="0"/>
              </a:spcBef>
              <a:buFontTx/>
              <a:buNone/>
            </a:pPr>
            <a:r>
              <a:rPr lang="en-US">
                <a:solidFill>
                  <a:srgbClr val="800000"/>
                </a:solidFill>
                <a:latin typeface="Monotype Corsiva" pitchFamily="66" charset="0"/>
              </a:rPr>
              <a:t>How does Macbeth and Lady Macbeth feel about Duncan’s murder immediately after it has been committed?</a:t>
            </a:r>
          </a:p>
          <a:p>
            <a:pPr>
              <a:spcBef>
                <a:spcPct val="0"/>
              </a:spcBef>
              <a:buFontTx/>
              <a:buNone/>
            </a:pPr>
            <a:r>
              <a:rPr lang="en-US" b="1">
                <a:solidFill>
                  <a:srgbClr val="800000"/>
                </a:solidFill>
                <a:latin typeface="Monotype Corsiva" pitchFamily="66" charset="0"/>
              </a:rPr>
              <a:t>Predict</a:t>
            </a:r>
            <a:r>
              <a:rPr lang="en-US">
                <a:solidFill>
                  <a:srgbClr val="800000"/>
                </a:solidFill>
                <a:latin typeface="Monotype Corsiva" pitchFamily="66" charset="0"/>
              </a:rPr>
              <a:t> how these characters might behave, what attitudes they might have, and what choices they might face throughout the play, based on their guilt or lack of guilt.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179388" y="333375"/>
            <a:ext cx="8964612" cy="1223963"/>
          </a:xfrm>
          <a:solidFill>
            <a:schemeClr val="tx1"/>
          </a:solidFill>
        </p:spPr>
        <p:txBody>
          <a:bodyPr/>
          <a:lstStyle/>
          <a:p>
            <a:r>
              <a:rPr lang="en-US" sz="6000">
                <a:solidFill>
                  <a:schemeClr val="bg1"/>
                </a:solidFill>
                <a:latin typeface="Edwardian Script ITC" pitchFamily="66" charset="0"/>
              </a:rPr>
              <a:t>Act Two, Scene Three: </a:t>
            </a:r>
            <a:r>
              <a:rPr lang="en-US" sz="4800">
                <a:solidFill>
                  <a:srgbClr val="800000"/>
                </a:solidFill>
                <a:latin typeface="Edwardian Script ITC" pitchFamily="66" charset="0"/>
              </a:rPr>
              <a:t>Setting the Stage</a:t>
            </a:r>
          </a:p>
        </p:txBody>
      </p:sp>
      <p:sp>
        <p:nvSpPr>
          <p:cNvPr id="257028" name="Rectangle 4"/>
          <p:cNvSpPr>
            <a:spLocks noGrp="1" noChangeArrowheads="1"/>
          </p:cNvSpPr>
          <p:nvPr>
            <p:ph type="body" idx="1"/>
          </p:nvPr>
        </p:nvSpPr>
        <p:spPr/>
        <p:txBody>
          <a:bodyPr/>
          <a:lstStyle/>
          <a:p>
            <a:pPr>
              <a:lnSpc>
                <a:spcPct val="90000"/>
              </a:lnSpc>
            </a:pPr>
            <a:r>
              <a:rPr lang="en-US" sz="2800">
                <a:latin typeface="Monotype Corsiva" pitchFamily="66" charset="0"/>
              </a:rPr>
              <a:t>The knocking heard in the previous scene continues into this scene as the Porter makes his way towards the gate of Macbeth’s castle.  During the Elizabethan period, the Porter would have been played  by the clown in the acting company.  In a tragedy such as Macbeth, the clown’s role was to provide comic relief, but the clown’s speeches would usually contribute to the theme of the play as well.  In this case the Porter focuses on equivocation—saying one thing and meaning another—which is tied into the theme of discrepancy between appearance and reality.</a:t>
            </a:r>
          </a:p>
          <a:p>
            <a:pPr>
              <a:lnSpc>
                <a:spcPct val="90000"/>
              </a:lnSpc>
            </a:pPr>
            <a:endParaRPr lang="en-US" sz="2800">
              <a:latin typeface="Monotype Corsiva" pitchFamily="66"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179388" y="333375"/>
            <a:ext cx="8964612" cy="1223963"/>
          </a:xfrm>
          <a:solidFill>
            <a:schemeClr val="tx1"/>
          </a:solidFill>
        </p:spPr>
        <p:txBody>
          <a:bodyPr/>
          <a:lstStyle/>
          <a:p>
            <a:r>
              <a:rPr lang="en-US" sz="6000">
                <a:solidFill>
                  <a:schemeClr val="bg1"/>
                </a:solidFill>
                <a:latin typeface="Edwardian Script ITC" pitchFamily="66" charset="0"/>
              </a:rPr>
              <a:t>Act Two, Scene Three: </a:t>
            </a:r>
            <a:r>
              <a:rPr lang="en-US" sz="4800">
                <a:solidFill>
                  <a:srgbClr val="800000"/>
                </a:solidFill>
                <a:latin typeface="Edwardian Script ITC" pitchFamily="66" charset="0"/>
              </a:rPr>
              <a:t>Setting the Stage</a:t>
            </a:r>
          </a:p>
        </p:txBody>
      </p:sp>
      <p:sp>
        <p:nvSpPr>
          <p:cNvPr id="259075" name="Rectangle 3"/>
          <p:cNvSpPr>
            <a:spLocks noGrp="1" noChangeArrowheads="1"/>
          </p:cNvSpPr>
          <p:nvPr>
            <p:ph type="body" idx="1"/>
          </p:nvPr>
        </p:nvSpPr>
        <p:spPr/>
        <p:txBody>
          <a:bodyPr/>
          <a:lstStyle/>
          <a:p>
            <a:pPr>
              <a:lnSpc>
                <a:spcPct val="90000"/>
              </a:lnSpc>
            </a:pPr>
            <a:r>
              <a:rPr lang="en-US" sz="2800">
                <a:latin typeface="Monotype Corsiva" pitchFamily="66" charset="0"/>
              </a:rPr>
              <a:t>Macduff and Lennox enter and are soon joined by Macbeth.  Their conversation about Duncan’s intention to depart and the “unruly night” is evidence that Shakespeare was a master of </a:t>
            </a:r>
            <a:r>
              <a:rPr lang="en-US" sz="2800" b="1">
                <a:solidFill>
                  <a:srgbClr val="800000"/>
                </a:solidFill>
                <a:latin typeface="Monotype Corsiva" pitchFamily="66" charset="0"/>
              </a:rPr>
              <a:t>understatement</a:t>
            </a:r>
            <a:r>
              <a:rPr lang="en-US" sz="2800">
                <a:latin typeface="Monotype Corsiva" pitchFamily="66" charset="0"/>
              </a:rPr>
              <a:t> and </a:t>
            </a:r>
            <a:r>
              <a:rPr lang="en-US" sz="2800" b="1">
                <a:solidFill>
                  <a:srgbClr val="800000"/>
                </a:solidFill>
                <a:latin typeface="Monotype Corsiva" pitchFamily="66" charset="0"/>
              </a:rPr>
              <a:t>dramatic irony.  </a:t>
            </a:r>
          </a:p>
          <a:p>
            <a:pPr>
              <a:lnSpc>
                <a:spcPct val="90000"/>
              </a:lnSpc>
            </a:pPr>
            <a:r>
              <a:rPr lang="en-US" sz="2800" b="1">
                <a:solidFill>
                  <a:srgbClr val="800000"/>
                </a:solidFill>
                <a:latin typeface="Monotype Corsiva" pitchFamily="66" charset="0"/>
              </a:rPr>
              <a:t>Duncan’s body is discovered by Macduff.  The alarm is sounded, and the news of Duncan’s murder is made public.  Macbeth visits the scene of the crime.  When he returns, he tells Macduff an the others that, overcome with rage, he has killed Duncan’s guards.  It is notable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179388" y="333375"/>
            <a:ext cx="8964612" cy="1223963"/>
          </a:xfrm>
          <a:solidFill>
            <a:schemeClr val="tx1"/>
          </a:solidFill>
        </p:spPr>
        <p:txBody>
          <a:bodyPr/>
          <a:lstStyle/>
          <a:p>
            <a:r>
              <a:rPr lang="en-US" sz="6000">
                <a:solidFill>
                  <a:schemeClr val="bg1"/>
                </a:solidFill>
                <a:latin typeface="Edwardian Script ITC" pitchFamily="66" charset="0"/>
              </a:rPr>
              <a:t>Act Two, Scene Four: </a:t>
            </a:r>
            <a:r>
              <a:rPr lang="en-US" sz="4800">
                <a:solidFill>
                  <a:srgbClr val="800000"/>
                </a:solidFill>
                <a:latin typeface="Edwardian Script ITC" pitchFamily="66" charset="0"/>
              </a:rPr>
              <a:t>Setting the Stage</a:t>
            </a:r>
          </a:p>
        </p:txBody>
      </p:sp>
      <p:sp>
        <p:nvSpPr>
          <p:cNvPr id="263171" name="Rectangle 3"/>
          <p:cNvSpPr>
            <a:spLocks noGrp="1" noChangeArrowheads="1"/>
          </p:cNvSpPr>
          <p:nvPr>
            <p:ph type="body" idx="1"/>
          </p:nvPr>
        </p:nvSpPr>
        <p:spPr>
          <a:xfrm>
            <a:off x="250825" y="1700213"/>
            <a:ext cx="8713788" cy="5157787"/>
          </a:xfrm>
        </p:spPr>
        <p:txBody>
          <a:bodyPr/>
          <a:lstStyle/>
          <a:p>
            <a:pPr>
              <a:lnSpc>
                <a:spcPct val="80000"/>
              </a:lnSpc>
            </a:pPr>
            <a:r>
              <a:rPr lang="en-US" sz="2800">
                <a:latin typeface="Monotype Corsiva" pitchFamily="66" charset="0"/>
              </a:rPr>
              <a:t>Several days have passed since the murder of Duncan.  Ross converses with an old man about the unnatural events that occurred on the same night that Duncan was assassinated.  The Elizabethans believed that any serious disruption of the natural order of the universe would lead to an outbreak of disturbing and unnatural occurrences, such as those described by Ross and the Old Man.</a:t>
            </a:r>
          </a:p>
          <a:p>
            <a:pPr>
              <a:lnSpc>
                <a:spcPct val="80000"/>
              </a:lnSpc>
            </a:pPr>
            <a:r>
              <a:rPr lang="en-US" sz="2800" b="1">
                <a:solidFill>
                  <a:srgbClr val="800000"/>
                </a:solidFill>
                <a:latin typeface="Monotype Corsiva" pitchFamily="66" charset="0"/>
              </a:rPr>
              <a:t>Macduff appears and he mentions that Malcolm and Donalbain have been accused of hiring the guards to murder the king.  Macduff also reports that Macbeth has been named the new king.  Ross decides to go to the coronation, but Macduff declines the opportunity and returns home to Fife.  We see that Macduff is already distancing himself from Macbeth, though no reason for his attitude is given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00000"/>
            </a:gs>
            <a:gs pos="100000">
              <a:srgbClr val="800000">
                <a:gamma/>
                <a:shade val="46275"/>
                <a:invGamma/>
              </a:srgbClr>
            </a:gs>
          </a:gsLst>
          <a:lin ang="5400000" scaled="1"/>
        </a:grad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solidFill>
            <a:schemeClr val="tx1"/>
          </a:solidFill>
        </p:spPr>
        <p:txBody>
          <a:bodyPr/>
          <a:lstStyle/>
          <a:p>
            <a:r>
              <a:rPr lang="en-US" sz="6000">
                <a:solidFill>
                  <a:srgbClr val="FFFF99"/>
                </a:solidFill>
                <a:latin typeface="Edwardian Script ITC" pitchFamily="66" charset="0"/>
              </a:rPr>
              <a:t>The Imagery of Macbeth</a:t>
            </a:r>
          </a:p>
        </p:txBody>
      </p:sp>
      <p:sp>
        <p:nvSpPr>
          <p:cNvPr id="266243" name="Rectangle 3"/>
          <p:cNvSpPr>
            <a:spLocks noGrp="1" noChangeArrowheads="1"/>
          </p:cNvSpPr>
          <p:nvPr>
            <p:ph type="body" idx="1"/>
          </p:nvPr>
        </p:nvSpPr>
        <p:spPr>
          <a:xfrm>
            <a:off x="179388" y="1981200"/>
            <a:ext cx="8569325" cy="4114800"/>
          </a:xfrm>
        </p:spPr>
        <p:txBody>
          <a:bodyPr/>
          <a:lstStyle/>
          <a:p>
            <a:pPr>
              <a:buFont typeface="Wingdings" pitchFamily="2" charset="2"/>
              <a:buChar char="v"/>
            </a:pPr>
            <a:r>
              <a:rPr lang="en-US">
                <a:solidFill>
                  <a:srgbClr val="FFFF99"/>
                </a:solidFill>
                <a:latin typeface="Monotype Corsiva" pitchFamily="66" charset="0"/>
              </a:rPr>
              <a:t>Imagery: Vivid descriptions that appeal to the senses—sensory or image-rich language. “The yellow moon hung in the black sky” is an example of visual imagery.  </a:t>
            </a:r>
          </a:p>
          <a:p>
            <a:pPr>
              <a:buFont typeface="Wingdings" pitchFamily="2" charset="2"/>
              <a:buChar char="v"/>
            </a:pPr>
            <a:r>
              <a:rPr lang="en-US">
                <a:solidFill>
                  <a:srgbClr val="FFFF99"/>
                </a:solidFill>
                <a:latin typeface="Monotype Corsiva" pitchFamily="66" charset="0"/>
              </a:rPr>
              <a:t>Read : “The Imagery of Macbeth”</a:t>
            </a:r>
          </a:p>
          <a:p>
            <a:pPr>
              <a:buFont typeface="Wingdings" pitchFamily="2" charset="2"/>
              <a:buChar char="v"/>
            </a:pPr>
            <a:r>
              <a:rPr lang="en-US">
                <a:solidFill>
                  <a:srgbClr val="FFFF99"/>
                </a:solidFill>
                <a:latin typeface="Monotype Corsiva" pitchFamily="66" charset="0"/>
              </a:rPr>
              <a:t>Complete the review questions (Imagery &amp; Macbeth) &amp; activity</a:t>
            </a:r>
          </a:p>
          <a:p>
            <a:endParaRPr lang="en-US">
              <a:solidFill>
                <a:srgbClr val="FFFF99"/>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744663"/>
          </a:xfrm>
          <a:solidFill>
            <a:schemeClr val="tx1"/>
          </a:solidFill>
        </p:spPr>
        <p:txBody>
          <a:bodyPr/>
          <a:lstStyle/>
          <a:p>
            <a:r>
              <a:rPr lang="en-US" sz="5400">
                <a:solidFill>
                  <a:schemeClr val="bg1"/>
                </a:solidFill>
                <a:latin typeface="Edwardian Script ITC" pitchFamily="66" charset="0"/>
                <a:ea typeface="Arial Unicode MS" pitchFamily="34" charset="-128"/>
                <a:cs typeface="Arial Unicode MS" pitchFamily="34" charset="-128"/>
              </a:rPr>
              <a:t>Act One: The Language of Shakespeare</a:t>
            </a:r>
            <a:r>
              <a:rPr lang="en-US" sz="4800" b="1">
                <a:solidFill>
                  <a:schemeClr val="bg1"/>
                </a:solidFill>
                <a:latin typeface="Berylium" pitchFamily="2" charset="0"/>
                <a:ea typeface="Arial Unicode MS" pitchFamily="34" charset="-128"/>
                <a:cs typeface="Arial Unicode MS" pitchFamily="34" charset="-128"/>
              </a:rPr>
              <a:t/>
            </a:r>
            <a:br>
              <a:rPr lang="en-US" sz="4800" b="1">
                <a:solidFill>
                  <a:schemeClr val="bg1"/>
                </a:solidFill>
                <a:latin typeface="Berylium" pitchFamily="2" charset="0"/>
                <a:ea typeface="Arial Unicode MS" pitchFamily="34" charset="-128"/>
                <a:cs typeface="Arial Unicode MS" pitchFamily="34" charset="-128"/>
              </a:rPr>
            </a:br>
            <a:endParaRPr lang="en-US" sz="4800" b="1">
              <a:solidFill>
                <a:schemeClr val="bg1"/>
              </a:solidFill>
              <a:latin typeface="Berylium" pitchFamily="2" charset="0"/>
              <a:ea typeface="Arial Unicode MS" pitchFamily="34" charset="-128"/>
              <a:cs typeface="Arial Unicode MS" pitchFamily="34" charset="-128"/>
            </a:endParaRPr>
          </a:p>
        </p:txBody>
      </p:sp>
      <p:sp>
        <p:nvSpPr>
          <p:cNvPr id="27652" name="Text Box 4"/>
          <p:cNvSpPr txBox="1">
            <a:spLocks noChangeArrowheads="1"/>
          </p:cNvSpPr>
          <p:nvPr/>
        </p:nvSpPr>
        <p:spPr bwMode="auto">
          <a:xfrm>
            <a:off x="0" y="1773238"/>
            <a:ext cx="9144000" cy="4149725"/>
          </a:xfrm>
          <a:prstGeom prst="rect">
            <a:avLst/>
          </a:prstGeom>
          <a:solidFill>
            <a:srgbClr val="003366"/>
          </a:solidFill>
          <a:ln w="9525">
            <a:noFill/>
            <a:miter lim="800000"/>
            <a:headEnd/>
            <a:tailEnd/>
          </a:ln>
          <a:effectLst/>
        </p:spPr>
        <p:txBody>
          <a:bodyPr>
            <a:spAutoFit/>
          </a:bodyPr>
          <a:lstStyle/>
          <a:p>
            <a:pPr>
              <a:spcBef>
                <a:spcPct val="50000"/>
              </a:spcBef>
            </a:pPr>
            <a:r>
              <a:rPr lang="en-US" sz="2800">
                <a:solidFill>
                  <a:schemeClr val="bg1"/>
                </a:solidFill>
                <a:ea typeface="Arial Unicode MS" pitchFamily="34" charset="-128"/>
                <a:cs typeface="Arial Unicode MS" pitchFamily="34" charset="-128"/>
              </a:rPr>
              <a:t>The hardest thing about reading Shakespeare is the language. In the more than 400 years since Macbeth was written, the English language has evolved, so that many words used in Elizabethan time have fallen out of usage and are now unfamiliar to us. In addition, much of Shakespeare’s work is written in blank or rhymed verse, adding an extra level of difficulty. Just remember that you want to get a good sense of what is happening and if you don’t understand every word, it’s okay! And, if it’s any consolation, it does get easier</a:t>
            </a:r>
          </a:p>
          <a:p>
            <a:pPr>
              <a:spcBef>
                <a:spcPct val="50000"/>
              </a:spcBef>
            </a:pPr>
            <a:endParaRPr lang="en-US" sz="2800">
              <a:solidFill>
                <a:schemeClr val="bg1"/>
              </a:solidFill>
            </a:endParaRPr>
          </a:p>
        </p:txBody>
      </p:sp>
      <p:sp>
        <p:nvSpPr>
          <p:cNvPr id="27654" name="Text Box 6"/>
          <p:cNvSpPr txBox="1">
            <a:spLocks noChangeArrowheads="1"/>
          </p:cNvSpPr>
          <p:nvPr/>
        </p:nvSpPr>
        <p:spPr bwMode="auto">
          <a:xfrm>
            <a:off x="755650" y="5949950"/>
            <a:ext cx="7772400" cy="457200"/>
          </a:xfrm>
          <a:prstGeom prst="rect">
            <a:avLst/>
          </a:prstGeom>
          <a:solidFill>
            <a:schemeClr val="tx1"/>
          </a:solidFill>
          <a:ln w="9525">
            <a:noFill/>
            <a:miter lim="800000"/>
            <a:headEnd/>
            <a:tailEnd/>
          </a:ln>
          <a:effectLst/>
        </p:spPr>
        <p:txBody>
          <a:bodyPr>
            <a:spAutoFit/>
          </a:bodyPr>
          <a:lstStyle/>
          <a:p>
            <a:pPr>
              <a:spcBef>
                <a:spcPct val="50000"/>
              </a:spcBef>
            </a:pPr>
            <a:r>
              <a:rPr lang="en-US" sz="2400">
                <a:solidFill>
                  <a:schemeClr val="bg1"/>
                </a:solidFill>
                <a:ea typeface="Arial Unicode MS" pitchFamily="34" charset="-128"/>
                <a:cs typeface="Arial Unicode MS" pitchFamily="34" charset="-128"/>
              </a:rPr>
              <a:t>Lets watch a short video about </a:t>
            </a:r>
            <a:r>
              <a:rPr lang="en-US" sz="2400">
                <a:solidFill>
                  <a:schemeClr val="bg1"/>
                </a:solidFill>
                <a:ea typeface="Arial Unicode MS" pitchFamily="34" charset="-128"/>
                <a:cs typeface="Arial Unicode MS" pitchFamily="34" charset="-128"/>
                <a:hlinkClick r:id="rId3"/>
                <a:hlinkMouseOver r:id="" action="ppaction://hlinkshowjump?jump=nextslide"/>
              </a:rPr>
              <a:t>The Language of Shakespeare</a:t>
            </a:r>
            <a:r>
              <a:rPr lang="en-US" sz="2400">
                <a:solidFill>
                  <a:schemeClr val="bg1"/>
                </a:solidFill>
                <a:ea typeface="Arial Unicode MS" pitchFamily="34" charset="-128"/>
                <a:cs typeface="Arial Unicode MS" pitchFamily="34" charset="-128"/>
                <a:hlinkClick r:id="rId3"/>
              </a:rPr>
              <a:t>.</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additive="base">
                                        <p:cTn id="7" dur="500" fill="hold"/>
                                        <p:tgtEl>
                                          <p:spTgt spid="27654"/>
                                        </p:tgtEl>
                                        <p:attrNameLst>
                                          <p:attrName>ppt_x</p:attrName>
                                        </p:attrNameLst>
                                      </p:cBhvr>
                                      <p:tavLst>
                                        <p:tav tm="0">
                                          <p:val>
                                            <p:strVal val="0-#ppt_w/2"/>
                                          </p:val>
                                        </p:tav>
                                        <p:tav tm="100000">
                                          <p:val>
                                            <p:strVal val="#ppt_x"/>
                                          </p:val>
                                        </p:tav>
                                      </p:tavLst>
                                    </p:anim>
                                    <p:anim calcmode="lin" valueType="num">
                                      <p:cBhvr additive="base">
                                        <p:cTn id="8" dur="500" fill="hold"/>
                                        <p:tgtEl>
                                          <p:spTgt spid="276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40" name="Section_B__Shakespeare_s_Use_of_Language.asx">
            <a:hlinkClick r:id="" action="ppaction://media"/>
          </p:cNvPr>
          <p:cNvPicPr>
            <a:picLocks noGrp="1" noRot="1" noChangeAspect="1" noChangeArrowheads="1"/>
          </p:cNvPicPr>
          <p:nvPr>
            <p:ph/>
            <a:videoFile r:link="rId1"/>
          </p:nvPr>
        </p:nvPicPr>
        <p:blipFill>
          <a:blip r:embed="rId4" cstate="print"/>
          <a:srcRect/>
          <a:stretch>
            <a:fillRect/>
          </a:stretch>
        </p:blipFill>
        <p:spPr>
          <a:xfrm>
            <a:off x="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0900" fill="hold"/>
                                        <p:tgtEl>
                                          <p:spTgt spid="12084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20840"/>
                </p:tgtEl>
              </p:cMediaNode>
            </p:video>
            <p:seq concurrent="1" nextAc="seek">
              <p:cTn id="8" restart="whenNotActive" fill="hold" evtFilter="cancelBubble" nodeType="interactiveSeq">
                <p:stCondLst>
                  <p:cond evt="onClick" delay="0">
                    <p:tgtEl>
                      <p:spTgt spid="12084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0840"/>
                                        </p:tgtEl>
                                      </p:cBhvr>
                                    </p:cmd>
                                  </p:childTnLst>
                                </p:cTn>
                              </p:par>
                            </p:childTnLst>
                          </p:cTn>
                        </p:par>
                      </p:childTnLst>
                    </p:cTn>
                  </p:par>
                </p:childTnLst>
              </p:cTn>
              <p:nextCondLst>
                <p:cond evt="onClick" delay="0">
                  <p:tgtEl>
                    <p:spTgt spid="12084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Section_A__Shakespeare_s_Life_and_Times.asx">
            <a:hlinkClick r:id="" action="ppaction://media"/>
          </p:cNvPr>
          <p:cNvPicPr>
            <a:picLocks noRot="1" noChangeAspect="1" noChangeArrowheads="1"/>
          </p:cNvPicPr>
          <p:nvPr>
            <a:videoFile r:link="rId1"/>
          </p:nvPr>
        </p:nvPicPr>
        <p:blipFill>
          <a:blip r:embed="rId4"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9366" fill="hold"/>
                                        <p:tgtEl>
                                          <p:spTgt spid="430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3013"/>
                </p:tgtEl>
              </p:cMediaNode>
            </p:video>
            <p:seq concurrent="1" nextAc="seek">
              <p:cTn id="8" restart="whenNotActive" fill="hold" evtFilter="cancelBubble" nodeType="interactiveSeq">
                <p:stCondLst>
                  <p:cond evt="onClick" delay="0">
                    <p:tgtEl>
                      <p:spTgt spid="430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3013"/>
                                        </p:tgtEl>
                                      </p:cBhvr>
                                    </p:cmd>
                                  </p:childTnLst>
                                </p:cTn>
                              </p:par>
                            </p:childTnLst>
                          </p:cTn>
                        </p:par>
                      </p:childTnLst>
                    </p:cTn>
                  </p:par>
                </p:childTnLst>
              </p:cTn>
              <p:nextCondLst>
                <p:cond evt="onClick" delay="0">
                  <p:tgtEl>
                    <p:spTgt spid="43013"/>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304800" y="1295400"/>
            <a:ext cx="4953000" cy="1219200"/>
          </a:xfrm>
          <a:solidFill>
            <a:srgbClr val="990000"/>
          </a:solidFill>
        </p:spPr>
        <p:txBody>
          <a:bodyPr/>
          <a:lstStyle/>
          <a:p>
            <a:r>
              <a:rPr lang="en-US" sz="8800">
                <a:latin typeface="Edwardian Script ITC" pitchFamily="66" charset="0"/>
              </a:rPr>
              <a:t>Act  Three</a:t>
            </a:r>
          </a:p>
        </p:txBody>
      </p:sp>
      <p:sp>
        <p:nvSpPr>
          <p:cNvPr id="47107" name="Rectangle 3"/>
          <p:cNvSpPr>
            <a:spLocks noGrp="1" noChangeArrowheads="1"/>
          </p:cNvSpPr>
          <p:nvPr>
            <p:ph type="subTitle" idx="1"/>
          </p:nvPr>
        </p:nvSpPr>
        <p:spPr>
          <a:xfrm>
            <a:off x="685800" y="2819400"/>
            <a:ext cx="4572000" cy="3200400"/>
          </a:xfrm>
        </p:spPr>
        <p:txBody>
          <a:bodyPr/>
          <a:lstStyle/>
          <a:p>
            <a:pPr>
              <a:lnSpc>
                <a:spcPct val="90000"/>
              </a:lnSpc>
            </a:pPr>
            <a:r>
              <a:rPr lang="en-US" sz="2800" b="1">
                <a:latin typeface="Monotype Corsiva" pitchFamily="66" charset="0"/>
              </a:rPr>
              <a:t>Quotable Quote:</a:t>
            </a:r>
            <a:endParaRPr lang="en-US" sz="2800">
              <a:latin typeface="Monotype Corsiva" pitchFamily="66" charset="0"/>
            </a:endParaRPr>
          </a:p>
          <a:p>
            <a:pPr>
              <a:lnSpc>
                <a:spcPct val="90000"/>
              </a:lnSpc>
            </a:pPr>
            <a:r>
              <a:rPr lang="en-US" sz="2800">
                <a:latin typeface="Monotype Corsiva" pitchFamily="66" charset="0"/>
              </a:rPr>
              <a:t>“Avaunt, and quit my sight!  Let the earth hide thee?  Thy bones are marrowless, thy blood is cold; Thou has no speculation in those eyes </a:t>
            </a:r>
          </a:p>
          <a:p>
            <a:pPr>
              <a:lnSpc>
                <a:spcPct val="90000"/>
              </a:lnSpc>
            </a:pPr>
            <a:r>
              <a:rPr lang="en-US" sz="2800">
                <a:latin typeface="Monotype Corsiva" pitchFamily="66" charset="0"/>
              </a:rPr>
              <a:t>Which thou dost glare with.”</a:t>
            </a:r>
          </a:p>
        </p:txBody>
      </p:sp>
      <p:sp>
        <p:nvSpPr>
          <p:cNvPr id="47108" name="Rectangle 4"/>
          <p:cNvSpPr>
            <a:spLocks noChangeArrowheads="1"/>
          </p:cNvSpPr>
          <p:nvPr/>
        </p:nvSpPr>
        <p:spPr bwMode="auto">
          <a:xfrm>
            <a:off x="-1717675" y="1263650"/>
            <a:ext cx="9144000" cy="0"/>
          </a:xfrm>
          <a:prstGeom prst="rect">
            <a:avLst/>
          </a:prstGeom>
          <a:noFill/>
          <a:ln w="9525">
            <a:noFill/>
            <a:miter lim="800000"/>
            <a:headEnd/>
            <a:tailEnd/>
          </a:ln>
          <a:effectLst/>
        </p:spPr>
        <p:txBody>
          <a:bodyPr>
            <a:spAutoFit/>
          </a:bodyPr>
          <a:lstStyle/>
          <a:p>
            <a:endParaRPr lang="en-US"/>
          </a:p>
        </p:txBody>
      </p:sp>
      <p:pic>
        <p:nvPicPr>
          <p:cNvPr id="47110" name="Picture 6" descr="Droeshout Engraving - First Folio Portrait Page">
            <a:hlinkClick r:id="rId3"/>
          </p:cNvPr>
          <p:cNvPicPr>
            <a:picLocks noChangeAspect="1" noChangeArrowheads="1"/>
          </p:cNvPicPr>
          <p:nvPr/>
        </p:nvPicPr>
        <p:blipFill>
          <a:blip r:embed="rId4" cstate="print"/>
          <a:srcRect/>
          <a:stretch>
            <a:fillRect/>
          </a:stretch>
        </p:blipFill>
        <p:spPr bwMode="auto">
          <a:xfrm>
            <a:off x="5181600" y="457200"/>
            <a:ext cx="3605213" cy="594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1000" fill="hold"/>
                                        <p:tgtEl>
                                          <p:spTgt spid="47106"/>
                                        </p:tgtEl>
                                        <p:attrNameLst>
                                          <p:attrName>ppt_w</p:attrName>
                                        </p:attrNameLst>
                                      </p:cBhvr>
                                      <p:tavLst>
                                        <p:tav tm="0">
                                          <p:val>
                                            <p:fltVal val="0"/>
                                          </p:val>
                                        </p:tav>
                                        <p:tav tm="100000">
                                          <p:val>
                                            <p:strVal val="#ppt_w"/>
                                          </p:val>
                                        </p:tav>
                                      </p:tavLst>
                                    </p:anim>
                                    <p:anim calcmode="lin" valueType="num">
                                      <p:cBhvr>
                                        <p:cTn id="8" dur="1000" fill="hold"/>
                                        <p:tgtEl>
                                          <p:spTgt spid="47106"/>
                                        </p:tgtEl>
                                        <p:attrNameLst>
                                          <p:attrName>ppt_h</p:attrName>
                                        </p:attrNameLst>
                                      </p:cBhvr>
                                      <p:tavLst>
                                        <p:tav tm="0">
                                          <p:val>
                                            <p:fltVal val="0"/>
                                          </p:val>
                                        </p:tav>
                                        <p:tav tm="100000">
                                          <p:val>
                                            <p:strVal val="#ppt_h"/>
                                          </p:val>
                                        </p:tav>
                                      </p:tavLst>
                                    </p:anim>
                                    <p:anim calcmode="lin" valueType="num">
                                      <p:cBhvr>
                                        <p:cTn id="9" dur="1000" fill="hold"/>
                                        <p:tgtEl>
                                          <p:spTgt spid="4710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710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47110"/>
                                        </p:tgtEl>
                                        <p:attrNameLst>
                                          <p:attrName>style.visibility</p:attrName>
                                        </p:attrNameLst>
                                      </p:cBhvr>
                                      <p:to>
                                        <p:strVal val="visible"/>
                                      </p:to>
                                    </p:set>
                                    <p:animEffect transition="in" filter="dissolve">
                                      <p:cBhvr>
                                        <p:cTn id="14" dur="500"/>
                                        <p:tgtEl>
                                          <p:spTgt spid="47110"/>
                                        </p:tgtEl>
                                      </p:cBhvr>
                                    </p:animEffect>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47107">
                                            <p:txEl>
                                              <p:pRg st="0" end="0"/>
                                            </p:txEl>
                                          </p:spTgt>
                                        </p:tgtEl>
                                        <p:attrNameLst>
                                          <p:attrName>style.visibility</p:attrName>
                                        </p:attrNameLst>
                                      </p:cBhvr>
                                      <p:to>
                                        <p:strVal val="visible"/>
                                      </p:to>
                                    </p:set>
                                    <p:anim calcmode="lin" valueType="num">
                                      <p:cBhvr additive="base">
                                        <p:cTn id="18" dur="500" fill="hold"/>
                                        <p:tgtEl>
                                          <p:spTgt spid="4710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710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autoUpdateAnimBg="0"/>
      <p:bldP spid="47107" grpId="0" build="p" autoUpdateAnimBg="0" advAuto="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4213" y="260350"/>
            <a:ext cx="7772400" cy="1143000"/>
          </a:xfrm>
          <a:solidFill>
            <a:schemeClr val="tx1"/>
          </a:solidFill>
        </p:spPr>
        <p:txBody>
          <a:bodyPr/>
          <a:lstStyle/>
          <a:p>
            <a:r>
              <a:rPr lang="en-US" sz="7200">
                <a:solidFill>
                  <a:srgbClr val="990000"/>
                </a:solidFill>
                <a:latin typeface="Edwardian Script ITC" pitchFamily="66" charset="0"/>
              </a:rPr>
              <a:t>Act Three, Scene One</a:t>
            </a:r>
          </a:p>
        </p:txBody>
      </p:sp>
      <p:sp>
        <p:nvSpPr>
          <p:cNvPr id="82947" name="Rectangle 3"/>
          <p:cNvSpPr>
            <a:spLocks noGrp="1" noChangeArrowheads="1"/>
          </p:cNvSpPr>
          <p:nvPr>
            <p:ph type="body" idx="1"/>
          </p:nvPr>
        </p:nvSpPr>
        <p:spPr>
          <a:xfrm>
            <a:off x="684213" y="1557338"/>
            <a:ext cx="7772400" cy="4114800"/>
          </a:xfrm>
          <a:solidFill>
            <a:schemeClr val="tx1"/>
          </a:solidFill>
        </p:spPr>
        <p:txBody>
          <a:bodyPr/>
          <a:lstStyle/>
          <a:p>
            <a:pPr>
              <a:buFontTx/>
              <a:buNone/>
            </a:pPr>
            <a:r>
              <a:rPr lang="en-US" sz="2800">
                <a:latin typeface="Monotype Corsiva" pitchFamily="66" charset="0"/>
              </a:rPr>
              <a:t>    </a:t>
            </a:r>
            <a:r>
              <a:rPr lang="en-US" sz="2800">
                <a:solidFill>
                  <a:srgbClr val="FFFF99"/>
                </a:solidFill>
                <a:latin typeface="Monotype Corsiva" pitchFamily="66" charset="0"/>
              </a:rPr>
              <a:t>If your remember, at the end of Act II, Banquo vowed that he would fight against “treasonous malice.”  That fact that the had done nothing since then does not speak well for his character.</a:t>
            </a:r>
            <a:r>
              <a:rPr lang="en-US" sz="2800">
                <a:latin typeface="Monotype Corsiva" pitchFamily="66" charset="0"/>
              </a:rPr>
              <a:t>   </a:t>
            </a:r>
            <a:r>
              <a:rPr lang="en-US" sz="2800">
                <a:solidFill>
                  <a:schemeClr val="bg1"/>
                </a:solidFill>
                <a:latin typeface="Monotype Corsiva" pitchFamily="66" charset="0"/>
              </a:rPr>
              <a:t>In this scene, Banquo, in his only soliloquy, expresses his suspicions about Macbeth, but remembers that the Witches prophesized that he, not Macbeth, would father a line of kings.  It now seems that he is more concerned with what the Witches promised him than he is abou the possibility of Macbeth’s wrongdoings.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684213" y="260350"/>
            <a:ext cx="7772400" cy="1143000"/>
          </a:xfrm>
          <a:solidFill>
            <a:schemeClr val="tx1"/>
          </a:solidFill>
        </p:spPr>
        <p:txBody>
          <a:bodyPr/>
          <a:lstStyle/>
          <a:p>
            <a:r>
              <a:rPr lang="en-US" sz="7200">
                <a:solidFill>
                  <a:srgbClr val="990000"/>
                </a:solidFill>
                <a:latin typeface="Edwardian Script ITC" pitchFamily="66" charset="0"/>
              </a:rPr>
              <a:t>Act Three, Scene One</a:t>
            </a:r>
          </a:p>
        </p:txBody>
      </p:sp>
      <p:sp>
        <p:nvSpPr>
          <p:cNvPr id="270339" name="Rectangle 3"/>
          <p:cNvSpPr>
            <a:spLocks noGrp="1" noChangeArrowheads="1"/>
          </p:cNvSpPr>
          <p:nvPr>
            <p:ph type="body" idx="1"/>
          </p:nvPr>
        </p:nvSpPr>
        <p:spPr>
          <a:xfrm>
            <a:off x="179388" y="1412875"/>
            <a:ext cx="8785225" cy="4330700"/>
          </a:xfrm>
          <a:solidFill>
            <a:schemeClr val="tx1"/>
          </a:solidFill>
        </p:spPr>
        <p:txBody>
          <a:bodyPr/>
          <a:lstStyle/>
          <a:p>
            <a:pPr>
              <a:buFontTx/>
              <a:buNone/>
            </a:pPr>
            <a:r>
              <a:rPr lang="en-US" sz="2800">
                <a:latin typeface="Monotype Corsiva" pitchFamily="66" charset="0"/>
              </a:rPr>
              <a:t>    </a:t>
            </a:r>
            <a:r>
              <a:rPr lang="en-US" sz="2800">
                <a:solidFill>
                  <a:srgbClr val="FFFF99"/>
                </a:solidFill>
                <a:latin typeface="Monotype Corsiva" pitchFamily="66" charset="0"/>
              </a:rPr>
              <a:t>Macbeth appears and reminds Banquo not to miss that evening’s banquet.  Through a series of not-so-subtle questions, Macbeth learns what Banquo plans to do during the day.</a:t>
            </a:r>
          </a:p>
          <a:p>
            <a:pPr>
              <a:buFontTx/>
              <a:buNone/>
            </a:pPr>
            <a:r>
              <a:rPr lang="en-US" sz="2800">
                <a:solidFill>
                  <a:srgbClr val="FFFF99"/>
                </a:solidFill>
                <a:latin typeface="Monotype Corsiva" pitchFamily="66" charset="0"/>
              </a:rPr>
              <a:t>   When he is finally alone, Macbeth reveals in another soliloquy that he has not gained anything by killing Duncan.   Macbeth feas Banquo and believes that he has destroyed his own peace of mind for the sake of Banquo’s children.  To remedy the situation, he has convinced two Murderers to kill Banquo and Banquo’s son, Fleance.  This shows a development in Macbeth’s degeneration.  He is willing to kill his friend because of the potential threat Banquo poses to his position.</a:t>
            </a:r>
            <a:endParaRPr lang="en-US" sz="2800">
              <a:solidFill>
                <a:schemeClr val="bg1"/>
              </a:solidFill>
              <a:latin typeface="Monotype Corsiva" pitchFamily="66"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684213" y="260350"/>
            <a:ext cx="7772400" cy="1008063"/>
          </a:xfrm>
          <a:solidFill>
            <a:schemeClr val="tx1"/>
          </a:solidFill>
        </p:spPr>
        <p:txBody>
          <a:bodyPr/>
          <a:lstStyle/>
          <a:p>
            <a:r>
              <a:rPr lang="en-US" sz="7200">
                <a:solidFill>
                  <a:srgbClr val="990000"/>
                </a:solidFill>
                <a:latin typeface="Edwardian Script ITC" pitchFamily="66" charset="0"/>
              </a:rPr>
              <a:t>Act Three, Scene Two</a:t>
            </a:r>
          </a:p>
        </p:txBody>
      </p:sp>
      <p:sp>
        <p:nvSpPr>
          <p:cNvPr id="272387" name="Rectangle 3"/>
          <p:cNvSpPr>
            <a:spLocks noGrp="1" noChangeArrowheads="1"/>
          </p:cNvSpPr>
          <p:nvPr>
            <p:ph type="body" idx="1"/>
          </p:nvPr>
        </p:nvSpPr>
        <p:spPr>
          <a:xfrm>
            <a:off x="395288" y="1484313"/>
            <a:ext cx="8497887" cy="4321175"/>
          </a:xfrm>
          <a:solidFill>
            <a:schemeClr val="tx1"/>
          </a:solidFill>
        </p:spPr>
        <p:txBody>
          <a:bodyPr/>
          <a:lstStyle/>
          <a:p>
            <a:pPr>
              <a:buFontTx/>
              <a:buNone/>
            </a:pPr>
            <a:r>
              <a:rPr lang="en-US" sz="2800">
                <a:latin typeface="Monotype Corsiva" pitchFamily="66" charset="0"/>
              </a:rPr>
              <a:t>   </a:t>
            </a:r>
            <a:r>
              <a:rPr lang="en-US" sz="2800">
                <a:solidFill>
                  <a:srgbClr val="FFFF99"/>
                </a:solidFill>
                <a:latin typeface="Monotype Corsiva" pitchFamily="66" charset="0"/>
              </a:rPr>
              <a:t>Lady Macbeth’s boast that “ A little water clears us of this deed” takes on ironic overtones in her “Naught’s had, all’s spent” soliloquy.  Her eventual demise is foreshadowed in this scene; she says that death would be better than a life plagued by “doubtful joy.”</a:t>
            </a:r>
          </a:p>
          <a:p>
            <a:pPr>
              <a:buFontTx/>
              <a:buNone/>
            </a:pPr>
            <a:r>
              <a:rPr lang="en-US" sz="2800">
                <a:solidFill>
                  <a:srgbClr val="FFFF99"/>
                </a:solidFill>
                <a:latin typeface="Monotype Corsiva" pitchFamily="66" charset="0"/>
              </a:rPr>
              <a:t>Macbeth appears and hints of a dreadful deed that is to be done.  It is obvious that she has had nothing to do with the planning of Banquo’s murder.  From here on in  the play, Macbeth will act alone.  He no longer needs to be prodded by his wife.</a:t>
            </a:r>
          </a:p>
          <a:p>
            <a:pPr>
              <a:buFontTx/>
              <a:buNone/>
            </a:pPr>
            <a:r>
              <a:rPr lang="en-US" sz="2800">
                <a:solidFill>
                  <a:srgbClr val="FFFF99"/>
                </a:solidFill>
                <a:latin typeface="Monotype Corsiva" pitchFamily="66" charset="0"/>
              </a:rPr>
              <a:t>The scene ends with Macbeth once again using imagery that reminds us of the Witches.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84213" y="260350"/>
            <a:ext cx="7772400" cy="1008063"/>
          </a:xfrm>
          <a:solidFill>
            <a:schemeClr val="tx1"/>
          </a:solidFill>
        </p:spPr>
        <p:txBody>
          <a:bodyPr/>
          <a:lstStyle/>
          <a:p>
            <a:r>
              <a:rPr lang="en-US" sz="7200">
                <a:solidFill>
                  <a:srgbClr val="990000"/>
                </a:solidFill>
                <a:latin typeface="Edwardian Script ITC" pitchFamily="66" charset="0"/>
              </a:rPr>
              <a:t>Act Three, Scene Three</a:t>
            </a:r>
          </a:p>
        </p:txBody>
      </p:sp>
      <p:sp>
        <p:nvSpPr>
          <p:cNvPr id="274435" name="Rectangle 3"/>
          <p:cNvSpPr>
            <a:spLocks noGrp="1" noChangeArrowheads="1"/>
          </p:cNvSpPr>
          <p:nvPr>
            <p:ph type="body" idx="1"/>
          </p:nvPr>
        </p:nvSpPr>
        <p:spPr>
          <a:xfrm>
            <a:off x="395288" y="1989138"/>
            <a:ext cx="8497887" cy="3240087"/>
          </a:xfrm>
          <a:solidFill>
            <a:schemeClr val="tx1"/>
          </a:solidFill>
        </p:spPr>
        <p:txBody>
          <a:bodyPr/>
          <a:lstStyle/>
          <a:p>
            <a:pPr>
              <a:buFontTx/>
              <a:buNone/>
            </a:pPr>
            <a:r>
              <a:rPr lang="en-US">
                <a:latin typeface="Monotype Corsiva" pitchFamily="66" charset="0"/>
              </a:rPr>
              <a:t>   </a:t>
            </a:r>
            <a:r>
              <a:rPr lang="en-US">
                <a:solidFill>
                  <a:srgbClr val="FFFF99"/>
                </a:solidFill>
                <a:latin typeface="Monotype Corsiva" pitchFamily="66" charset="0"/>
              </a:rPr>
              <a:t>A third Murderer joins the other two and they all wait for Banquo.  When Banquo and Fleance arrive, the Murderers attack, succeeding in killing Banquo, Fleance flees unharmed.</a:t>
            </a:r>
          </a:p>
          <a:p>
            <a:pPr>
              <a:buFontTx/>
              <a:buNone/>
            </a:pPr>
            <a:r>
              <a:rPr lang="en-US">
                <a:solidFill>
                  <a:srgbClr val="FFFF99"/>
                </a:solidFill>
                <a:latin typeface="Monotype Corsiva" pitchFamily="66" charset="0"/>
              </a:rPr>
              <a:t>This scene is a turning point for Macbeth. We know that he will not take well the news of Fleance’s escape.</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684213" y="260350"/>
            <a:ext cx="7772400" cy="1008063"/>
          </a:xfrm>
          <a:solidFill>
            <a:schemeClr val="tx1"/>
          </a:solidFill>
        </p:spPr>
        <p:txBody>
          <a:bodyPr/>
          <a:lstStyle/>
          <a:p>
            <a:r>
              <a:rPr lang="en-US" sz="7200">
                <a:solidFill>
                  <a:srgbClr val="990000"/>
                </a:solidFill>
                <a:latin typeface="Edwardian Script ITC" pitchFamily="66" charset="0"/>
              </a:rPr>
              <a:t>Act Three, Scene Three</a:t>
            </a:r>
          </a:p>
        </p:txBody>
      </p:sp>
      <p:sp>
        <p:nvSpPr>
          <p:cNvPr id="276483" name="Rectangle 3"/>
          <p:cNvSpPr>
            <a:spLocks noGrp="1" noChangeArrowheads="1"/>
          </p:cNvSpPr>
          <p:nvPr>
            <p:ph type="body" idx="1"/>
          </p:nvPr>
        </p:nvSpPr>
        <p:spPr>
          <a:xfrm>
            <a:off x="395288" y="1989138"/>
            <a:ext cx="8497887" cy="3240087"/>
          </a:xfrm>
          <a:solidFill>
            <a:schemeClr val="tx1"/>
          </a:solidFill>
        </p:spPr>
        <p:txBody>
          <a:bodyPr/>
          <a:lstStyle/>
          <a:p>
            <a:pPr>
              <a:buFontTx/>
              <a:buNone/>
            </a:pPr>
            <a:r>
              <a:rPr lang="en-US">
                <a:latin typeface="Monotype Corsiva" pitchFamily="66" charset="0"/>
              </a:rPr>
              <a:t>   </a:t>
            </a:r>
            <a:r>
              <a:rPr lang="en-US">
                <a:solidFill>
                  <a:srgbClr val="FFFF99"/>
                </a:solidFill>
                <a:latin typeface="Monotype Corsiva" pitchFamily="66" charset="0"/>
              </a:rPr>
              <a:t>Macbeth as the Third Murderer.</a:t>
            </a:r>
          </a:p>
          <a:p>
            <a:pPr>
              <a:buFontTx/>
              <a:buNone/>
            </a:pPr>
            <a:r>
              <a:rPr lang="en-US">
                <a:solidFill>
                  <a:srgbClr val="FFFF99"/>
                </a:solidFill>
                <a:latin typeface="Monotype Corsiva" pitchFamily="66" charset="0"/>
              </a:rPr>
              <a:t>Who was the third murderer?  Read Harold C.  Goddard’s literary conjecture on page 136 of the text.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684213" y="260350"/>
            <a:ext cx="7772400" cy="1008063"/>
          </a:xfrm>
          <a:solidFill>
            <a:schemeClr val="tx1"/>
          </a:solidFill>
        </p:spPr>
        <p:txBody>
          <a:bodyPr/>
          <a:lstStyle/>
          <a:p>
            <a:r>
              <a:rPr lang="en-US" sz="7200">
                <a:solidFill>
                  <a:srgbClr val="990000"/>
                </a:solidFill>
                <a:latin typeface="Edwardian Script ITC" pitchFamily="66" charset="0"/>
              </a:rPr>
              <a:t>Act Three, Scene Four</a:t>
            </a:r>
          </a:p>
        </p:txBody>
      </p:sp>
      <p:sp>
        <p:nvSpPr>
          <p:cNvPr id="278531" name="Rectangle 3"/>
          <p:cNvSpPr>
            <a:spLocks noGrp="1" noChangeArrowheads="1"/>
          </p:cNvSpPr>
          <p:nvPr>
            <p:ph type="body" idx="1"/>
          </p:nvPr>
        </p:nvSpPr>
        <p:spPr>
          <a:xfrm>
            <a:off x="395288" y="1341438"/>
            <a:ext cx="8497887" cy="4319587"/>
          </a:xfrm>
          <a:solidFill>
            <a:schemeClr val="tx1"/>
          </a:solidFill>
        </p:spPr>
        <p:txBody>
          <a:bodyPr/>
          <a:lstStyle/>
          <a:p>
            <a:pPr>
              <a:buFontTx/>
              <a:buNone/>
            </a:pPr>
            <a:r>
              <a:rPr lang="en-US">
                <a:latin typeface="Monotype Corsiva" pitchFamily="66" charset="0"/>
              </a:rPr>
              <a:t>   </a:t>
            </a:r>
            <a:r>
              <a:rPr lang="en-US">
                <a:solidFill>
                  <a:srgbClr val="FFFF99"/>
                </a:solidFill>
                <a:latin typeface="Monotype Corsiva" pitchFamily="66" charset="0"/>
              </a:rPr>
              <a:t>The joviality of the beginning of this banquet scene serves as a strong contrast to the violence and bloodshed of the previous scene.  Macbeth leaves the festivities and learns from the Murderer that Banquo is dead but Fleance has escaped.  This marks the beginning of Macbeth’s downfall.  He is now aware that he has not been able to thwart the prophecies of the Witches concerning Banquo.  It is at this point that Macbeth loses his composure and control.</a:t>
            </a:r>
          </a:p>
          <a:p>
            <a:pPr>
              <a:buFontTx/>
              <a:buNone/>
            </a:pPr>
            <a:r>
              <a:rPr lang="en-US">
                <a:solidFill>
                  <a:srgbClr val="FFFF99"/>
                </a:solidFill>
                <a:latin typeface="Monotype Corsiva" pitchFamily="66" charset="0"/>
              </a:rPr>
              <a:t>Banquo’s ghost appears—is it a true ghost or a false creation of Macbeth’s vivid imagination?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684213" y="260350"/>
            <a:ext cx="7772400" cy="1008063"/>
          </a:xfrm>
          <a:solidFill>
            <a:schemeClr val="tx1"/>
          </a:solidFill>
        </p:spPr>
        <p:txBody>
          <a:bodyPr/>
          <a:lstStyle/>
          <a:p>
            <a:r>
              <a:rPr lang="en-US" sz="7200">
                <a:solidFill>
                  <a:srgbClr val="990000"/>
                </a:solidFill>
                <a:latin typeface="Edwardian Script ITC" pitchFamily="66" charset="0"/>
              </a:rPr>
              <a:t>Act Three, Scene Four</a:t>
            </a:r>
          </a:p>
        </p:txBody>
      </p:sp>
      <p:sp>
        <p:nvSpPr>
          <p:cNvPr id="280579" name="Rectangle 3"/>
          <p:cNvSpPr>
            <a:spLocks noGrp="1" noChangeArrowheads="1"/>
          </p:cNvSpPr>
          <p:nvPr>
            <p:ph type="body" idx="1"/>
          </p:nvPr>
        </p:nvSpPr>
        <p:spPr>
          <a:xfrm>
            <a:off x="395288" y="1341438"/>
            <a:ext cx="8497887" cy="4319587"/>
          </a:xfrm>
          <a:solidFill>
            <a:schemeClr val="tx1"/>
          </a:solidFill>
        </p:spPr>
        <p:txBody>
          <a:bodyPr/>
          <a:lstStyle/>
          <a:p>
            <a:pPr>
              <a:buFontTx/>
              <a:buNone/>
            </a:pPr>
            <a:r>
              <a:rPr lang="en-US">
                <a:latin typeface="Monotype Corsiva" pitchFamily="66" charset="0"/>
              </a:rPr>
              <a:t>   </a:t>
            </a:r>
            <a:r>
              <a:rPr lang="en-US">
                <a:solidFill>
                  <a:srgbClr val="FFFF99"/>
                </a:solidFill>
                <a:latin typeface="Monotype Corsiva" pitchFamily="66" charset="0"/>
              </a:rPr>
              <a:t>Once the guests leave, the Macbeths discuss Macduff’s refusal to attend the banquet.  It is significant that Macduff is mentioned in this crucial scene because he will eventually be Macbeth’s nemesis.  Macbeth announces a the end of the scene that he intends to seek out the Weird Sisters to get more information from them, another indication of his continuing degeneration.  At the beginning of the play, the Witches sought him out.  Now he has reached the point where he is seeking them out.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684213" y="260350"/>
            <a:ext cx="7772400" cy="1008063"/>
          </a:xfrm>
          <a:solidFill>
            <a:schemeClr val="tx1"/>
          </a:solidFill>
        </p:spPr>
        <p:txBody>
          <a:bodyPr/>
          <a:lstStyle/>
          <a:p>
            <a:r>
              <a:rPr lang="en-US" sz="7200">
                <a:solidFill>
                  <a:srgbClr val="990000"/>
                </a:solidFill>
                <a:latin typeface="Edwardian Script ITC" pitchFamily="66" charset="0"/>
              </a:rPr>
              <a:t>Act Three, Scene Five</a:t>
            </a:r>
          </a:p>
        </p:txBody>
      </p:sp>
      <p:sp>
        <p:nvSpPr>
          <p:cNvPr id="282627" name="Rectangle 3"/>
          <p:cNvSpPr>
            <a:spLocks noGrp="1" noChangeArrowheads="1"/>
          </p:cNvSpPr>
          <p:nvPr>
            <p:ph type="body" idx="1"/>
          </p:nvPr>
        </p:nvSpPr>
        <p:spPr>
          <a:xfrm>
            <a:off x="395288" y="1341438"/>
            <a:ext cx="8497887" cy="4319587"/>
          </a:xfrm>
          <a:solidFill>
            <a:schemeClr val="tx1"/>
          </a:solidFill>
        </p:spPr>
        <p:txBody>
          <a:bodyPr/>
          <a:lstStyle/>
          <a:p>
            <a:pPr>
              <a:buFontTx/>
              <a:buNone/>
            </a:pPr>
            <a:r>
              <a:rPr lang="en-US">
                <a:latin typeface="Monotype Corsiva" pitchFamily="66" charset="0"/>
              </a:rPr>
              <a:t>   </a:t>
            </a:r>
            <a:r>
              <a:rPr lang="en-US">
                <a:solidFill>
                  <a:srgbClr val="FFFF99"/>
                </a:solidFill>
                <a:latin typeface="Monotype Corsiva" pitchFamily="66" charset="0"/>
              </a:rPr>
              <a:t>This scene adds little to the plot development of the play.  Its sole purpose is to give Hecate, the queen of the Witches, the opportunity of </a:t>
            </a:r>
            <a:r>
              <a:rPr lang="en-US" b="1">
                <a:solidFill>
                  <a:srgbClr val="FFFF00"/>
                </a:solidFill>
                <a:latin typeface="Monotype Corsiva" pitchFamily="66" charset="0"/>
              </a:rPr>
              <a:t>foreshadowing </a:t>
            </a:r>
            <a:r>
              <a:rPr lang="en-US">
                <a:solidFill>
                  <a:srgbClr val="FFFF99"/>
                </a:solidFill>
                <a:latin typeface="Monotype Corsiva" pitchFamily="66" charset="0"/>
              </a:rPr>
              <a:t>how the “instruments of darkness” will destroy Macbeth by filling him with over-confidence.  In Hecate’s words, “security/Is mortals chiefest enemy.”</a:t>
            </a:r>
          </a:p>
          <a:p>
            <a:pPr>
              <a:buFontTx/>
              <a:buNone/>
            </a:pPr>
            <a:r>
              <a:rPr lang="en-US">
                <a:solidFill>
                  <a:srgbClr val="FFFF99"/>
                </a:solidFill>
                <a:latin typeface="Monotype Corsiva" pitchFamily="66" charset="0"/>
              </a:rPr>
              <a:t>Most scholars agree that this scene was likely not written by Shakespeare.  Its author might have been Thomas Middleton; the song that the Witches sing as they exit is found in his play </a:t>
            </a:r>
            <a:r>
              <a:rPr lang="en-US" i="1" u="sng">
                <a:solidFill>
                  <a:srgbClr val="FFFF99"/>
                </a:solidFill>
                <a:latin typeface="Monotype Corsiva" pitchFamily="66" charset="0"/>
              </a:rPr>
              <a:t>The Witch</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684213" y="260350"/>
            <a:ext cx="7772400" cy="1008063"/>
          </a:xfrm>
          <a:solidFill>
            <a:schemeClr val="tx1"/>
          </a:solidFill>
        </p:spPr>
        <p:txBody>
          <a:bodyPr/>
          <a:lstStyle/>
          <a:p>
            <a:r>
              <a:rPr lang="en-US" sz="7200">
                <a:solidFill>
                  <a:srgbClr val="990000"/>
                </a:solidFill>
                <a:latin typeface="Edwardian Script ITC" pitchFamily="66" charset="0"/>
              </a:rPr>
              <a:t>Act Three, Scene Six</a:t>
            </a:r>
          </a:p>
        </p:txBody>
      </p:sp>
      <p:sp>
        <p:nvSpPr>
          <p:cNvPr id="284675" name="Rectangle 3"/>
          <p:cNvSpPr>
            <a:spLocks noGrp="1" noChangeArrowheads="1"/>
          </p:cNvSpPr>
          <p:nvPr>
            <p:ph type="body" idx="1"/>
          </p:nvPr>
        </p:nvSpPr>
        <p:spPr>
          <a:xfrm>
            <a:off x="395288" y="1341438"/>
            <a:ext cx="8497887" cy="4319587"/>
          </a:xfrm>
          <a:solidFill>
            <a:schemeClr val="tx1"/>
          </a:solidFill>
        </p:spPr>
        <p:txBody>
          <a:bodyPr/>
          <a:lstStyle/>
          <a:p>
            <a:pPr>
              <a:buFontTx/>
              <a:buNone/>
            </a:pPr>
            <a:r>
              <a:rPr lang="en-US">
                <a:latin typeface="Monotype Corsiva" pitchFamily="66" charset="0"/>
              </a:rPr>
              <a:t>   </a:t>
            </a:r>
            <a:r>
              <a:rPr lang="en-US">
                <a:solidFill>
                  <a:srgbClr val="FFFF99"/>
                </a:solidFill>
                <a:latin typeface="Monotype Corsiva" pitchFamily="66" charset="0"/>
              </a:rPr>
              <a:t>Act III ends with a short scene that summarizes much of the action that has occurred in the play.  Lennox, in his conversation with an unnamed Lord, gives us a sense of how Macbeth is now regarded by his subjects.  Lennox’s speech is characterized by unrestrained sarcasm.</a:t>
            </a:r>
          </a:p>
          <a:p>
            <a:pPr>
              <a:buFontTx/>
              <a:buNone/>
            </a:pPr>
            <a:r>
              <a:rPr lang="en-US">
                <a:solidFill>
                  <a:srgbClr val="FFFF99"/>
                </a:solidFill>
                <a:latin typeface="Monotype Corsiva" pitchFamily="66" charset="0"/>
              </a:rPr>
              <a:t>We also learn that Macduff is in disgrace and has taken refuge in England.  There he hopes to help Malcolm raise an army and return to free Scotland from Macbeth’s tyranny.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50000">
              <a:schemeClr val="tx1">
                <a:gamma/>
                <a:tint val="0"/>
                <a:invGamma/>
              </a:schemeClr>
            </a:gs>
            <a:gs pos="100000">
              <a:schemeClr val="tx1"/>
            </a:gs>
          </a:gsLst>
          <a:lin ang="5400000" scaled="1"/>
        </a:gradFill>
        <a:effectLst/>
      </p:bgPr>
    </p:bg>
    <p:spTree>
      <p:nvGrpSpPr>
        <p:cNvPr id="1" name=""/>
        <p:cNvGrpSpPr/>
        <p:nvPr/>
      </p:nvGrpSpPr>
      <p:grpSpPr>
        <a:xfrm>
          <a:off x="0" y="0"/>
          <a:ext cx="0" cy="0"/>
          <a:chOff x="0" y="0"/>
          <a:chExt cx="0" cy="0"/>
        </a:xfrm>
      </p:grpSpPr>
      <p:grpSp>
        <p:nvGrpSpPr>
          <p:cNvPr id="20489" name="Group 9"/>
          <p:cNvGrpSpPr>
            <a:grpSpLocks/>
          </p:cNvGrpSpPr>
          <p:nvPr/>
        </p:nvGrpSpPr>
        <p:grpSpPr bwMode="auto">
          <a:xfrm>
            <a:off x="0" y="692150"/>
            <a:ext cx="9144000" cy="5251450"/>
            <a:chOff x="0" y="0"/>
            <a:chExt cx="5760" cy="2976"/>
          </a:xfrm>
        </p:grpSpPr>
        <p:sp>
          <p:nvSpPr>
            <p:cNvPr id="20488" name="Rectangle 8"/>
            <p:cNvSpPr>
              <a:spLocks noChangeArrowheads="1"/>
            </p:cNvSpPr>
            <p:nvPr/>
          </p:nvSpPr>
          <p:spPr bwMode="auto">
            <a:xfrm>
              <a:off x="0" y="0"/>
              <a:ext cx="5760" cy="2976"/>
            </a:xfrm>
            <a:prstGeom prst="rect">
              <a:avLst/>
            </a:prstGeom>
            <a:solidFill>
              <a:srgbClr val="000099"/>
            </a:solidFill>
            <a:ln w="9525">
              <a:noFill/>
              <a:miter lim="800000"/>
              <a:headEnd/>
              <a:tailEnd/>
            </a:ln>
            <a:effectLst/>
          </p:spPr>
          <p:txBody>
            <a:bodyPr/>
            <a:lstStyle/>
            <a:p>
              <a:endParaRPr lang="en-US"/>
            </a:p>
          </p:txBody>
        </p:sp>
        <p:grpSp>
          <p:nvGrpSpPr>
            <p:cNvPr id="20487" name="Group 7"/>
            <p:cNvGrpSpPr>
              <a:grpSpLocks/>
            </p:cNvGrpSpPr>
            <p:nvPr/>
          </p:nvGrpSpPr>
          <p:grpSpPr bwMode="auto">
            <a:xfrm>
              <a:off x="0" y="0"/>
              <a:ext cx="5760" cy="2976"/>
              <a:chOff x="0" y="1704"/>
              <a:chExt cx="5760" cy="2976"/>
            </a:xfrm>
          </p:grpSpPr>
          <p:sp>
            <p:nvSpPr>
              <p:cNvPr id="20482" name="Rectangle 2"/>
              <p:cNvSpPr>
                <a:spLocks noChangeArrowheads="1"/>
              </p:cNvSpPr>
              <p:nvPr/>
            </p:nvSpPr>
            <p:spPr bwMode="auto">
              <a:xfrm>
                <a:off x="0" y="1704"/>
                <a:ext cx="5760" cy="1704"/>
              </a:xfrm>
              <a:prstGeom prst="rect">
                <a:avLst/>
              </a:prstGeom>
              <a:solidFill>
                <a:schemeClr val="tx1"/>
              </a:solidFill>
              <a:ln w="9525">
                <a:noFill/>
                <a:miter lim="800000"/>
                <a:headEnd/>
                <a:tailEnd/>
              </a:ln>
              <a:effectLst/>
            </p:spPr>
            <p:txBody>
              <a:bodyPr>
                <a:spAutoFit/>
              </a:bodyPr>
              <a:lstStyle/>
              <a:p>
                <a:endParaRPr lang="en-US"/>
              </a:p>
            </p:txBody>
          </p:sp>
          <p:grpSp>
            <p:nvGrpSpPr>
              <p:cNvPr id="20486" name="Group 6"/>
              <p:cNvGrpSpPr>
                <a:grpSpLocks/>
              </p:cNvGrpSpPr>
              <p:nvPr/>
            </p:nvGrpSpPr>
            <p:grpSpPr bwMode="auto">
              <a:xfrm>
                <a:off x="0" y="1704"/>
                <a:ext cx="2042" cy="2976"/>
                <a:chOff x="0" y="1704"/>
                <a:chExt cx="2042" cy="2976"/>
              </a:xfrm>
            </p:grpSpPr>
            <p:sp>
              <p:nvSpPr>
                <p:cNvPr id="20485" name="Rectangle 5"/>
                <p:cNvSpPr>
                  <a:spLocks noChangeArrowheads="1"/>
                </p:cNvSpPr>
                <p:nvPr/>
              </p:nvSpPr>
              <p:spPr bwMode="auto">
                <a:xfrm>
                  <a:off x="0" y="1704"/>
                  <a:ext cx="2042" cy="2976"/>
                </a:xfrm>
                <a:prstGeom prst="rect">
                  <a:avLst/>
                </a:prstGeom>
                <a:solidFill>
                  <a:srgbClr val="000099"/>
                </a:solidFill>
                <a:ln w="9525">
                  <a:noFill/>
                  <a:miter lim="800000"/>
                  <a:headEnd/>
                  <a:tailEnd/>
                </a:ln>
                <a:effectLst/>
              </p:spPr>
              <p:txBody>
                <a:bodyPr/>
                <a:lstStyle/>
                <a:p>
                  <a:endParaRPr lang="en-US"/>
                </a:p>
              </p:txBody>
            </p:sp>
            <p:sp>
              <p:nvSpPr>
                <p:cNvPr id="20483" name="Rectangle 3"/>
                <p:cNvSpPr>
                  <a:spLocks noChangeArrowheads="1"/>
                </p:cNvSpPr>
                <p:nvPr/>
              </p:nvSpPr>
              <p:spPr bwMode="auto">
                <a:xfrm>
                  <a:off x="0" y="1704"/>
                  <a:ext cx="2042" cy="2976"/>
                </a:xfrm>
                <a:prstGeom prst="rect">
                  <a:avLst/>
                </a:prstGeom>
                <a:solidFill>
                  <a:srgbClr val="000099"/>
                </a:solidFill>
                <a:ln w="9525">
                  <a:noFill/>
                  <a:miter lim="800000"/>
                  <a:headEnd/>
                  <a:tailEnd/>
                </a:ln>
                <a:effectLst/>
              </p:spPr>
              <p:txBody>
                <a:bodyPr/>
                <a:lstStyle/>
                <a:p>
                  <a:pPr algn="ctr">
                    <a:spcBef>
                      <a:spcPct val="0"/>
                    </a:spcBef>
                  </a:pPr>
                  <a:r>
                    <a:rPr lang="en-US" sz="2400">
                      <a:latin typeface="Times New Roman" pitchFamily="18" charset="0"/>
                    </a:rPr>
                    <a:t>  </a:t>
                  </a:r>
                  <a:r>
                    <a:rPr lang="en-US" sz="25600">
                      <a:latin typeface="Times New Roman" pitchFamily="18" charset="0"/>
                    </a:rPr>
                    <a:t> </a:t>
                  </a:r>
                  <a:r>
                    <a:rPr lang="en-US" sz="2400">
                      <a:latin typeface="Times New Roman" pitchFamily="18" charset="0"/>
                    </a:rPr>
                    <a:t>                                      </a:t>
                  </a:r>
                </a:p>
                <a:p>
                  <a:pPr algn="ctr" eaLnBrk="0" hangingPunct="0">
                    <a:spcBef>
                      <a:spcPct val="0"/>
                    </a:spcBef>
                  </a:pPr>
                  <a:endParaRPr lang="en-US" sz="2400">
                    <a:latin typeface="Times New Roman" pitchFamily="18" charset="0"/>
                  </a:endParaRPr>
                </a:p>
              </p:txBody>
            </p:sp>
          </p:grpSp>
        </p:grpSp>
      </p:grpSp>
      <p:sp>
        <p:nvSpPr>
          <p:cNvPr id="20490" name="Text Box 10"/>
          <p:cNvSpPr txBox="1">
            <a:spLocks noChangeArrowheads="1"/>
          </p:cNvSpPr>
          <p:nvPr/>
        </p:nvSpPr>
        <p:spPr bwMode="auto">
          <a:xfrm>
            <a:off x="4267200" y="1676400"/>
            <a:ext cx="4343400" cy="457200"/>
          </a:xfrm>
          <a:prstGeom prst="rect">
            <a:avLst/>
          </a:prstGeom>
          <a:noFill/>
          <a:ln w="9525">
            <a:noFill/>
            <a:miter lim="800000"/>
            <a:headEnd/>
            <a:tailEnd/>
          </a:ln>
          <a:effectLst/>
        </p:spPr>
        <p:txBody>
          <a:bodyPr>
            <a:spAutoFit/>
          </a:bodyPr>
          <a:lstStyle/>
          <a:p>
            <a:pPr>
              <a:spcBef>
                <a:spcPct val="50000"/>
              </a:spcBef>
            </a:pPr>
            <a:endParaRPr lang="en-US" sz="2400">
              <a:latin typeface="Times New Roman" pitchFamily="18" charset="0"/>
            </a:endParaRPr>
          </a:p>
        </p:txBody>
      </p:sp>
      <p:sp>
        <p:nvSpPr>
          <p:cNvPr id="20492" name="Text Box 12"/>
          <p:cNvSpPr txBox="1">
            <a:spLocks noChangeArrowheads="1"/>
          </p:cNvSpPr>
          <p:nvPr/>
        </p:nvSpPr>
        <p:spPr bwMode="auto">
          <a:xfrm>
            <a:off x="3419475" y="692150"/>
            <a:ext cx="4752975" cy="1431925"/>
          </a:xfrm>
          <a:prstGeom prst="rect">
            <a:avLst/>
          </a:prstGeom>
          <a:noFill/>
          <a:ln w="9525">
            <a:noFill/>
            <a:miter lim="800000"/>
            <a:headEnd/>
            <a:tailEnd/>
          </a:ln>
          <a:effectLst/>
        </p:spPr>
        <p:txBody>
          <a:bodyPr>
            <a:spAutoFit/>
          </a:bodyPr>
          <a:lstStyle/>
          <a:p>
            <a:pPr>
              <a:spcBef>
                <a:spcPct val="0"/>
              </a:spcBef>
            </a:pPr>
            <a:r>
              <a:rPr lang="en-US" sz="4000" b="1">
                <a:solidFill>
                  <a:srgbClr val="FFFF99"/>
                </a:solidFill>
                <a:ea typeface="Arial Unicode MS" pitchFamily="34" charset="-128"/>
                <a:cs typeface="Arial Unicode MS" pitchFamily="34" charset="-128"/>
              </a:rPr>
              <a:t>“</a:t>
            </a:r>
            <a:r>
              <a:rPr lang="en-US" sz="2400" b="1" i="1">
                <a:solidFill>
                  <a:srgbClr val="FFFF99"/>
                </a:solidFill>
                <a:latin typeface="Times New Roman" pitchFamily="18" charset="0"/>
              </a:rPr>
              <a:t>By the pricking of my thumbs, </a:t>
            </a:r>
          </a:p>
          <a:p>
            <a:pPr>
              <a:spcBef>
                <a:spcPct val="0"/>
              </a:spcBef>
            </a:pPr>
            <a:r>
              <a:rPr lang="en-US" sz="2400" b="1" i="1">
                <a:solidFill>
                  <a:srgbClr val="FFFF99"/>
                </a:solidFill>
                <a:latin typeface="Times New Roman" pitchFamily="18" charset="0"/>
              </a:rPr>
              <a:t>Something wicked this way comes.”   IV,i,44-45</a:t>
            </a:r>
          </a:p>
        </p:txBody>
      </p:sp>
      <p:pic>
        <p:nvPicPr>
          <p:cNvPr id="20495" name="Picture 15" descr="macbeth"/>
          <p:cNvPicPr>
            <a:picLocks noChangeAspect="1" noChangeArrowheads="1"/>
          </p:cNvPicPr>
          <p:nvPr/>
        </p:nvPicPr>
        <p:blipFill>
          <a:blip r:embed="rId3" cstate="print"/>
          <a:srcRect/>
          <a:stretch>
            <a:fillRect/>
          </a:stretch>
        </p:blipFill>
        <p:spPr bwMode="auto">
          <a:xfrm>
            <a:off x="395288" y="2276475"/>
            <a:ext cx="8066087" cy="28559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2"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684213" y="260350"/>
            <a:ext cx="7772400" cy="1008063"/>
          </a:xfrm>
          <a:solidFill>
            <a:schemeClr val="tx1"/>
          </a:solidFill>
        </p:spPr>
        <p:txBody>
          <a:bodyPr/>
          <a:lstStyle/>
          <a:p>
            <a:r>
              <a:rPr lang="en-US" sz="7200">
                <a:solidFill>
                  <a:srgbClr val="990000"/>
                </a:solidFill>
                <a:latin typeface="Edwardian Script ITC" pitchFamily="66" charset="0"/>
              </a:rPr>
              <a:t>Act Three, Scene Six</a:t>
            </a:r>
          </a:p>
        </p:txBody>
      </p:sp>
      <p:sp>
        <p:nvSpPr>
          <p:cNvPr id="286723" name="Rectangle 3"/>
          <p:cNvSpPr>
            <a:spLocks noGrp="1" noChangeArrowheads="1"/>
          </p:cNvSpPr>
          <p:nvPr>
            <p:ph type="body" idx="1"/>
          </p:nvPr>
        </p:nvSpPr>
        <p:spPr>
          <a:xfrm>
            <a:off x="395288" y="1341438"/>
            <a:ext cx="8497887" cy="4319587"/>
          </a:xfrm>
          <a:solidFill>
            <a:schemeClr val="tx1"/>
          </a:solidFill>
        </p:spPr>
        <p:txBody>
          <a:bodyPr/>
          <a:lstStyle/>
          <a:p>
            <a:pPr>
              <a:buFontTx/>
              <a:buNone/>
            </a:pPr>
            <a:r>
              <a:rPr lang="en-US">
                <a:latin typeface="Monotype Corsiva" pitchFamily="66" charset="0"/>
              </a:rPr>
              <a:t>   </a:t>
            </a:r>
            <a:r>
              <a:rPr lang="en-US">
                <a:solidFill>
                  <a:srgbClr val="FFFF99"/>
                </a:solidFill>
                <a:latin typeface="Monotype Corsiva" pitchFamily="66" charset="0"/>
              </a:rPr>
              <a:t>To Note:</a:t>
            </a:r>
          </a:p>
          <a:p>
            <a:pPr>
              <a:buFontTx/>
              <a:buNone/>
            </a:pPr>
            <a:r>
              <a:rPr lang="en-US">
                <a:solidFill>
                  <a:srgbClr val="FFFF99"/>
                </a:solidFill>
                <a:latin typeface="Monotype Corsiva" pitchFamily="66" charset="0"/>
              </a:rPr>
              <a:t>In this scene it is not clear that Macbeth knows that Macduff has fled to England.  Why then is Macbeth surprised a the end of the next scene when he is informed that Macduff has gone?  This inconsistency may be evidence that the play was hastily and carelessly edited before it was printed in 1623</a:t>
            </a:r>
            <a:endParaRPr lang="en-US" i="1" u="sng">
              <a:solidFill>
                <a:srgbClr val="FFFF99"/>
              </a:solidFill>
              <a:latin typeface="Monotype Corsiva" pitchFamily="66" charset="0"/>
            </a:endParaRPr>
          </a:p>
          <a:p>
            <a:pPr>
              <a:buFontTx/>
              <a:buNone/>
            </a:pPr>
            <a:endParaRPr lang="en-US">
              <a:solidFill>
                <a:srgbClr val="FFFF99"/>
              </a:solidFill>
              <a:latin typeface="Monotype Corsiva" pitchFamily="66"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4213" y="260350"/>
            <a:ext cx="7772400" cy="1143000"/>
          </a:xfrm>
          <a:solidFill>
            <a:schemeClr val="tx1"/>
          </a:solidFill>
        </p:spPr>
        <p:txBody>
          <a:bodyPr/>
          <a:lstStyle/>
          <a:p>
            <a:r>
              <a:rPr lang="en-US" sz="8800" b="1">
                <a:solidFill>
                  <a:srgbClr val="990000"/>
                </a:solidFill>
                <a:latin typeface="Edwardian Script ITC" pitchFamily="66" charset="0"/>
              </a:rPr>
              <a:t>Act Four</a:t>
            </a:r>
          </a:p>
        </p:txBody>
      </p:sp>
      <p:sp>
        <p:nvSpPr>
          <p:cNvPr id="84995" name="Rectangle 3"/>
          <p:cNvSpPr>
            <a:spLocks noGrp="1" noChangeArrowheads="1"/>
          </p:cNvSpPr>
          <p:nvPr>
            <p:ph type="body" idx="1"/>
          </p:nvPr>
        </p:nvSpPr>
        <p:spPr>
          <a:xfrm>
            <a:off x="827088" y="4581525"/>
            <a:ext cx="7632700" cy="936625"/>
          </a:xfrm>
          <a:solidFill>
            <a:schemeClr val="bg2"/>
          </a:solidFill>
        </p:spPr>
        <p:txBody>
          <a:bodyPr/>
          <a:lstStyle/>
          <a:p>
            <a:pPr>
              <a:lnSpc>
                <a:spcPct val="90000"/>
              </a:lnSpc>
              <a:buFontTx/>
              <a:buNone/>
            </a:pPr>
            <a:r>
              <a:rPr lang="en-US" sz="2800">
                <a:latin typeface="Monotype Corsiva" pitchFamily="66" charset="0"/>
              </a:rPr>
              <a:t>    </a:t>
            </a:r>
            <a:r>
              <a:rPr lang="en-US" sz="2800">
                <a:solidFill>
                  <a:srgbClr val="800000"/>
                </a:solidFill>
                <a:latin typeface="Monotype Corsiva" pitchFamily="66" charset="0"/>
              </a:rPr>
              <a:t>“</a:t>
            </a:r>
            <a:r>
              <a:rPr lang="en-US" sz="4400">
                <a:solidFill>
                  <a:srgbClr val="800000"/>
                </a:solidFill>
                <a:latin typeface="Monotype Corsiva" pitchFamily="66" charset="0"/>
              </a:rPr>
              <a:t>Something wicked this way comes”</a:t>
            </a:r>
          </a:p>
          <a:p>
            <a:pPr>
              <a:lnSpc>
                <a:spcPct val="90000"/>
              </a:lnSpc>
              <a:buFontTx/>
              <a:buNone/>
            </a:pPr>
            <a:endParaRPr lang="en-US" sz="4400" b="1">
              <a:solidFill>
                <a:srgbClr val="800000"/>
              </a:solidFill>
              <a:latin typeface="Monotype Corsiva" pitchFamily="66"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solidFill>
            <a:schemeClr val="bg1"/>
          </a:solidFill>
          <a:ln>
            <a:solidFill>
              <a:schemeClr val="bg1"/>
            </a:solidFill>
          </a:ln>
        </p:spPr>
        <p:txBody>
          <a:bodyPr/>
          <a:lstStyle/>
          <a:p>
            <a:r>
              <a:rPr lang="en-US" sz="7200">
                <a:solidFill>
                  <a:srgbClr val="800000"/>
                </a:solidFill>
                <a:latin typeface="Edwardian Script ITC" pitchFamily="66" charset="0"/>
              </a:rPr>
              <a:t>Act Four, Scene One</a:t>
            </a:r>
          </a:p>
        </p:txBody>
      </p:sp>
      <p:sp>
        <p:nvSpPr>
          <p:cNvPr id="104451" name="Rectangle 3"/>
          <p:cNvSpPr>
            <a:spLocks noGrp="1" noChangeArrowheads="1"/>
          </p:cNvSpPr>
          <p:nvPr>
            <p:ph type="body" idx="1"/>
          </p:nvPr>
        </p:nvSpPr>
        <p:spPr>
          <a:solidFill>
            <a:schemeClr val="tx1"/>
          </a:solidFill>
        </p:spPr>
        <p:txBody>
          <a:bodyPr/>
          <a:lstStyle/>
          <a:p>
            <a:pPr>
              <a:buFont typeface="Wingdings" pitchFamily="2" charset="2"/>
              <a:buChar char="v"/>
            </a:pPr>
            <a:r>
              <a:rPr lang="en-US" sz="2800">
                <a:solidFill>
                  <a:schemeClr val="bg1"/>
                </a:solidFill>
                <a:latin typeface="Monotype Corsiva" pitchFamily="66" charset="0"/>
              </a:rPr>
              <a:t>This scene opens with the Witches performing a ritual around a boiling cauldron.  “Something wicked this way comes,” they say when Macbeth approaches, a further indication of his corruption.</a:t>
            </a:r>
          </a:p>
          <a:p>
            <a:pPr>
              <a:buFont typeface="Wingdings" pitchFamily="2" charset="2"/>
              <a:buChar char="v"/>
            </a:pPr>
            <a:r>
              <a:rPr lang="en-US" sz="2800">
                <a:solidFill>
                  <a:schemeClr val="bg1"/>
                </a:solidFill>
                <a:latin typeface="Monotype Corsiva" pitchFamily="66" charset="0"/>
              </a:rPr>
              <a:t>Macbeth demands to know the answers to his questions, and the Witches summon their masters to respond.  First Macbeth is warned to beware Macduff.  But then he is informed that no one born of a woman can harm him.  Finally he is told that he will never be vanquished tll Birnam Wood comes to Dunsinane.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solidFill>
            <a:schemeClr val="bg1"/>
          </a:solidFill>
          <a:ln>
            <a:solidFill>
              <a:schemeClr val="bg1"/>
            </a:solidFill>
          </a:ln>
        </p:spPr>
        <p:txBody>
          <a:bodyPr/>
          <a:lstStyle/>
          <a:p>
            <a:r>
              <a:rPr lang="en-US" sz="7200">
                <a:solidFill>
                  <a:srgbClr val="800000"/>
                </a:solidFill>
                <a:latin typeface="Edwardian Script ITC" pitchFamily="66" charset="0"/>
              </a:rPr>
              <a:t>Act Four, Scene One</a:t>
            </a:r>
          </a:p>
        </p:txBody>
      </p:sp>
      <p:sp>
        <p:nvSpPr>
          <p:cNvPr id="289795" name="Rectangle 3"/>
          <p:cNvSpPr>
            <a:spLocks noGrp="1" noChangeArrowheads="1"/>
          </p:cNvSpPr>
          <p:nvPr>
            <p:ph type="body" idx="1"/>
          </p:nvPr>
        </p:nvSpPr>
        <p:spPr>
          <a:solidFill>
            <a:schemeClr val="tx1"/>
          </a:solidFill>
        </p:spPr>
        <p:txBody>
          <a:bodyPr/>
          <a:lstStyle/>
          <a:p>
            <a:pPr>
              <a:buFont typeface="Wingdings" pitchFamily="2" charset="2"/>
              <a:buChar char="v"/>
            </a:pPr>
            <a:r>
              <a:rPr lang="en-US" sz="2800">
                <a:solidFill>
                  <a:schemeClr val="bg1"/>
                </a:solidFill>
                <a:latin typeface="Monotype Corsiva" pitchFamily="66" charset="0"/>
              </a:rPr>
              <a:t>The last two predictions fill him with confidence and hope.  Macbeth is still anxious to know if Banquo’s children will become kings.  A line of eight kings appears, with Banquo at the rear of the procession.  The Witches disappear after performing a dance, leaving the dismayed Macbeth alone.</a:t>
            </a:r>
          </a:p>
          <a:p>
            <a:pPr>
              <a:buFont typeface="Wingdings" pitchFamily="2" charset="2"/>
              <a:buChar char="v"/>
            </a:pPr>
            <a:r>
              <a:rPr lang="en-US" sz="2800">
                <a:solidFill>
                  <a:schemeClr val="bg1"/>
                </a:solidFill>
                <a:latin typeface="Monotype Corsiva" pitchFamily="66" charset="0"/>
              </a:rPr>
              <a:t>Lennox appears and announces that Macduff has fled to England.  This surprises Macbeth, and he vows to have everyone at Macduff’s castle—wife, children, and servants—killed.</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611188" y="609600"/>
            <a:ext cx="7847012" cy="1666875"/>
          </a:xfrm>
          <a:solidFill>
            <a:schemeClr val="bg1"/>
          </a:solidFill>
          <a:ln>
            <a:solidFill>
              <a:schemeClr val="bg1"/>
            </a:solidFill>
          </a:ln>
        </p:spPr>
        <p:txBody>
          <a:bodyPr/>
          <a:lstStyle/>
          <a:p>
            <a:r>
              <a:rPr lang="en-US" sz="7200">
                <a:solidFill>
                  <a:srgbClr val="800000"/>
                </a:solidFill>
                <a:latin typeface="Edwardian Script ITC" pitchFamily="66" charset="0"/>
              </a:rPr>
              <a:t>Act Four, Scene One: Double Meanings </a:t>
            </a:r>
          </a:p>
        </p:txBody>
      </p:sp>
      <p:sp>
        <p:nvSpPr>
          <p:cNvPr id="291843" name="Rectangle 3"/>
          <p:cNvSpPr>
            <a:spLocks noGrp="1" noChangeArrowheads="1"/>
          </p:cNvSpPr>
          <p:nvPr>
            <p:ph type="body" idx="1"/>
          </p:nvPr>
        </p:nvSpPr>
        <p:spPr>
          <a:xfrm>
            <a:off x="685800" y="2492375"/>
            <a:ext cx="7772400" cy="3603625"/>
          </a:xfrm>
          <a:solidFill>
            <a:schemeClr val="tx1"/>
          </a:solidFill>
        </p:spPr>
        <p:txBody>
          <a:bodyPr/>
          <a:lstStyle/>
          <a:p>
            <a:pPr>
              <a:buFont typeface="Wingdings" pitchFamily="2" charset="2"/>
              <a:buChar char="v"/>
            </a:pPr>
            <a:r>
              <a:rPr lang="en-US" sz="2800">
                <a:solidFill>
                  <a:schemeClr val="bg1"/>
                </a:solidFill>
                <a:latin typeface="Monotype Corsiva" pitchFamily="66" charset="0"/>
              </a:rPr>
              <a:t>Earlier in the play, Banquo warned Macbeth that the “instruments of darkness…Win us with honest trifles, to betray us/In deepest consequence.”  This suggest that we should not take at face value anything that the Witches say.  On the surface, the two prophecies  offer Macbeth assurance of invulnerability.  How else might have the prophecies be interpreted?  What other meanings could the words have had?</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611188" y="609600"/>
            <a:ext cx="7847012" cy="1666875"/>
          </a:xfrm>
          <a:solidFill>
            <a:schemeClr val="bg1"/>
          </a:solidFill>
          <a:ln>
            <a:solidFill>
              <a:schemeClr val="bg1"/>
            </a:solidFill>
          </a:ln>
        </p:spPr>
        <p:txBody>
          <a:bodyPr/>
          <a:lstStyle/>
          <a:p>
            <a:r>
              <a:rPr lang="en-US" sz="7200">
                <a:solidFill>
                  <a:srgbClr val="800000"/>
                </a:solidFill>
                <a:latin typeface="Edwardian Script ITC" pitchFamily="66" charset="0"/>
              </a:rPr>
              <a:t>Act Four, Scene Two</a:t>
            </a:r>
          </a:p>
        </p:txBody>
      </p:sp>
      <p:sp>
        <p:nvSpPr>
          <p:cNvPr id="293891" name="Rectangle 3"/>
          <p:cNvSpPr>
            <a:spLocks noGrp="1" noChangeArrowheads="1"/>
          </p:cNvSpPr>
          <p:nvPr>
            <p:ph type="body" idx="1"/>
          </p:nvPr>
        </p:nvSpPr>
        <p:spPr>
          <a:xfrm>
            <a:off x="685800" y="2492375"/>
            <a:ext cx="7772400" cy="3603625"/>
          </a:xfrm>
          <a:solidFill>
            <a:schemeClr val="tx1"/>
          </a:solidFill>
        </p:spPr>
        <p:txBody>
          <a:bodyPr/>
          <a:lstStyle/>
          <a:p>
            <a:pPr>
              <a:buFont typeface="Wingdings" pitchFamily="2" charset="2"/>
              <a:buChar char="v"/>
            </a:pPr>
            <a:r>
              <a:rPr lang="en-US" sz="2800">
                <a:solidFill>
                  <a:schemeClr val="bg1"/>
                </a:solidFill>
                <a:latin typeface="Monotype Corsiva" pitchFamily="66" charset="0"/>
              </a:rPr>
              <a:t>Ross attempts to comfort Lady Macduff, whose husband has fled to England, in effect abandoning his family.  When Ross leaves, we are treated to a tender family scene involving Lady Macduff and her young son.  But this brief  moment of humour is followed by shocking brutality.  A Messenger arrives to warn Lady Macduff of approaching danger.  The warning comes too late.  Several  Murderers enter and begin the slaughter of everyone within the castle.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611188" y="609600"/>
            <a:ext cx="7847012" cy="1666875"/>
          </a:xfrm>
          <a:solidFill>
            <a:schemeClr val="bg1"/>
          </a:solidFill>
          <a:ln>
            <a:solidFill>
              <a:schemeClr val="bg1"/>
            </a:solidFill>
          </a:ln>
        </p:spPr>
        <p:txBody>
          <a:bodyPr/>
          <a:lstStyle/>
          <a:p>
            <a:r>
              <a:rPr lang="en-US" sz="7200">
                <a:solidFill>
                  <a:srgbClr val="800000"/>
                </a:solidFill>
                <a:latin typeface="Edwardian Script ITC" pitchFamily="66" charset="0"/>
              </a:rPr>
              <a:t>Act Four, Scene Two: Prose vs. Poetry</a:t>
            </a:r>
          </a:p>
        </p:txBody>
      </p:sp>
      <p:sp>
        <p:nvSpPr>
          <p:cNvPr id="297987" name="Rectangle 3"/>
          <p:cNvSpPr>
            <a:spLocks noGrp="1" noChangeArrowheads="1"/>
          </p:cNvSpPr>
          <p:nvPr>
            <p:ph type="body" idx="1"/>
          </p:nvPr>
        </p:nvSpPr>
        <p:spPr>
          <a:xfrm>
            <a:off x="685800" y="2492375"/>
            <a:ext cx="7772400" cy="3603625"/>
          </a:xfrm>
          <a:solidFill>
            <a:schemeClr val="tx1"/>
          </a:solidFill>
        </p:spPr>
        <p:txBody>
          <a:bodyPr/>
          <a:lstStyle/>
          <a:p>
            <a:pPr>
              <a:buFont typeface="Wingdings" pitchFamily="2" charset="2"/>
              <a:buChar char="v"/>
            </a:pPr>
            <a:r>
              <a:rPr lang="en-US" sz="2800">
                <a:solidFill>
                  <a:schemeClr val="bg1"/>
                </a:solidFill>
                <a:latin typeface="Monotype Corsiva" pitchFamily="66" charset="0"/>
              </a:rPr>
              <a:t>The dialogue between Lady Macduff and her son is written in </a:t>
            </a:r>
            <a:r>
              <a:rPr lang="en-US" sz="2800" b="1">
                <a:solidFill>
                  <a:srgbClr val="FFFF00"/>
                </a:solidFill>
                <a:latin typeface="Monotype Corsiva" pitchFamily="66" charset="0"/>
              </a:rPr>
              <a:t>prose vs. blank verse</a:t>
            </a:r>
            <a:r>
              <a:rPr lang="en-US" sz="2800">
                <a:solidFill>
                  <a:srgbClr val="FFFF00"/>
                </a:solidFill>
                <a:latin typeface="Monotype Corsiva" pitchFamily="66" charset="0"/>
              </a:rPr>
              <a:t>.</a:t>
            </a:r>
            <a:r>
              <a:rPr lang="en-US" sz="2800">
                <a:solidFill>
                  <a:schemeClr val="bg1"/>
                </a:solidFill>
                <a:latin typeface="Monotype Corsiva" pitchFamily="66" charset="0"/>
              </a:rPr>
              <a:t>  Why might have Shakespeare opted for prose?  What effect has it created?</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611188" y="609600"/>
            <a:ext cx="7847012" cy="1666875"/>
          </a:xfrm>
          <a:solidFill>
            <a:schemeClr val="bg1"/>
          </a:solidFill>
          <a:ln>
            <a:solidFill>
              <a:schemeClr val="bg1"/>
            </a:solidFill>
          </a:ln>
        </p:spPr>
        <p:txBody>
          <a:bodyPr/>
          <a:lstStyle/>
          <a:p>
            <a:r>
              <a:rPr lang="en-US" sz="7200">
                <a:solidFill>
                  <a:srgbClr val="800000"/>
                </a:solidFill>
                <a:latin typeface="Edwardian Script ITC" pitchFamily="66" charset="0"/>
              </a:rPr>
              <a:t>Act Four, Scene Two: The Role of Ross</a:t>
            </a:r>
          </a:p>
        </p:txBody>
      </p:sp>
      <p:sp>
        <p:nvSpPr>
          <p:cNvPr id="295939" name="Rectangle 3"/>
          <p:cNvSpPr>
            <a:spLocks noGrp="1" noChangeArrowheads="1"/>
          </p:cNvSpPr>
          <p:nvPr>
            <p:ph type="body" idx="1"/>
          </p:nvPr>
        </p:nvSpPr>
        <p:spPr>
          <a:xfrm>
            <a:off x="685800" y="2492375"/>
            <a:ext cx="7772400" cy="3603625"/>
          </a:xfrm>
          <a:solidFill>
            <a:schemeClr val="tx1"/>
          </a:solidFill>
        </p:spPr>
        <p:txBody>
          <a:bodyPr/>
          <a:lstStyle/>
          <a:p>
            <a:pPr>
              <a:buFont typeface="Wingdings" pitchFamily="2" charset="2"/>
              <a:buChar char="v"/>
            </a:pPr>
            <a:r>
              <a:rPr lang="en-US" sz="2800">
                <a:solidFill>
                  <a:schemeClr val="bg1"/>
                </a:solidFill>
                <a:latin typeface="Monotype Corsiva" pitchFamily="66" charset="0"/>
              </a:rPr>
              <a:t>The Role of Ross:  Moments after Ross leaves, the Murderers arrive.  In Polanski’s film version of this scene, Ross is shown letting the Murderers in.  Polanski also has Ross appear as the Third Murderer (Act III). </a:t>
            </a:r>
          </a:p>
          <a:p>
            <a:pPr>
              <a:buFont typeface="Wingdings" pitchFamily="2" charset="2"/>
              <a:buChar char="v"/>
            </a:pPr>
            <a:r>
              <a:rPr lang="en-US" sz="2800">
                <a:solidFill>
                  <a:schemeClr val="bg1"/>
                </a:solidFill>
                <a:latin typeface="Monotype Corsiva" pitchFamily="66" charset="0"/>
              </a:rPr>
              <a:t> Is there anything in the text that supports this treatment of Ross?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611188" y="609600"/>
            <a:ext cx="7847012" cy="1666875"/>
          </a:xfrm>
          <a:solidFill>
            <a:schemeClr val="bg1"/>
          </a:solidFill>
          <a:ln>
            <a:solidFill>
              <a:schemeClr val="bg1"/>
            </a:solidFill>
          </a:ln>
        </p:spPr>
        <p:txBody>
          <a:bodyPr/>
          <a:lstStyle/>
          <a:p>
            <a:r>
              <a:rPr lang="en-US" sz="7200">
                <a:solidFill>
                  <a:srgbClr val="800000"/>
                </a:solidFill>
                <a:latin typeface="Edwardian Script ITC" pitchFamily="66" charset="0"/>
              </a:rPr>
              <a:t>Act Four, Scene Three</a:t>
            </a:r>
          </a:p>
        </p:txBody>
      </p:sp>
      <p:sp>
        <p:nvSpPr>
          <p:cNvPr id="301059" name="Rectangle 3"/>
          <p:cNvSpPr>
            <a:spLocks noGrp="1" noChangeArrowheads="1"/>
          </p:cNvSpPr>
          <p:nvPr>
            <p:ph type="body" idx="1"/>
          </p:nvPr>
        </p:nvSpPr>
        <p:spPr>
          <a:xfrm>
            <a:off x="685800" y="2492375"/>
            <a:ext cx="7772400" cy="3603625"/>
          </a:xfrm>
          <a:solidFill>
            <a:schemeClr val="tx1"/>
          </a:solidFill>
        </p:spPr>
        <p:txBody>
          <a:bodyPr/>
          <a:lstStyle/>
          <a:p>
            <a:pPr>
              <a:buFont typeface="Wingdings" pitchFamily="2" charset="2"/>
              <a:buChar char="v"/>
            </a:pPr>
            <a:r>
              <a:rPr lang="en-US" sz="2800">
                <a:solidFill>
                  <a:schemeClr val="bg1"/>
                </a:solidFill>
                <a:latin typeface="Monotype Corsiva" pitchFamily="66" charset="0"/>
              </a:rPr>
              <a:t>In this, the longest scene of the play, several very important purposes are accomplished.  First, Malcolm is established as worthy of being King of Scotland.  By testing Macduff’s loyalty, Malcolm proves that he will not be deceived by appearances as his father was.  Shrewdly, Malcolm withholds his military plans until he is sure he can trust Macduff.</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611188" y="609600"/>
            <a:ext cx="7847012" cy="1666875"/>
          </a:xfrm>
          <a:solidFill>
            <a:schemeClr val="bg1"/>
          </a:solidFill>
          <a:ln>
            <a:solidFill>
              <a:schemeClr val="bg1"/>
            </a:solidFill>
          </a:ln>
        </p:spPr>
        <p:txBody>
          <a:bodyPr/>
          <a:lstStyle/>
          <a:p>
            <a:r>
              <a:rPr lang="en-US" sz="7200">
                <a:solidFill>
                  <a:srgbClr val="800000"/>
                </a:solidFill>
                <a:latin typeface="Edwardian Script ITC" pitchFamily="66" charset="0"/>
              </a:rPr>
              <a:t>Act Four, Scene Three</a:t>
            </a:r>
          </a:p>
        </p:txBody>
      </p:sp>
      <p:sp>
        <p:nvSpPr>
          <p:cNvPr id="303107" name="Rectangle 3"/>
          <p:cNvSpPr>
            <a:spLocks noGrp="1" noChangeArrowheads="1"/>
          </p:cNvSpPr>
          <p:nvPr>
            <p:ph type="body" idx="1"/>
          </p:nvPr>
        </p:nvSpPr>
        <p:spPr>
          <a:xfrm>
            <a:off x="685800" y="2492375"/>
            <a:ext cx="7772400" cy="3603625"/>
          </a:xfrm>
          <a:solidFill>
            <a:schemeClr val="tx1"/>
          </a:solidFill>
        </p:spPr>
        <p:txBody>
          <a:bodyPr/>
          <a:lstStyle/>
          <a:p>
            <a:pPr>
              <a:buFont typeface="Wingdings" pitchFamily="2" charset="2"/>
              <a:buChar char="v"/>
            </a:pPr>
            <a:r>
              <a:rPr lang="en-US" sz="2800">
                <a:solidFill>
                  <a:schemeClr val="bg1"/>
                </a:solidFill>
                <a:latin typeface="Monotype Corsiva" pitchFamily="66" charset="0"/>
              </a:rPr>
              <a:t>The ever-present Ross once again appears and informs Macduff that his family has been slaughtered.  Malcolm encourages Macduff to seek revenge against Macbeth.  Macduff’s vow of vengeance makes it clear that he has become Macbeth’s nemesis.</a:t>
            </a:r>
          </a:p>
          <a:p>
            <a:pPr>
              <a:buFont typeface="Wingdings" pitchFamily="2" charset="2"/>
              <a:buChar char="v"/>
            </a:pPr>
            <a:r>
              <a:rPr lang="en-US" sz="2800">
                <a:solidFill>
                  <a:srgbClr val="FFFF00"/>
                </a:solidFill>
                <a:latin typeface="Monotype Corsiva" pitchFamily="66" charset="0"/>
              </a:rPr>
              <a:t>Why would Shakespeare have Macduff appear in a scene immediately after his wife and children have been killed.  What effect is thereby created?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752600"/>
          </a:xfrm>
          <a:solidFill>
            <a:srgbClr val="800000"/>
          </a:solidFill>
        </p:spPr>
        <p:txBody>
          <a:bodyPr/>
          <a:lstStyle/>
          <a:p>
            <a:r>
              <a:rPr lang="en-US" sz="7200">
                <a:solidFill>
                  <a:schemeClr val="tx1"/>
                </a:solidFill>
                <a:latin typeface="Vivaldi" pitchFamily="66" charset="0"/>
              </a:rPr>
              <a:t>Scene Summary</a:t>
            </a:r>
          </a:p>
        </p:txBody>
      </p:sp>
      <p:sp>
        <p:nvSpPr>
          <p:cNvPr id="23555" name="Rectangle 3"/>
          <p:cNvSpPr>
            <a:spLocks noGrp="1" noChangeArrowheads="1"/>
          </p:cNvSpPr>
          <p:nvPr>
            <p:ph type="body" idx="1"/>
          </p:nvPr>
        </p:nvSpPr>
        <p:spPr>
          <a:xfrm>
            <a:off x="0" y="1844675"/>
            <a:ext cx="9144000" cy="4784725"/>
          </a:xfrm>
        </p:spPr>
        <p:txBody>
          <a:bodyPr/>
          <a:lstStyle/>
          <a:p>
            <a:pPr algn="ctr">
              <a:buFontTx/>
              <a:buNone/>
            </a:pPr>
            <a:r>
              <a:rPr lang="en-US" sz="2800">
                <a:latin typeface="Berylium" pitchFamily="2" charset="0"/>
                <a:ea typeface="Arial Unicode MS" pitchFamily="34" charset="-128"/>
                <a:cs typeface="Arial Unicode MS" pitchFamily="34" charset="-128"/>
              </a:rPr>
              <a:t>   </a:t>
            </a:r>
            <a:r>
              <a:rPr lang="en-US">
                <a:latin typeface="Monotype Corsiva" pitchFamily="66" charset="0"/>
                <a:ea typeface="Arial Unicode MS" pitchFamily="34" charset="-128"/>
                <a:cs typeface="Arial Unicode MS" pitchFamily="34" charset="-128"/>
              </a:rPr>
              <a:t>Before each scene, I will give you a quick introduction to what will happen as well as one or two guiding questions. </a:t>
            </a:r>
            <a:r>
              <a:rPr lang="en-US" b="1">
                <a:latin typeface="Monotype Corsiva" pitchFamily="66" charset="0"/>
                <a:ea typeface="Arial Unicode MS" pitchFamily="34" charset="-128"/>
                <a:cs typeface="Arial Unicode MS" pitchFamily="34" charset="-128"/>
              </a:rPr>
              <a:t>Use these questions to focus your reading</a:t>
            </a:r>
            <a:r>
              <a:rPr lang="en-US">
                <a:latin typeface="Monotype Corsiva" pitchFamily="66" charset="0"/>
                <a:ea typeface="Arial Unicode MS" pitchFamily="34" charset="-128"/>
                <a:cs typeface="Arial Unicode MS" pitchFamily="34" charset="-128"/>
              </a:rPr>
              <a:t>. Sometimes, I will direct you to  participate in some discussion about the scene. After each scene, you will take a quick quiz to check your understanding. If you want to, you can also check the more detailed scene summary (in book  or on the handout)</a:t>
            </a:r>
          </a:p>
          <a:p>
            <a:pPr>
              <a:buFontTx/>
              <a:buNone/>
            </a:pPr>
            <a:r>
              <a:rPr lang="en-US">
                <a:latin typeface="Monotype Corsiva" pitchFamily="66" charset="0"/>
                <a:ea typeface="Arial Unicode MS" pitchFamily="34" charset="-128"/>
                <a:cs typeface="Arial Unicode MS" pitchFamily="34" charset="-128"/>
              </a:rPr>
              <a:t>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611188" y="609600"/>
            <a:ext cx="7847012" cy="1666875"/>
          </a:xfrm>
          <a:solidFill>
            <a:schemeClr val="bg1"/>
          </a:solidFill>
          <a:ln>
            <a:solidFill>
              <a:schemeClr val="bg1"/>
            </a:solidFill>
          </a:ln>
        </p:spPr>
        <p:txBody>
          <a:bodyPr/>
          <a:lstStyle/>
          <a:p>
            <a:r>
              <a:rPr lang="en-US" sz="7200">
                <a:solidFill>
                  <a:srgbClr val="800000"/>
                </a:solidFill>
                <a:latin typeface="Edwardian Script ITC" pitchFamily="66" charset="0"/>
              </a:rPr>
              <a:t>Act Four, Scene Three: Memory Challenge</a:t>
            </a:r>
          </a:p>
        </p:txBody>
      </p:sp>
      <p:sp>
        <p:nvSpPr>
          <p:cNvPr id="305155" name="Rectangle 3"/>
          <p:cNvSpPr>
            <a:spLocks noGrp="1" noChangeArrowheads="1"/>
          </p:cNvSpPr>
          <p:nvPr>
            <p:ph type="body" idx="1"/>
          </p:nvPr>
        </p:nvSpPr>
        <p:spPr>
          <a:xfrm>
            <a:off x="685800" y="2492375"/>
            <a:ext cx="7772400" cy="3603625"/>
          </a:xfrm>
          <a:solidFill>
            <a:schemeClr val="tx1"/>
          </a:solidFill>
        </p:spPr>
        <p:txBody>
          <a:bodyPr/>
          <a:lstStyle/>
          <a:p>
            <a:pPr marL="609600" indent="-609600">
              <a:buFont typeface="Wingdings" pitchFamily="2" charset="2"/>
              <a:buChar char="v"/>
            </a:pPr>
            <a:r>
              <a:rPr lang="en-US" sz="2800">
                <a:solidFill>
                  <a:srgbClr val="FFFF00"/>
                </a:solidFill>
                <a:latin typeface="Monotype Corsiva" pitchFamily="66" charset="0"/>
              </a:rPr>
              <a:t>Can your remember who has spoken the following lines from the play?</a:t>
            </a:r>
          </a:p>
          <a:p>
            <a:pPr marL="609600" indent="-609600">
              <a:buFont typeface="Wingdings" pitchFamily="2" charset="2"/>
              <a:buChar char="v"/>
            </a:pPr>
            <a:r>
              <a:rPr lang="en-US" sz="2800">
                <a:solidFill>
                  <a:srgbClr val="FFFF00"/>
                </a:solidFill>
                <a:latin typeface="Monotype Corsiva" pitchFamily="66" charset="0"/>
              </a:rPr>
              <a:t>Who is being spoken about?</a:t>
            </a:r>
          </a:p>
          <a:p>
            <a:pPr marL="609600" indent="-609600">
              <a:buFont typeface="Wingdings" pitchFamily="2" charset="2"/>
              <a:buAutoNum type="arabicPeriod"/>
            </a:pPr>
            <a:r>
              <a:rPr lang="en-US" sz="2800">
                <a:solidFill>
                  <a:srgbClr val="FFFF00"/>
                </a:solidFill>
                <a:latin typeface="Monotype Corsiva" pitchFamily="66" charset="0"/>
              </a:rPr>
              <a:t>By the pricking of my thumbs</a:t>
            </a:r>
          </a:p>
          <a:p>
            <a:pPr marL="609600" indent="-609600">
              <a:buFont typeface="Wingdings" pitchFamily="2" charset="2"/>
              <a:buNone/>
            </a:pPr>
            <a:r>
              <a:rPr lang="en-US" sz="2800">
                <a:solidFill>
                  <a:srgbClr val="FFFF00"/>
                </a:solidFill>
                <a:latin typeface="Monotype Corsiva" pitchFamily="66" charset="0"/>
              </a:rPr>
              <a:t>	Something wicked this way comes.</a:t>
            </a:r>
          </a:p>
          <a:p>
            <a:pPr marL="609600" indent="-609600">
              <a:buFont typeface="Wingdings" pitchFamily="2" charset="2"/>
              <a:buAutoNum type="arabicPeriod" startAt="2"/>
            </a:pPr>
            <a:r>
              <a:rPr lang="en-US" sz="2800">
                <a:solidFill>
                  <a:srgbClr val="FFFF00"/>
                </a:solidFill>
                <a:latin typeface="Monotype Corsiva" pitchFamily="66" charset="0"/>
              </a:rPr>
              <a:t>What haste looks through his eyes!</a:t>
            </a:r>
          </a:p>
          <a:p>
            <a:pPr marL="609600" indent="-609600">
              <a:buFont typeface="Wingdings" pitchFamily="2" charset="2"/>
              <a:buNone/>
            </a:pPr>
            <a:r>
              <a:rPr lang="en-US" sz="2800">
                <a:solidFill>
                  <a:srgbClr val="FFFF00"/>
                </a:solidFill>
                <a:latin typeface="Monotype Corsiva" pitchFamily="66" charset="0"/>
              </a:rPr>
              <a:t>	So should he look that seems to speak things strange.</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611188" y="609600"/>
            <a:ext cx="7847012" cy="1666875"/>
          </a:xfrm>
          <a:solidFill>
            <a:schemeClr val="bg1"/>
          </a:solidFill>
          <a:ln>
            <a:solidFill>
              <a:schemeClr val="bg1"/>
            </a:solidFill>
          </a:ln>
        </p:spPr>
        <p:txBody>
          <a:bodyPr/>
          <a:lstStyle/>
          <a:p>
            <a:r>
              <a:rPr lang="en-US" sz="7200">
                <a:solidFill>
                  <a:srgbClr val="800000"/>
                </a:solidFill>
                <a:latin typeface="Edwardian Script ITC" pitchFamily="66" charset="0"/>
              </a:rPr>
              <a:t>Act Four, Scene Three: Memory Challenge</a:t>
            </a:r>
          </a:p>
        </p:txBody>
      </p:sp>
      <p:sp>
        <p:nvSpPr>
          <p:cNvPr id="307203" name="Rectangle 3"/>
          <p:cNvSpPr>
            <a:spLocks noGrp="1" noChangeArrowheads="1"/>
          </p:cNvSpPr>
          <p:nvPr>
            <p:ph type="body" idx="1"/>
          </p:nvPr>
        </p:nvSpPr>
        <p:spPr>
          <a:xfrm>
            <a:off x="685800" y="2492375"/>
            <a:ext cx="7772400" cy="3603625"/>
          </a:xfrm>
          <a:solidFill>
            <a:schemeClr val="tx1"/>
          </a:solidFill>
        </p:spPr>
        <p:txBody>
          <a:bodyPr/>
          <a:lstStyle/>
          <a:p>
            <a:pPr marL="609600" indent="-609600">
              <a:buFont typeface="Wingdings" pitchFamily="2" charset="2"/>
              <a:buAutoNum type="arabicPeriod" startAt="3"/>
            </a:pPr>
            <a:r>
              <a:rPr lang="en-US" sz="2800">
                <a:solidFill>
                  <a:srgbClr val="FFFF00"/>
                </a:solidFill>
                <a:latin typeface="Monotype Corsiva" pitchFamily="66" charset="0"/>
              </a:rPr>
              <a:t>Nothing in his life became him</a:t>
            </a:r>
          </a:p>
          <a:p>
            <a:pPr marL="609600" indent="-609600">
              <a:buFont typeface="Wingdings" pitchFamily="2" charset="2"/>
              <a:buNone/>
            </a:pPr>
            <a:r>
              <a:rPr lang="en-US" sz="2800">
                <a:solidFill>
                  <a:srgbClr val="FFFF00"/>
                </a:solidFill>
                <a:latin typeface="Monotype Corsiva" pitchFamily="66" charset="0"/>
              </a:rPr>
              <a:t>	Like the leaving it.  He died </a:t>
            </a:r>
          </a:p>
          <a:p>
            <a:pPr marL="609600" indent="-609600">
              <a:buFont typeface="Wingdings" pitchFamily="2" charset="2"/>
              <a:buNone/>
            </a:pPr>
            <a:r>
              <a:rPr lang="en-US" sz="2800">
                <a:solidFill>
                  <a:srgbClr val="FFFF00"/>
                </a:solidFill>
                <a:latin typeface="Monotype Corsiva" pitchFamily="66" charset="0"/>
              </a:rPr>
              <a:t>	As one that had been studied in his death</a:t>
            </a:r>
          </a:p>
          <a:p>
            <a:pPr marL="609600" indent="-609600">
              <a:buFont typeface="Wingdings" pitchFamily="2" charset="2"/>
              <a:buAutoNum type="arabicPeriod" startAt="4"/>
            </a:pPr>
            <a:r>
              <a:rPr lang="en-US" sz="2800">
                <a:solidFill>
                  <a:srgbClr val="FFFF00"/>
                </a:solidFill>
                <a:latin typeface="Monotype Corsiva" pitchFamily="66" charset="0"/>
              </a:rPr>
              <a:t>Had he not resembled </a:t>
            </a:r>
          </a:p>
          <a:p>
            <a:pPr marL="609600" indent="-609600">
              <a:buFont typeface="Wingdings" pitchFamily="2" charset="2"/>
              <a:buNone/>
            </a:pPr>
            <a:r>
              <a:rPr lang="en-US" sz="2800">
                <a:solidFill>
                  <a:srgbClr val="FFFF00"/>
                </a:solidFill>
                <a:latin typeface="Monotype Corsiva" pitchFamily="66" charset="0"/>
              </a:rPr>
              <a:t>	My father as he slept, I had done it.</a:t>
            </a:r>
          </a:p>
          <a:p>
            <a:pPr marL="609600" indent="-609600">
              <a:buFont typeface="Wingdings" pitchFamily="2" charset="2"/>
              <a:buAutoNum type="arabicPeriod" startAt="5"/>
            </a:pPr>
            <a:r>
              <a:rPr lang="en-US" sz="2800">
                <a:solidFill>
                  <a:srgbClr val="FFFF00"/>
                </a:solidFill>
                <a:latin typeface="Monotype Corsiva" pitchFamily="66" charset="0"/>
              </a:rPr>
              <a:t>There is none but he</a:t>
            </a:r>
          </a:p>
          <a:p>
            <a:pPr marL="609600" indent="-609600">
              <a:buFont typeface="Wingdings" pitchFamily="2" charset="2"/>
              <a:buNone/>
            </a:pPr>
            <a:r>
              <a:rPr lang="en-US" sz="2800">
                <a:solidFill>
                  <a:srgbClr val="FFFF00"/>
                </a:solidFill>
                <a:latin typeface="Monotype Corsiva" pitchFamily="66" charset="0"/>
              </a:rPr>
              <a:t>	Whose being I do fear</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611188" y="609600"/>
            <a:ext cx="7847012" cy="1666875"/>
          </a:xfrm>
          <a:solidFill>
            <a:schemeClr val="bg1"/>
          </a:solidFill>
          <a:ln>
            <a:solidFill>
              <a:schemeClr val="bg1"/>
            </a:solidFill>
          </a:ln>
        </p:spPr>
        <p:txBody>
          <a:bodyPr/>
          <a:lstStyle/>
          <a:p>
            <a:r>
              <a:rPr lang="en-US" sz="7200">
                <a:solidFill>
                  <a:srgbClr val="800000"/>
                </a:solidFill>
                <a:latin typeface="Edwardian Script ITC" pitchFamily="66" charset="0"/>
              </a:rPr>
              <a:t>Act Four, Scene Three: Memory Challenge</a:t>
            </a:r>
          </a:p>
        </p:txBody>
      </p:sp>
      <p:sp>
        <p:nvSpPr>
          <p:cNvPr id="309251" name="Rectangle 3"/>
          <p:cNvSpPr>
            <a:spLocks noGrp="1" noChangeArrowheads="1"/>
          </p:cNvSpPr>
          <p:nvPr>
            <p:ph type="body" idx="1"/>
          </p:nvPr>
        </p:nvSpPr>
        <p:spPr>
          <a:xfrm>
            <a:off x="685800" y="2492375"/>
            <a:ext cx="7772400" cy="3603625"/>
          </a:xfrm>
          <a:solidFill>
            <a:schemeClr val="tx1"/>
          </a:solidFill>
        </p:spPr>
        <p:txBody>
          <a:bodyPr/>
          <a:lstStyle/>
          <a:p>
            <a:pPr marL="609600" indent="-609600">
              <a:buFont typeface="Wingdings" pitchFamily="2" charset="2"/>
              <a:buNone/>
            </a:pPr>
            <a:r>
              <a:rPr lang="en-US">
                <a:solidFill>
                  <a:srgbClr val="FFFF00"/>
                </a:solidFill>
                <a:latin typeface="Monotype Corsiva" pitchFamily="66" charset="0"/>
              </a:rPr>
              <a:t>6.	He needs not our mistrust, since he delivers</a:t>
            </a:r>
          </a:p>
          <a:p>
            <a:pPr marL="609600" indent="-609600">
              <a:buFont typeface="Wingdings" pitchFamily="2" charset="2"/>
              <a:buNone/>
            </a:pPr>
            <a:r>
              <a:rPr lang="en-US">
                <a:solidFill>
                  <a:srgbClr val="FFFF00"/>
                </a:solidFill>
                <a:latin typeface="Monotype Corsiva" pitchFamily="66" charset="0"/>
              </a:rPr>
              <a:t>	Our offices and what we have to do </a:t>
            </a:r>
          </a:p>
          <a:p>
            <a:pPr marL="609600" indent="-609600">
              <a:buFont typeface="Wingdings" pitchFamily="2" charset="2"/>
              <a:buNone/>
            </a:pPr>
            <a:r>
              <a:rPr lang="en-US">
                <a:solidFill>
                  <a:srgbClr val="FFFF00"/>
                </a:solidFill>
                <a:latin typeface="Monotype Corsiva" pitchFamily="66" charset="0"/>
              </a:rPr>
              <a:t>	To the direction just</a:t>
            </a:r>
          </a:p>
          <a:p>
            <a:pPr marL="609600" indent="-609600">
              <a:buFont typeface="Wingdings" pitchFamily="2" charset="2"/>
              <a:buAutoNum type="arabicPeriod" startAt="7"/>
            </a:pPr>
            <a:r>
              <a:rPr lang="en-US">
                <a:solidFill>
                  <a:srgbClr val="FFFF00"/>
                </a:solidFill>
                <a:latin typeface="Monotype Corsiva" pitchFamily="66" charset="0"/>
              </a:rPr>
              <a:t>The worm that’s fled</a:t>
            </a:r>
          </a:p>
          <a:p>
            <a:pPr marL="990600" lvl="1" indent="-533400">
              <a:buFont typeface="Wingdings" pitchFamily="2" charset="2"/>
              <a:buNone/>
            </a:pPr>
            <a:r>
              <a:rPr lang="en-US">
                <a:solidFill>
                  <a:srgbClr val="FFFF00"/>
                </a:solidFill>
                <a:latin typeface="Monotype Corsiva" pitchFamily="66" charset="0"/>
              </a:rPr>
              <a:t>  Hath nature that in time will venom breed,</a:t>
            </a:r>
          </a:p>
          <a:p>
            <a:pPr marL="990600" lvl="1" indent="-533400">
              <a:buFont typeface="Wingdings" pitchFamily="2" charset="2"/>
              <a:buNone/>
            </a:pPr>
            <a:r>
              <a:rPr lang="en-US">
                <a:solidFill>
                  <a:srgbClr val="FFFF00"/>
                </a:solidFill>
                <a:latin typeface="Monotype Corsiva" pitchFamily="66" charset="0"/>
              </a:rPr>
              <a:t>  No teeth for the present.</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11298" name="Rectangle 2" descr="Horizontal brick"/>
          <p:cNvSpPr>
            <a:spLocks noGrp="1" noChangeArrowheads="1"/>
          </p:cNvSpPr>
          <p:nvPr>
            <p:ph type="title"/>
          </p:nvPr>
        </p:nvSpPr>
        <p:spPr>
          <a:xfrm>
            <a:off x="684213" y="2781300"/>
            <a:ext cx="7772400" cy="1728788"/>
          </a:xfrm>
          <a:pattFill prst="horzBrick">
            <a:fgClr>
              <a:schemeClr val="bg2"/>
            </a:fgClr>
            <a:bgClr>
              <a:schemeClr val="bg1"/>
            </a:bgClr>
          </a:pattFill>
        </p:spPr>
        <p:txBody>
          <a:bodyPr/>
          <a:lstStyle/>
          <a:p>
            <a:r>
              <a:rPr lang="en-US" sz="8000" b="1">
                <a:solidFill>
                  <a:srgbClr val="800000"/>
                </a:solidFill>
                <a:latin typeface="Edwardian Script ITC" pitchFamily="66" charset="0"/>
              </a:rPr>
              <a:t>Macbeth: Act  Five</a:t>
            </a:r>
          </a:p>
        </p:txBody>
      </p:sp>
      <p:sp>
        <p:nvSpPr>
          <p:cNvPr id="311300" name="Rectangle 4"/>
          <p:cNvSpPr>
            <a:spLocks noGrp="1" noChangeArrowheads="1"/>
          </p:cNvSpPr>
          <p:nvPr>
            <p:ph type="body" idx="1"/>
          </p:nvPr>
        </p:nvSpPr>
        <p:spPr>
          <a:xfrm>
            <a:off x="685800" y="5300663"/>
            <a:ext cx="7772400" cy="795337"/>
          </a:xfrm>
        </p:spPr>
        <p:txBody>
          <a:bodyPr/>
          <a:lstStyle/>
          <a:p>
            <a:pPr>
              <a:buFontTx/>
              <a:buNone/>
            </a:pPr>
            <a:endParaRPr lang="en-US" b="1">
              <a:solidFill>
                <a:schemeClr val="bg1"/>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1298"/>
                                        </p:tgtEl>
                                        <p:attrNameLst>
                                          <p:attrName>style.visibility</p:attrName>
                                        </p:attrNameLst>
                                      </p:cBhvr>
                                      <p:to>
                                        <p:strVal val="visible"/>
                                      </p:to>
                                    </p:set>
                                    <p:animEffect transition="in" filter="fade">
                                      <p:cBhvr>
                                        <p:cTn id="7" dur="2000"/>
                                        <p:tgtEl>
                                          <p:spTgt spid="311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solidFill>
            <a:schemeClr val="tx1"/>
          </a:solidFill>
        </p:spPr>
        <p:txBody>
          <a:bodyPr/>
          <a:lstStyle/>
          <a:p>
            <a:r>
              <a:rPr lang="en-US" sz="6600">
                <a:solidFill>
                  <a:srgbClr val="99CCFF"/>
                </a:solidFill>
                <a:latin typeface="Edwardian Script ITC" pitchFamily="66" charset="0"/>
              </a:rPr>
              <a:t>Act  Five, Scene One</a:t>
            </a:r>
          </a:p>
        </p:txBody>
      </p:sp>
      <p:pic>
        <p:nvPicPr>
          <p:cNvPr id="315396" name="Picture 4" descr="mactemp_r2_c3"/>
          <p:cNvPicPr>
            <a:picLocks noChangeAspect="1" noChangeArrowheads="1"/>
          </p:cNvPicPr>
          <p:nvPr/>
        </p:nvPicPr>
        <p:blipFill>
          <a:blip r:embed="rId4" cstate="print"/>
          <a:srcRect/>
          <a:stretch>
            <a:fillRect/>
          </a:stretch>
        </p:blipFill>
        <p:spPr bwMode="auto">
          <a:xfrm>
            <a:off x="6516688" y="1916113"/>
            <a:ext cx="2462212" cy="4392612"/>
          </a:xfrm>
          <a:prstGeom prst="rect">
            <a:avLst/>
          </a:prstGeom>
          <a:noFill/>
        </p:spPr>
      </p:pic>
      <p:sp>
        <p:nvSpPr>
          <p:cNvPr id="315395" name="Rectangle 3"/>
          <p:cNvSpPr>
            <a:spLocks noGrp="1" noChangeArrowheads="1"/>
          </p:cNvSpPr>
          <p:nvPr>
            <p:ph type="body" idx="1"/>
          </p:nvPr>
        </p:nvSpPr>
        <p:spPr>
          <a:xfrm>
            <a:off x="179388" y="3429000"/>
            <a:ext cx="8496300" cy="3240088"/>
          </a:xfrm>
          <a:gradFill rotWithShape="1">
            <a:gsLst>
              <a:gs pos="0">
                <a:schemeClr val="bg2"/>
              </a:gs>
              <a:gs pos="100000">
                <a:schemeClr val="bg2">
                  <a:gamma/>
                  <a:shade val="46275"/>
                  <a:invGamma/>
                </a:schemeClr>
              </a:gs>
            </a:gsLst>
            <a:lin ang="5400000" scaled="1"/>
          </a:gradFill>
          <a:ln>
            <a:solidFill>
              <a:schemeClr val="bg2"/>
            </a:solidFill>
          </a:ln>
        </p:spPr>
        <p:txBody>
          <a:bodyPr/>
          <a:lstStyle/>
          <a:p>
            <a:pPr>
              <a:lnSpc>
                <a:spcPct val="90000"/>
              </a:lnSpc>
              <a:buFontTx/>
              <a:buNone/>
            </a:pPr>
            <a:r>
              <a:rPr lang="en-US" sz="5400">
                <a:solidFill>
                  <a:srgbClr val="000066"/>
                </a:solidFill>
                <a:latin typeface="Monotype Corsiva" pitchFamily="66" charset="0"/>
              </a:rPr>
              <a:t>Guiding Question for Act V:</a:t>
            </a:r>
          </a:p>
          <a:p>
            <a:pPr>
              <a:lnSpc>
                <a:spcPct val="90000"/>
              </a:lnSpc>
              <a:buFontTx/>
              <a:buNone/>
            </a:pPr>
            <a:r>
              <a:rPr lang="en-US" sz="5400">
                <a:solidFill>
                  <a:srgbClr val="000066"/>
                </a:solidFill>
                <a:latin typeface="Monotype Corsiva" pitchFamily="66" charset="0"/>
              </a:rPr>
              <a:t>Sleepwalking-</a:t>
            </a:r>
          </a:p>
          <a:p>
            <a:pPr>
              <a:lnSpc>
                <a:spcPct val="90000"/>
              </a:lnSpc>
              <a:buFontTx/>
              <a:buNone/>
            </a:pPr>
            <a:r>
              <a:rPr lang="en-US" sz="3600">
                <a:solidFill>
                  <a:srgbClr val="000066"/>
                </a:solidFill>
                <a:latin typeface="Monotype Corsiva" pitchFamily="66" charset="0"/>
              </a:rPr>
              <a:t>What experiences have you had with sleepwalking, if any…?  Is it best to wake a sleepwalker or to escort the person gently back to bed?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396"/>
                                        </p:tgtEl>
                                        <p:attrNameLst>
                                          <p:attrName>style.visibility</p:attrName>
                                        </p:attrNameLst>
                                      </p:cBhvr>
                                      <p:to>
                                        <p:strVal val="visible"/>
                                      </p:to>
                                    </p:set>
                                    <p:animEffect transition="in" filter="fade">
                                      <p:cBhvr>
                                        <p:cTn id="7" dur="2000"/>
                                        <p:tgtEl>
                                          <p:spTgt spid="315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solidFill>
            <a:schemeClr val="tx1"/>
          </a:solidFill>
        </p:spPr>
        <p:txBody>
          <a:bodyPr/>
          <a:lstStyle/>
          <a:p>
            <a:r>
              <a:rPr lang="en-US" sz="6600">
                <a:solidFill>
                  <a:srgbClr val="99CCFF"/>
                </a:solidFill>
                <a:latin typeface="Edwardian Script ITC" pitchFamily="66" charset="0"/>
              </a:rPr>
              <a:t>Act  Five, Scene One</a:t>
            </a:r>
          </a:p>
        </p:txBody>
      </p:sp>
      <p:pic>
        <p:nvPicPr>
          <p:cNvPr id="313349" name="Picture 5" descr="mactemp_r2_c3"/>
          <p:cNvPicPr>
            <a:picLocks noChangeAspect="1" noChangeArrowheads="1"/>
          </p:cNvPicPr>
          <p:nvPr/>
        </p:nvPicPr>
        <p:blipFill>
          <a:blip r:embed="rId4" cstate="print"/>
          <a:srcRect/>
          <a:stretch>
            <a:fillRect/>
          </a:stretch>
        </p:blipFill>
        <p:spPr bwMode="auto">
          <a:xfrm>
            <a:off x="6516688" y="1557338"/>
            <a:ext cx="2462212" cy="4392612"/>
          </a:xfrm>
          <a:prstGeom prst="rect">
            <a:avLst/>
          </a:prstGeom>
          <a:noFill/>
        </p:spPr>
      </p:pic>
      <p:sp>
        <p:nvSpPr>
          <p:cNvPr id="313347" name="Rectangle 3"/>
          <p:cNvSpPr>
            <a:spLocks noGrp="1" noChangeArrowheads="1"/>
          </p:cNvSpPr>
          <p:nvPr>
            <p:ph type="body" idx="1"/>
          </p:nvPr>
        </p:nvSpPr>
        <p:spPr>
          <a:xfrm>
            <a:off x="179388" y="3644900"/>
            <a:ext cx="8640762" cy="3213100"/>
          </a:xfrm>
          <a:gradFill rotWithShape="1">
            <a:gsLst>
              <a:gs pos="0">
                <a:schemeClr val="bg2"/>
              </a:gs>
              <a:gs pos="100000">
                <a:schemeClr val="bg2">
                  <a:gamma/>
                  <a:shade val="46275"/>
                  <a:invGamma/>
                </a:schemeClr>
              </a:gs>
            </a:gsLst>
            <a:lin ang="5400000" scaled="1"/>
          </a:gradFill>
          <a:ln>
            <a:solidFill>
              <a:schemeClr val="bg2"/>
            </a:solidFill>
          </a:ln>
        </p:spPr>
        <p:txBody>
          <a:bodyPr/>
          <a:lstStyle/>
          <a:p>
            <a:pPr>
              <a:lnSpc>
                <a:spcPct val="90000"/>
              </a:lnSpc>
              <a:buFont typeface="Wingdings" pitchFamily="2" charset="2"/>
              <a:buChar char="Ø"/>
            </a:pPr>
            <a:r>
              <a:rPr lang="en-US" sz="2400">
                <a:solidFill>
                  <a:srgbClr val="000066"/>
                </a:solidFill>
                <a:latin typeface="Monotype Corsiva" pitchFamily="66" charset="0"/>
              </a:rPr>
              <a:t>Immediately after the murder of Duncan, Lady Macbeth seemed to believe she would be impervious (resistant/not influenced) to remorse, but this scene shows that she is racked with guilt and can get no rest.  Sound familiar…Macbeth too is unable to sleep…</a:t>
            </a:r>
          </a:p>
          <a:p>
            <a:pPr>
              <a:lnSpc>
                <a:spcPct val="90000"/>
              </a:lnSpc>
              <a:buFont typeface="Wingdings" pitchFamily="2" charset="2"/>
              <a:buChar char="Ø"/>
            </a:pPr>
            <a:r>
              <a:rPr lang="en-US" sz="2400">
                <a:solidFill>
                  <a:srgbClr val="000066"/>
                </a:solidFill>
                <a:latin typeface="Monotype Corsiva" pitchFamily="66" charset="0"/>
              </a:rPr>
              <a:t>The Doctor and the Gentlewoman (Lady Macbeth’s attendant) observe Lady Macbeth as she walks and talks in her sleep.  It is obvious to the Doctor that she needs spiritual counsel, not a medical doctor.  He advises the Gentlewoman to </a:t>
            </a:r>
            <a:r>
              <a:rPr lang="en-US" sz="2400" u="sng">
                <a:solidFill>
                  <a:srgbClr val="000066"/>
                </a:solidFill>
                <a:latin typeface="Monotype Corsiva" pitchFamily="66" charset="0"/>
              </a:rPr>
              <a:t>keep a close watch on Lady Macbeth</a:t>
            </a:r>
            <a:r>
              <a:rPr lang="en-US" sz="2400">
                <a:solidFill>
                  <a:srgbClr val="000066"/>
                </a:solidFill>
                <a:latin typeface="Monotype Corsiva" pitchFamily="66" charset="0"/>
              </a:rPr>
              <a:t>, foreshadowing Lady Macbeth’s eventual demise (suicide).</a:t>
            </a:r>
          </a:p>
        </p:txBody>
      </p:sp>
      <p:sp>
        <p:nvSpPr>
          <p:cNvPr id="313350" name="Text Box 6"/>
          <p:cNvSpPr txBox="1">
            <a:spLocks noChangeArrowheads="1"/>
          </p:cNvSpPr>
          <p:nvPr/>
        </p:nvSpPr>
        <p:spPr bwMode="auto">
          <a:xfrm>
            <a:off x="900113" y="2205038"/>
            <a:ext cx="4176712" cy="701675"/>
          </a:xfrm>
          <a:prstGeom prst="rect">
            <a:avLst/>
          </a:prstGeom>
          <a:noFill/>
          <a:ln w="9525">
            <a:noFill/>
            <a:miter lim="800000"/>
            <a:headEnd/>
            <a:tailEnd/>
          </a:ln>
          <a:effectLst/>
        </p:spPr>
        <p:txBody>
          <a:bodyPr>
            <a:spAutoFit/>
          </a:bodyPr>
          <a:lstStyle/>
          <a:p>
            <a:pPr>
              <a:spcBef>
                <a:spcPct val="50000"/>
              </a:spcBef>
            </a:pPr>
            <a:r>
              <a:rPr lang="en-US" sz="4000">
                <a:solidFill>
                  <a:srgbClr val="000066"/>
                </a:solidFill>
              </a:rPr>
              <a:t>Setting the Stage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3349"/>
                                        </p:tgtEl>
                                        <p:attrNameLst>
                                          <p:attrName>style.visibility</p:attrName>
                                        </p:attrNameLst>
                                      </p:cBhvr>
                                      <p:to>
                                        <p:strVal val="visible"/>
                                      </p:to>
                                    </p:set>
                                    <p:animEffect transition="in" filter="fade">
                                      <p:cBhvr>
                                        <p:cTn id="7" dur="2000"/>
                                        <p:tgtEl>
                                          <p:spTgt spid="313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solidFill>
            <a:schemeClr val="tx1"/>
          </a:solidFill>
        </p:spPr>
        <p:txBody>
          <a:bodyPr/>
          <a:lstStyle/>
          <a:p>
            <a:r>
              <a:rPr lang="en-US" sz="6600">
                <a:solidFill>
                  <a:srgbClr val="99CCFF"/>
                </a:solidFill>
                <a:latin typeface="Edwardian Script ITC" pitchFamily="66" charset="0"/>
              </a:rPr>
              <a:t>Act  Five, Scene Two</a:t>
            </a:r>
          </a:p>
        </p:txBody>
      </p:sp>
      <p:pic>
        <p:nvPicPr>
          <p:cNvPr id="325635" name="Picture 3" descr="mactemp_r2_c3"/>
          <p:cNvPicPr>
            <a:picLocks noChangeAspect="1" noChangeArrowheads="1"/>
          </p:cNvPicPr>
          <p:nvPr/>
        </p:nvPicPr>
        <p:blipFill>
          <a:blip r:embed="rId4" cstate="print"/>
          <a:srcRect/>
          <a:stretch>
            <a:fillRect/>
          </a:stretch>
        </p:blipFill>
        <p:spPr bwMode="auto">
          <a:xfrm>
            <a:off x="6516688" y="1557338"/>
            <a:ext cx="2462212" cy="4392612"/>
          </a:xfrm>
          <a:prstGeom prst="rect">
            <a:avLst/>
          </a:prstGeom>
          <a:noFill/>
        </p:spPr>
      </p:pic>
      <p:sp>
        <p:nvSpPr>
          <p:cNvPr id="325636" name="Rectangle 4"/>
          <p:cNvSpPr>
            <a:spLocks noGrp="1" noChangeArrowheads="1"/>
          </p:cNvSpPr>
          <p:nvPr>
            <p:ph type="body" idx="1"/>
          </p:nvPr>
        </p:nvSpPr>
        <p:spPr>
          <a:xfrm>
            <a:off x="179388" y="3644900"/>
            <a:ext cx="8640762" cy="2952750"/>
          </a:xfrm>
          <a:gradFill rotWithShape="1">
            <a:gsLst>
              <a:gs pos="0">
                <a:schemeClr val="bg2"/>
              </a:gs>
              <a:gs pos="100000">
                <a:schemeClr val="bg2">
                  <a:gamma/>
                  <a:shade val="46275"/>
                  <a:invGamma/>
                </a:schemeClr>
              </a:gs>
            </a:gsLst>
            <a:lin ang="5400000" scaled="1"/>
          </a:gradFill>
          <a:ln>
            <a:solidFill>
              <a:schemeClr val="bg2"/>
            </a:solidFill>
          </a:ln>
        </p:spPr>
        <p:txBody>
          <a:bodyPr/>
          <a:lstStyle/>
          <a:p>
            <a:pPr>
              <a:lnSpc>
                <a:spcPct val="90000"/>
              </a:lnSpc>
              <a:buFont typeface="Wingdings" pitchFamily="2" charset="2"/>
              <a:buChar char="Ø"/>
            </a:pPr>
            <a:r>
              <a:rPr lang="en-US" sz="2400">
                <a:solidFill>
                  <a:srgbClr val="000066"/>
                </a:solidFill>
                <a:latin typeface="Monotype Corsiva" pitchFamily="66" charset="0"/>
              </a:rPr>
              <a:t>This scene tells us that forces (military) are rallying against Macbeth.  An English army, led by Malcolm and Old Siward, has arrived in Scotland and is near.  </a:t>
            </a:r>
          </a:p>
          <a:p>
            <a:pPr>
              <a:lnSpc>
                <a:spcPct val="90000"/>
              </a:lnSpc>
              <a:buFont typeface="Wingdings" pitchFamily="2" charset="2"/>
              <a:buChar char="Ø"/>
            </a:pPr>
            <a:r>
              <a:rPr lang="en-US" sz="2400">
                <a:solidFill>
                  <a:srgbClr val="000066"/>
                </a:solidFill>
                <a:latin typeface="Monotype Corsiva" pitchFamily="66" charset="0"/>
              </a:rPr>
              <a:t>The four lords in this scene will join their troops with Malcolm’s .  The meeting place is close to Birnam Wood—the very place mentioned to Macbeth in one of the prophecies.  </a:t>
            </a:r>
          </a:p>
          <a:p>
            <a:pPr>
              <a:lnSpc>
                <a:spcPct val="90000"/>
              </a:lnSpc>
              <a:buFont typeface="Wingdings" pitchFamily="2" charset="2"/>
              <a:buChar char="Ø"/>
            </a:pPr>
            <a:r>
              <a:rPr lang="en-US" sz="2400">
                <a:solidFill>
                  <a:srgbClr val="000066"/>
                </a:solidFill>
                <a:latin typeface="Monotype Corsiva" pitchFamily="66" charset="0"/>
              </a:rPr>
              <a:t>The next four short scenes give us the impression that events are moving swiftly and that Macbeth’s end is in sight.</a:t>
            </a:r>
          </a:p>
        </p:txBody>
      </p:sp>
      <p:sp>
        <p:nvSpPr>
          <p:cNvPr id="325637" name="Text Box 5"/>
          <p:cNvSpPr txBox="1">
            <a:spLocks noChangeArrowheads="1"/>
          </p:cNvSpPr>
          <p:nvPr/>
        </p:nvSpPr>
        <p:spPr bwMode="auto">
          <a:xfrm>
            <a:off x="900113" y="2205038"/>
            <a:ext cx="4176712" cy="701675"/>
          </a:xfrm>
          <a:prstGeom prst="rect">
            <a:avLst/>
          </a:prstGeom>
          <a:noFill/>
          <a:ln w="9525">
            <a:noFill/>
            <a:miter lim="800000"/>
            <a:headEnd/>
            <a:tailEnd/>
          </a:ln>
          <a:effectLst/>
        </p:spPr>
        <p:txBody>
          <a:bodyPr>
            <a:spAutoFit/>
          </a:bodyPr>
          <a:lstStyle/>
          <a:p>
            <a:pPr>
              <a:spcBef>
                <a:spcPct val="50000"/>
              </a:spcBef>
            </a:pPr>
            <a:r>
              <a:rPr lang="en-US" sz="4000">
                <a:solidFill>
                  <a:srgbClr val="000066"/>
                </a:solidFill>
              </a:rPr>
              <a:t>Setting the Stage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5635"/>
                                        </p:tgtEl>
                                        <p:attrNameLst>
                                          <p:attrName>style.visibility</p:attrName>
                                        </p:attrNameLst>
                                      </p:cBhvr>
                                      <p:to>
                                        <p:strVal val="visible"/>
                                      </p:to>
                                    </p:set>
                                    <p:animEffect transition="in" filter="fade">
                                      <p:cBhvr>
                                        <p:cTn id="7" dur="2000"/>
                                        <p:tgtEl>
                                          <p:spTgt spid="325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solidFill>
            <a:schemeClr val="tx1"/>
          </a:solidFill>
        </p:spPr>
        <p:txBody>
          <a:bodyPr/>
          <a:lstStyle/>
          <a:p>
            <a:r>
              <a:rPr lang="en-US" sz="6600">
                <a:solidFill>
                  <a:srgbClr val="99CCFF"/>
                </a:solidFill>
                <a:latin typeface="Edwardian Script ITC" pitchFamily="66" charset="0"/>
              </a:rPr>
              <a:t>Act  Five, Scene Three</a:t>
            </a:r>
          </a:p>
        </p:txBody>
      </p:sp>
      <p:pic>
        <p:nvPicPr>
          <p:cNvPr id="327683" name="Picture 3" descr="mactemp_r2_c3"/>
          <p:cNvPicPr>
            <a:picLocks noChangeAspect="1" noChangeArrowheads="1"/>
          </p:cNvPicPr>
          <p:nvPr/>
        </p:nvPicPr>
        <p:blipFill>
          <a:blip r:embed="rId4" cstate="print"/>
          <a:srcRect/>
          <a:stretch>
            <a:fillRect/>
          </a:stretch>
        </p:blipFill>
        <p:spPr bwMode="auto">
          <a:xfrm>
            <a:off x="6516688" y="1557338"/>
            <a:ext cx="2462212" cy="4392612"/>
          </a:xfrm>
          <a:prstGeom prst="rect">
            <a:avLst/>
          </a:prstGeom>
          <a:noFill/>
        </p:spPr>
      </p:pic>
      <p:sp>
        <p:nvSpPr>
          <p:cNvPr id="327684" name="Rectangle 4"/>
          <p:cNvSpPr>
            <a:spLocks noGrp="1" noChangeArrowheads="1"/>
          </p:cNvSpPr>
          <p:nvPr>
            <p:ph type="body" idx="1"/>
          </p:nvPr>
        </p:nvSpPr>
        <p:spPr>
          <a:xfrm>
            <a:off x="179388" y="3644900"/>
            <a:ext cx="8640762" cy="3213100"/>
          </a:xfrm>
          <a:gradFill rotWithShape="1">
            <a:gsLst>
              <a:gs pos="0">
                <a:schemeClr val="bg2"/>
              </a:gs>
              <a:gs pos="100000">
                <a:schemeClr val="bg2">
                  <a:gamma/>
                  <a:shade val="46275"/>
                  <a:invGamma/>
                </a:schemeClr>
              </a:gs>
            </a:gsLst>
            <a:lin ang="5400000" scaled="1"/>
          </a:gradFill>
          <a:ln>
            <a:solidFill>
              <a:schemeClr val="bg2"/>
            </a:solidFill>
          </a:ln>
        </p:spPr>
        <p:txBody>
          <a:bodyPr/>
          <a:lstStyle/>
          <a:p>
            <a:pPr>
              <a:lnSpc>
                <a:spcPct val="90000"/>
              </a:lnSpc>
              <a:buFont typeface="Wingdings" pitchFamily="2" charset="2"/>
              <a:buChar char="Ø"/>
            </a:pPr>
            <a:r>
              <a:rPr lang="en-US" sz="2400">
                <a:solidFill>
                  <a:srgbClr val="000066"/>
                </a:solidFill>
                <a:latin typeface="Monotype Corsiva" pitchFamily="66" charset="0"/>
              </a:rPr>
              <a:t>This scene marks Macbeth’s first appearance since Act 4, scene 1, when he visited the Witches.  Previous to that scene Macbeth was uncertain and distracted, but the prophecies gave him a sense of security that is most evident in this scene.  He scoffs at reports that the thanes are deserting him.  He does not feel threatened when he hears that ten thousand English soldiers are approaching.  He believes the prophecies implicitly (completely); he cannot be harmed by anyone of woman born, nor can he be defeated till Birnam Wood comes to Dunsinane.</a:t>
            </a:r>
          </a:p>
        </p:txBody>
      </p:sp>
      <p:sp>
        <p:nvSpPr>
          <p:cNvPr id="327685" name="Text Box 5"/>
          <p:cNvSpPr txBox="1">
            <a:spLocks noChangeArrowheads="1"/>
          </p:cNvSpPr>
          <p:nvPr/>
        </p:nvSpPr>
        <p:spPr bwMode="auto">
          <a:xfrm>
            <a:off x="900113" y="2205038"/>
            <a:ext cx="4176712" cy="701675"/>
          </a:xfrm>
          <a:prstGeom prst="rect">
            <a:avLst/>
          </a:prstGeom>
          <a:noFill/>
          <a:ln w="9525">
            <a:noFill/>
            <a:miter lim="800000"/>
            <a:headEnd/>
            <a:tailEnd/>
          </a:ln>
          <a:effectLst/>
        </p:spPr>
        <p:txBody>
          <a:bodyPr>
            <a:spAutoFit/>
          </a:bodyPr>
          <a:lstStyle/>
          <a:p>
            <a:pPr>
              <a:spcBef>
                <a:spcPct val="50000"/>
              </a:spcBef>
            </a:pPr>
            <a:r>
              <a:rPr lang="en-US" sz="4000">
                <a:solidFill>
                  <a:srgbClr val="000066"/>
                </a:solidFill>
              </a:rPr>
              <a:t>Setting the Stage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683"/>
                                        </p:tgtEl>
                                        <p:attrNameLst>
                                          <p:attrName>style.visibility</p:attrName>
                                        </p:attrNameLst>
                                      </p:cBhvr>
                                      <p:to>
                                        <p:strVal val="visible"/>
                                      </p:to>
                                    </p:set>
                                    <p:animEffect transition="in" filter="fade">
                                      <p:cBhvr>
                                        <p:cTn id="7" dur="2000"/>
                                        <p:tgtEl>
                                          <p:spTgt spid="327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solidFill>
            <a:schemeClr val="tx1"/>
          </a:solidFill>
        </p:spPr>
        <p:txBody>
          <a:bodyPr/>
          <a:lstStyle/>
          <a:p>
            <a:r>
              <a:rPr lang="en-US" sz="6600">
                <a:solidFill>
                  <a:srgbClr val="99CCFF"/>
                </a:solidFill>
                <a:latin typeface="Edwardian Script ITC" pitchFamily="66" charset="0"/>
              </a:rPr>
              <a:t>Act  Five, Scene Three </a:t>
            </a:r>
          </a:p>
        </p:txBody>
      </p:sp>
      <p:pic>
        <p:nvPicPr>
          <p:cNvPr id="329731" name="Picture 3" descr="mactemp_r2_c3"/>
          <p:cNvPicPr>
            <a:picLocks noChangeAspect="1" noChangeArrowheads="1"/>
          </p:cNvPicPr>
          <p:nvPr/>
        </p:nvPicPr>
        <p:blipFill>
          <a:blip r:embed="rId4" cstate="print"/>
          <a:srcRect/>
          <a:stretch>
            <a:fillRect/>
          </a:stretch>
        </p:blipFill>
        <p:spPr bwMode="auto">
          <a:xfrm>
            <a:off x="6516688" y="1557338"/>
            <a:ext cx="2462212" cy="4392612"/>
          </a:xfrm>
          <a:prstGeom prst="rect">
            <a:avLst/>
          </a:prstGeom>
          <a:noFill/>
        </p:spPr>
      </p:pic>
      <p:sp>
        <p:nvSpPr>
          <p:cNvPr id="329732" name="Rectangle 4"/>
          <p:cNvSpPr>
            <a:spLocks noGrp="1" noChangeArrowheads="1"/>
          </p:cNvSpPr>
          <p:nvPr>
            <p:ph type="body" idx="1"/>
          </p:nvPr>
        </p:nvSpPr>
        <p:spPr>
          <a:xfrm>
            <a:off x="250825" y="3213100"/>
            <a:ext cx="8569325" cy="3644900"/>
          </a:xfrm>
          <a:gradFill rotWithShape="1">
            <a:gsLst>
              <a:gs pos="0">
                <a:schemeClr val="bg2"/>
              </a:gs>
              <a:gs pos="100000">
                <a:schemeClr val="bg2">
                  <a:gamma/>
                  <a:shade val="46275"/>
                  <a:invGamma/>
                </a:schemeClr>
              </a:gs>
            </a:gsLst>
            <a:lin ang="5400000" scaled="1"/>
          </a:gradFill>
          <a:ln>
            <a:solidFill>
              <a:schemeClr val="bg2"/>
            </a:solidFill>
          </a:ln>
        </p:spPr>
        <p:txBody>
          <a:bodyPr/>
          <a:lstStyle/>
          <a:p>
            <a:pPr>
              <a:lnSpc>
                <a:spcPct val="90000"/>
              </a:lnSpc>
              <a:buFont typeface="Wingdings" pitchFamily="2" charset="2"/>
              <a:buChar char="Ø"/>
            </a:pPr>
            <a:r>
              <a:rPr lang="en-US" sz="2800">
                <a:solidFill>
                  <a:srgbClr val="000066"/>
                </a:solidFill>
                <a:latin typeface="Monotype Corsiva" pitchFamily="66" charset="0"/>
              </a:rPr>
              <a:t>Beneath his confidence there is another element to his character—an ennui, a heart sickness.  He realizes that he can never be happy and have all those things that usually are associated with old age, “honour, love, obedience, troops of friends.”  Instead he is cursed and given only token respect.</a:t>
            </a:r>
          </a:p>
          <a:p>
            <a:pPr>
              <a:lnSpc>
                <a:spcPct val="90000"/>
              </a:lnSpc>
              <a:buFont typeface="Wingdings" pitchFamily="2" charset="2"/>
              <a:buChar char="Ø"/>
            </a:pPr>
            <a:r>
              <a:rPr lang="en-US" sz="2800">
                <a:solidFill>
                  <a:srgbClr val="000066"/>
                </a:solidFill>
                <a:latin typeface="Monotype Corsiva" pitchFamily="66" charset="0"/>
              </a:rPr>
              <a:t>Macbeth tells the Doctor to cure his wife’s malady( illness).  The Doctor replies that she is beyond his help and must minister to herself.  With these words, the Doctor joins the growing exodus from Macbeth’s ranks.</a:t>
            </a:r>
          </a:p>
        </p:txBody>
      </p:sp>
      <p:sp>
        <p:nvSpPr>
          <p:cNvPr id="329733" name="Text Box 5"/>
          <p:cNvSpPr txBox="1">
            <a:spLocks noChangeArrowheads="1"/>
          </p:cNvSpPr>
          <p:nvPr/>
        </p:nvSpPr>
        <p:spPr bwMode="auto">
          <a:xfrm>
            <a:off x="900113" y="1844675"/>
            <a:ext cx="4176712" cy="1311275"/>
          </a:xfrm>
          <a:prstGeom prst="rect">
            <a:avLst/>
          </a:prstGeom>
          <a:noFill/>
          <a:ln w="9525">
            <a:noFill/>
            <a:miter lim="800000"/>
            <a:headEnd/>
            <a:tailEnd/>
          </a:ln>
          <a:effectLst/>
        </p:spPr>
        <p:txBody>
          <a:bodyPr>
            <a:spAutoFit/>
          </a:bodyPr>
          <a:lstStyle/>
          <a:p>
            <a:pPr>
              <a:spcBef>
                <a:spcPct val="50000"/>
              </a:spcBef>
            </a:pPr>
            <a:r>
              <a:rPr lang="en-US" sz="4000">
                <a:solidFill>
                  <a:srgbClr val="000066"/>
                </a:solidFill>
              </a:rPr>
              <a:t>Setting the Stage continued…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9731"/>
                                        </p:tgtEl>
                                        <p:attrNameLst>
                                          <p:attrName>style.visibility</p:attrName>
                                        </p:attrNameLst>
                                      </p:cBhvr>
                                      <p:to>
                                        <p:strVal val="visible"/>
                                      </p:to>
                                    </p:set>
                                    <p:animEffect transition="in" filter="fade">
                                      <p:cBhvr>
                                        <p:cTn id="7" dur="2000"/>
                                        <p:tgtEl>
                                          <p:spTgt spid="329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solidFill>
            <a:schemeClr val="tx1"/>
          </a:solidFill>
        </p:spPr>
        <p:txBody>
          <a:bodyPr/>
          <a:lstStyle/>
          <a:p>
            <a:r>
              <a:rPr lang="en-US" sz="6600">
                <a:solidFill>
                  <a:srgbClr val="99CCFF"/>
                </a:solidFill>
                <a:latin typeface="Edwardian Script ITC" pitchFamily="66" charset="0"/>
              </a:rPr>
              <a:t>Act  Five, Scene Three</a:t>
            </a:r>
          </a:p>
        </p:txBody>
      </p:sp>
      <p:pic>
        <p:nvPicPr>
          <p:cNvPr id="331779" name="Picture 3" descr="mactemp_r2_c3"/>
          <p:cNvPicPr>
            <a:picLocks noChangeAspect="1" noChangeArrowheads="1"/>
          </p:cNvPicPr>
          <p:nvPr/>
        </p:nvPicPr>
        <p:blipFill>
          <a:blip r:embed="rId4" cstate="print"/>
          <a:srcRect/>
          <a:stretch>
            <a:fillRect/>
          </a:stretch>
        </p:blipFill>
        <p:spPr bwMode="auto">
          <a:xfrm>
            <a:off x="6516688" y="1557338"/>
            <a:ext cx="2462212" cy="4392612"/>
          </a:xfrm>
          <a:prstGeom prst="rect">
            <a:avLst/>
          </a:prstGeom>
          <a:noFill/>
        </p:spPr>
      </p:pic>
      <p:sp>
        <p:nvSpPr>
          <p:cNvPr id="331780" name="Rectangle 4"/>
          <p:cNvSpPr>
            <a:spLocks noGrp="1" noChangeArrowheads="1"/>
          </p:cNvSpPr>
          <p:nvPr>
            <p:ph type="body" idx="1"/>
          </p:nvPr>
        </p:nvSpPr>
        <p:spPr>
          <a:xfrm>
            <a:off x="179388" y="3644900"/>
            <a:ext cx="8640762" cy="3213100"/>
          </a:xfrm>
          <a:gradFill rotWithShape="1">
            <a:gsLst>
              <a:gs pos="0">
                <a:schemeClr val="bg2"/>
              </a:gs>
              <a:gs pos="100000">
                <a:schemeClr val="bg2">
                  <a:gamma/>
                  <a:shade val="46275"/>
                  <a:invGamma/>
                </a:schemeClr>
              </a:gs>
            </a:gsLst>
            <a:lin ang="5400000" scaled="1"/>
          </a:gradFill>
          <a:ln>
            <a:solidFill>
              <a:schemeClr val="bg2"/>
            </a:solidFill>
          </a:ln>
        </p:spPr>
        <p:txBody>
          <a:bodyPr/>
          <a:lstStyle/>
          <a:p>
            <a:pPr>
              <a:lnSpc>
                <a:spcPct val="90000"/>
              </a:lnSpc>
              <a:buFont typeface="Wingdings" pitchFamily="2" charset="2"/>
              <a:buChar char="Ø"/>
            </a:pPr>
            <a:r>
              <a:rPr lang="en-US">
                <a:solidFill>
                  <a:srgbClr val="000066"/>
                </a:solidFill>
                <a:latin typeface="Monotype Corsiva" pitchFamily="66" charset="0"/>
              </a:rPr>
              <a:t>This scene features quite a number of insults.  Using the handout, compose your own invective (abuse/attack/criticism).  You should have a specific target, either a character from the play or some well known celebrity.  When completed, you will hurl your insult, with the rest of the class guessing who is the target.</a:t>
            </a:r>
          </a:p>
        </p:txBody>
      </p:sp>
      <p:sp>
        <p:nvSpPr>
          <p:cNvPr id="331781" name="Text Box 5"/>
          <p:cNvSpPr txBox="1">
            <a:spLocks noChangeArrowheads="1"/>
          </p:cNvSpPr>
          <p:nvPr/>
        </p:nvSpPr>
        <p:spPr bwMode="auto">
          <a:xfrm>
            <a:off x="900113" y="2205038"/>
            <a:ext cx="4176712" cy="701675"/>
          </a:xfrm>
          <a:prstGeom prst="rect">
            <a:avLst/>
          </a:prstGeom>
          <a:noFill/>
          <a:ln w="9525">
            <a:noFill/>
            <a:miter lim="800000"/>
            <a:headEnd/>
            <a:tailEnd/>
          </a:ln>
          <a:effectLst/>
        </p:spPr>
        <p:txBody>
          <a:bodyPr>
            <a:spAutoFit/>
          </a:bodyPr>
          <a:lstStyle/>
          <a:p>
            <a:pPr>
              <a:spcBef>
                <a:spcPct val="50000"/>
              </a:spcBef>
            </a:pPr>
            <a:r>
              <a:rPr lang="en-US" sz="4000">
                <a:solidFill>
                  <a:srgbClr val="000066"/>
                </a:solidFill>
              </a:rPr>
              <a:t>Shakespeare’s Insults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1779"/>
                                        </p:tgtEl>
                                        <p:attrNameLst>
                                          <p:attrName>style.visibility</p:attrName>
                                        </p:attrNameLst>
                                      </p:cBhvr>
                                      <p:to>
                                        <p:strVal val="visible"/>
                                      </p:to>
                                    </p:set>
                                    <p:animEffect transition="in" filter="fade">
                                      <p:cBhvr>
                                        <p:cTn id="7" dur="2000"/>
                                        <p:tgtEl>
                                          <p:spTgt spid="331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Monotype Corsiva" pitchFamily="66" charset="0"/>
          </a:defRPr>
        </a:defPPr>
      </a:lstStyle>
    </a:spDef>
    <a:ln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Monotype Corsiva" pitchFamily="66"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39810</TotalTime>
  <Words>8359</Words>
  <Application>Microsoft Office PowerPoint</Application>
  <PresentationFormat>On-screen Show (4:3)</PresentationFormat>
  <Paragraphs>488</Paragraphs>
  <Slides>108</Slides>
  <Notes>108</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108</vt:i4>
      </vt:variant>
    </vt:vector>
  </HeadingPairs>
  <TitlesOfParts>
    <vt:vector size="117" baseType="lpstr">
      <vt:lpstr>Times New Roman</vt:lpstr>
      <vt:lpstr>Vivaldi</vt:lpstr>
      <vt:lpstr>Arial Unicode MS</vt:lpstr>
      <vt:lpstr>Monotype Corsiva</vt:lpstr>
      <vt:lpstr>Wingdings</vt:lpstr>
      <vt:lpstr>Edwardian Script ITC</vt:lpstr>
      <vt:lpstr>Berylium</vt:lpstr>
      <vt:lpstr>Maiandra GD</vt:lpstr>
      <vt:lpstr>Default Design</vt:lpstr>
      <vt:lpstr>Macbeth</vt:lpstr>
      <vt:lpstr>Ye Olde Permission Forme for Studying Shakespeare </vt:lpstr>
      <vt:lpstr> Quick Write: Guilt &amp; Greed</vt:lpstr>
      <vt:lpstr>Quick Write: Guilt &amp; Greed</vt:lpstr>
      <vt:lpstr>Hail, thou wanton, shag-eared scullions! Thine eyes have not yet drunk a thousand words and yet thou knowest that thou art about to embark on a study of Macbeth! </vt:lpstr>
      <vt:lpstr>Act One: Shakespeare’s Life</vt:lpstr>
      <vt:lpstr>Slide 7</vt:lpstr>
      <vt:lpstr>Slide 8</vt:lpstr>
      <vt:lpstr>Scene Summary</vt:lpstr>
      <vt:lpstr>An Introduction</vt:lpstr>
      <vt:lpstr>Was there really a Macbeth?</vt:lpstr>
      <vt:lpstr>Refer to the play only as  “The Scottish Play” </vt:lpstr>
      <vt:lpstr>The Setting</vt:lpstr>
      <vt:lpstr>The Characters</vt:lpstr>
      <vt:lpstr>Slide 15</vt:lpstr>
      <vt:lpstr>Act One Scene One: Setting the Stage</vt:lpstr>
      <vt:lpstr>Act One Scene One</vt:lpstr>
      <vt:lpstr>Note of Interest</vt:lpstr>
      <vt:lpstr>Purposes of Act I, Scene I</vt:lpstr>
      <vt:lpstr>Character Analysis Act I, Scene I</vt:lpstr>
      <vt:lpstr>Act One Scene Two:  Setting the Stage</vt:lpstr>
      <vt:lpstr>Act One Scene Two: Purposes </vt:lpstr>
      <vt:lpstr>Act One Scene Two: Character Analysis </vt:lpstr>
      <vt:lpstr>Act One, Scene Two</vt:lpstr>
      <vt:lpstr>Note of Interest</vt:lpstr>
      <vt:lpstr>Act One, Scene Three:  Setting the Stage</vt:lpstr>
      <vt:lpstr>Act One, Scene Three:  Setting the Stage</vt:lpstr>
      <vt:lpstr>Act One, Scene Three</vt:lpstr>
      <vt:lpstr>Note of Interest</vt:lpstr>
      <vt:lpstr>Dramatic Irony</vt:lpstr>
      <vt:lpstr>Purposes of Act 1, Scene 3</vt:lpstr>
      <vt:lpstr>Characterization</vt:lpstr>
      <vt:lpstr>Act One, Scene 4:  Setting the Stage</vt:lpstr>
      <vt:lpstr>Act 1, Scene 4</vt:lpstr>
      <vt:lpstr>Note of Interest</vt:lpstr>
      <vt:lpstr>Act 1, Scene 4: Purposes</vt:lpstr>
      <vt:lpstr>Act 1, Scene 4: Characters</vt:lpstr>
      <vt:lpstr>Act One, Scene Five: Setting the Stage</vt:lpstr>
      <vt:lpstr>Act One Scene Five</vt:lpstr>
      <vt:lpstr>Act One, Scene Five:  Portraying Lady Macbeth</vt:lpstr>
      <vt:lpstr>Act One, Scene Five:  Note of Interest</vt:lpstr>
      <vt:lpstr>Act One, Scene Five:  Purposes</vt:lpstr>
      <vt:lpstr>Act One, Scene Five:  Character Analysis</vt:lpstr>
      <vt:lpstr>Act One, Scene Six:  Setting the Stage</vt:lpstr>
      <vt:lpstr>Act One, Scene Six:  Setting the Stage</vt:lpstr>
      <vt:lpstr>Act One, Scene Six:  Purposes</vt:lpstr>
      <vt:lpstr>Act One, Scene Six:  Character Analysis</vt:lpstr>
      <vt:lpstr>Act One, Scene Seven:  Setting the Stage</vt:lpstr>
      <vt:lpstr>Macbeth’s Soliloquy</vt:lpstr>
      <vt:lpstr>Act One Scene Seven</vt:lpstr>
      <vt:lpstr>Act One, Scene Seven:  Purposes</vt:lpstr>
      <vt:lpstr>Act One, Scene Seven: Media Connection</vt:lpstr>
      <vt:lpstr>Macbeth: A Tragic Hero</vt:lpstr>
      <vt:lpstr>Act Two: Tragedy, Comedy &amp; Historical Plays</vt:lpstr>
      <vt:lpstr>Slide 55</vt:lpstr>
      <vt:lpstr>Slide 56</vt:lpstr>
      <vt:lpstr>Slide 57</vt:lpstr>
      <vt:lpstr>Act Two, Scene One: Setting the Stage</vt:lpstr>
      <vt:lpstr>Act Two, Scene One: Temporary Insanity?</vt:lpstr>
      <vt:lpstr>Poetry inspired by Macbeth,  page 150</vt:lpstr>
      <vt:lpstr>Act Two, Scene Two: Setting the Stage</vt:lpstr>
      <vt:lpstr>Act Two, Scene Two: Setting the Stage</vt:lpstr>
      <vt:lpstr>Act Two, Scene Two: Prediction</vt:lpstr>
      <vt:lpstr>Act Two, Scene Three: Setting the Stage</vt:lpstr>
      <vt:lpstr>Act Two, Scene Three: Setting the Stage</vt:lpstr>
      <vt:lpstr>Act Two, Scene Four: Setting the Stage</vt:lpstr>
      <vt:lpstr>The Imagery of Macbeth</vt:lpstr>
      <vt:lpstr>Act One: The Language of Shakespeare </vt:lpstr>
      <vt:lpstr>Slide 69</vt:lpstr>
      <vt:lpstr>Act  Three</vt:lpstr>
      <vt:lpstr>Act Three, Scene One</vt:lpstr>
      <vt:lpstr>Act Three, Scene One</vt:lpstr>
      <vt:lpstr>Act Three, Scene Two</vt:lpstr>
      <vt:lpstr>Act Three, Scene Three</vt:lpstr>
      <vt:lpstr>Act Three, Scene Three</vt:lpstr>
      <vt:lpstr>Act Three, Scene Four</vt:lpstr>
      <vt:lpstr>Act Three, Scene Four</vt:lpstr>
      <vt:lpstr>Act Three, Scene Five</vt:lpstr>
      <vt:lpstr>Act Three, Scene Six</vt:lpstr>
      <vt:lpstr>Act Three, Scene Six</vt:lpstr>
      <vt:lpstr>Act Four</vt:lpstr>
      <vt:lpstr>Act Four, Scene One</vt:lpstr>
      <vt:lpstr>Act Four, Scene One</vt:lpstr>
      <vt:lpstr>Act Four, Scene One: Double Meanings </vt:lpstr>
      <vt:lpstr>Act Four, Scene Two</vt:lpstr>
      <vt:lpstr>Act Four, Scene Two: Prose vs. Poetry</vt:lpstr>
      <vt:lpstr>Act Four, Scene Two: The Role of Ross</vt:lpstr>
      <vt:lpstr>Act Four, Scene Three</vt:lpstr>
      <vt:lpstr>Act Four, Scene Three</vt:lpstr>
      <vt:lpstr>Act Four, Scene Three: Memory Challenge</vt:lpstr>
      <vt:lpstr>Act Four, Scene Three: Memory Challenge</vt:lpstr>
      <vt:lpstr>Act Four, Scene Three: Memory Challenge</vt:lpstr>
      <vt:lpstr>Macbeth: Act  Five</vt:lpstr>
      <vt:lpstr>Act  Five, Scene One</vt:lpstr>
      <vt:lpstr>Act  Five, Scene One</vt:lpstr>
      <vt:lpstr>Act  Five, Scene Two</vt:lpstr>
      <vt:lpstr>Act  Five, Scene Three</vt:lpstr>
      <vt:lpstr>Act  Five, Scene Three </vt:lpstr>
      <vt:lpstr>Act  Five, Scene Three</vt:lpstr>
      <vt:lpstr>Act  Five, Scene Four</vt:lpstr>
      <vt:lpstr>Act  Five, Scene Five</vt:lpstr>
      <vt:lpstr>Act  Five, Scene Five</vt:lpstr>
      <vt:lpstr>Act  Five, Scene Five</vt:lpstr>
      <vt:lpstr>Act  Five, Scene Six</vt:lpstr>
      <vt:lpstr>Act  Five, Scene Seven</vt:lpstr>
      <vt:lpstr>Act  Five, Scene Seven</vt:lpstr>
      <vt:lpstr>Act  Five, Scene Eight</vt:lpstr>
      <vt:lpstr>Act  Five, Scene Eight</vt:lpstr>
    </vt:vector>
  </TitlesOfParts>
  <Company>Capital Health Region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Romeo &amp; Juliet</dc:title>
  <dc:creator>MKennedy</dc:creator>
  <cp:lastModifiedBy>diane bohs</cp:lastModifiedBy>
  <cp:revision>312</cp:revision>
  <dcterms:created xsi:type="dcterms:W3CDTF">2005-12-19T22:23:27Z</dcterms:created>
  <dcterms:modified xsi:type="dcterms:W3CDTF">2012-02-07T14:37:40Z</dcterms:modified>
</cp:coreProperties>
</file>