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7" r:id="rId4"/>
    <p:sldId id="267" r:id="rId5"/>
    <p:sldId id="308" r:id="rId6"/>
    <p:sldId id="355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4637" autoAdjust="0"/>
  </p:normalViewPr>
  <p:slideViewPr>
    <p:cSldViewPr>
      <p:cViewPr varScale="1">
        <p:scale>
          <a:sx n="97" d="100"/>
          <a:sy n="97" d="100"/>
        </p:scale>
        <p:origin x="-6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F1E14C-73D2-49BD-887C-B442C1EB8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1354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FFAB14-FDF1-4678-8E06-03157739CF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619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1E013E-DFEF-4120-9177-1A8EE94F303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748BEB-53F6-4150-B7B8-E04CE86D9E5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31508D-1750-4881-87EB-BFAAA5E61A3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03144A-9964-47BF-9E86-6669124B07B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F32B93-0A75-4F03-8AC5-005FCD4E277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424A0-09E0-4B59-BE9D-00EAC281AF0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52DD8-1055-4DCB-A3CD-B4206288208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8B5AB-4281-4249-ADE7-39AB990A98A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42F7D-9CC7-4813-B103-A8357842440F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4417F0-8978-4932-9337-0B634B5DA524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A3302-9797-4C74-B7D8-832E58FA3E7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8C59D3-449E-403E-A170-A1E1BD42B2A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8CB5C-7277-47A7-ADA1-AEF30ABC5F9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C4273B-F74A-43A3-AB48-2868A76305E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12D2BC-26D7-4D1E-A40A-CAD8223FBF2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4FB9BB-44E6-4BBB-9134-8E0F35FD6D4C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80893-3E8F-4255-A82E-D5452873EC6D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7C1FA0-D001-46C9-847D-5B797003ED00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A38031-191B-4D9A-BA9E-64E24DD8C943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91514B-2771-4D27-81E2-B6522148F0B6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B4CEF-D555-4F6D-862F-B09E4FF2161C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71DA6-EA79-48E1-8D3D-C8ED732CFEC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2FA48-3FB7-4736-B330-7467E87F82B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72F48A-FD64-48B1-A265-4B2FB05F2B51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3AAB7-DC61-4E9D-B466-582A9196B164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4D288-3C8B-405D-8466-57785B10C83A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92224B-8F0B-4010-8DCA-4C7D2899E468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34328E-DC4F-4C0F-8656-662A0D513C73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650AB0-E42D-4D02-8689-3E1CFA9EE851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7EE67-5833-460C-B134-8AFE95F85FE4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7152F-6328-4B28-9AF6-183EA0E7D5AD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E857A-1DCF-48F4-8854-2B0EBF30DFF6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E29346-3463-4CCE-9124-7E43797B11F7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39A425-3F0C-4EB9-8EFA-0853BBEB0F1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AD632F-6EB0-4BF3-89BD-E1742F5B760E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92664-F0A4-4018-A988-C10D6112D289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D5AFA5-F0BD-40CA-AA68-FBC78E0BCAF6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9EB74E-9F80-44FE-BC32-4CAAC2C76399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EDCD7-C304-43A9-A12C-370F72A3CD01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7F9CBB-B47A-4D3C-A5EF-EF4E35230E32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E9278-E826-4650-AECC-420BCC49E273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3925A-345E-478D-B44B-21BC8BDA0922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C6E247-2190-4AF7-AF2F-78247C8C1CC3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E0DFD1-3DCE-4507-B48B-2CE502906066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9C1E10-07B0-40E6-8A79-86D9C48E40D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E9049A-4C97-4633-BD35-3A3FDF73F007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D52B35-1B0C-45BE-BC41-5379165F485D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4DB639-552F-46E1-BBEA-899E628F9B0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27D246-DAD0-4E06-B0EB-3312B8A8A06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C1A5F6-F5A2-4425-A6D0-850D126C7C9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4E461F-84D1-4711-9CC0-14A93668C4C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A99A5-0312-46EA-9603-7D649461A6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221049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0C09F-DAC0-4DDC-A51D-012DE9792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1739698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73F77-649C-493C-935D-4D14E392C7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348408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8BD93-1F30-4661-AEE5-4979545663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734072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B0F31-D995-4386-8E68-25E22C93B0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76421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275B4-D542-404B-A996-5DD0C564CC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906848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4FB9D-4D88-4B86-84CB-7F33A240BF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3363655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671DC-A40B-42B6-8553-FF02E8474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321906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60B7E-7FE4-46D2-925D-428DC6895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195031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AA044-06CD-48C4-AE65-910C8811E5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887309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263BF-2117-4A82-8495-FB8D2E59E2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0004873"/>
      </p:ext>
    </p:extLst>
  </p:cSld>
  <p:clrMapOvr>
    <a:masterClrMapping/>
  </p:clrMapOvr>
  <p:transition xmlns:p14="http://schemas.microsoft.com/office/powerpoint/2010/main">
    <p:zo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D2A4A2-E2B9-471E-8FBC-AAB89E8122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" Target="slide16.xml"/><Relationship Id="rId20" Type="http://schemas.openxmlformats.org/officeDocument/2006/relationships/slide" Target="slide38.xml"/><Relationship Id="rId21" Type="http://schemas.openxmlformats.org/officeDocument/2006/relationships/slide" Target="slide40.xml"/><Relationship Id="rId22" Type="http://schemas.openxmlformats.org/officeDocument/2006/relationships/slide" Target="slide42.xml"/><Relationship Id="rId23" Type="http://schemas.openxmlformats.org/officeDocument/2006/relationships/slide" Target="slide44.xml"/><Relationship Id="rId24" Type="http://schemas.openxmlformats.org/officeDocument/2006/relationships/slide" Target="slide46.xml"/><Relationship Id="rId25" Type="http://schemas.openxmlformats.org/officeDocument/2006/relationships/slide" Target="slide48.xml"/><Relationship Id="rId26" Type="http://schemas.openxmlformats.org/officeDocument/2006/relationships/slide" Target="slide50.xml"/><Relationship Id="rId27" Type="http://schemas.openxmlformats.org/officeDocument/2006/relationships/slide" Target="slide2.xml"/><Relationship Id="rId10" Type="http://schemas.openxmlformats.org/officeDocument/2006/relationships/slide" Target="slide18.xml"/><Relationship Id="rId11" Type="http://schemas.openxmlformats.org/officeDocument/2006/relationships/slide" Target="slide20.xml"/><Relationship Id="rId12" Type="http://schemas.openxmlformats.org/officeDocument/2006/relationships/slide" Target="slide22.xml"/><Relationship Id="rId13" Type="http://schemas.openxmlformats.org/officeDocument/2006/relationships/slide" Target="slide24.xml"/><Relationship Id="rId14" Type="http://schemas.openxmlformats.org/officeDocument/2006/relationships/slide" Target="slide26.xml"/><Relationship Id="rId15" Type="http://schemas.openxmlformats.org/officeDocument/2006/relationships/slide" Target="slide28.xml"/><Relationship Id="rId16" Type="http://schemas.openxmlformats.org/officeDocument/2006/relationships/slide" Target="slide30.xml"/><Relationship Id="rId17" Type="http://schemas.openxmlformats.org/officeDocument/2006/relationships/slide" Target="slide32.xml"/><Relationship Id="rId18" Type="http://schemas.openxmlformats.org/officeDocument/2006/relationships/slide" Target="slide34.xml"/><Relationship Id="rId19" Type="http://schemas.openxmlformats.org/officeDocument/2006/relationships/slide" Target="slide36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slide" Target="slide4.xml"/><Relationship Id="rId4" Type="http://schemas.openxmlformats.org/officeDocument/2006/relationships/slide" Target="slide6.xml"/><Relationship Id="rId5" Type="http://schemas.openxmlformats.org/officeDocument/2006/relationships/slide" Target="slide8.xml"/><Relationship Id="rId6" Type="http://schemas.openxmlformats.org/officeDocument/2006/relationships/slide" Target="slide10.xml"/><Relationship Id="rId7" Type="http://schemas.openxmlformats.org/officeDocument/2006/relationships/slide" Target="slide12.xml"/><Relationship Id="rId8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38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4" action="ppaction://hlinksldjump"/>
              </a:rPr>
              <a:t>300</a:t>
            </a:r>
            <a:endParaRPr lang="en-US" altLang="en-US" sz="3600" b="1">
              <a:hlinkClick r:id="rId4" action="ppaction://hlinksldjump"/>
            </a:endParaRPr>
          </a:p>
        </p:txBody>
      </p:sp>
      <p:sp>
        <p:nvSpPr>
          <p:cNvPr id="2139" name="AutoShape 9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400</a:t>
            </a:r>
            <a:endParaRPr lang="en-US" altLang="en-US" sz="3600" b="1">
              <a:hlinkClick r:id="rId5" action="ppaction://hlinksldjump"/>
            </a:endParaRPr>
          </a:p>
        </p:txBody>
      </p:sp>
      <p:sp>
        <p:nvSpPr>
          <p:cNvPr id="2140" name="AutoShape 9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49" name="AutoShape 10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50" name="AutoShape 10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200</a:t>
            </a:r>
            <a:endParaRPr lang="en-US" altLang="en-US" sz="3600" b="1">
              <a:hlinkClick r:id="rId8" action="ppaction://hlinksldjump"/>
            </a:endParaRPr>
          </a:p>
        </p:txBody>
      </p:sp>
      <p:sp>
        <p:nvSpPr>
          <p:cNvPr id="2151" name="AutoShape 103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52" name="AutoShape 10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53" name="AutoShape 105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54" name="AutoShape 10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55" name="AutoShape 10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56" name="AutoShape 10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57" name="AutoShape 109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58" name="AutoShape 110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59" name="AutoShape 11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60" name="AutoShape 112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61" name="AutoShape 113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62" name="AutoShape 114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63" name="AutoShape 115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164" name="AutoShape 116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100</a:t>
            </a:r>
            <a:endParaRPr lang="en-US" altLang="en-US" sz="3600" b="1"/>
          </a:p>
        </p:txBody>
      </p:sp>
      <p:sp>
        <p:nvSpPr>
          <p:cNvPr id="2165" name="AutoShape 117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200</a:t>
            </a:r>
            <a:endParaRPr lang="en-US" altLang="en-US" sz="3600" b="1"/>
          </a:p>
        </p:txBody>
      </p:sp>
      <p:sp>
        <p:nvSpPr>
          <p:cNvPr id="2166" name="AutoShape 118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300</a:t>
            </a:r>
            <a:endParaRPr lang="en-US" altLang="en-US" sz="3600" b="1"/>
          </a:p>
        </p:txBody>
      </p:sp>
      <p:sp>
        <p:nvSpPr>
          <p:cNvPr id="2167" name="AutoShape 119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400</a:t>
            </a:r>
            <a:endParaRPr lang="en-US" altLang="en-US" sz="3600" b="1"/>
          </a:p>
        </p:txBody>
      </p:sp>
      <p:sp>
        <p:nvSpPr>
          <p:cNvPr id="2168" name="AutoShape 120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500</a:t>
            </a:r>
            <a:endParaRPr lang="en-US" altLang="en-US" sz="3600" b="1"/>
          </a:p>
        </p:txBody>
      </p:sp>
      <p:sp>
        <p:nvSpPr>
          <p:cNvPr id="2088" name="AutoShape 40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3600" b="1">
                <a:solidFill>
                  <a:schemeClr val="bg1"/>
                </a:solidFill>
                <a:latin typeface="Garamond" pitchFamily="18" charset="0"/>
                <a:hlinkClick r:id="" action="ppaction://hlinkshowjump?jump=nextslide"/>
              </a:rPr>
              <a:t>100</a:t>
            </a:r>
            <a:endParaRPr lang="en-US" altLang="en-US" sz="3600" b="1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>
                <a:solidFill>
                  <a:schemeClr val="bg1"/>
                </a:solidFill>
                <a:latin typeface="Garamond" pitchFamily="18" charset="0"/>
              </a:rPr>
              <a:t>Democracy</a:t>
            </a:r>
            <a:endParaRPr lang="en-US" altLang="en-US" sz="2000" b="1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000" b="1">
                <a:solidFill>
                  <a:schemeClr val="bg1"/>
                </a:solidFill>
              </a:rPr>
              <a:t>Australia</a:t>
            </a:r>
          </a:p>
          <a:p>
            <a:r>
              <a:rPr lang="en-US" altLang="en-US" sz="2000" b="1">
                <a:solidFill>
                  <a:schemeClr val="bg1"/>
                </a:solidFill>
              </a:rPr>
              <a:t>New Zealand</a:t>
            </a: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>
                <a:solidFill>
                  <a:schemeClr val="bg1"/>
                </a:solidFill>
              </a:rPr>
              <a:t>Ireland</a:t>
            </a: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>
                <a:solidFill>
                  <a:schemeClr val="bg1"/>
                </a:solidFill>
              </a:rPr>
              <a:t>Inventions</a:t>
            </a: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 b="1">
                <a:solidFill>
                  <a:schemeClr val="bg1"/>
                </a:solidFill>
              </a:rPr>
              <a:t>Hodgepodge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/>
              <a:t>Democracy 500</a:t>
            </a:r>
          </a:p>
        </p:txBody>
      </p:sp>
      <p:sp>
        <p:nvSpPr>
          <p:cNvPr id="114695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In, Oh let’s say 1801, who could vote in Great Britain?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762000" y="838200"/>
            <a:ext cx="7772400" cy="1143000"/>
          </a:xfrm>
        </p:spPr>
        <p:txBody>
          <a:bodyPr/>
          <a:lstStyle/>
          <a:p>
            <a:r>
              <a:rPr lang="en-US" altLang="en-US"/>
              <a:t>Democracy 500</a:t>
            </a:r>
          </a:p>
        </p:txBody>
      </p:sp>
      <p:sp>
        <p:nvSpPr>
          <p:cNvPr id="116747" name="Rectangle 1035"/>
          <p:cNvSpPr>
            <a:spLocks noChangeArrowheads="1"/>
          </p:cNvSpPr>
          <p:nvPr/>
        </p:nvSpPr>
        <p:spPr bwMode="auto">
          <a:xfrm>
            <a:off x="1295400" y="20574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2000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sz="3600" dirty="0"/>
          </a:p>
        </p:txBody>
      </p:sp>
      <p:sp>
        <p:nvSpPr>
          <p:cNvPr id="116749" name="Text Box 1037"/>
          <p:cNvSpPr txBox="1">
            <a:spLocks noChangeArrowheads="1"/>
          </p:cNvSpPr>
          <p:nvPr/>
        </p:nvSpPr>
        <p:spPr bwMode="auto">
          <a:xfrm>
            <a:off x="1371600" y="3635375"/>
            <a:ext cx="6629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3600" b="1" i="1" dirty="0"/>
              <a:t>Bonus- </a:t>
            </a:r>
            <a:r>
              <a:rPr lang="en-US" altLang="en-US" sz="3600" b="1" i="1" dirty="0" smtClean="0"/>
              <a:t>200</a:t>
            </a:r>
            <a:endParaRPr lang="en-US" altLang="en-US" sz="36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133600" y="2057400"/>
            <a:ext cx="502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Wealthy, white males who owned land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4495800"/>
            <a:ext cx="571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percentage of the population was that?</a:t>
            </a:r>
            <a:endParaRPr lang="en-US" sz="4000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100</a:t>
            </a:r>
          </a:p>
        </p:txBody>
      </p:sp>
      <p:sp>
        <p:nvSpPr>
          <p:cNvPr id="11879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 smtClean="0"/>
              <a:t>Oddly, in which place did the British actually </a:t>
            </a:r>
            <a:r>
              <a:rPr lang="en-US" altLang="en-US" sz="2800" dirty="0" smtClean="0"/>
              <a:t>acknowledge the native people before claiming their land in 1769?</a:t>
            </a:r>
            <a:endParaRPr lang="en-US" altLang="en-US" sz="2800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100</a:t>
            </a:r>
          </a:p>
        </p:txBody>
      </p:sp>
      <p:sp>
        <p:nvSpPr>
          <p:cNvPr id="120841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New Zealand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200</a:t>
            </a:r>
          </a:p>
        </p:txBody>
      </p:sp>
      <p:sp>
        <p:nvSpPr>
          <p:cNvPr id="12288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was Australia originally used for by the British?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200</a:t>
            </a:r>
          </a:p>
        </p:txBody>
      </p:sp>
      <p:sp>
        <p:nvSpPr>
          <p:cNvPr id="124936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Penal Colony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300</a:t>
            </a:r>
          </a:p>
        </p:txBody>
      </p:sp>
      <p:sp>
        <p:nvSpPr>
          <p:cNvPr id="12698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was the main industry in Australia in the 1800’s?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300</a:t>
            </a:r>
          </a:p>
        </p:txBody>
      </p:sp>
      <p:sp>
        <p:nvSpPr>
          <p:cNvPr id="129032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Sheep and Cattle ranching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400</a:t>
            </a:r>
          </a:p>
        </p:txBody>
      </p:sp>
      <p:sp>
        <p:nvSpPr>
          <p:cNvPr id="13107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are the Natives from New Zealand called and What are the Natives of Australia called?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400</a:t>
            </a:r>
          </a:p>
        </p:txBody>
      </p:sp>
      <p:sp>
        <p:nvSpPr>
          <p:cNvPr id="13312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Maori- New Zealand</a:t>
            </a:r>
          </a:p>
          <a:p>
            <a:r>
              <a:rPr lang="en-US" altLang="en-US"/>
              <a:t>Aborigine- Australia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en-US" sz="3600">
              <a:solidFill>
                <a:schemeClr val="bg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/>
              <a:t>Democracy 100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are three goals of the Chartist Movement? 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/>
              <a:t>Australia New Zealand 500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New Zealand is considered a political pioneer because it was the first country to allow this in 1893: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762000" y="1143000"/>
            <a:ext cx="7772400" cy="1143000"/>
          </a:xfrm>
        </p:spPr>
        <p:txBody>
          <a:bodyPr/>
          <a:lstStyle/>
          <a:p>
            <a:r>
              <a:rPr lang="en-US" altLang="en-US"/>
              <a:t>Australia New Zealand 500</a:t>
            </a:r>
          </a:p>
        </p:txBody>
      </p:sp>
      <p:sp>
        <p:nvSpPr>
          <p:cNvPr id="137224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0"/>
            <a:ext cx="6400800" cy="1752600"/>
          </a:xfrm>
        </p:spPr>
        <p:txBody>
          <a:bodyPr/>
          <a:lstStyle/>
          <a:p>
            <a:r>
              <a:rPr lang="en-US" altLang="en-US" dirty="0" smtClean="0"/>
              <a:t>Women’s Suffrage</a:t>
            </a:r>
            <a:endParaRPr lang="en-US" altLang="en-US" dirty="0"/>
          </a:p>
        </p:txBody>
      </p:sp>
      <p:sp>
        <p:nvSpPr>
          <p:cNvPr id="137225" name="Text Box 1033"/>
          <p:cNvSpPr txBox="1">
            <a:spLocks noChangeArrowheads="1"/>
          </p:cNvSpPr>
          <p:nvPr/>
        </p:nvSpPr>
        <p:spPr bwMode="auto">
          <a:xfrm>
            <a:off x="1143000" y="4572000"/>
            <a:ext cx="6400800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/>
              <a:t>Bonus </a:t>
            </a:r>
            <a:r>
              <a:rPr lang="en-US" altLang="en-US" sz="3200" b="1" i="1" dirty="0" smtClean="0"/>
              <a:t>300- what are the traditional Maori facial tattoos called?</a:t>
            </a:r>
          </a:p>
          <a:p>
            <a:pPr>
              <a:spcBef>
                <a:spcPct val="50000"/>
              </a:spcBef>
            </a:pPr>
            <a:r>
              <a:rPr lang="en-US" altLang="en-US" sz="3200" b="1" i="1" dirty="0" err="1" smtClean="0"/>
              <a:t>Moko</a:t>
            </a:r>
            <a:endParaRPr lang="en-US" altLang="en-US" sz="3200" b="1" i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7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Ireland 100</a:t>
            </a:r>
          </a:p>
        </p:txBody>
      </p:sp>
      <p:sp>
        <p:nvSpPr>
          <p:cNvPr id="13927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crop failure led to the famine of 1845-1850 in Ireland?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Ireland 100</a:t>
            </a:r>
          </a:p>
        </p:txBody>
      </p:sp>
      <p:sp>
        <p:nvSpPr>
          <p:cNvPr id="141320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altLang="en-US" dirty="0"/>
              <a:t>Potato</a:t>
            </a:r>
          </a:p>
        </p:txBody>
      </p:sp>
      <p:sp>
        <p:nvSpPr>
          <p:cNvPr id="141321" name="Text Box 1033"/>
          <p:cNvSpPr txBox="1">
            <a:spLocks noChangeArrowheads="1"/>
          </p:cNvSpPr>
          <p:nvPr/>
        </p:nvSpPr>
        <p:spPr bwMode="auto">
          <a:xfrm>
            <a:off x="1295400" y="4572000"/>
            <a:ext cx="64770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3600" b="1" i="1" dirty="0"/>
          </a:p>
          <a:p>
            <a:pPr>
              <a:spcBef>
                <a:spcPct val="50000"/>
              </a:spcBef>
            </a:pPr>
            <a:endParaRPr lang="en-US" altLang="en-US" sz="3600" b="1" i="1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Ireland 200</a:t>
            </a:r>
          </a:p>
        </p:txBody>
      </p:sp>
      <p:sp>
        <p:nvSpPr>
          <p:cNvPr id="143367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Henry VIII sent protestant lords to rule in Ireland and the Irish Penal Laws were issued, what were the Irish Penal Laws? 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Ireland 200</a:t>
            </a:r>
          </a:p>
        </p:txBody>
      </p:sp>
      <p:sp>
        <p:nvSpPr>
          <p:cNvPr id="145417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Anti-Catholic Legislation</a:t>
            </a:r>
          </a:p>
        </p:txBody>
      </p:sp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838200" y="4495800"/>
            <a:ext cx="67818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/>
              <a:t>Bonus 200- What began the repeal of these laws?</a:t>
            </a:r>
          </a:p>
          <a:p>
            <a:pPr>
              <a:spcBef>
                <a:spcPct val="50000"/>
              </a:spcBef>
            </a:pPr>
            <a:r>
              <a:rPr lang="en-US" altLang="en-US" sz="3600" b="1" i="1"/>
              <a:t>Catholic Emancipation Act 1824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5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5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Ireland 300</a:t>
            </a:r>
          </a:p>
        </p:txBody>
      </p:sp>
      <p:sp>
        <p:nvSpPr>
          <p:cNvPr id="14746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Why did the British delay the promise of home rule in 1914?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altLang="en-US"/>
              <a:t>Ireland 300</a:t>
            </a:r>
          </a:p>
        </p:txBody>
      </p: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28800"/>
            <a:ext cx="6400800" cy="1752600"/>
          </a:xfrm>
        </p:spPr>
        <p:txBody>
          <a:bodyPr/>
          <a:lstStyle/>
          <a:p>
            <a:r>
              <a:rPr lang="en-US" altLang="en-US"/>
              <a:t>WWI broke out</a:t>
            </a:r>
          </a:p>
        </p:txBody>
      </p:sp>
      <p:sp>
        <p:nvSpPr>
          <p:cNvPr id="149513" name="Text Box 9"/>
          <p:cNvSpPr txBox="1">
            <a:spLocks noChangeArrowheads="1"/>
          </p:cNvSpPr>
          <p:nvPr/>
        </p:nvSpPr>
        <p:spPr bwMode="auto">
          <a:xfrm>
            <a:off x="1143000" y="3352800"/>
            <a:ext cx="64770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/>
              <a:t>Bonus 300- What occurred in 1916 as a result of the delay in home rule?</a:t>
            </a:r>
          </a:p>
          <a:p>
            <a:pPr>
              <a:spcBef>
                <a:spcPct val="50000"/>
              </a:spcBef>
            </a:pPr>
            <a:r>
              <a:rPr lang="en-US" altLang="en-US" sz="3600" b="1" i="1"/>
              <a:t>Easter Uprising 1916 Dublin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95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/>
              <a:t>Ireland 400</a:t>
            </a:r>
          </a:p>
        </p:txBody>
      </p:sp>
      <p:sp>
        <p:nvSpPr>
          <p:cNvPr id="15155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Southern Ireland finally gains local control over its internal matters only in 1921 from the British.  The term for this is: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 altLang="en-US" dirty="0"/>
              <a:t>Ireland 400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447800"/>
            <a:ext cx="6400800" cy="2819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dirty="0" smtClean="0"/>
              <a:t>Home Rule</a:t>
            </a:r>
            <a:endParaRPr lang="en-US" altLang="en-US" sz="4800" dirty="0"/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1219200" y="4572000"/>
            <a:ext cx="65532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 dirty="0"/>
              <a:t>Bonus 400- Where did the largest number of emigrants go?</a:t>
            </a:r>
          </a:p>
          <a:p>
            <a:pPr>
              <a:spcBef>
                <a:spcPct val="50000"/>
              </a:spcBef>
            </a:pPr>
            <a:r>
              <a:rPr lang="en-US" altLang="en-US" sz="3600" b="1" i="1" dirty="0"/>
              <a:t>USA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en-US" sz="360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Democracy 100</a:t>
            </a: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1219200" y="3505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90600" indent="-533400">
              <a:spcBef>
                <a:spcPct val="20000"/>
              </a:spcBef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spcBef>
                <a:spcPct val="2000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52600" indent="-381000"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09800" indent="-381000"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667000" indent="-381000"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124200" indent="-381000"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581400" indent="-381000"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038600" indent="-381000" algn="ctr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buFontTx/>
              <a:buAutoNum type="arabicPeriod"/>
            </a:pPr>
            <a:r>
              <a:rPr lang="en-US" altLang="en-US" sz="2800"/>
              <a:t>Universal male suffrage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en-US" altLang="en-US" sz="2800"/>
              <a:t>Secret ballot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en-US" altLang="en-US" sz="2800"/>
              <a:t>Paid government officials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endParaRPr lang="en-US" altLang="en-US" sz="2800"/>
          </a:p>
        </p:txBody>
      </p:sp>
    </p:spTree>
  </p:cSld>
  <p:clrMapOvr>
    <a:masterClrMapping/>
  </p:clrMapOvr>
  <p:transition xmlns:p14="http://schemas.microsoft.com/office/powerpoint/2010/main" advClick="0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Ireland 500</a:t>
            </a:r>
          </a:p>
        </p:txBody>
      </p:sp>
      <p:sp>
        <p:nvSpPr>
          <p:cNvPr id="155655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/>
          <a:lstStyle/>
          <a:p>
            <a:r>
              <a:rPr lang="en-US" altLang="en-US" sz="2800" dirty="0" smtClean="0"/>
              <a:t>This region of Ireland remains a part of Great Britain after 1921.</a:t>
            </a:r>
            <a:endParaRPr lang="en-US" altLang="en-US" sz="2800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altLang="en-US" dirty="0"/>
              <a:t>Ireland 500</a:t>
            </a:r>
          </a:p>
        </p:txBody>
      </p:sp>
      <p:sp>
        <p:nvSpPr>
          <p:cNvPr id="1577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1981200"/>
            <a:ext cx="6400800" cy="1752600"/>
          </a:xfrm>
        </p:spPr>
        <p:txBody>
          <a:bodyPr/>
          <a:lstStyle/>
          <a:p>
            <a:r>
              <a:rPr lang="en-US" altLang="en-US" dirty="0" smtClean="0"/>
              <a:t>Ulster/Northern Ireland</a:t>
            </a:r>
            <a:endParaRPr lang="en-US" altLang="en-US" dirty="0"/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685800" y="3352800"/>
            <a:ext cx="73152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/>
              <a:t>Bonus 500-What name is given to the unofficial military group seeking independence for Northern Ireland and </a:t>
            </a:r>
            <a:r>
              <a:rPr lang="en-US" altLang="en-US" sz="3200" b="1" i="1" dirty="0" smtClean="0"/>
              <a:t>reunification?</a:t>
            </a:r>
            <a:endParaRPr lang="en-US" altLang="en-US" sz="3200" b="1" i="1" dirty="0"/>
          </a:p>
          <a:p>
            <a:pPr>
              <a:spcBef>
                <a:spcPct val="50000"/>
              </a:spcBef>
            </a:pPr>
            <a:r>
              <a:rPr lang="en-US" altLang="en-US" sz="3200" b="1" i="1" dirty="0" smtClean="0"/>
              <a:t>IRA</a:t>
            </a:r>
            <a:endParaRPr lang="en-US" altLang="en-US" sz="3200" b="1" i="1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77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100</a:t>
            </a:r>
          </a:p>
        </p:txBody>
      </p:sp>
      <p:sp>
        <p:nvSpPr>
          <p:cNvPr id="15975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Who invented the telephone?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100</a:t>
            </a:r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Alexander Graham Bell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200</a:t>
            </a:r>
          </a:p>
        </p:txBody>
      </p:sp>
      <p:sp>
        <p:nvSpPr>
          <p:cNvPr id="16384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“first” affordable car was mass produced by Henry Ford?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200</a:t>
            </a:r>
          </a:p>
        </p:txBody>
      </p:sp>
      <p:sp>
        <p:nvSpPr>
          <p:cNvPr id="16589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Model T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300</a:t>
            </a:r>
          </a:p>
        </p:txBody>
      </p:sp>
      <p:sp>
        <p:nvSpPr>
          <p:cNvPr id="16794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Where did the Wright Brothers develop their first working airplane in 1903?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300</a:t>
            </a:r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Kitty Hawk N.C.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400</a:t>
            </a:r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did Marconi invent?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400</a:t>
            </a:r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Radio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en-US" sz="360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 sz="240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/>
              <a:t>Democracy 200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In 1867, Canada became self-governing domestically but remained a part of the British Empire.  The term for this is: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500</a:t>
            </a:r>
          </a:p>
        </p:txBody>
      </p:sp>
      <p:sp>
        <p:nvSpPr>
          <p:cNvPr id="17613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How many patents  did Thomas Edison have?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Inventions 500</a:t>
            </a:r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3528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1093 patented</a:t>
            </a:r>
          </a:p>
          <a:p>
            <a:pPr>
              <a:lnSpc>
                <a:spcPct val="80000"/>
              </a:lnSpc>
            </a:pPr>
            <a:endParaRPr lang="en-US" altLang="en-US" sz="2800"/>
          </a:p>
          <a:p>
            <a:pPr>
              <a:lnSpc>
                <a:spcPct val="80000"/>
              </a:lnSpc>
            </a:pPr>
            <a:r>
              <a:rPr lang="en-US" altLang="en-US" sz="2800"/>
              <a:t>500-600 non-patented or rejected inventions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</a:t>
            </a:r>
            <a:r>
              <a:rPr lang="en-US" altLang="en-US" dirty="0"/>
              <a:t>100</a:t>
            </a:r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Who discovered the" Germ Theory” of disease?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100</a:t>
            </a:r>
            <a:endParaRPr lang="en-US" altLang="en-US" dirty="0"/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Louis Pasteur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200</a:t>
            </a:r>
            <a:endParaRPr lang="en-US" altLang="en-US" dirty="0"/>
          </a:p>
        </p:txBody>
      </p:sp>
      <p:sp>
        <p:nvSpPr>
          <p:cNvPr id="18432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Who </a:t>
            </a:r>
            <a:r>
              <a:rPr lang="en-US" altLang="en-US" dirty="0" smtClean="0"/>
              <a:t>began the science of genetics by discovering that there is a pattern to the way certain traits are inherited?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200</a:t>
            </a:r>
            <a:endParaRPr lang="en-US" altLang="en-US" dirty="0"/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err="1" smtClean="0"/>
              <a:t>Gregor</a:t>
            </a:r>
            <a:r>
              <a:rPr lang="en-US" altLang="en-US" dirty="0" smtClean="0"/>
              <a:t> Mendel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300</a:t>
            </a:r>
            <a:endParaRPr lang="en-US" altLang="en-US" dirty="0"/>
          </a:p>
        </p:txBody>
      </p:sp>
      <p:sp>
        <p:nvSpPr>
          <p:cNvPr id="18842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What term is used for prejudice against Jews (such as the cause of Russian pogroms)?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300</a:t>
            </a:r>
            <a:endParaRPr lang="en-US" altLang="en-US" dirty="0"/>
          </a:p>
        </p:txBody>
      </p: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Anti-Semitism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400</a:t>
            </a:r>
            <a:endParaRPr lang="en-US" altLang="en-US" dirty="0"/>
          </a:p>
        </p:txBody>
      </p:sp>
      <p:sp>
        <p:nvSpPr>
          <p:cNvPr id="19251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Who wa</a:t>
            </a:r>
            <a:r>
              <a:rPr lang="en-US" altLang="en-US" dirty="0" smtClean="0"/>
              <a:t>s sent by the British to investigate and solve the problems existing between Upper and Lower Canada? 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400</a:t>
            </a:r>
            <a:endParaRPr lang="en-US" altLang="en-US" dirty="0"/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Lord Durham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362200"/>
            <a:ext cx="7772400" cy="1143000"/>
          </a:xfrm>
        </p:spPr>
        <p:txBody>
          <a:bodyPr/>
          <a:lstStyle/>
          <a:p>
            <a:r>
              <a:rPr lang="en-US" altLang="en-US"/>
              <a:t>Democracy 200</a:t>
            </a:r>
          </a:p>
        </p:txBody>
      </p:sp>
      <p:sp>
        <p:nvSpPr>
          <p:cNvPr id="104457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Dominion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500</a:t>
            </a:r>
            <a:endParaRPr lang="en-US" altLang="en-US" dirty="0"/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Why are the British so quick to bring reform to the Canadians and Settlers of Australia and New Zealand?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Miscellaneous 500</a:t>
            </a:r>
            <a:endParaRPr lang="en-US" altLang="en-US" dirty="0"/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Share the WASP perspective</a:t>
            </a:r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Democracy 300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movement sought a Jewish homeland in Palestine?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308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Democracy 300</a:t>
            </a:r>
          </a:p>
        </p:txBody>
      </p:sp>
      <p:sp>
        <p:nvSpPr>
          <p:cNvPr id="108553" name="Rectangle 308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Zionism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307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Democracy 400</a:t>
            </a:r>
          </a:p>
        </p:txBody>
      </p:sp>
      <p:sp>
        <p:nvSpPr>
          <p:cNvPr id="110599" name="Rectangle 307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What form of government was adopted by the French in 1875?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Democracy 400</a:t>
            </a:r>
          </a:p>
        </p:txBody>
      </p:sp>
      <p:sp>
        <p:nvSpPr>
          <p:cNvPr id="112649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Third Republic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747</Words>
  <Application>Microsoft Macintosh PowerPoint</Application>
  <PresentationFormat>On-screen Show (4:3)</PresentationFormat>
  <Paragraphs>199</Paragraphs>
  <Slides>51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Default Design</vt:lpstr>
      <vt:lpstr>PowerPoint Presentation</vt:lpstr>
      <vt:lpstr>Democracy 100</vt:lpstr>
      <vt:lpstr>Democracy 100</vt:lpstr>
      <vt:lpstr>Democracy 200</vt:lpstr>
      <vt:lpstr>Democracy 200</vt:lpstr>
      <vt:lpstr>Democracy 300</vt:lpstr>
      <vt:lpstr>Democracy 300</vt:lpstr>
      <vt:lpstr>Democracy 400</vt:lpstr>
      <vt:lpstr>Democracy 400</vt:lpstr>
      <vt:lpstr>Democracy 500</vt:lpstr>
      <vt:lpstr>Democracy 500</vt:lpstr>
      <vt:lpstr>Australia New Zealand 100</vt:lpstr>
      <vt:lpstr>Australia New Zealand 100</vt:lpstr>
      <vt:lpstr>Australia New Zealand 200</vt:lpstr>
      <vt:lpstr>Australia New Zealand 200</vt:lpstr>
      <vt:lpstr>Australia New Zealand 300</vt:lpstr>
      <vt:lpstr>Australia New Zealand 300</vt:lpstr>
      <vt:lpstr>Australia New Zealand 400</vt:lpstr>
      <vt:lpstr>Australia New Zealand 400</vt:lpstr>
      <vt:lpstr>Australia New Zealand 500</vt:lpstr>
      <vt:lpstr>Australia New Zealand 500</vt:lpstr>
      <vt:lpstr>Ireland 100</vt:lpstr>
      <vt:lpstr>Ireland 100</vt:lpstr>
      <vt:lpstr>Ireland 200</vt:lpstr>
      <vt:lpstr>Ireland 200</vt:lpstr>
      <vt:lpstr>Ireland 300</vt:lpstr>
      <vt:lpstr>Ireland 300</vt:lpstr>
      <vt:lpstr>Ireland 400</vt:lpstr>
      <vt:lpstr>Ireland 400</vt:lpstr>
      <vt:lpstr>Ireland 500</vt:lpstr>
      <vt:lpstr>Ireland 500</vt:lpstr>
      <vt:lpstr>Inventions 100</vt:lpstr>
      <vt:lpstr>Inventions 100</vt:lpstr>
      <vt:lpstr>Inventions 200</vt:lpstr>
      <vt:lpstr>Inventions 200</vt:lpstr>
      <vt:lpstr>Inventions 300</vt:lpstr>
      <vt:lpstr>Inventions 300</vt:lpstr>
      <vt:lpstr>Inventions 400</vt:lpstr>
      <vt:lpstr>Inventions 400</vt:lpstr>
      <vt:lpstr>Inventions 500</vt:lpstr>
      <vt:lpstr>Inventions 500</vt:lpstr>
      <vt:lpstr>Miscellaneous 100</vt:lpstr>
      <vt:lpstr>Miscellaneous 100</vt:lpstr>
      <vt:lpstr>Miscellaneous 200</vt:lpstr>
      <vt:lpstr>Miscellaneous 200</vt:lpstr>
      <vt:lpstr>Miscellaneous 300</vt:lpstr>
      <vt:lpstr>Miscellaneous 300</vt:lpstr>
      <vt:lpstr>Miscellaneous 400</vt:lpstr>
      <vt:lpstr>Miscellaneous 400</vt:lpstr>
      <vt:lpstr>Miscellaneous 500</vt:lpstr>
      <vt:lpstr>Miscellaneous 500</vt:lpstr>
    </vt:vector>
  </TitlesOfParts>
  <Company>Grant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Blanca Gonzalez</cp:lastModifiedBy>
  <cp:revision>56</cp:revision>
  <dcterms:created xsi:type="dcterms:W3CDTF">1998-08-19T17:45:48Z</dcterms:created>
  <dcterms:modified xsi:type="dcterms:W3CDTF">2014-03-18T03:40:20Z</dcterms:modified>
</cp:coreProperties>
</file>