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91" r:id="rId7"/>
    <p:sldId id="261"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6" d="100"/>
          <a:sy n="46" d="100"/>
        </p:scale>
        <p:origin x="-648" y="-5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78282-DA3F-0540-9BAE-FFEBECC3BA11}" type="datetimeFigureOut">
              <a:rPr lang="en-US" smtClean="0"/>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DDF92-CD72-5740-88AD-39F09A8346B2}" type="slidenum">
              <a:rPr lang="en-US" smtClean="0"/>
              <a:t>‹#›</a:t>
            </a:fld>
            <a:endParaRPr lang="en-US"/>
          </a:p>
        </p:txBody>
      </p:sp>
    </p:spTree>
    <p:extLst>
      <p:ext uri="{BB962C8B-B14F-4D97-AF65-F5344CB8AC3E}">
        <p14:creationId xmlns:p14="http://schemas.microsoft.com/office/powerpoint/2010/main" val="25011888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hoolshistory.org.uk/IndustrialRevolution/images/stockton.jp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schoolshistory.org.uk/IndustrialRevolution/images/navvie.jp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83C2AB5-99B8-4099-8FE1-6858374B454B}" type="slidenum">
              <a:rPr lang="en-US" altLang="en-US" smtClean="0"/>
              <a:pPr eaLnBrk="1" hangingPunct="1">
                <a:spcBef>
                  <a:spcPct val="0"/>
                </a:spcBef>
              </a:pPr>
              <a:t>6</a:t>
            </a:fld>
            <a:endParaRPr lang="en-US" altLang="en-US" smtClean="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Problems- </a:t>
            </a:r>
          </a:p>
          <a:p>
            <a:pPr eaLnBrk="1" hangingPunct="1">
              <a:buFontTx/>
              <a:buChar char="•"/>
            </a:pPr>
            <a:r>
              <a:rPr lang="en-US" altLang="en-US" smtClean="0"/>
              <a:t>Not primary job but night time and seasonal work as supplementary income</a:t>
            </a:r>
          </a:p>
          <a:p>
            <a:pPr eaLnBrk="1" hangingPunct="1">
              <a:buFontTx/>
              <a:buChar char="•"/>
            </a:pPr>
            <a:r>
              <a:rPr lang="en-US" altLang="en-US" smtClean="0"/>
              <a:t>worker owner relations</a:t>
            </a:r>
          </a:p>
          <a:p>
            <a:pPr eaLnBrk="1" hangingPunct="1">
              <a:buFontTx/>
              <a:buChar char="•"/>
            </a:pPr>
            <a:r>
              <a:rPr lang="en-US" altLang="en-US" smtClean="0"/>
              <a:t>Quality control</a:t>
            </a:r>
          </a:p>
          <a:p>
            <a:pPr eaLnBrk="1" hangingPunct="1">
              <a:buFontTx/>
              <a:buChar char="•"/>
            </a:pPr>
            <a:r>
              <a:rPr lang="en-US" altLang="en-US" smtClean="0"/>
              <a:t>Backlogs</a:t>
            </a:r>
          </a:p>
          <a:p>
            <a:pPr eaLnBrk="1" hangingPunct="1">
              <a:buFontTx/>
              <a:buChar char="•"/>
            </a:pPr>
            <a:r>
              <a:rPr lang="en-US" altLang="en-US" smtClean="0"/>
              <a:t>Very expensive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555DB4E-BA55-8647-AE96-D992D8DC09DD}" type="slidenum">
              <a:rPr lang="en-US"/>
              <a:pPr/>
              <a:t>20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solidFill>
                  <a:srgbClr val="004080"/>
                </a:solidFill>
                <a:latin typeface="Carta-Normal" charset="0"/>
              </a:rPr>
              <a:t>Railways developed quickly following the early successes of the Stephenson's and other pioneers. This new technology was the result of the invention and subsequent development of the steam engine. Steam could be used to power motors and had been used in mines to help bring coal and tin to the surface quicker. This idea was transferred to the notion of pulling wagons along rails and eventually Stephenson took the idea one stage further and built the steam engine into a wagon. </a:t>
            </a:r>
            <a:endParaRPr lang="en-US" dirty="0"/>
          </a:p>
          <a:p>
            <a:pPr eaLnBrk="1" hangingPunct="1"/>
            <a:r>
              <a:rPr lang="en-US" dirty="0">
                <a:solidFill>
                  <a:srgbClr val="004080"/>
                </a:solidFill>
                <a:latin typeface="Carta-Normal" charset="0"/>
              </a:rPr>
              <a:t>This first 'train' was very slow and initially scared a lot of people but soon the early railway lines between Liverpool and Manchester and Stockton and Darlington were accepted and people began to </a:t>
            </a:r>
            <a:r>
              <a:rPr lang="en-US" dirty="0" err="1">
                <a:solidFill>
                  <a:srgbClr val="004080"/>
                </a:solidFill>
                <a:latin typeface="Carta-Normal" charset="0"/>
              </a:rPr>
              <a:t>realise</a:t>
            </a:r>
            <a:r>
              <a:rPr lang="en-US" dirty="0">
                <a:solidFill>
                  <a:srgbClr val="004080"/>
                </a:solidFill>
                <a:latin typeface="Carta-Normal" charset="0"/>
              </a:rPr>
              <a:t> that Rail had a lot to offer industry and society in general. </a:t>
            </a:r>
            <a:endParaRPr lang="en-US" dirty="0"/>
          </a:p>
          <a:p>
            <a:pPr eaLnBrk="1" hangingPunct="1"/>
            <a:r>
              <a:rPr lang="en-US" dirty="0"/>
              <a:t> </a:t>
            </a:r>
          </a:p>
          <a:p>
            <a:pPr algn="ctr" eaLnBrk="1" hangingPunct="1"/>
            <a:r>
              <a:rPr lang="en-US" dirty="0">
                <a:hlinkClick r:id="rId3"/>
              </a:rPr>
              <a:t> </a:t>
            </a:r>
            <a:endParaRPr lang="en-US" dirty="0"/>
          </a:p>
          <a:p>
            <a:pPr algn="ctr" eaLnBrk="1" hangingPunct="1"/>
            <a:r>
              <a:rPr lang="en-US" dirty="0"/>
              <a:t> </a:t>
            </a:r>
          </a:p>
          <a:p>
            <a:pPr eaLnBrk="1" hangingPunct="1"/>
            <a:r>
              <a:rPr lang="en-US" dirty="0">
                <a:solidFill>
                  <a:srgbClr val="004080"/>
                </a:solidFill>
                <a:latin typeface="Carta-Normal" charset="0"/>
              </a:rPr>
              <a:t>The railways spread across the country at an amazing rate as companies were established to build and run the new lines. Many were financed by industry, eager to have quicker delivery of goods and a wider sales reach. </a:t>
            </a:r>
            <a:endParaRPr lang="en-US" dirty="0"/>
          </a:p>
          <a:p>
            <a:pPr eaLnBrk="1" hangingPunct="1"/>
            <a:r>
              <a:rPr lang="en-US" dirty="0">
                <a:solidFill>
                  <a:srgbClr val="004080"/>
                </a:solidFill>
                <a:latin typeface="Carta-Normal" charset="0"/>
              </a:rPr>
              <a:t>The impact of the railways was great. Industry benefited as goods could now be transported faster and in even greater quantities than before, reducing costs and creating bigger markets. The construction of the railway network also fueled demand for coal and steel. Ordinary people saw the benefits too. They could now get around the country much quicker and for the first time holidays out of the city were a possibility (Thomas Cook </a:t>
            </a:r>
            <a:r>
              <a:rPr lang="en-US" dirty="0" err="1">
                <a:solidFill>
                  <a:srgbClr val="004080"/>
                </a:solidFill>
                <a:latin typeface="Carta-Normal" charset="0"/>
              </a:rPr>
              <a:t>organising</a:t>
            </a:r>
            <a:r>
              <a:rPr lang="en-US" dirty="0">
                <a:solidFill>
                  <a:srgbClr val="004080"/>
                </a:solidFill>
                <a:latin typeface="Carta-Normal" charset="0"/>
              </a:rPr>
              <a:t> the first 'package' holiday from Leicester Station to the seaside). Communications in general improved as well. Newspapers could now be sent from London and Manchester, where most of the national dailies are printed, to towns across the country, the postage system became much quicker and movement of workers became a more realistic prospect. </a:t>
            </a:r>
            <a:endParaRPr lang="en-US" dirty="0"/>
          </a:p>
          <a:p>
            <a:pPr eaLnBrk="1" hangingPunct="1"/>
            <a:r>
              <a:rPr lang="en-US" dirty="0">
                <a:solidFill>
                  <a:srgbClr val="004080"/>
                </a:solidFill>
                <a:latin typeface="Carta-Normal" charset="0"/>
              </a:rPr>
              <a:t>One of the most noticeable consequences of the growth of the Railways was the rapid development of a number of towns. Crewe and Peterborough are both examples of towns that grew quickly due to their location on the railway network. </a:t>
            </a:r>
            <a:endParaRPr lang="en-US" dirty="0"/>
          </a:p>
          <a:p>
            <a:pPr eaLnBrk="1" hangingPunct="1"/>
            <a:r>
              <a:rPr lang="en-US" dirty="0">
                <a:solidFill>
                  <a:srgbClr val="0000A0"/>
                </a:solidFill>
                <a:latin typeface="Carta-Normal" charset="0"/>
              </a:rPr>
              <a:t>There were however several negative consequences of the growth of the Railways. Many people lost money from previous investments in canals, people who worked on the canals found themselves out of work. </a:t>
            </a:r>
            <a:endParaRPr lang="en-US" dirty="0"/>
          </a:p>
          <a:p>
            <a:pPr eaLnBrk="1" hangingPunct="1"/>
            <a:r>
              <a:rPr lang="en-US" dirty="0"/>
              <a:t> </a:t>
            </a:r>
          </a:p>
          <a:p>
            <a:pPr algn="ctr" eaLnBrk="1" hangingPunct="1"/>
            <a:r>
              <a:rPr lang="en-US" dirty="0">
                <a:solidFill>
                  <a:srgbClr val="0000A0"/>
                </a:solidFill>
                <a:latin typeface="Carta-Normal" charset="0"/>
                <a:hlinkClick r:id="rId4"/>
              </a:rPr>
              <a:t> </a:t>
            </a:r>
            <a:endParaRPr lang="en-US" dirty="0"/>
          </a:p>
          <a:p>
            <a:pPr eaLnBrk="1" hangingPunct="1"/>
            <a:r>
              <a:rPr lang="en-US" dirty="0"/>
              <a:t> </a:t>
            </a:r>
          </a:p>
          <a:p>
            <a:pPr eaLnBrk="1" hangingPunct="1"/>
            <a:r>
              <a:rPr lang="en-US" dirty="0">
                <a:solidFill>
                  <a:srgbClr val="0000A0"/>
                </a:solidFill>
                <a:latin typeface="Carta-Normal" charset="0"/>
              </a:rPr>
              <a:t>The railways were built by workers called </a:t>
            </a:r>
            <a:r>
              <a:rPr lang="en-US" dirty="0" err="1">
                <a:solidFill>
                  <a:srgbClr val="0000A0"/>
                </a:solidFill>
                <a:latin typeface="Carta-Normal" charset="0"/>
              </a:rPr>
              <a:t>Navvies</a:t>
            </a:r>
            <a:r>
              <a:rPr lang="en-US" dirty="0">
                <a:solidFill>
                  <a:srgbClr val="0000A0"/>
                </a:solidFill>
                <a:latin typeface="Carta-Normal" charset="0"/>
              </a:rPr>
              <a:t>. These men had incredibly difficult jobs to do. A </a:t>
            </a:r>
            <a:r>
              <a:rPr lang="en-US" dirty="0" err="1">
                <a:solidFill>
                  <a:srgbClr val="0000A0"/>
                </a:solidFill>
                <a:latin typeface="Carta-Normal" charset="0"/>
              </a:rPr>
              <a:t>Navvy</a:t>
            </a:r>
            <a:r>
              <a:rPr lang="en-US" dirty="0">
                <a:solidFill>
                  <a:srgbClr val="0000A0"/>
                </a:solidFill>
                <a:latin typeface="Carta-Normal" charset="0"/>
              </a:rPr>
              <a:t> would need to dig the foundations, lay the stones that the tracks were placed upon, move and fix the tracks and dig tunnels. The picture above is a contemporary image of a </a:t>
            </a:r>
            <a:r>
              <a:rPr lang="en-US" dirty="0" err="1">
                <a:solidFill>
                  <a:srgbClr val="0000A0"/>
                </a:solidFill>
                <a:latin typeface="Carta-Normal" charset="0"/>
              </a:rPr>
              <a:t>Navvy</a:t>
            </a:r>
            <a:r>
              <a:rPr lang="en-US" dirty="0">
                <a:solidFill>
                  <a:srgbClr val="0000A0"/>
                </a:solidFill>
                <a:latin typeface="Carta-Normal" charset="0"/>
              </a:rPr>
              <a:t>. Much of the work was done by hand, using a pick axe as building machines such as mechanical diggers did not exist at the time. </a:t>
            </a:r>
            <a:endParaRPr lang="en-US" dirty="0"/>
          </a:p>
          <a:p>
            <a:pPr eaLnBrk="1" hangingPunct="1"/>
            <a:r>
              <a:rPr lang="en-US" dirty="0">
                <a:solidFill>
                  <a:srgbClr val="0000A0"/>
                </a:solidFill>
                <a:latin typeface="Carta-Normal" charset="0"/>
              </a:rPr>
              <a:t>Many of the men employed as </a:t>
            </a:r>
            <a:r>
              <a:rPr lang="en-US" dirty="0" err="1">
                <a:solidFill>
                  <a:srgbClr val="0000A0"/>
                </a:solidFill>
                <a:latin typeface="Carta-Normal" charset="0"/>
              </a:rPr>
              <a:t>Navvies</a:t>
            </a:r>
            <a:r>
              <a:rPr lang="en-US" dirty="0">
                <a:solidFill>
                  <a:srgbClr val="0000A0"/>
                </a:solidFill>
                <a:latin typeface="Carta-Normal" charset="0"/>
              </a:rPr>
              <a:t> originated from Ireland and came to Britain looking for work during the Irish Famines of the 18th and 19th centuries.</a:t>
            </a:r>
            <a:endParaRPr lang="en-US" dirty="0"/>
          </a:p>
          <a:p>
            <a:pPr eaLnBrk="1" hangingPunct="1"/>
            <a:r>
              <a:rPr lang="en-US" dirty="0"/>
              <a:t> </a:t>
            </a:r>
          </a:p>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EB65CE4-4D0D-424A-BB2C-FF13FB0AFB41}" type="slidenum">
              <a:rPr lang="en-US"/>
              <a:pPr/>
              <a:t>28</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Hydropower from rivers used to power machines</a:t>
            </a:r>
          </a:p>
          <a:p>
            <a:pPr eaLnBrk="1" hangingPunct="1"/>
            <a:r>
              <a:rPr lang="en-US"/>
              <a:t>Factories built near rivers to power production</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A292D0AC-A5E9-FB4C-BDEB-A34A05A17612}" type="slidenum">
              <a:rPr lang="en-US"/>
              <a:pPr/>
              <a:t>29</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Poorly lit factories lead to many accidents</a:t>
            </a:r>
          </a:p>
          <a:p>
            <a:pPr eaLnBrk="1" hangingPunct="1"/>
            <a:r>
              <a:rPr lang="en-US" dirty="0"/>
              <a:t>Child labor widespread</a:t>
            </a:r>
          </a:p>
          <a:p>
            <a:pPr eaLnBrk="1" hangingPunct="1"/>
            <a:r>
              <a:rPr lang="en-US" dirty="0"/>
              <a:t>No health insurance</a:t>
            </a:r>
          </a:p>
          <a:p>
            <a:pPr eaLnBrk="1" hangingPunct="1"/>
            <a:r>
              <a:rPr lang="en-US" dirty="0"/>
              <a:t>Machines often replaced people in jobs</a:t>
            </a:r>
          </a:p>
          <a:p>
            <a:pPr eaLnBrk="1" hangingPunct="1">
              <a:buFont typeface="Wingdings" charset="0"/>
              <a:buNone/>
            </a:pPr>
            <a:r>
              <a:rPr lang="en-US" dirty="0"/>
              <a:t>Causes</a:t>
            </a:r>
          </a:p>
          <a:p>
            <a:pPr lvl="1" eaLnBrk="1" hangingPunct="1">
              <a:buFont typeface="Wingdings" charset="0"/>
              <a:buNone/>
            </a:pPr>
            <a:r>
              <a:rPr lang="en-US" dirty="0"/>
              <a:t>Increased opportunity for owner profit</a:t>
            </a:r>
          </a:p>
          <a:p>
            <a:pPr lvl="1" eaLnBrk="1" hangingPunct="1">
              <a:buFont typeface="Wingdings" charset="0"/>
              <a:buNone/>
            </a:pPr>
            <a:r>
              <a:rPr lang="en-US" dirty="0"/>
              <a:t>Supply of laborers exceeds demand for labor</a:t>
            </a:r>
          </a:p>
          <a:p>
            <a:pPr eaLnBrk="1" hangingPunct="1">
              <a:buFont typeface="Wingdings" charset="0"/>
              <a:buNone/>
            </a:pPr>
            <a:r>
              <a:rPr lang="en-US" dirty="0"/>
              <a:t>Effects</a:t>
            </a:r>
          </a:p>
          <a:p>
            <a:pPr lvl="1" eaLnBrk="1" hangingPunct="1">
              <a:buFont typeface="Wingdings" charset="0"/>
              <a:buNone/>
            </a:pPr>
            <a:r>
              <a:rPr lang="en-US" dirty="0"/>
              <a:t>Increased # of accidents</a:t>
            </a:r>
          </a:p>
          <a:p>
            <a:pPr lvl="1" eaLnBrk="1" hangingPunct="1">
              <a:buFont typeface="Wingdings" charset="0"/>
              <a:buNone/>
            </a:pPr>
            <a:r>
              <a:rPr lang="en-US" dirty="0"/>
              <a:t>Depression causes rise in alcoholism and accidents</a:t>
            </a:r>
          </a:p>
          <a:p>
            <a:pPr lvl="1" eaLnBrk="1" hangingPunct="1">
              <a:buFont typeface="Wingdings" charset="0"/>
              <a:buNone/>
            </a:pPr>
            <a:r>
              <a:rPr lang="en-US" dirty="0"/>
              <a:t>Decline in health of workers due to poor air quality, temperature, and fatigue</a:t>
            </a:r>
          </a:p>
          <a:p>
            <a:pPr eaLnBrk="1" hangingPunct="1"/>
            <a:r>
              <a:rPr lang="en-US" dirty="0">
                <a:solidFill>
                  <a:schemeClr val="bg1"/>
                </a:solidFill>
              </a:rPr>
              <a:t>Factory work was difficult and dangerous</a:t>
            </a:r>
          </a:p>
          <a:p>
            <a:pPr eaLnBrk="1" hangingPunct="1"/>
            <a:r>
              <a:rPr lang="en-US" dirty="0">
                <a:solidFill>
                  <a:schemeClr val="bg1"/>
                </a:solidFill>
              </a:rPr>
              <a:t>If you complained, you were fired.</a:t>
            </a:r>
          </a:p>
          <a:p>
            <a:pPr eaLnBrk="1" hangingPunct="1"/>
            <a:r>
              <a:rPr lang="en-US" dirty="0">
                <a:solidFill>
                  <a:schemeClr val="bg1"/>
                </a:solidFill>
              </a:rPr>
              <a:t>If you got sick, you were fired.</a:t>
            </a:r>
          </a:p>
          <a:p>
            <a:pPr eaLnBrk="1" hangingPunct="1"/>
            <a:r>
              <a:rPr lang="en-US" dirty="0">
                <a:solidFill>
                  <a:schemeClr val="bg1"/>
                </a:solidFill>
              </a:rPr>
              <a:t>If you got hurt and could no longer work, you were fired.</a:t>
            </a:r>
          </a:p>
          <a:p>
            <a:pPr eaLnBrk="1" hangingPunct="1"/>
            <a:r>
              <a:rPr lang="en-US" dirty="0"/>
              <a:t>Families needed the income working children could provide.</a:t>
            </a:r>
          </a:p>
          <a:p>
            <a:pPr eaLnBrk="1" hangingPunct="1"/>
            <a:r>
              <a:rPr lang="en-US" dirty="0"/>
              <a:t>Children could be hired at very low wages</a:t>
            </a:r>
          </a:p>
          <a:p>
            <a:pPr eaLnBrk="1" hangingPunct="1"/>
            <a:r>
              <a:rPr lang="en-US" dirty="0"/>
              <a:t>Children worked in the same dangerous factories, for the same long hours</a:t>
            </a:r>
          </a:p>
          <a:p>
            <a:pPr eaLnBrk="1" hangingPunct="1"/>
            <a:endParaRPr lang="en-US" dirty="0">
              <a:solidFill>
                <a:schemeClr val="bg1"/>
              </a:solidFill>
            </a:endParaRPr>
          </a:p>
          <a:p>
            <a:pPr eaLnBrk="1" hangingPunct="1"/>
            <a:endParaRPr lang="en-US" dirty="0"/>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Cities grew around factories</a:t>
            </a:r>
          </a:p>
          <a:p>
            <a:pPr eaLnBrk="1" hangingPunct="1"/>
            <a:r>
              <a:rPr lang="en-US"/>
              <a:t>These cities grew rapidly, without planning</a:t>
            </a:r>
          </a:p>
          <a:p>
            <a:pPr eaLnBrk="1" hangingPunct="1"/>
            <a:r>
              <a:rPr lang="en-US"/>
              <a:t>Working people lived in </a:t>
            </a:r>
            <a:r>
              <a:rPr lang="en-US" u="sng"/>
              <a:t>tenements</a:t>
            </a:r>
            <a:r>
              <a:rPr lang="en-US"/>
              <a:t> in hellish </a:t>
            </a:r>
            <a:r>
              <a:rPr lang="en-US" u="sng"/>
              <a:t>slums</a:t>
            </a:r>
          </a:p>
          <a:p>
            <a:pPr eaLnBrk="1" hangingPunct="1"/>
            <a:r>
              <a:rPr lang="en-US"/>
              <a:t>The lack of planning meant that there was no sewage, running water, or sanitation system</a:t>
            </a:r>
          </a:p>
          <a:p>
            <a:pPr eaLnBrk="1" hangingPunct="1"/>
            <a:endParaRPr 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ED986E68-33E7-4448-9CA6-76E40AF84A56}" type="slidenum">
              <a:rPr lang="en-US"/>
              <a:pPr/>
              <a:t>31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F9F921FD-A10D-0F45-9132-EFF643F6FF49}" type="slidenum">
              <a:rPr lang="en-US"/>
              <a:pPr/>
              <a:t>32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charset="0"/>
              <a:buNone/>
            </a:pPr>
            <a:r>
              <a:rPr lang="en-US" sz="900"/>
              <a:t>New Social classes develop</a:t>
            </a:r>
          </a:p>
          <a:p>
            <a:pPr lvl="1" eaLnBrk="1" hangingPunct="1">
              <a:buFont typeface="Wingdings" charset="0"/>
              <a:buNone/>
            </a:pPr>
            <a:r>
              <a:rPr lang="en-US" sz="900"/>
              <a:t>Growing middle class</a:t>
            </a:r>
          </a:p>
          <a:p>
            <a:pPr lvl="2" eaLnBrk="1" hangingPunct="1">
              <a:buFont typeface="Wingdings" charset="0"/>
              <a:buNone/>
            </a:pPr>
            <a:r>
              <a:rPr lang="en-US" sz="900"/>
              <a:t>Upper middle – lawyers, doctors, managers, merchant</a:t>
            </a:r>
          </a:p>
          <a:p>
            <a:pPr lvl="2" eaLnBrk="1" hangingPunct="1">
              <a:buFont typeface="Wingdings" charset="0"/>
              <a:buNone/>
            </a:pPr>
            <a:r>
              <a:rPr lang="en-US" sz="900"/>
              <a:t>Lower middle – tool makers, factory supervisors</a:t>
            </a:r>
          </a:p>
          <a:p>
            <a:pPr lvl="1" eaLnBrk="1" hangingPunct="1">
              <a:buFont typeface="Wingdings" charset="0"/>
              <a:buNone/>
            </a:pPr>
            <a:r>
              <a:rPr lang="en-US" sz="900"/>
              <a:t>Urban Poor = Factory laborers, unemployed</a:t>
            </a:r>
            <a:endParaRPr lang="en-US"/>
          </a:p>
          <a:p>
            <a:pPr eaLnBrk="1" hangingPunct="1"/>
            <a:endParaRPr lang="en-US"/>
          </a:p>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18FAE61B-6E78-C94E-BE80-BAAC8B209BBC}" type="slidenum">
              <a:rPr lang="en-US"/>
              <a:pPr/>
              <a:t>33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Jobs created</a:t>
            </a:r>
          </a:p>
          <a:p>
            <a:pPr eaLnBrk="1" hangingPunct="1"/>
            <a:r>
              <a:rPr lang="en-US"/>
              <a:t>Technological progress and invention</a:t>
            </a:r>
          </a:p>
          <a:p>
            <a:pPr eaLnBrk="1" hangingPunct="1"/>
            <a:r>
              <a:rPr lang="en-US"/>
              <a:t>Standard of living increases</a:t>
            </a:r>
          </a:p>
          <a:p>
            <a:pPr eaLnBrk="1" hangingPunct="1"/>
            <a:r>
              <a:rPr lang="en-US"/>
              <a:t>Education expands</a:t>
            </a:r>
          </a:p>
          <a:p>
            <a:pPr eaLnBrk="1" hangingPunct="1"/>
            <a:r>
              <a:rPr lang="en-US"/>
              <a:t>Need for city planning realized</a:t>
            </a:r>
          </a:p>
          <a:p>
            <a:pPr eaLnBrk="1" hangingPunct="1"/>
            <a:r>
              <a:rPr lang="en-US"/>
              <a:t>Healthier diets</a:t>
            </a:r>
          </a:p>
          <a:p>
            <a:pPr eaLnBrk="1" hangingPunct="1"/>
            <a:r>
              <a:rPr lang="en-US"/>
              <a:t>Higher wages, better conditions, shorter hours (long term benefit)</a:t>
            </a:r>
          </a:p>
          <a:p>
            <a:pPr eaLnBrk="1" hangingPunct="1"/>
            <a:r>
              <a:rPr lang="en-US"/>
              <a:t>Hope that life can improve</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B7B574-14E1-7F4C-853D-2D58414CFC12}"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49146-C0F9-D24C-8BC6-B3C09FD84E1E}" type="slidenum">
              <a:rPr lang="en-US" smtClean="0"/>
              <a:t>‹#›</a:t>
            </a:fld>
            <a:endParaRPr lang="en-US"/>
          </a:p>
        </p:txBody>
      </p:sp>
    </p:spTree>
    <p:extLst>
      <p:ext uri="{BB962C8B-B14F-4D97-AF65-F5344CB8AC3E}">
        <p14:creationId xmlns:p14="http://schemas.microsoft.com/office/powerpoint/2010/main" val="2707845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7B574-14E1-7F4C-853D-2D58414CFC12}"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49146-C0F9-D24C-8BC6-B3C09FD84E1E}" type="slidenum">
              <a:rPr lang="en-US" smtClean="0"/>
              <a:t>‹#›</a:t>
            </a:fld>
            <a:endParaRPr lang="en-US"/>
          </a:p>
        </p:txBody>
      </p:sp>
    </p:spTree>
    <p:extLst>
      <p:ext uri="{BB962C8B-B14F-4D97-AF65-F5344CB8AC3E}">
        <p14:creationId xmlns:p14="http://schemas.microsoft.com/office/powerpoint/2010/main" val="347980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7B574-14E1-7F4C-853D-2D58414CFC12}"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49146-C0F9-D24C-8BC6-B3C09FD84E1E}" type="slidenum">
              <a:rPr lang="en-US" smtClean="0"/>
              <a:t>‹#›</a:t>
            </a:fld>
            <a:endParaRPr lang="en-US"/>
          </a:p>
        </p:txBody>
      </p:sp>
    </p:spTree>
    <p:extLst>
      <p:ext uri="{BB962C8B-B14F-4D97-AF65-F5344CB8AC3E}">
        <p14:creationId xmlns:p14="http://schemas.microsoft.com/office/powerpoint/2010/main" val="3338113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221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7B574-14E1-7F4C-853D-2D58414CFC12}"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49146-C0F9-D24C-8BC6-B3C09FD84E1E}" type="slidenum">
              <a:rPr lang="en-US" smtClean="0"/>
              <a:t>‹#›</a:t>
            </a:fld>
            <a:endParaRPr lang="en-US"/>
          </a:p>
        </p:txBody>
      </p:sp>
    </p:spTree>
    <p:extLst>
      <p:ext uri="{BB962C8B-B14F-4D97-AF65-F5344CB8AC3E}">
        <p14:creationId xmlns:p14="http://schemas.microsoft.com/office/powerpoint/2010/main" val="169692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B7B574-14E1-7F4C-853D-2D58414CFC12}"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49146-C0F9-D24C-8BC6-B3C09FD84E1E}" type="slidenum">
              <a:rPr lang="en-US" smtClean="0"/>
              <a:t>‹#›</a:t>
            </a:fld>
            <a:endParaRPr lang="en-US"/>
          </a:p>
        </p:txBody>
      </p:sp>
    </p:spTree>
    <p:extLst>
      <p:ext uri="{BB962C8B-B14F-4D97-AF65-F5344CB8AC3E}">
        <p14:creationId xmlns:p14="http://schemas.microsoft.com/office/powerpoint/2010/main" val="427905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B7B574-14E1-7F4C-853D-2D58414CFC12}"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49146-C0F9-D24C-8BC6-B3C09FD84E1E}" type="slidenum">
              <a:rPr lang="en-US" smtClean="0"/>
              <a:t>‹#›</a:t>
            </a:fld>
            <a:endParaRPr lang="en-US"/>
          </a:p>
        </p:txBody>
      </p:sp>
    </p:spTree>
    <p:extLst>
      <p:ext uri="{BB962C8B-B14F-4D97-AF65-F5344CB8AC3E}">
        <p14:creationId xmlns:p14="http://schemas.microsoft.com/office/powerpoint/2010/main" val="142140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B7B574-14E1-7F4C-853D-2D58414CFC12}" type="datetimeFigureOut">
              <a:rPr lang="en-US" smtClean="0"/>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49146-C0F9-D24C-8BC6-B3C09FD84E1E}" type="slidenum">
              <a:rPr lang="en-US" smtClean="0"/>
              <a:t>‹#›</a:t>
            </a:fld>
            <a:endParaRPr lang="en-US"/>
          </a:p>
        </p:txBody>
      </p:sp>
    </p:spTree>
    <p:extLst>
      <p:ext uri="{BB962C8B-B14F-4D97-AF65-F5344CB8AC3E}">
        <p14:creationId xmlns:p14="http://schemas.microsoft.com/office/powerpoint/2010/main" val="406210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B7B574-14E1-7F4C-853D-2D58414CFC12}" type="datetimeFigureOut">
              <a:rPr lang="en-US" smtClean="0"/>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49146-C0F9-D24C-8BC6-B3C09FD84E1E}" type="slidenum">
              <a:rPr lang="en-US" smtClean="0"/>
              <a:t>‹#›</a:t>
            </a:fld>
            <a:endParaRPr lang="en-US"/>
          </a:p>
        </p:txBody>
      </p:sp>
    </p:spTree>
    <p:extLst>
      <p:ext uri="{BB962C8B-B14F-4D97-AF65-F5344CB8AC3E}">
        <p14:creationId xmlns:p14="http://schemas.microsoft.com/office/powerpoint/2010/main" val="302527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7B574-14E1-7F4C-853D-2D58414CFC12}" type="datetimeFigureOut">
              <a:rPr lang="en-US" smtClean="0"/>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49146-C0F9-D24C-8BC6-B3C09FD84E1E}" type="slidenum">
              <a:rPr lang="en-US" smtClean="0"/>
              <a:t>‹#›</a:t>
            </a:fld>
            <a:endParaRPr lang="en-US"/>
          </a:p>
        </p:txBody>
      </p:sp>
    </p:spTree>
    <p:extLst>
      <p:ext uri="{BB962C8B-B14F-4D97-AF65-F5344CB8AC3E}">
        <p14:creationId xmlns:p14="http://schemas.microsoft.com/office/powerpoint/2010/main" val="268289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7B574-14E1-7F4C-853D-2D58414CFC12}"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49146-C0F9-D24C-8BC6-B3C09FD84E1E}" type="slidenum">
              <a:rPr lang="en-US" smtClean="0"/>
              <a:t>‹#›</a:t>
            </a:fld>
            <a:endParaRPr lang="en-US"/>
          </a:p>
        </p:txBody>
      </p:sp>
    </p:spTree>
    <p:extLst>
      <p:ext uri="{BB962C8B-B14F-4D97-AF65-F5344CB8AC3E}">
        <p14:creationId xmlns:p14="http://schemas.microsoft.com/office/powerpoint/2010/main" val="310037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7B574-14E1-7F4C-853D-2D58414CFC12}"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49146-C0F9-D24C-8BC6-B3C09FD84E1E}" type="slidenum">
              <a:rPr lang="en-US" smtClean="0"/>
              <a:t>‹#›</a:t>
            </a:fld>
            <a:endParaRPr lang="en-US"/>
          </a:p>
        </p:txBody>
      </p:sp>
    </p:spTree>
    <p:extLst>
      <p:ext uri="{BB962C8B-B14F-4D97-AF65-F5344CB8AC3E}">
        <p14:creationId xmlns:p14="http://schemas.microsoft.com/office/powerpoint/2010/main" val="295822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7B574-14E1-7F4C-853D-2D58414CFC12}" type="datetimeFigureOut">
              <a:rPr lang="en-US" smtClean="0"/>
              <a:t>2/26/2014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49146-C0F9-D24C-8BC6-B3C09FD84E1E}" type="slidenum">
              <a:rPr lang="en-US" smtClean="0"/>
              <a:t>‹#›</a:t>
            </a:fld>
            <a:endParaRPr lang="en-US"/>
          </a:p>
        </p:txBody>
      </p:sp>
    </p:spTree>
    <p:extLst>
      <p:ext uri="{BB962C8B-B14F-4D97-AF65-F5344CB8AC3E}">
        <p14:creationId xmlns:p14="http://schemas.microsoft.com/office/powerpoint/2010/main" val="3870710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en/e/ed/Spinning-mule.jp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hrmm.org/diglib/fulton/stanton012s.jp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34.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hyperlink" Target="http://en.wikipedia.org/wiki/Image:Stick_Figure.svg" TargetMode="External"/><Relationship Id="rId2" Type="http://schemas.openxmlformats.org/officeDocument/2006/relationships/notesSlide" Target="../notesSlides/notesSlide3.xml"/><Relationship Id="rId16" Type="http://schemas.openxmlformats.org/officeDocument/2006/relationships/image" Target="../media/image33.png"/><Relationship Id="rId20" Type="http://schemas.openxmlformats.org/officeDocument/2006/relationships/image" Target="file://localhost/http/::images-partners-tbn.google.com:images%3Fq=tbn/hYT2rYA5QkmwWM/www.napier.ac.uk:qes:Images:images:sad%20face.jpg" TargetMode="Externa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35.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latin typeface="Algerian" panose="04020705040A02060702" pitchFamily="82" charset="0"/>
              </a:rPr>
              <a:t>Industrialization</a:t>
            </a:r>
            <a:br>
              <a:rPr lang="en-US" sz="6000" dirty="0" smtClean="0">
                <a:latin typeface="Algerian" panose="04020705040A02060702" pitchFamily="82" charset="0"/>
              </a:rPr>
            </a:br>
            <a:r>
              <a:rPr lang="en-US" sz="2800" dirty="0" smtClean="0"/>
              <a:t>1700-1900</a:t>
            </a:r>
            <a:endParaRPr lang="en-US" sz="6000" dirty="0">
              <a:latin typeface="Algerian" panose="04020705040A02060702" pitchFamily="82" charset="0"/>
            </a:endParaRPr>
          </a:p>
        </p:txBody>
      </p:sp>
      <p:sp>
        <p:nvSpPr>
          <p:cNvPr id="3" name="Subtitle 2"/>
          <p:cNvSpPr>
            <a:spLocks noGrp="1"/>
          </p:cNvSpPr>
          <p:nvPr>
            <p:ph type="subTitle" idx="1"/>
          </p:nvPr>
        </p:nvSpPr>
        <p:spPr/>
        <p:txBody>
          <a:bodyPr/>
          <a:lstStyle/>
          <a:p>
            <a:r>
              <a:rPr lang="en-US" dirty="0" smtClean="0"/>
              <a:t>Mr. </a:t>
            </a:r>
            <a:r>
              <a:rPr lang="en-US" dirty="0" err="1" smtClean="0"/>
              <a:t>Deger</a:t>
            </a:r>
            <a:endParaRPr lang="en-US" dirty="0" smtClean="0"/>
          </a:p>
          <a:p>
            <a:r>
              <a:rPr lang="en-US" dirty="0" err="1" smtClean="0"/>
              <a:t>Ch</a:t>
            </a:r>
            <a:r>
              <a:rPr lang="en-US" dirty="0" smtClean="0"/>
              <a:t> 25 Sec 1-2</a:t>
            </a:r>
            <a:endParaRPr lang="en-US" dirty="0"/>
          </a:p>
        </p:txBody>
      </p:sp>
    </p:spTree>
    <p:extLst>
      <p:ext uri="{BB962C8B-B14F-4D97-AF65-F5344CB8AC3E}">
        <p14:creationId xmlns:p14="http://schemas.microsoft.com/office/powerpoint/2010/main" val="3810109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81000"/>
          </a:schemeClr>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19200" y="228600"/>
            <a:ext cx="7924800" cy="1311275"/>
          </a:xfrm>
          <a:prstGeom prst="rect">
            <a:avLst/>
          </a:prstGeom>
          <a:noFill/>
          <a:ln>
            <a:noFill/>
          </a:ln>
          <a:effectLst>
            <a:outerShdw blurRad="63500" dist="29783" dir="3885598" algn="ctr" rotWithShape="0">
              <a:srgbClr val="003399">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200" b="1">
                <a:solidFill>
                  <a:srgbClr val="993300"/>
                </a:solidFill>
                <a:latin typeface="Baskerville Old Face" charset="0"/>
              </a:rPr>
              <a:t>Richard Arkwright:</a:t>
            </a:r>
            <a:br>
              <a:rPr lang="en-US" sz="4200" b="1">
                <a:solidFill>
                  <a:srgbClr val="993300"/>
                </a:solidFill>
                <a:latin typeface="Baskerville Old Face" charset="0"/>
              </a:rPr>
            </a:br>
            <a:r>
              <a:rPr lang="en-US" sz="3800" b="1">
                <a:solidFill>
                  <a:srgbClr val="993300"/>
                </a:solidFill>
                <a:latin typeface="Baskerville Old Face" charset="0"/>
              </a:rPr>
              <a:t>“Pioneer of the Factory System”</a:t>
            </a:r>
          </a:p>
        </p:txBody>
      </p:sp>
      <p:pic>
        <p:nvPicPr>
          <p:cNvPr id="12291" name="Picture 3" descr="Richard_Arkw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3276600" cy="44450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4" descr="Spinning Jenny"/>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5410200" y="1676400"/>
            <a:ext cx="3417888" cy="37338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137221" name="Text Box 5"/>
          <p:cNvSpPr txBox="1">
            <a:spLocks noChangeArrowheads="1"/>
          </p:cNvSpPr>
          <p:nvPr/>
        </p:nvSpPr>
        <p:spPr bwMode="auto">
          <a:xfrm>
            <a:off x="5105400" y="5487988"/>
            <a:ext cx="3657600" cy="1370012"/>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solidFill>
                  <a:srgbClr val="003399"/>
                </a:solidFill>
                <a:effectLst>
                  <a:outerShdw blurRad="38100" dist="38100" dir="2700000" algn="tl">
                    <a:srgbClr val="000000"/>
                  </a:outerShdw>
                </a:effectLst>
                <a:latin typeface="Comic Sans MS" charset="0"/>
              </a:rPr>
              <a:t>The </a:t>
            </a:r>
            <a:r>
              <a:rPr lang="ja-JP" altLang="en-US">
                <a:solidFill>
                  <a:srgbClr val="003399"/>
                </a:solidFill>
                <a:effectLst>
                  <a:outerShdw blurRad="38100" dist="38100" dir="2700000" algn="tl">
                    <a:srgbClr val="000000"/>
                  </a:outerShdw>
                </a:effectLst>
                <a:latin typeface="Comic Sans MS" charset="0"/>
              </a:rPr>
              <a:t>“</a:t>
            </a:r>
            <a:r>
              <a:rPr lang="en-US">
                <a:solidFill>
                  <a:srgbClr val="003399"/>
                </a:solidFill>
                <a:effectLst>
                  <a:outerShdw blurRad="38100" dist="38100" dir="2700000" algn="tl">
                    <a:srgbClr val="000000"/>
                  </a:outerShdw>
                </a:effectLst>
                <a:latin typeface="Comic Sans MS" charset="0"/>
              </a:rPr>
              <a:t>Water Frame</a:t>
            </a:r>
            <a:r>
              <a:rPr lang="ja-JP" altLang="en-US">
                <a:solidFill>
                  <a:srgbClr val="003399"/>
                </a:solidFill>
                <a:effectLst>
                  <a:outerShdw blurRad="38100" dist="38100" dir="2700000" algn="tl">
                    <a:srgbClr val="000000"/>
                  </a:outerShdw>
                </a:effectLst>
                <a:latin typeface="Comic Sans MS" charset="0"/>
              </a:rPr>
              <a:t>”</a:t>
            </a:r>
            <a:r>
              <a:rPr lang="en-US">
                <a:solidFill>
                  <a:srgbClr val="003399"/>
                </a:solidFill>
                <a:effectLst>
                  <a:outerShdw blurRad="38100" dist="38100" dir="2700000" algn="tl">
                    <a:srgbClr val="000000"/>
                  </a:outerShdw>
                </a:effectLst>
                <a:latin typeface="Comic Sans MS" charset="0"/>
              </a:rPr>
              <a:t> 1769</a:t>
            </a:r>
          </a:p>
          <a:p>
            <a:pPr algn="ctr" eaLnBrk="1" hangingPunct="1">
              <a:spcBef>
                <a:spcPct val="50000"/>
              </a:spcBef>
            </a:pPr>
            <a:r>
              <a:rPr lang="en-US">
                <a:solidFill>
                  <a:srgbClr val="003399"/>
                </a:solidFill>
                <a:effectLst>
                  <a:outerShdw blurRad="38100" dist="38100" dir="2700000" algn="tl">
                    <a:srgbClr val="000000"/>
                  </a:outerShdw>
                </a:effectLst>
                <a:latin typeface="Comic Sans MS" charset="0"/>
              </a:rPr>
              <a:t>=stronger thread</a:t>
            </a:r>
          </a:p>
        </p:txBody>
      </p:sp>
    </p:spTree>
    <p:extLst>
      <p:ext uri="{BB962C8B-B14F-4D97-AF65-F5344CB8AC3E}">
        <p14:creationId xmlns:p14="http://schemas.microsoft.com/office/powerpoint/2010/main" val="2198785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600200" y="381000"/>
            <a:ext cx="7162800" cy="1846263"/>
          </a:xfrm>
          <a:prstGeom prst="rect">
            <a:avLst/>
          </a:prstGeom>
          <a:noFill/>
          <a:ln>
            <a:noFill/>
          </a:ln>
          <a:effectLst>
            <a:outerShdw blurRad="63500" dist="29783" dir="3885598" algn="ctr" rotWithShape="0">
              <a:srgbClr val="003399">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600" b="1" dirty="0">
                <a:solidFill>
                  <a:srgbClr val="993300"/>
                </a:solidFill>
                <a:latin typeface="Baskerville Old Face" charset="0"/>
              </a:rPr>
              <a:t>The Spinning Mule</a:t>
            </a:r>
          </a:p>
          <a:p>
            <a:pPr algn="ctr" eaLnBrk="1" hangingPunct="1">
              <a:spcBef>
                <a:spcPct val="50000"/>
              </a:spcBef>
            </a:pPr>
            <a:r>
              <a:rPr lang="en-US" sz="4600" b="1" dirty="0">
                <a:solidFill>
                  <a:srgbClr val="993300"/>
                </a:solidFill>
                <a:latin typeface="Baskerville Old Face" charset="0"/>
              </a:rPr>
              <a:t>1779 Samuel Crompton</a:t>
            </a:r>
            <a:endParaRPr lang="en-US" sz="3900" b="1" dirty="0">
              <a:solidFill>
                <a:srgbClr val="993300"/>
              </a:solidFill>
              <a:latin typeface="Baskerville Old Face" charset="0"/>
            </a:endParaRPr>
          </a:p>
        </p:txBody>
      </p:sp>
      <p:pic>
        <p:nvPicPr>
          <p:cNvPr id="13315" name="Picture 4" descr="Image:Spinning-mu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0"/>
            <a:ext cx="5410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6"/>
          <p:cNvSpPr txBox="1">
            <a:spLocks noChangeArrowheads="1"/>
          </p:cNvSpPr>
          <p:nvPr/>
        </p:nvSpPr>
        <p:spPr bwMode="auto">
          <a:xfrm>
            <a:off x="1524000" y="2743200"/>
            <a:ext cx="1828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i="1" dirty="0">
                <a:latin typeface="Britannic Bold" panose="020B0903060703020204" pitchFamily="34" charset="0"/>
              </a:rPr>
              <a:t>Combined a Spinning Jenny and water frame</a:t>
            </a:r>
          </a:p>
        </p:txBody>
      </p:sp>
    </p:spTree>
    <p:extLst>
      <p:ext uri="{BB962C8B-B14F-4D97-AF65-F5344CB8AC3E}">
        <p14:creationId xmlns:p14="http://schemas.microsoft.com/office/powerpoint/2010/main" val="1422956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81000"/>
            <a:ext cx="7162800" cy="1465263"/>
          </a:xfrm>
          <a:prstGeom prst="rect">
            <a:avLst/>
          </a:prstGeom>
          <a:noFill/>
          <a:ln>
            <a:noFill/>
          </a:ln>
          <a:effectLst>
            <a:outerShdw blurRad="63500" dist="29783" dir="3885598" algn="ctr" rotWithShape="0">
              <a:srgbClr val="003399">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600" b="1">
                <a:solidFill>
                  <a:srgbClr val="993300"/>
                </a:solidFill>
                <a:latin typeface="Baskerville Old Face" charset="0"/>
              </a:rPr>
              <a:t>1789-The Water Power Loom</a:t>
            </a:r>
          </a:p>
          <a:p>
            <a:pPr algn="ctr" eaLnBrk="1" hangingPunct="1">
              <a:spcBef>
                <a:spcPct val="50000"/>
              </a:spcBef>
            </a:pPr>
            <a:r>
              <a:rPr lang="en-US" sz="3600" b="1">
                <a:solidFill>
                  <a:srgbClr val="993300"/>
                </a:solidFill>
                <a:latin typeface="Baskerville Old Face" charset="0"/>
              </a:rPr>
              <a:t>Edmund Cartwright</a:t>
            </a:r>
          </a:p>
        </p:txBody>
      </p:sp>
      <p:pic>
        <p:nvPicPr>
          <p:cNvPr id="14339" name="Picture 5"/>
          <p:cNvPicPr>
            <a:picLocks noGrp="1" noChangeAspect="1" noChangeArrowheads="1"/>
          </p:cNvPicPr>
          <p:nvPr>
            <p:ph/>
          </p:nvPr>
        </p:nvPicPr>
        <p:blipFill>
          <a:blip r:embed="rId2">
            <a:lum bright="-12000" contrast="6000"/>
            <a:extLst>
              <a:ext uri="{28A0092B-C50C-407E-A947-70E740481C1C}">
                <a14:useLocalDpi xmlns:a14="http://schemas.microsoft.com/office/drawing/2010/main" val="0"/>
              </a:ext>
            </a:extLst>
          </a:blip>
          <a:srcRect b="6349"/>
          <a:stretch>
            <a:fillRect/>
          </a:stretch>
        </p:blipFill>
        <p:spPr bwMode="auto">
          <a:xfrm>
            <a:off x="1981200" y="2057400"/>
            <a:ext cx="6400800" cy="4495800"/>
          </a:xfrm>
          <a:noFill/>
          <a:ln>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850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alpha val="25000"/>
          </a:srgbClr>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600200" y="381000"/>
            <a:ext cx="7162800" cy="1465263"/>
          </a:xfrm>
          <a:prstGeom prst="rect">
            <a:avLst/>
          </a:prstGeom>
          <a:noFill/>
          <a:ln>
            <a:noFill/>
          </a:ln>
          <a:effectLst>
            <a:outerShdw blurRad="63500" dist="29783" dir="3885598" algn="ctr" rotWithShape="0">
              <a:srgbClr val="003399">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600" b="1">
                <a:solidFill>
                  <a:srgbClr val="993300"/>
                </a:solidFill>
                <a:latin typeface="Baskerville Old Face" charset="0"/>
              </a:rPr>
              <a:t>Cotton Gin</a:t>
            </a:r>
          </a:p>
          <a:p>
            <a:pPr algn="ctr" eaLnBrk="1" hangingPunct="1">
              <a:spcBef>
                <a:spcPct val="50000"/>
              </a:spcBef>
            </a:pPr>
            <a:r>
              <a:rPr lang="en-US" sz="3600" b="1">
                <a:solidFill>
                  <a:srgbClr val="993300"/>
                </a:solidFill>
                <a:latin typeface="Baskerville Old Face" charset="0"/>
              </a:rPr>
              <a:t>1792- Eli Whitney</a:t>
            </a:r>
          </a:p>
        </p:txBody>
      </p:sp>
      <p:pic>
        <p:nvPicPr>
          <p:cNvPr id="15363" name="Picture 1030" descr="250px-Cotton-gin"/>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5638800" y="2274888"/>
            <a:ext cx="3343275" cy="2497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50" name="Rectangle 6"/>
          <p:cNvSpPr>
            <a:spLocks noChangeArrowheads="1"/>
          </p:cNvSpPr>
          <p:nvPr/>
        </p:nvSpPr>
        <p:spPr bwMode="auto">
          <a:xfrm>
            <a:off x="1447800" y="2274888"/>
            <a:ext cx="4953000" cy="3387725"/>
          </a:xfrm>
          <a:prstGeom prst="rect">
            <a:avLst/>
          </a:prstGeom>
          <a:noFill/>
          <a:ln w="9525">
            <a:noFill/>
            <a:miter lim="800000"/>
            <a:headEnd/>
            <a:tailEnd/>
          </a:ln>
          <a:effectLst/>
        </p:spPr>
        <p:txBody>
          <a:bodyPr>
            <a:spAutoFit/>
          </a:bodyPr>
          <a:lstStyle/>
          <a:p>
            <a:pPr>
              <a:spcBef>
                <a:spcPct val="20000"/>
              </a:spcBef>
            </a:pPr>
            <a:r>
              <a:rPr lang="en-US" sz="3600">
                <a:effectLst>
                  <a:outerShdw blurRad="38100" dist="38100" dir="2700000" algn="tl">
                    <a:srgbClr val="FFFFFF"/>
                  </a:outerShdw>
                </a:effectLst>
              </a:rPr>
              <a:t>A machine that automated the separation of cottonseed from the short-staple cotton fiber.</a:t>
            </a:r>
          </a:p>
        </p:txBody>
      </p:sp>
    </p:spTree>
    <p:extLst>
      <p:ext uri="{BB962C8B-B14F-4D97-AF65-F5344CB8AC3E}">
        <p14:creationId xmlns:p14="http://schemas.microsoft.com/office/powerpoint/2010/main" val="2265564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30827" y="381000"/>
            <a:ext cx="7543800" cy="731838"/>
          </a:xfrm>
          <a:prstGeom prst="rect">
            <a:avLst/>
          </a:prstGeom>
          <a:noFill/>
          <a:ln>
            <a:noFill/>
          </a:ln>
          <a:effectLst>
            <a:outerShdw blurRad="63500" dist="29783" dir="3885598" algn="ctr" rotWithShape="0">
              <a:srgbClr val="003399">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200" b="1" dirty="0">
                <a:solidFill>
                  <a:srgbClr val="993300"/>
                </a:solidFill>
                <a:latin typeface="Baskerville Old Face" charset="0"/>
              </a:rPr>
              <a:t>1765-James Watt’s Steam Engine</a:t>
            </a:r>
          </a:p>
        </p:txBody>
      </p:sp>
      <p:pic>
        <p:nvPicPr>
          <p:cNvPr id="16387" name="Picture 5"/>
          <p:cNvPicPr>
            <a:picLocks noGrp="1" noChangeAspect="1" noChangeArrowheads="1"/>
          </p:cNvPicPr>
          <p:nvPr>
            <p:ph/>
          </p:nvPr>
        </p:nvPicPr>
        <p:blipFill>
          <a:blip r:embed="rId2">
            <a:lum bright="-18000" contrast="6000"/>
            <a:extLst>
              <a:ext uri="{28A0092B-C50C-407E-A947-70E740481C1C}">
                <a14:useLocalDpi xmlns:a14="http://schemas.microsoft.com/office/drawing/2010/main" val="0"/>
              </a:ext>
            </a:extLst>
          </a:blip>
          <a:srcRect l="20891" r="21526"/>
          <a:stretch>
            <a:fillRect/>
          </a:stretch>
        </p:blipFill>
        <p:spPr bwMode="auto">
          <a:xfrm>
            <a:off x="1759527" y="1143000"/>
            <a:ext cx="5486400" cy="4733925"/>
          </a:xfrm>
          <a:noFill/>
          <a:ln>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16388" name="Text Box 8"/>
          <p:cNvSpPr txBox="1">
            <a:spLocks noChangeArrowheads="1"/>
          </p:cNvSpPr>
          <p:nvPr/>
        </p:nvSpPr>
        <p:spPr bwMode="auto">
          <a:xfrm>
            <a:off x="415636" y="6046855"/>
            <a:ext cx="8728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dirty="0">
                <a:latin typeface="Britannic Bold" panose="020B0903060703020204" pitchFamily="34" charset="0"/>
              </a:rPr>
              <a:t>Watt joined businessman and entrepreneur Matthew Bolton</a:t>
            </a:r>
          </a:p>
        </p:txBody>
      </p:sp>
    </p:spTree>
    <p:extLst>
      <p:ext uri="{BB962C8B-B14F-4D97-AF65-F5344CB8AC3E}">
        <p14:creationId xmlns:p14="http://schemas.microsoft.com/office/powerpoint/2010/main" val="4201715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bwMode="auto">
          <a:xfrm>
            <a:off x="713509" y="362240"/>
            <a:ext cx="7391400" cy="1143000"/>
          </a:xfrm>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5400" dirty="0">
                <a:solidFill>
                  <a:srgbClr val="D00000"/>
                </a:solidFill>
                <a:effectLst>
                  <a:outerShdw blurRad="38100" dist="38100" dir="2700000" algn="tl">
                    <a:srgbClr val="000000"/>
                  </a:outerShdw>
                </a:effectLst>
                <a:latin typeface="Baskerville Old Face" charset="0"/>
              </a:rPr>
              <a:t>Power Sources</a:t>
            </a:r>
          </a:p>
        </p:txBody>
      </p:sp>
      <p:sp>
        <p:nvSpPr>
          <p:cNvPr id="227331" name="Rectangle 3"/>
          <p:cNvSpPr>
            <a:spLocks noGrp="1" noChangeArrowheads="1"/>
          </p:cNvSpPr>
          <p:nvPr>
            <p:ph type="body" idx="1"/>
          </p:nvPr>
        </p:nvSpPr>
        <p:spPr bwMode="auto">
          <a:xfrm>
            <a:off x="1371600" y="1600200"/>
            <a:ext cx="7315200" cy="4525963"/>
          </a:xfrm>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latin typeface="Arial" charset="0"/>
              </a:rPr>
              <a:t>Initially used water power</a:t>
            </a:r>
          </a:p>
          <a:p>
            <a:pPr eaLnBrk="1" hangingPunct="1"/>
            <a:r>
              <a:rPr lang="en-US" dirty="0">
                <a:latin typeface="Arial" charset="0"/>
              </a:rPr>
              <a:t>Then steam- using wood, deforestation occurs (1765- Watt)</a:t>
            </a:r>
          </a:p>
          <a:p>
            <a:pPr eaLnBrk="1" hangingPunct="1"/>
            <a:r>
              <a:rPr lang="en-US" dirty="0">
                <a:latin typeface="Arial" charset="0"/>
              </a:rPr>
              <a:t>Coal </a:t>
            </a:r>
            <a:r>
              <a:rPr lang="en-US" dirty="0" smtClean="0">
                <a:latin typeface="Arial" charset="0"/>
              </a:rPr>
              <a:t>power: labor </a:t>
            </a:r>
            <a:r>
              <a:rPr lang="en-US" dirty="0">
                <a:latin typeface="Arial" charset="0"/>
              </a:rPr>
              <a:t>intensive to </a:t>
            </a:r>
            <a:r>
              <a:rPr lang="en-US" dirty="0" smtClean="0">
                <a:latin typeface="Arial" charset="0"/>
              </a:rPr>
              <a:t>get, </a:t>
            </a:r>
            <a:r>
              <a:rPr lang="en-US" dirty="0">
                <a:latin typeface="Arial" charset="0"/>
              </a:rPr>
              <a:t>but more reliable energy source</a:t>
            </a:r>
          </a:p>
          <a:p>
            <a:pPr eaLnBrk="1" hangingPunct="1"/>
            <a:r>
              <a:rPr lang="en-US" dirty="0">
                <a:latin typeface="Arial" charset="0"/>
              </a:rPr>
              <a:t>Pollution occurs</a:t>
            </a:r>
          </a:p>
        </p:txBody>
      </p:sp>
    </p:spTree>
    <p:extLst>
      <p:ext uri="{BB962C8B-B14F-4D97-AF65-F5344CB8AC3E}">
        <p14:creationId xmlns:p14="http://schemas.microsoft.com/office/powerpoint/2010/main" val="309733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7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6000" dirty="0">
                <a:solidFill>
                  <a:schemeClr val="bg1"/>
                </a:solidFill>
                <a:latin typeface="Algerian" panose="04020705040A02060702" pitchFamily="82" charset="0"/>
              </a:rPr>
              <a:t>Transportation</a:t>
            </a:r>
          </a:p>
        </p:txBody>
      </p:sp>
      <p:sp>
        <p:nvSpPr>
          <p:cNvPr id="206851" name="Rectangle 3"/>
          <p:cNvSpPr>
            <a:spLocks noGrp="1" noChangeArrowheads="1"/>
          </p:cNvSpPr>
          <p:nvPr>
            <p:ph type="body" idx="1"/>
          </p:nvPr>
        </p:nvSpPr>
        <p:spPr bwMode="auto">
          <a:xfrm>
            <a:off x="1371600" y="1600200"/>
            <a:ext cx="7315200" cy="452596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4400" dirty="0" smtClean="0">
                <a:solidFill>
                  <a:schemeClr val="bg1"/>
                </a:solidFill>
                <a:latin typeface="Century" panose="02040604050505020304" pitchFamily="18" charset="0"/>
              </a:rPr>
              <a:t>Roads—John </a:t>
            </a:r>
            <a:r>
              <a:rPr lang="en-US" sz="4400" dirty="0" err="1" smtClean="0">
                <a:solidFill>
                  <a:schemeClr val="bg1"/>
                </a:solidFill>
                <a:latin typeface="Century" panose="02040604050505020304" pitchFamily="18" charset="0"/>
              </a:rPr>
              <a:t>McAdam</a:t>
            </a:r>
            <a:endParaRPr lang="en-US" sz="4400" dirty="0" smtClean="0">
              <a:solidFill>
                <a:schemeClr val="bg1"/>
              </a:solidFill>
              <a:latin typeface="Century" panose="02040604050505020304" pitchFamily="18" charset="0"/>
            </a:endParaRPr>
          </a:p>
          <a:p>
            <a:pPr eaLnBrk="1" hangingPunct="1">
              <a:defRPr/>
            </a:pPr>
            <a:r>
              <a:rPr lang="en-US" sz="4400" dirty="0" smtClean="0">
                <a:solidFill>
                  <a:schemeClr val="bg1"/>
                </a:solidFill>
                <a:latin typeface="Century" panose="02040604050505020304" pitchFamily="18" charset="0"/>
              </a:rPr>
              <a:t>Canals</a:t>
            </a:r>
          </a:p>
          <a:p>
            <a:pPr eaLnBrk="1" hangingPunct="1">
              <a:defRPr/>
            </a:pPr>
            <a:r>
              <a:rPr lang="en-US" sz="4400" dirty="0" smtClean="0">
                <a:solidFill>
                  <a:schemeClr val="bg1"/>
                </a:solidFill>
                <a:latin typeface="Century" panose="02040604050505020304" pitchFamily="18" charset="0"/>
              </a:rPr>
              <a:t>Railways—George Stephenson</a:t>
            </a:r>
          </a:p>
          <a:p>
            <a:pPr eaLnBrk="1" hangingPunct="1">
              <a:buFontTx/>
              <a:buNone/>
              <a:defRPr/>
            </a:pPr>
            <a:endParaRPr lang="en-US" dirty="0" smtClean="0">
              <a:ea typeface="+mn-ea"/>
            </a:endParaRPr>
          </a:p>
          <a:p>
            <a:pPr eaLnBrk="1" hangingPunct="1">
              <a:buFontTx/>
              <a:buNone/>
              <a:defRPr/>
            </a:pPr>
            <a:endParaRPr lang="en-US" dirty="0" smtClean="0">
              <a:ea typeface="+mn-ea"/>
            </a:endParaRPr>
          </a:p>
        </p:txBody>
      </p:sp>
    </p:spTree>
    <p:extLst>
      <p:ext uri="{BB962C8B-B14F-4D97-AF65-F5344CB8AC3E}">
        <p14:creationId xmlns:p14="http://schemas.microsoft.com/office/powerpoint/2010/main" val="183993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851">
                                            <p:bg/>
                                          </p:spTgt>
                                        </p:tgtEl>
                                        <p:attrNameLst>
                                          <p:attrName>style.visibility</p:attrName>
                                        </p:attrNameLst>
                                      </p:cBhvr>
                                      <p:to>
                                        <p:strVal val="visible"/>
                                      </p:to>
                                    </p:set>
                                    <p:anim calcmode="lin" valueType="num">
                                      <p:cBhvr additive="base">
                                        <p:cTn id="7" dur="500" fill="hold"/>
                                        <p:tgtEl>
                                          <p:spTgt spid="20685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685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6851">
                                            <p:txEl>
                                              <p:pRg st="0" end="0"/>
                                            </p:txEl>
                                          </p:spTgt>
                                        </p:tgtEl>
                                        <p:attrNameLst>
                                          <p:attrName>style.visibility</p:attrName>
                                        </p:attrNameLst>
                                      </p:cBhvr>
                                      <p:to>
                                        <p:strVal val="visible"/>
                                      </p:to>
                                    </p:set>
                                    <p:anim calcmode="lin" valueType="num">
                                      <p:cBhvr additive="base">
                                        <p:cTn id="13" dur="500" fill="hold"/>
                                        <p:tgtEl>
                                          <p:spTgt spid="2068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6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6851">
                                            <p:txEl>
                                              <p:pRg st="1" end="1"/>
                                            </p:txEl>
                                          </p:spTgt>
                                        </p:tgtEl>
                                        <p:attrNameLst>
                                          <p:attrName>style.visibility</p:attrName>
                                        </p:attrNameLst>
                                      </p:cBhvr>
                                      <p:to>
                                        <p:strVal val="visible"/>
                                      </p:to>
                                    </p:set>
                                    <p:anim calcmode="lin" valueType="num">
                                      <p:cBhvr additive="base">
                                        <p:cTn id="19" dur="500" fill="hold"/>
                                        <p:tgtEl>
                                          <p:spTgt spid="20685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6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6851">
                                            <p:txEl>
                                              <p:pRg st="2" end="2"/>
                                            </p:txEl>
                                          </p:spTgt>
                                        </p:tgtEl>
                                        <p:attrNameLst>
                                          <p:attrName>style.visibility</p:attrName>
                                        </p:attrNameLst>
                                      </p:cBhvr>
                                      <p:to>
                                        <p:strVal val="visible"/>
                                      </p:to>
                                    </p:set>
                                    <p:anim calcmode="lin" valueType="num">
                                      <p:cBhvr additive="base">
                                        <p:cTn id="25" dur="500" fill="hold"/>
                                        <p:tgtEl>
                                          <p:spTgt spid="20685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68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solidFill>
                  <a:srgbClr val="D00000"/>
                </a:solidFill>
                <a:effectLst>
                  <a:outerShdw blurRad="38100" dist="38100" dir="2700000" algn="tl">
                    <a:srgbClr val="000000"/>
                  </a:outerShdw>
                </a:effectLst>
                <a:latin typeface="Baskerville Old Face" charset="0"/>
              </a:rPr>
              <a:t>Water Transportation</a:t>
            </a:r>
          </a:p>
        </p:txBody>
      </p:sp>
      <p:sp>
        <p:nvSpPr>
          <p:cNvPr id="228355" name="Rectangle 3"/>
          <p:cNvSpPr>
            <a:spLocks noGrp="1" noChangeArrowheads="1"/>
          </p:cNvSpPr>
          <p:nvPr>
            <p:ph type="body" sz="half" idx="1"/>
          </p:nvPr>
        </p:nvSpPr>
        <p:spPr bwMode="auto">
          <a:xfrm>
            <a:off x="1295400" y="1219200"/>
            <a:ext cx="7467600" cy="2971800"/>
          </a:xfrm>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a:latin typeface="Arial" charset="0"/>
              </a:rPr>
              <a:t>Robert Fulton </a:t>
            </a:r>
            <a:r>
              <a:rPr lang="en-US" sz="2400" dirty="0">
                <a:latin typeface="Arial" charset="0"/>
              </a:rPr>
              <a:t>ordered a steam engine from </a:t>
            </a:r>
            <a:r>
              <a:rPr lang="en-US" sz="2400" dirty="0" err="1">
                <a:latin typeface="Arial" charset="0"/>
              </a:rPr>
              <a:t>Boulton</a:t>
            </a:r>
            <a:r>
              <a:rPr lang="en-US" sz="2400" dirty="0">
                <a:latin typeface="Arial" charset="0"/>
              </a:rPr>
              <a:t>/Watt</a:t>
            </a:r>
          </a:p>
          <a:p>
            <a:pPr eaLnBrk="1" hangingPunct="1"/>
            <a:r>
              <a:rPr lang="en-US" sz="2400" dirty="0">
                <a:latin typeface="Arial" charset="0"/>
              </a:rPr>
              <a:t>1807 Steam boat the </a:t>
            </a:r>
            <a:r>
              <a:rPr lang="en-US" sz="2400" b="1" i="1" dirty="0">
                <a:latin typeface="Arial" charset="0"/>
              </a:rPr>
              <a:t>Clermont</a:t>
            </a:r>
            <a:r>
              <a:rPr lang="en-US" sz="2400" i="1" dirty="0">
                <a:latin typeface="Arial" charset="0"/>
              </a:rPr>
              <a:t>* </a:t>
            </a:r>
            <a:r>
              <a:rPr lang="en-US" sz="2400" b="1" i="1" dirty="0">
                <a:latin typeface="Arial" charset="0"/>
              </a:rPr>
              <a:t>North River Steamboat</a:t>
            </a:r>
          </a:p>
          <a:p>
            <a:pPr eaLnBrk="1" hangingPunct="1"/>
            <a:r>
              <a:rPr lang="en-US" sz="2400" dirty="0" smtClean="0">
                <a:latin typeface="Arial" charset="0"/>
              </a:rPr>
              <a:t>Ferried </a:t>
            </a:r>
            <a:r>
              <a:rPr lang="en-US" sz="2400" dirty="0">
                <a:latin typeface="Arial" charset="0"/>
              </a:rPr>
              <a:t>passengers up and down the Hudson in New York</a:t>
            </a:r>
          </a:p>
          <a:p>
            <a:pPr eaLnBrk="1" hangingPunct="1"/>
            <a:r>
              <a:rPr lang="en-US" sz="2400" dirty="0">
                <a:latin typeface="Arial" charset="0"/>
              </a:rPr>
              <a:t>Slashed cost of transporting raw materials</a:t>
            </a:r>
          </a:p>
        </p:txBody>
      </p:sp>
      <p:pic>
        <p:nvPicPr>
          <p:cNvPr id="21508" name="Picture 5" descr="tm_stanton012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338638"/>
            <a:ext cx="45720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354"/>
                                        </p:tgtEl>
                                        <p:attrNameLst>
                                          <p:attrName>style.visibility</p:attrName>
                                        </p:attrNameLst>
                                      </p:cBhvr>
                                      <p:to>
                                        <p:strVal val="visible"/>
                                      </p:to>
                                    </p:set>
                                    <p:anim calcmode="lin" valueType="num">
                                      <p:cBhvr additive="base">
                                        <p:cTn id="7" dur="500" fill="hold"/>
                                        <p:tgtEl>
                                          <p:spTgt spid="228354"/>
                                        </p:tgtEl>
                                        <p:attrNameLst>
                                          <p:attrName>ppt_x</p:attrName>
                                        </p:attrNameLst>
                                      </p:cBhvr>
                                      <p:tavLst>
                                        <p:tav tm="0">
                                          <p:val>
                                            <p:strVal val="#ppt_x"/>
                                          </p:val>
                                        </p:tav>
                                        <p:tav tm="100000">
                                          <p:val>
                                            <p:strVal val="#ppt_x"/>
                                          </p:val>
                                        </p:tav>
                                      </p:tavLst>
                                    </p:anim>
                                    <p:anim calcmode="lin" valueType="num">
                                      <p:cBhvr additive="base">
                                        <p:cTn id="8" dur="500" fill="hold"/>
                                        <p:tgtEl>
                                          <p:spTgt spid="2283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28355">
                                            <p:bg/>
                                          </p:spTgt>
                                        </p:tgtEl>
                                        <p:attrNameLst>
                                          <p:attrName>style.visibility</p:attrName>
                                        </p:attrNameLst>
                                      </p:cBhvr>
                                      <p:to>
                                        <p:strVal val="visible"/>
                                      </p:to>
                                    </p:set>
                                    <p:animEffect transition="in" filter="fade">
                                      <p:cBhvr>
                                        <p:cTn id="13" dur="1000"/>
                                        <p:tgtEl>
                                          <p:spTgt spid="228355">
                                            <p:bg/>
                                          </p:spTgt>
                                        </p:tgtEl>
                                      </p:cBhvr>
                                    </p:animEffect>
                                    <p:anim calcmode="lin" valueType="num">
                                      <p:cBhvr>
                                        <p:cTn id="14" dur="1000" fill="hold"/>
                                        <p:tgtEl>
                                          <p:spTgt spid="228355">
                                            <p:bg/>
                                          </p:spTgt>
                                        </p:tgtEl>
                                        <p:attrNameLst>
                                          <p:attrName>ppt_x</p:attrName>
                                        </p:attrNameLst>
                                      </p:cBhvr>
                                      <p:tavLst>
                                        <p:tav tm="0">
                                          <p:val>
                                            <p:strVal val="#ppt_x"/>
                                          </p:val>
                                        </p:tav>
                                        <p:tav tm="100000">
                                          <p:val>
                                            <p:strVal val="#ppt_x"/>
                                          </p:val>
                                        </p:tav>
                                      </p:tavLst>
                                    </p:anim>
                                    <p:anim calcmode="lin" valueType="num">
                                      <p:cBhvr>
                                        <p:cTn id="15" dur="1000" fill="hold"/>
                                        <p:tgtEl>
                                          <p:spTgt spid="228355">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28355">
                                            <p:txEl>
                                              <p:pRg st="0" end="0"/>
                                            </p:txEl>
                                          </p:spTgt>
                                        </p:tgtEl>
                                        <p:attrNameLst>
                                          <p:attrName>style.visibility</p:attrName>
                                        </p:attrNameLst>
                                      </p:cBhvr>
                                      <p:to>
                                        <p:strVal val="visible"/>
                                      </p:to>
                                    </p:set>
                                    <p:animEffect transition="in" filter="fade">
                                      <p:cBhvr>
                                        <p:cTn id="20" dur="1000"/>
                                        <p:tgtEl>
                                          <p:spTgt spid="228355">
                                            <p:txEl>
                                              <p:pRg st="0" end="0"/>
                                            </p:txEl>
                                          </p:spTgt>
                                        </p:tgtEl>
                                      </p:cBhvr>
                                    </p:animEffect>
                                    <p:anim calcmode="lin" valueType="num">
                                      <p:cBhvr>
                                        <p:cTn id="21" dur="1000" fill="hold"/>
                                        <p:tgtEl>
                                          <p:spTgt spid="22835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283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8355">
                                            <p:txEl>
                                              <p:pRg st="1" end="1"/>
                                            </p:txEl>
                                          </p:spTgt>
                                        </p:tgtEl>
                                        <p:attrNameLst>
                                          <p:attrName>style.visibility</p:attrName>
                                        </p:attrNameLst>
                                      </p:cBhvr>
                                      <p:to>
                                        <p:strVal val="visible"/>
                                      </p:to>
                                    </p:set>
                                    <p:animEffect transition="in" filter="fade">
                                      <p:cBhvr>
                                        <p:cTn id="27" dur="1000"/>
                                        <p:tgtEl>
                                          <p:spTgt spid="228355">
                                            <p:txEl>
                                              <p:pRg st="1" end="1"/>
                                            </p:txEl>
                                          </p:spTgt>
                                        </p:tgtEl>
                                      </p:cBhvr>
                                    </p:animEffect>
                                    <p:anim calcmode="lin" valueType="num">
                                      <p:cBhvr>
                                        <p:cTn id="28" dur="1000" fill="hold"/>
                                        <p:tgtEl>
                                          <p:spTgt spid="228355">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283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28355">
                                            <p:txEl>
                                              <p:pRg st="2" end="2"/>
                                            </p:txEl>
                                          </p:spTgt>
                                        </p:tgtEl>
                                        <p:attrNameLst>
                                          <p:attrName>style.visibility</p:attrName>
                                        </p:attrNameLst>
                                      </p:cBhvr>
                                      <p:to>
                                        <p:strVal val="visible"/>
                                      </p:to>
                                    </p:set>
                                    <p:animEffect transition="in" filter="fade">
                                      <p:cBhvr>
                                        <p:cTn id="34" dur="1000"/>
                                        <p:tgtEl>
                                          <p:spTgt spid="228355">
                                            <p:txEl>
                                              <p:pRg st="2" end="2"/>
                                            </p:txEl>
                                          </p:spTgt>
                                        </p:tgtEl>
                                      </p:cBhvr>
                                    </p:animEffect>
                                    <p:anim calcmode="lin" valueType="num">
                                      <p:cBhvr>
                                        <p:cTn id="35" dur="1000" fill="hold"/>
                                        <p:tgtEl>
                                          <p:spTgt spid="228355">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283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8355">
                                            <p:txEl>
                                              <p:pRg st="3" end="3"/>
                                            </p:txEl>
                                          </p:spTgt>
                                        </p:tgtEl>
                                        <p:attrNameLst>
                                          <p:attrName>style.visibility</p:attrName>
                                        </p:attrNameLst>
                                      </p:cBhvr>
                                      <p:to>
                                        <p:strVal val="visible"/>
                                      </p:to>
                                    </p:set>
                                    <p:animEffect transition="in" filter="fade">
                                      <p:cBhvr>
                                        <p:cTn id="41" dur="1000"/>
                                        <p:tgtEl>
                                          <p:spTgt spid="228355">
                                            <p:txEl>
                                              <p:pRg st="3" end="3"/>
                                            </p:txEl>
                                          </p:spTgt>
                                        </p:tgtEl>
                                      </p:cBhvr>
                                    </p:animEffect>
                                    <p:anim calcmode="lin" valueType="num">
                                      <p:cBhvr>
                                        <p:cTn id="42" dur="1000" fill="hold"/>
                                        <p:tgtEl>
                                          <p:spTgt spid="228355">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22835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animBg="1"/>
      <p:bldP spid="228355"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17418" y="111204"/>
            <a:ext cx="7162800" cy="1107996"/>
          </a:xfrm>
          <a:prstGeom prst="rect">
            <a:avLst/>
          </a:prstGeom>
          <a:noFill/>
          <a:ln>
            <a:noFill/>
          </a:ln>
          <a:effectLst>
            <a:outerShdw blurRad="63500" dist="29783" dir="3885598" algn="ctr" rotWithShape="0">
              <a:srgbClr val="003399">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6600" b="1" dirty="0">
                <a:solidFill>
                  <a:schemeClr val="bg1"/>
                </a:solidFill>
                <a:latin typeface="Baskerville Old Face" charset="0"/>
              </a:rPr>
              <a:t>Steam Ship</a:t>
            </a:r>
          </a:p>
        </p:txBody>
      </p:sp>
      <p:pic>
        <p:nvPicPr>
          <p:cNvPr id="22531" name="Picture 5"/>
          <p:cNvPicPr>
            <a:picLocks noGrp="1" noChangeAspect="1" noChangeArrowheads="1"/>
          </p:cNvPicPr>
          <p:nvPr>
            <p:ph/>
          </p:nvPr>
        </p:nvPicPr>
        <p:blipFill>
          <a:blip r:embed="rId2">
            <a:lum contrast="6000"/>
            <a:extLst>
              <a:ext uri="{28A0092B-C50C-407E-A947-70E740481C1C}">
                <a14:useLocalDpi xmlns:a14="http://schemas.microsoft.com/office/drawing/2010/main" val="0"/>
              </a:ext>
            </a:extLst>
          </a:blip>
          <a:srcRect/>
          <a:stretch>
            <a:fillRect/>
          </a:stretch>
        </p:blipFill>
        <p:spPr bwMode="auto">
          <a:xfrm>
            <a:off x="1108364" y="1219200"/>
            <a:ext cx="6705600" cy="5029200"/>
          </a:xfrm>
          <a:noFill/>
          <a:ln>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868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Britannic Bold" panose="020B0903060703020204" pitchFamily="34" charset="0"/>
              </a:rPr>
              <a:t>Railroads</a:t>
            </a:r>
            <a:endParaRPr lang="en-US" sz="6000" dirty="0">
              <a:latin typeface="Britannic Bold" panose="020B0903060703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effectLst/>
                <a:latin typeface="Arial" charset="0"/>
              </a:rPr>
              <a:t>Steam engines power locomotives</a:t>
            </a:r>
          </a:p>
          <a:p>
            <a:pPr lvl="1"/>
            <a:r>
              <a:rPr lang="en-US" dirty="0" smtClean="0">
                <a:latin typeface="Arial" charset="0"/>
              </a:rPr>
              <a:t>Trevithick (1804)</a:t>
            </a:r>
            <a:endParaRPr lang="en-US" dirty="0" smtClean="0">
              <a:effectLst/>
              <a:latin typeface="Arial" charset="0"/>
            </a:endParaRPr>
          </a:p>
          <a:p>
            <a:r>
              <a:rPr lang="en-US" dirty="0" smtClean="0">
                <a:effectLst/>
                <a:latin typeface="Arial" charset="0"/>
              </a:rPr>
              <a:t>Railroad allows quicker transportation &amp; greater accessibility</a:t>
            </a:r>
          </a:p>
          <a:p>
            <a:r>
              <a:rPr lang="en-US" dirty="0" smtClean="0">
                <a:effectLst/>
                <a:latin typeface="Arial" charset="0"/>
              </a:rPr>
              <a:t>Impact of railroad:</a:t>
            </a:r>
          </a:p>
          <a:p>
            <a:pPr lvl="1"/>
            <a:r>
              <a:rPr lang="en-US" dirty="0">
                <a:latin typeface="Arial" charset="0"/>
              </a:rPr>
              <a:t>Growth of industry</a:t>
            </a:r>
          </a:p>
          <a:p>
            <a:pPr lvl="1"/>
            <a:r>
              <a:rPr lang="en-US" dirty="0">
                <a:latin typeface="Arial" charset="0"/>
              </a:rPr>
              <a:t>New jobs created</a:t>
            </a:r>
          </a:p>
          <a:p>
            <a:pPr lvl="1"/>
            <a:r>
              <a:rPr lang="en-US" dirty="0">
                <a:latin typeface="Arial" charset="0"/>
              </a:rPr>
              <a:t>Growth of agriculture</a:t>
            </a:r>
          </a:p>
          <a:p>
            <a:pPr lvl="1"/>
            <a:r>
              <a:rPr lang="en-US" dirty="0">
                <a:latin typeface="Arial" charset="0"/>
              </a:rPr>
              <a:t>People can work further from home</a:t>
            </a:r>
          </a:p>
          <a:p>
            <a:endParaRPr lang="en-US" dirty="0"/>
          </a:p>
        </p:txBody>
      </p:sp>
    </p:spTree>
    <p:extLst>
      <p:ext uri="{BB962C8B-B14F-4D97-AF65-F5344CB8AC3E}">
        <p14:creationId xmlns:p14="http://schemas.microsoft.com/office/powerpoint/2010/main" val="191532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Black" panose="020B0A04020102020204" pitchFamily="34" charset="0"/>
              </a:rPr>
              <a:t>So what are we talking about?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t>Definition for Industrial </a:t>
            </a:r>
            <a:r>
              <a:rPr lang="en-US" dirty="0" smtClean="0"/>
              <a:t>Revolution?</a:t>
            </a:r>
          </a:p>
          <a:p>
            <a:pPr lvl="1"/>
            <a:r>
              <a:rPr lang="en-US" dirty="0" smtClean="0"/>
              <a:t>Greatly </a:t>
            </a:r>
            <a:r>
              <a:rPr lang="en-US" dirty="0" smtClean="0"/>
              <a:t>increased output of machine-made goods that began in England around the mid-18</a:t>
            </a:r>
            <a:r>
              <a:rPr lang="en-US" baseline="30000" dirty="0" smtClean="0"/>
              <a:t>th</a:t>
            </a:r>
            <a:r>
              <a:rPr lang="en-US" dirty="0" smtClean="0"/>
              <a:t> century.</a:t>
            </a:r>
            <a:endParaRPr lang="en-US" dirty="0"/>
          </a:p>
        </p:txBody>
      </p:sp>
    </p:spTree>
    <p:extLst>
      <p:ext uri="{BB962C8B-B14F-4D97-AF65-F5344CB8AC3E}">
        <p14:creationId xmlns:p14="http://schemas.microsoft.com/office/powerpoint/2010/main" val="260659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371600" y="349250"/>
            <a:ext cx="7620000" cy="793750"/>
          </a:xfrm>
          <a:prstGeom prst="rect">
            <a:avLst/>
          </a:prstGeom>
          <a:noFill/>
          <a:ln>
            <a:noFill/>
          </a:ln>
          <a:effectLst>
            <a:outerShdw blurRad="63500" dist="29783" dir="3885598" algn="ctr" rotWithShape="0">
              <a:srgbClr val="003399">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600" b="1">
                <a:solidFill>
                  <a:srgbClr val="993300"/>
                </a:solidFill>
                <a:latin typeface="Baskerville Old Face" charset="0"/>
              </a:rPr>
              <a:t>An Early Steam Locomotive</a:t>
            </a:r>
            <a:endParaRPr lang="en-US" sz="3900" b="1">
              <a:solidFill>
                <a:srgbClr val="993300"/>
              </a:solidFill>
              <a:latin typeface="Baskerville Old Face" charset="0"/>
            </a:endParaRPr>
          </a:p>
        </p:txBody>
      </p:sp>
      <p:pic>
        <p:nvPicPr>
          <p:cNvPr id="24579" name="Picture 5"/>
          <p:cNvPicPr>
            <a:picLocks noGrp="1" noChangeAspect="1" noChangeArrowheads="1"/>
          </p:cNvPicPr>
          <p:nvPr>
            <p:ph/>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1812925" y="1371600"/>
            <a:ext cx="6797675" cy="5097463"/>
          </a:xfrm>
          <a:noFill/>
          <a:ln>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68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79317" y="381000"/>
            <a:ext cx="7543800" cy="830997"/>
          </a:xfrm>
          <a:prstGeom prst="rect">
            <a:avLst/>
          </a:prstGeom>
          <a:noFill/>
          <a:ln>
            <a:noFill/>
          </a:ln>
          <a:effectLst>
            <a:outerShdw blurRad="63500" dist="29783" dir="3885598" algn="ctr" rotWithShape="0">
              <a:srgbClr val="003399">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800" b="1" dirty="0">
                <a:solidFill>
                  <a:schemeClr val="bg1"/>
                </a:solidFill>
                <a:latin typeface="Baskerville Old Face" charset="0"/>
              </a:rPr>
              <a:t>The Impact of the Railroad</a:t>
            </a:r>
          </a:p>
        </p:txBody>
      </p:sp>
      <p:pic>
        <p:nvPicPr>
          <p:cNvPr id="25603" name="Picture 7" descr="impact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618" b="3030"/>
          <a:stretch>
            <a:fillRect/>
          </a:stretch>
        </p:blipFill>
        <p:spPr bwMode="auto">
          <a:xfrm>
            <a:off x="1662545" y="1503425"/>
            <a:ext cx="5777345" cy="5001284"/>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637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78872" y="61119"/>
            <a:ext cx="7543800" cy="731838"/>
          </a:xfrm>
          <a:prstGeom prst="rect">
            <a:avLst/>
          </a:prstGeom>
          <a:noFill/>
          <a:ln>
            <a:noFill/>
          </a:ln>
          <a:effectLst>
            <a:outerShdw blurRad="63500" dist="17961" dir="2700000" algn="ctr" rotWithShape="0">
              <a:srgbClr val="003399">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200" b="1">
                <a:solidFill>
                  <a:srgbClr val="993300"/>
                </a:solidFill>
                <a:latin typeface="Baskerville Old Face" charset="0"/>
              </a:rPr>
              <a:t>Railroads on the Continent</a:t>
            </a:r>
          </a:p>
        </p:txBody>
      </p:sp>
      <p:pic>
        <p:nvPicPr>
          <p:cNvPr id="27651" name="Picture 6" descr="map-EuropeanRailways-19c"/>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1326572" y="914400"/>
            <a:ext cx="62484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46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slum"/>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990600" y="0"/>
            <a:ext cx="74676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48847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italian-tenament-1910"/>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1905000" y="0"/>
            <a:ext cx="54102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70844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Grp="1" noChangeArrowheads="1"/>
          </p:cNvSpPr>
          <p:nvPr>
            <p:ph type="title"/>
          </p:nvPr>
        </p:nvSpPr>
        <p:spPr>
          <a:xfrm>
            <a:off x="1447800" y="0"/>
            <a:ext cx="7239000" cy="1143000"/>
          </a:xfrm>
        </p:spPr>
        <p:txBody>
          <a:bodyPr vert="horz" wrap="square" lIns="91440" tIns="45720" rIns="91440" bIns="45720" numCol="1" anchor="t" anchorCtr="0" compatLnSpc="1">
            <a:prstTxWarp prst="textNoShape">
              <a:avLst/>
            </a:prstTxWarp>
          </a:bodyPr>
          <a:lstStyle/>
          <a:p>
            <a:pPr eaLnBrk="1" hangingPunct="1"/>
            <a:r>
              <a:rPr lang="en-US" sz="3200">
                <a:latin typeface="Arial" charset="0"/>
              </a:rPr>
              <a:t>No sanitation meant the streets were filled with trash</a:t>
            </a:r>
          </a:p>
        </p:txBody>
      </p:sp>
      <p:pic>
        <p:nvPicPr>
          <p:cNvPr id="30723" name="Picture 5" descr="trashall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51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04539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1447800" y="0"/>
            <a:ext cx="7696200" cy="1143000"/>
          </a:xfrm>
        </p:spPr>
        <p:txBody>
          <a:bodyPr vert="horz" wrap="square" lIns="91440" tIns="45720" rIns="91440" bIns="45720" numCol="1" anchor="t" anchorCtr="0" compatLnSpc="1">
            <a:prstTxWarp prst="textNoShape">
              <a:avLst/>
            </a:prstTxWarp>
          </a:bodyPr>
          <a:lstStyle/>
          <a:p>
            <a:pPr eaLnBrk="1" hangingPunct="1"/>
            <a:r>
              <a:rPr lang="en-US" sz="2800">
                <a:latin typeface="Arial" charset="0"/>
              </a:rPr>
              <a:t>The crowded, filthy slums were a breeding ground for diseases such as cholera</a:t>
            </a:r>
          </a:p>
        </p:txBody>
      </p:sp>
      <p:pic>
        <p:nvPicPr>
          <p:cNvPr id="31747" name="Picture 6" descr="choler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1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433146"/>
      </p:ext>
    </p:extLst>
  </p:cSld>
  <p:clrMapOvr>
    <a:masterClrMapping/>
  </p:clrMapOvr>
  <p:transition spd="slow">
    <p:random/>
    <p:sndAc>
      <p:stSnd>
        <p:snd r:embed="rId2" name="cough7.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idx="4294967295"/>
          </p:nvPr>
        </p:nvSpPr>
        <p:spPr bwMode="auto">
          <a:xfrm>
            <a:off x="1166236" y="381000"/>
            <a:ext cx="6781800" cy="1143000"/>
          </a:xfrm>
          <a:prstGeom prst="rect">
            <a:avLst/>
          </a:prstGeom>
          <a:solidFill>
            <a:srgbClr val="FFFFFF"/>
          </a:solidFill>
          <a:ln>
            <a:solidFill>
              <a:srgbClr val="000000"/>
            </a:solidFill>
            <a:miter lim="800000"/>
            <a:headEnd/>
            <a:tailEnd/>
          </a:ln>
        </p:spPr>
        <p:txBody>
          <a:bodyPr anchor="b"/>
          <a:lstStyle/>
          <a:p>
            <a:pPr eaLnBrk="1" hangingPunct="1"/>
            <a:r>
              <a:rPr lang="en-US" sz="3200">
                <a:effectLst>
                  <a:outerShdw blurRad="38100" dist="38100" dir="2700000" algn="tl">
                    <a:srgbClr val="DDDDDD"/>
                  </a:outerShdw>
                </a:effectLst>
                <a:latin typeface="Arial" charset="0"/>
              </a:rPr>
              <a:t>1742 First Cotton Mills Opened in England</a:t>
            </a:r>
          </a:p>
        </p:txBody>
      </p:sp>
      <p:pic>
        <p:nvPicPr>
          <p:cNvPr id="32771" name="Picture 6" descr="1895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673" y="1600200"/>
            <a:ext cx="6583363"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31801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bwMode="auto">
          <a:xfrm>
            <a:off x="6172200" y="304800"/>
            <a:ext cx="2590800" cy="1524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800">
                <a:solidFill>
                  <a:srgbClr val="003399"/>
                </a:solidFill>
                <a:effectLst>
                  <a:outerShdw blurRad="38100" dist="38100" dir="2700000" algn="tl">
                    <a:srgbClr val="DDDDDD"/>
                  </a:outerShdw>
                </a:effectLst>
                <a:latin typeface="Baskerville Old Face" charset="0"/>
              </a:rPr>
              <a:t>Factory</a:t>
            </a:r>
            <a:br>
              <a:rPr lang="en-US" sz="4800">
                <a:solidFill>
                  <a:srgbClr val="003399"/>
                </a:solidFill>
                <a:effectLst>
                  <a:outerShdw blurRad="38100" dist="38100" dir="2700000" algn="tl">
                    <a:srgbClr val="DDDDDD"/>
                  </a:outerShdw>
                </a:effectLst>
                <a:latin typeface="Baskerville Old Face" charset="0"/>
              </a:rPr>
            </a:br>
            <a:r>
              <a:rPr lang="en-US" sz="4800">
                <a:solidFill>
                  <a:srgbClr val="003399"/>
                </a:solidFill>
                <a:effectLst>
                  <a:outerShdw blurRad="38100" dist="38100" dir="2700000" algn="tl">
                    <a:srgbClr val="DDDDDD"/>
                  </a:outerShdw>
                </a:effectLst>
                <a:latin typeface="Baskerville Old Face" charset="0"/>
              </a:rPr>
              <a:t>System</a:t>
            </a:r>
          </a:p>
        </p:txBody>
      </p:sp>
      <p:pic>
        <p:nvPicPr>
          <p:cNvPr id="33795" name="Picture 3" descr="cot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874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she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685800"/>
            <a:ext cx="68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cottage-color-~-res_055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5105400"/>
            <a:ext cx="19812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0" name="Picture 6" descr="shi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581400"/>
            <a:ext cx="628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spinningwhe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6183313"/>
            <a:ext cx="6858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lo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5181600"/>
            <a:ext cx="9906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sewe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3962400"/>
            <a:ext cx="609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4" name="Picture 10" descr="moneyba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2057400"/>
            <a:ext cx="587375" cy="838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3803" name="Picture 11" descr="sizo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3600" y="4648200"/>
            <a:ext cx="6858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6" name="Picture 12" descr="shi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1981200"/>
            <a:ext cx="1143000" cy="762000"/>
          </a:xfrm>
          <a:prstGeom prst="rect">
            <a:avLst/>
          </a:prstGeom>
          <a:solidFill>
            <a:schemeClr val="accent2"/>
          </a:solidFill>
          <a:ln w="9525">
            <a:solidFill>
              <a:schemeClr val="bg1"/>
            </a:solidFill>
            <a:miter lim="800000"/>
            <a:headEnd/>
            <a:tailEnd/>
          </a:ln>
        </p:spPr>
      </p:pic>
      <p:pic>
        <p:nvPicPr>
          <p:cNvPr id="33805" name="Picture 13" descr="basket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47800" y="6386513"/>
            <a:ext cx="5334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8" name="Picture 14" descr="cat_yn_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6096000"/>
            <a:ext cx="533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9" name="Picture 15" descr="boltof fabri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5410200"/>
            <a:ext cx="7620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17" descr="cot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267200"/>
            <a:ext cx="874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18" descr="cot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895600"/>
            <a:ext cx="874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19" descr="she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0"/>
            <a:ext cx="68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Picture 34" descr="mill with stream and water whee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5400" y="0"/>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2" name="Line 35"/>
          <p:cNvSpPr>
            <a:spLocks noChangeShapeType="1"/>
          </p:cNvSpPr>
          <p:nvPr/>
        </p:nvSpPr>
        <p:spPr bwMode="auto">
          <a:xfrm>
            <a:off x="1371600" y="4038600"/>
            <a:ext cx="0" cy="2819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3" name="Line 36"/>
          <p:cNvSpPr>
            <a:spLocks noChangeShapeType="1"/>
          </p:cNvSpPr>
          <p:nvPr/>
        </p:nvSpPr>
        <p:spPr bwMode="auto">
          <a:xfrm>
            <a:off x="3429000" y="4038600"/>
            <a:ext cx="0" cy="2819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4" name="Line 39"/>
          <p:cNvSpPr>
            <a:spLocks noChangeShapeType="1"/>
          </p:cNvSpPr>
          <p:nvPr/>
        </p:nvSpPr>
        <p:spPr bwMode="auto">
          <a:xfrm flipH="1" flipV="1">
            <a:off x="2362200" y="2895600"/>
            <a:ext cx="1066800" cy="1143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5" name="Line 42"/>
          <p:cNvSpPr>
            <a:spLocks noChangeShapeType="1"/>
          </p:cNvSpPr>
          <p:nvPr/>
        </p:nvSpPr>
        <p:spPr bwMode="auto">
          <a:xfrm>
            <a:off x="1371600" y="44196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3816" name="Picture 43" descr="cot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57400"/>
            <a:ext cx="874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7" name="Picture 45" descr="A stick figure.">
            <a:hlinkClick r:id="rId17" tooltip="A stick figur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0" y="914400"/>
            <a:ext cx="679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8" name="Line 50"/>
          <p:cNvSpPr>
            <a:spLocks noChangeShapeType="1"/>
          </p:cNvSpPr>
          <p:nvPr/>
        </p:nvSpPr>
        <p:spPr bwMode="auto">
          <a:xfrm flipV="1">
            <a:off x="1371600" y="2895600"/>
            <a:ext cx="990600" cy="1143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9" name="Line 51"/>
          <p:cNvSpPr>
            <a:spLocks noChangeShapeType="1"/>
          </p:cNvSpPr>
          <p:nvPr/>
        </p:nvSpPr>
        <p:spPr bwMode="auto">
          <a:xfrm>
            <a:off x="1371600" y="51816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0" name="Line 52"/>
          <p:cNvSpPr>
            <a:spLocks noChangeShapeType="1"/>
          </p:cNvSpPr>
          <p:nvPr/>
        </p:nvSpPr>
        <p:spPr bwMode="auto">
          <a:xfrm>
            <a:off x="1371600" y="6019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1" name="Text Box 53"/>
          <p:cNvSpPr txBox="1">
            <a:spLocks noChangeArrowheads="1"/>
          </p:cNvSpPr>
          <p:nvPr/>
        </p:nvSpPr>
        <p:spPr bwMode="auto">
          <a:xfrm>
            <a:off x="3657600" y="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D00000"/>
                </a:solidFill>
              </a:rPr>
              <a:t>Farm</a:t>
            </a:r>
          </a:p>
        </p:txBody>
      </p:sp>
      <p:sp>
        <p:nvSpPr>
          <p:cNvPr id="33822" name="Text Box 54"/>
          <p:cNvSpPr txBox="1">
            <a:spLocks noChangeArrowheads="1"/>
          </p:cNvSpPr>
          <p:nvPr/>
        </p:nvSpPr>
        <p:spPr bwMode="auto">
          <a:xfrm>
            <a:off x="6629400" y="6400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D00000"/>
                </a:solidFill>
              </a:rPr>
              <a:t>Factory owner</a:t>
            </a:r>
          </a:p>
        </p:txBody>
      </p:sp>
      <p:sp>
        <p:nvSpPr>
          <p:cNvPr id="33823" name="Text Box 55"/>
          <p:cNvSpPr txBox="1">
            <a:spLocks noChangeArrowheads="1"/>
          </p:cNvSpPr>
          <p:nvPr/>
        </p:nvSpPr>
        <p:spPr bwMode="auto">
          <a:xfrm>
            <a:off x="7467600" y="2133600"/>
            <a:ext cx="167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D00000"/>
                </a:solidFill>
              </a:rPr>
              <a:t>Factory Workers</a:t>
            </a:r>
          </a:p>
        </p:txBody>
      </p:sp>
      <p:sp>
        <p:nvSpPr>
          <p:cNvPr id="33824" name="Text Box 56"/>
          <p:cNvSpPr txBox="1">
            <a:spLocks noChangeArrowheads="1"/>
          </p:cNvSpPr>
          <p:nvPr/>
        </p:nvSpPr>
        <p:spPr bwMode="auto">
          <a:xfrm>
            <a:off x="0" y="0"/>
            <a:ext cx="1524000" cy="1196975"/>
          </a:xfrm>
          <a:prstGeom prst="rect">
            <a:avLst/>
          </a:prstGeom>
          <a:solidFill>
            <a:schemeClr val="bg1"/>
          </a:solidFill>
          <a:ln w="9525">
            <a:solidFill>
              <a:schemeClr val="bg1"/>
            </a:solidFill>
            <a:miter lim="800000"/>
            <a:headEnd/>
            <a:tailEnd/>
          </a:ln>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D00000"/>
                </a:solidFill>
              </a:rPr>
              <a:t>Water powered Factory</a:t>
            </a:r>
          </a:p>
        </p:txBody>
      </p:sp>
      <p:pic>
        <p:nvPicPr>
          <p:cNvPr id="185401" name="Picture 57" descr="A stick figure.">
            <a:hlinkClick r:id="rId17" tooltip="A stick figur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72200" y="5486400"/>
            <a:ext cx="815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8"/>
          <p:cNvGrpSpPr>
            <a:grpSpLocks/>
          </p:cNvGrpSpPr>
          <p:nvPr/>
        </p:nvGrpSpPr>
        <p:grpSpPr bwMode="auto">
          <a:xfrm>
            <a:off x="7086600" y="3048000"/>
            <a:ext cx="525463" cy="800100"/>
            <a:chOff x="4905" y="2340"/>
            <a:chExt cx="827" cy="1260"/>
          </a:xfrm>
        </p:grpSpPr>
        <p:pic>
          <p:nvPicPr>
            <p:cNvPr id="33841" name="Picture 59" descr="http://images-partners-tbn.google.com/images?q=tbn:hYT2rYA5QkmwWM:www.napier.ac.uk/qes/Images/images/sad%2520face.jpg"/>
            <p:cNvPicPr>
              <a:picLocks noChangeAspect="1" noChangeArrowheads="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5068" y="2340"/>
              <a:ext cx="516"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42" name="Line 60"/>
            <p:cNvSpPr>
              <a:spLocks noChangeShapeType="1"/>
            </p:cNvSpPr>
            <p:nvPr/>
          </p:nvSpPr>
          <p:spPr bwMode="auto">
            <a:xfrm>
              <a:off x="5317" y="2768"/>
              <a:ext cx="0" cy="5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3" name="Line 61"/>
            <p:cNvSpPr>
              <a:spLocks noChangeShapeType="1"/>
            </p:cNvSpPr>
            <p:nvPr/>
          </p:nvSpPr>
          <p:spPr bwMode="auto">
            <a:xfrm flipV="1">
              <a:off x="5317" y="2825"/>
              <a:ext cx="415" cy="1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4" name="Line 62"/>
            <p:cNvSpPr>
              <a:spLocks noChangeShapeType="1"/>
            </p:cNvSpPr>
            <p:nvPr/>
          </p:nvSpPr>
          <p:spPr bwMode="auto">
            <a:xfrm>
              <a:off x="4948" y="2841"/>
              <a:ext cx="369" cy="12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5" name="Line 63"/>
            <p:cNvSpPr>
              <a:spLocks noChangeShapeType="1"/>
            </p:cNvSpPr>
            <p:nvPr/>
          </p:nvSpPr>
          <p:spPr bwMode="auto">
            <a:xfrm flipH="1">
              <a:off x="4905" y="3310"/>
              <a:ext cx="406" cy="2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6" name="Line 64"/>
            <p:cNvSpPr>
              <a:spLocks noChangeShapeType="1"/>
            </p:cNvSpPr>
            <p:nvPr/>
          </p:nvSpPr>
          <p:spPr bwMode="auto">
            <a:xfrm>
              <a:off x="5317" y="3317"/>
              <a:ext cx="415" cy="28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65"/>
          <p:cNvGrpSpPr>
            <a:grpSpLocks/>
          </p:cNvGrpSpPr>
          <p:nvPr/>
        </p:nvGrpSpPr>
        <p:grpSpPr bwMode="auto">
          <a:xfrm>
            <a:off x="5715000" y="2438400"/>
            <a:ext cx="601663" cy="800100"/>
            <a:chOff x="4905" y="2340"/>
            <a:chExt cx="827" cy="1260"/>
          </a:xfrm>
        </p:grpSpPr>
        <p:pic>
          <p:nvPicPr>
            <p:cNvPr id="33835" name="Picture 66" descr="http://images-partners-tbn.google.com/images?q=tbn:hYT2rYA5QkmwWM:www.napier.ac.uk/qes/Images/images/sad%2520face.jpg"/>
            <p:cNvPicPr>
              <a:picLocks noChangeAspect="1" noChangeArrowheads="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5068" y="2340"/>
              <a:ext cx="516"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6" name="Line 67"/>
            <p:cNvSpPr>
              <a:spLocks noChangeShapeType="1"/>
            </p:cNvSpPr>
            <p:nvPr/>
          </p:nvSpPr>
          <p:spPr bwMode="auto">
            <a:xfrm>
              <a:off x="5317" y="2768"/>
              <a:ext cx="0" cy="5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7" name="Line 68"/>
            <p:cNvSpPr>
              <a:spLocks noChangeShapeType="1"/>
            </p:cNvSpPr>
            <p:nvPr/>
          </p:nvSpPr>
          <p:spPr bwMode="auto">
            <a:xfrm flipV="1">
              <a:off x="5317" y="2825"/>
              <a:ext cx="415" cy="1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8" name="Line 69"/>
            <p:cNvSpPr>
              <a:spLocks noChangeShapeType="1"/>
            </p:cNvSpPr>
            <p:nvPr/>
          </p:nvSpPr>
          <p:spPr bwMode="auto">
            <a:xfrm>
              <a:off x="4948" y="2841"/>
              <a:ext cx="369" cy="12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9" name="Line 70"/>
            <p:cNvSpPr>
              <a:spLocks noChangeShapeType="1"/>
            </p:cNvSpPr>
            <p:nvPr/>
          </p:nvSpPr>
          <p:spPr bwMode="auto">
            <a:xfrm flipH="1">
              <a:off x="4905" y="3310"/>
              <a:ext cx="406" cy="2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0" name="Line 71"/>
            <p:cNvSpPr>
              <a:spLocks noChangeShapeType="1"/>
            </p:cNvSpPr>
            <p:nvPr/>
          </p:nvSpPr>
          <p:spPr bwMode="auto">
            <a:xfrm>
              <a:off x="5317" y="3317"/>
              <a:ext cx="415" cy="28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72"/>
          <p:cNvGrpSpPr>
            <a:grpSpLocks/>
          </p:cNvGrpSpPr>
          <p:nvPr/>
        </p:nvGrpSpPr>
        <p:grpSpPr bwMode="auto">
          <a:xfrm>
            <a:off x="7086600" y="4114800"/>
            <a:ext cx="525463" cy="800100"/>
            <a:chOff x="4905" y="2340"/>
            <a:chExt cx="827" cy="1260"/>
          </a:xfrm>
        </p:grpSpPr>
        <p:pic>
          <p:nvPicPr>
            <p:cNvPr id="33829" name="Picture 73" descr="http://images-partners-tbn.google.com/images?q=tbn:hYT2rYA5QkmwWM:www.napier.ac.uk/qes/Images/images/sad%2520face.jpg"/>
            <p:cNvPicPr>
              <a:picLocks noChangeAspect="1" noChangeArrowheads="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5068" y="2340"/>
              <a:ext cx="516"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0" name="Line 74"/>
            <p:cNvSpPr>
              <a:spLocks noChangeShapeType="1"/>
            </p:cNvSpPr>
            <p:nvPr/>
          </p:nvSpPr>
          <p:spPr bwMode="auto">
            <a:xfrm>
              <a:off x="5317" y="2768"/>
              <a:ext cx="0" cy="5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1" name="Line 75"/>
            <p:cNvSpPr>
              <a:spLocks noChangeShapeType="1"/>
            </p:cNvSpPr>
            <p:nvPr/>
          </p:nvSpPr>
          <p:spPr bwMode="auto">
            <a:xfrm flipV="1">
              <a:off x="5317" y="2825"/>
              <a:ext cx="415" cy="1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2" name="Line 76"/>
            <p:cNvSpPr>
              <a:spLocks noChangeShapeType="1"/>
            </p:cNvSpPr>
            <p:nvPr/>
          </p:nvSpPr>
          <p:spPr bwMode="auto">
            <a:xfrm>
              <a:off x="4948" y="2841"/>
              <a:ext cx="369" cy="12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3" name="Line 77"/>
            <p:cNvSpPr>
              <a:spLocks noChangeShapeType="1"/>
            </p:cNvSpPr>
            <p:nvPr/>
          </p:nvSpPr>
          <p:spPr bwMode="auto">
            <a:xfrm flipH="1">
              <a:off x="4905" y="3310"/>
              <a:ext cx="406" cy="2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4" name="Line 78"/>
            <p:cNvSpPr>
              <a:spLocks noChangeShapeType="1"/>
            </p:cNvSpPr>
            <p:nvPr/>
          </p:nvSpPr>
          <p:spPr bwMode="auto">
            <a:xfrm>
              <a:off x="5317" y="3317"/>
              <a:ext cx="415" cy="28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019960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0" presetClass="path" presetSubtype="0" accel="50000" decel="50000" fill="hold" nodeType="clickEffect">
                                  <p:stCondLst>
                                    <p:cond delay="0"/>
                                  </p:stCondLst>
                                  <p:childTnLst>
                                    <p:animMotion origin="layout" path="M -0.00278 0.07268 C -0.00538 0.09213 -0.01128 0.10509 -0.01944 0.12176 C -0.02205 0.12708 -0.02778 0.13727 -0.02778 0.13727 C -0.03073 0.14861 -0.03212 0.15972 -0.03611 0.1706 C -0.03802 0.1875 -0.03906 0.20486 -0.04114 0.22176 C -0.04271 0.23518 -0.05486 0.25393 -0.05955 0.2662 C -0.06111 0.27662 -0.06146 0.2875 -0.06441 0.29722 C -0.06597 0.30255 -0.07014 0.30602 -0.07274 0.31065 C -0.0875 0.3368 -0.06962 0.31065 -0.09288 0.34167 C -0.10468 0.35741 -0.11441 0.37477 -0.12621 0.39051 C -0.13333 0.4 -0.14236 0.40324 -0.14948 0.41273 C -0.16059 0.42755 -0.14444 0.41204 -0.15781 0.42384 C -0.16562 0.43981 -0.18906 0.45648 -0.20121 0.4662 C -0.20903 0.47245 -0.21545 0.48102 -0.22274 0.48842 C -0.22465 0.49051 -0.22743 0.49097 -0.22951 0.49282 C -0.23524 0.49768 -0.24045 0.50347 -0.24618 0.50833 C -0.24791 0.50972 -0.24982 0.51088 -0.25121 0.51273 C -0.25278 0.51505 -0.25416 0.51759 -0.25607 0.51944 C -0.26632 0.52917 -0.27882 0.53542 -0.29114 0.53935 C -0.3033 0.53866 -0.33993 0.53727 -0.32778 0.53727 " pathEditMode="relative" ptsTypes="fffffffffffffffffffA">
                                      <p:cBhvr>
                                        <p:cTn id="17" dur="2000" fill="hold"/>
                                        <p:tgtEl>
                                          <p:spTgt spid="3"/>
                                        </p:tgtEl>
                                        <p:attrNameLst>
                                          <p:attrName>ppt_x</p:attrName>
                                          <p:attrName>ppt_y</p:attrName>
                                        </p:attrNameLst>
                                      </p:cBhvr>
                                    </p:animMotion>
                                  </p:childTnLst>
                                </p:cTn>
                              </p:par>
                            </p:childTnLst>
                          </p:cTn>
                        </p:par>
                        <p:par>
                          <p:cTn id="18" fill="hold" nodeType="afterGroup">
                            <p:stCondLst>
                              <p:cond delay="2000"/>
                            </p:stCondLst>
                            <p:childTnLst>
                              <p:par>
                                <p:cTn id="19" presetID="0" presetClass="path" presetSubtype="0" accel="50000" decel="50000" fill="hold" nodeType="afterEffect">
                                  <p:stCondLst>
                                    <p:cond delay="0"/>
                                  </p:stCondLst>
                                  <p:childTnLst>
                                    <p:animMotion origin="layout" path="M -0.03542 0.05278 C -0.04618 0.06713 -0.0566 0.07037 -0.07032 0.07731 C -0.07987 0.08217 -0.08959 0.08889 -0.09879 0.09514 C -0.11164 0.10393 -0.12292 0.1169 -0.13542 0.12616 C -0.13802 0.12801 -0.14115 0.12847 -0.14375 0.13055 C -0.15782 0.14213 -0.16875 0.15532 -0.18542 0.15949 C -0.20834 0.17801 -0.23421 0.18819 -0.25868 0.20185 C -0.26702 0.20648 -0.27865 0.21342 -0.28698 0.21944 C -0.29341 0.22407 -0.29653 0.23148 -0.30365 0.23518 C -0.31962 0.24352 -0.33212 0.24977 -0.34705 0.2618 C -0.36077 0.27291 -0.37813 0.27893 -0.39375 0.28403 C -0.40434 0.2875 -0.39341 0.28472 -0.40365 0.28842 C -0.40799 0.29004 -0.41702 0.29282 -0.41702 0.29305 C -0.42934 0.30092 -0.4441 0.31296 -0.45712 0.31736 C -0.46181 0.32153 -0.46528 0.32731 -0.47032 0.33055 " pathEditMode="relative" rAng="0" ptsTypes="ffffffffffffffA">
                                      <p:cBhvr>
                                        <p:cTn id="20" dur="2000" fill="hold"/>
                                        <p:tgtEl>
                                          <p:spTgt spid="2"/>
                                        </p:tgtEl>
                                        <p:attrNameLst>
                                          <p:attrName>ppt_x</p:attrName>
                                          <p:attrName>ppt_y</p:attrName>
                                        </p:attrNameLst>
                                      </p:cBhvr>
                                      <p:rCtr x="-21753" y="13889"/>
                                    </p:animMotion>
                                  </p:childTnLst>
                                </p:cTn>
                              </p:par>
                            </p:childTnLst>
                          </p:cTn>
                        </p:par>
                        <p:par>
                          <p:cTn id="21" fill="hold" nodeType="afterGroup">
                            <p:stCondLst>
                              <p:cond delay="4000"/>
                            </p:stCondLst>
                            <p:childTnLst>
                              <p:par>
                                <p:cTn id="22" presetID="0" presetClass="path" presetSubtype="0" accel="50000" decel="50000" fill="hold" nodeType="afterEffect">
                                  <p:stCondLst>
                                    <p:cond delay="0"/>
                                  </p:stCondLst>
                                  <p:childTnLst>
                                    <p:animMotion origin="layout" path="M -0.01528 0.01922 C -0.06858 0.03565 -0.12344 0.02084 -0.17691 0.01482 C -0.21285 0.00648 -0.24896 -0.00787 -0.28525 -0.01203 C -0.30348 -0.01412 -0.32188 -0.01481 -0.34028 -0.01643 C -0.34237 -0.01643 -0.40434 -0.025 -0.42362 -0.0074 C -0.43316 0.01111 -0.43264 0.01459 -0.44862 0.0213 C -0.45261 0.02686 -0.45695 0.02917 -0.46198 0.03241 " pathEditMode="relative" rAng="0" ptsTypes="ffffffA">
                                      <p:cBhvr>
                                        <p:cTn id="23" dur="2000" fill="hold"/>
                                        <p:tgtEl>
                                          <p:spTgt spid="4"/>
                                        </p:tgtEl>
                                        <p:attrNameLst>
                                          <p:attrName>ppt_x</p:attrName>
                                          <p:attrName>ppt_y</p:attrName>
                                        </p:attrNameLst>
                                      </p:cBhvr>
                                      <p:rCtr x="-22344" y="-1389"/>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85358"/>
                                        </p:tgtEl>
                                        <p:attrNameLst>
                                          <p:attrName>style.visibility</p:attrName>
                                        </p:attrNameLst>
                                      </p:cBhvr>
                                      <p:to>
                                        <p:strVal val="visible"/>
                                      </p:to>
                                    </p:set>
                                    <p:animEffect transition="in" filter="dissolve">
                                      <p:cBhvr>
                                        <p:cTn id="28" dur="500"/>
                                        <p:tgtEl>
                                          <p:spTgt spid="18535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nodeType="clickEffect">
                                  <p:stCondLst>
                                    <p:cond delay="0"/>
                                  </p:stCondLst>
                                  <p:childTnLst>
                                    <p:animMotion origin="layout" path="M 2.22222E-6 3.7037E-6 C -0.0125 -0.02477 -0.00938 -0.01389 -0.00278 -0.06667 C 0.0033 -0.11528 0.00278 -0.0632 0.00278 -0.08148 " pathEditMode="relative" ptsTypes="ffA">
                                      <p:cBhvr>
                                        <p:cTn id="32" dur="2000" fill="hold"/>
                                        <p:tgtEl>
                                          <p:spTgt spid="185358"/>
                                        </p:tgtEl>
                                        <p:attrNameLst>
                                          <p:attrName>ppt_x</p:attrName>
                                          <p:attrName>ppt_y</p:attrName>
                                        </p:attrNameLst>
                                      </p:cBhvr>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85359"/>
                                        </p:tgtEl>
                                        <p:attrNameLst>
                                          <p:attrName>style.visibility</p:attrName>
                                        </p:attrNameLst>
                                      </p:cBhvr>
                                      <p:to>
                                        <p:strVal val="visible"/>
                                      </p:to>
                                    </p:set>
                                    <p:animEffect transition="in" filter="dissolve">
                                      <p:cBhvr>
                                        <p:cTn id="37" dur="500"/>
                                        <p:tgtEl>
                                          <p:spTgt spid="1853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0" presetClass="path" presetSubtype="0" accel="50000" decel="50000" fill="hold" nodeType="clickEffect">
                                  <p:stCondLst>
                                    <p:cond delay="0"/>
                                  </p:stCondLst>
                                  <p:childTnLst>
                                    <p:animMotion origin="layout" path="M -3.33333E-6 5.18519E-6 C -0.00434 -0.01735 -0.01076 -0.01573 -0.01944 -0.02962 C -0.02656 -0.04097 -0.02916 -0.0574 -0.04166 -0.06296 C -0.05312 -0.06805 -0.04757 -0.06458 -0.05833 -0.07407 C -0.06215 -0.08958 -0.06163 -0.11805 -0.06666 -0.12962 C -0.0684 -0.13356 -0.075 -0.13703 -0.075 -0.13703 " pathEditMode="relative" ptsTypes="fffffA">
                                      <p:cBhvr>
                                        <p:cTn id="41" dur="2000" fill="hold"/>
                                        <p:tgtEl>
                                          <p:spTgt spid="185359"/>
                                        </p:tgtEl>
                                        <p:attrNameLst>
                                          <p:attrName>ppt_x</p:attrName>
                                          <p:attrName>ppt_y</p:attrName>
                                        </p:attrNameLst>
                                      </p:cBhvr>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185350"/>
                                        </p:tgtEl>
                                        <p:attrNameLst>
                                          <p:attrName>style.visibility</p:attrName>
                                        </p:attrNameLst>
                                      </p:cBhvr>
                                      <p:to>
                                        <p:strVal val="visible"/>
                                      </p:to>
                                    </p:set>
                                    <p:animEffect transition="in" filter="dissolve">
                                      <p:cBhvr>
                                        <p:cTn id="46" dur="500"/>
                                        <p:tgtEl>
                                          <p:spTgt spid="18535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4" presetClass="path" presetSubtype="0" accel="50000" decel="50000" fill="hold" nodeType="clickEffect">
                                  <p:stCondLst>
                                    <p:cond delay="0"/>
                                  </p:stCondLst>
                                  <p:childTnLst>
                                    <p:animMotion origin="layout" path="M 0.00729 -0.14444 L 0.00729 -0.47778 " pathEditMode="relative" rAng="0" ptsTypes="AA">
                                      <p:cBhvr>
                                        <p:cTn id="50" dur="2000" fill="hold"/>
                                        <p:tgtEl>
                                          <p:spTgt spid="185350"/>
                                        </p:tgtEl>
                                        <p:attrNameLst>
                                          <p:attrName>ppt_x</p:attrName>
                                          <p:attrName>ppt_y</p:attrName>
                                        </p:attrNameLst>
                                      </p:cBhvr>
                                      <p:rCtr x="0" y="-16667"/>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185356"/>
                                        </p:tgtEl>
                                        <p:attrNameLst>
                                          <p:attrName>style.visibility</p:attrName>
                                        </p:attrNameLst>
                                      </p:cBhvr>
                                      <p:to>
                                        <p:strVal val="visible"/>
                                      </p:to>
                                    </p:set>
                                    <p:animEffect transition="in" filter="dissolve">
                                      <p:cBhvr>
                                        <p:cTn id="55" dur="500"/>
                                        <p:tgtEl>
                                          <p:spTgt spid="18535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xit" presetSubtype="8" fill="hold" nodeType="clickEffect">
                                  <p:stCondLst>
                                    <p:cond delay="0"/>
                                  </p:stCondLst>
                                  <p:childTnLst>
                                    <p:anim calcmode="lin" valueType="num">
                                      <p:cBhvr additive="base">
                                        <p:cTn id="59" dur="2000"/>
                                        <p:tgtEl>
                                          <p:spTgt spid="185356"/>
                                        </p:tgtEl>
                                        <p:attrNameLst>
                                          <p:attrName>ppt_x</p:attrName>
                                        </p:attrNameLst>
                                      </p:cBhvr>
                                      <p:tavLst>
                                        <p:tav tm="0">
                                          <p:val>
                                            <p:strVal val="ppt_x"/>
                                          </p:val>
                                        </p:tav>
                                        <p:tav tm="100000">
                                          <p:val>
                                            <p:strVal val="0-ppt_w/2"/>
                                          </p:val>
                                        </p:tav>
                                      </p:tavLst>
                                    </p:anim>
                                    <p:anim calcmode="lin" valueType="num">
                                      <p:cBhvr additive="base">
                                        <p:cTn id="60" dur="2000"/>
                                        <p:tgtEl>
                                          <p:spTgt spid="185356"/>
                                        </p:tgtEl>
                                        <p:attrNameLst>
                                          <p:attrName>ppt_y</p:attrName>
                                        </p:attrNameLst>
                                      </p:cBhvr>
                                      <p:tavLst>
                                        <p:tav tm="0">
                                          <p:val>
                                            <p:strVal val="ppt_y"/>
                                          </p:val>
                                        </p:tav>
                                        <p:tav tm="100000">
                                          <p:val>
                                            <p:strVal val="ppt_y"/>
                                          </p:val>
                                        </p:tav>
                                      </p:tavLst>
                                    </p:anim>
                                    <p:set>
                                      <p:cBhvr>
                                        <p:cTn id="61" dur="1" fill="hold">
                                          <p:stCondLst>
                                            <p:cond delay="1999"/>
                                          </p:stCondLst>
                                        </p:cTn>
                                        <p:tgtEl>
                                          <p:spTgt spid="185356"/>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nodeType="clickEffect">
                                  <p:stCondLst>
                                    <p:cond delay="0"/>
                                  </p:stCondLst>
                                  <p:childTnLst>
                                    <p:set>
                                      <p:cBhvr>
                                        <p:cTn id="65" dur="1" fill="hold">
                                          <p:stCondLst>
                                            <p:cond delay="0"/>
                                          </p:stCondLst>
                                        </p:cTn>
                                        <p:tgtEl>
                                          <p:spTgt spid="185354"/>
                                        </p:tgtEl>
                                        <p:attrNameLst>
                                          <p:attrName>style.visibility</p:attrName>
                                        </p:attrNameLst>
                                      </p:cBhvr>
                                      <p:to>
                                        <p:strVal val="visible"/>
                                      </p:to>
                                    </p:set>
                                    <p:animEffect transition="in" filter="dissolve">
                                      <p:cBhvr>
                                        <p:cTn id="66" dur="500"/>
                                        <p:tgtEl>
                                          <p:spTgt spid="18535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nodeType="clickEffect">
                                  <p:stCondLst>
                                    <p:cond delay="0"/>
                                  </p:stCondLst>
                                  <p:childTnLst>
                                    <p:animMotion origin="layout" path="M -5.27778E-6 6.93889E-18 L 0.34166 0.51111 " pathEditMode="relative" ptsTypes="AA">
                                      <p:cBhvr>
                                        <p:cTn id="70" dur="2000" fill="hold"/>
                                        <p:tgtEl>
                                          <p:spTgt spid="185354"/>
                                        </p:tgtEl>
                                        <p:attrNameLst>
                                          <p:attrName>ppt_x</p:attrName>
                                          <p:attrName>ppt_y</p:attrName>
                                        </p:attrNameLst>
                                      </p:cBhvr>
                                    </p:animMotion>
                                  </p:childTnLst>
                                </p:cTn>
                              </p:par>
                              <p:par>
                                <p:cTn id="71" presetID="9" presetClass="entr" presetSubtype="0" fill="hold" nodeType="withEffect">
                                  <p:stCondLst>
                                    <p:cond delay="0"/>
                                  </p:stCondLst>
                                  <p:childTnLst>
                                    <p:set>
                                      <p:cBhvr>
                                        <p:cTn id="72" dur="1" fill="hold">
                                          <p:stCondLst>
                                            <p:cond delay="0"/>
                                          </p:stCondLst>
                                        </p:cTn>
                                        <p:tgtEl>
                                          <p:spTgt spid="185401"/>
                                        </p:tgtEl>
                                        <p:attrNameLst>
                                          <p:attrName>style.visibility</p:attrName>
                                        </p:attrNameLst>
                                      </p:cBhvr>
                                      <p:to>
                                        <p:strVal val="visible"/>
                                      </p:to>
                                    </p:set>
                                    <p:animEffect transition="in" filter="dissolve">
                                      <p:cBhvr>
                                        <p:cTn id="73" dur="500"/>
                                        <p:tgtEl>
                                          <p:spTgt spid="185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676400" y="0"/>
            <a:ext cx="7162800" cy="731838"/>
          </a:xfrm>
          <a:prstGeom prst="rect">
            <a:avLst/>
          </a:prstGeom>
          <a:noFill/>
          <a:ln>
            <a:noFill/>
          </a:ln>
          <a:effectLst>
            <a:outerShdw blurRad="63500" dist="29783" dir="3885598" algn="ctr" rotWithShape="0">
              <a:srgbClr val="003399">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200" b="1">
                <a:solidFill>
                  <a:srgbClr val="993300"/>
                </a:solidFill>
                <a:latin typeface="Baskerville Old Face" charset="0"/>
              </a:rPr>
              <a:t>Working Conditions</a:t>
            </a:r>
          </a:p>
        </p:txBody>
      </p:sp>
      <p:pic>
        <p:nvPicPr>
          <p:cNvPr id="34819" name="Picture 4" descr="Mills in Lowell, Massachusetts"/>
          <p:cNvPicPr>
            <a:picLocks noChangeAspect="1" noChangeArrowheads="1"/>
          </p:cNvPicPr>
          <p:nvPr/>
        </p:nvPicPr>
        <p:blipFill>
          <a:blip r:embed="rId3">
            <a:extLst>
              <a:ext uri="{28A0092B-C50C-407E-A947-70E740481C1C}">
                <a14:useLocalDpi xmlns:a14="http://schemas.microsoft.com/office/drawing/2010/main" val="0"/>
              </a:ext>
            </a:extLst>
          </a:blip>
          <a:srcRect t="2783" b="8174"/>
          <a:stretch>
            <a:fillRect/>
          </a:stretch>
        </p:blipFill>
        <p:spPr bwMode="auto">
          <a:xfrm>
            <a:off x="2895600" y="609600"/>
            <a:ext cx="4724400" cy="3024188"/>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51205" name="Text Box 5"/>
          <p:cNvSpPr txBox="1">
            <a:spLocks noChangeArrowheads="1"/>
          </p:cNvSpPr>
          <p:nvPr/>
        </p:nvSpPr>
        <p:spPr bwMode="auto">
          <a:xfrm>
            <a:off x="2743200" y="3662363"/>
            <a:ext cx="5715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744D26"/>
              </a:buClr>
              <a:buSzPct val="85000"/>
              <a:buFont typeface="Arial" charset="0"/>
              <a:buChar char="•"/>
            </a:pPr>
            <a:r>
              <a:rPr lang="en-US" dirty="0">
                <a:solidFill>
                  <a:srgbClr val="003399"/>
                </a:solidFill>
                <a:latin typeface="Comic Sans MS" charset="0"/>
              </a:rPr>
              <a:t>Rigid schedule.</a:t>
            </a:r>
          </a:p>
          <a:p>
            <a:pPr eaLnBrk="1" hangingPunct="1">
              <a:spcBef>
                <a:spcPct val="50000"/>
              </a:spcBef>
              <a:buClr>
                <a:srgbClr val="744D26"/>
              </a:buClr>
              <a:buSzPct val="85000"/>
              <a:buFont typeface="Arial" charset="0"/>
              <a:buChar char="•"/>
            </a:pPr>
            <a:r>
              <a:rPr lang="en-US" dirty="0">
                <a:solidFill>
                  <a:srgbClr val="003399"/>
                </a:solidFill>
                <a:latin typeface="Comic Sans MS" charset="0"/>
              </a:rPr>
              <a:t>Children as young as 5</a:t>
            </a:r>
          </a:p>
          <a:p>
            <a:pPr eaLnBrk="1" hangingPunct="1">
              <a:spcBef>
                <a:spcPct val="50000"/>
              </a:spcBef>
              <a:buClr>
                <a:srgbClr val="744D26"/>
              </a:buClr>
              <a:buSzPct val="85000"/>
              <a:buFont typeface="Arial" charset="0"/>
              <a:buChar char="•"/>
            </a:pPr>
            <a:r>
              <a:rPr lang="en-US" dirty="0">
                <a:solidFill>
                  <a:srgbClr val="003399"/>
                </a:solidFill>
                <a:latin typeface="Comic Sans MS" charset="0"/>
              </a:rPr>
              <a:t>6 days a week</a:t>
            </a:r>
          </a:p>
          <a:p>
            <a:pPr eaLnBrk="1" hangingPunct="1">
              <a:spcBef>
                <a:spcPct val="50000"/>
              </a:spcBef>
              <a:buClr>
                <a:srgbClr val="744D26"/>
              </a:buClr>
              <a:buSzPct val="85000"/>
              <a:buFont typeface="Arial" charset="0"/>
              <a:buChar char="•"/>
            </a:pPr>
            <a:r>
              <a:rPr lang="en-US" dirty="0">
                <a:solidFill>
                  <a:srgbClr val="003399"/>
                </a:solidFill>
                <a:latin typeface="Comic Sans MS" charset="0"/>
              </a:rPr>
              <a:t>12-16 hour </a:t>
            </a:r>
            <a:r>
              <a:rPr lang="en-US" dirty="0" smtClean="0">
                <a:solidFill>
                  <a:srgbClr val="003399"/>
                </a:solidFill>
                <a:latin typeface="Comic Sans MS" charset="0"/>
              </a:rPr>
              <a:t>day </a:t>
            </a:r>
            <a:r>
              <a:rPr lang="en-US" dirty="0">
                <a:solidFill>
                  <a:srgbClr val="003399"/>
                </a:solidFill>
                <a:latin typeface="Comic Sans MS" charset="0"/>
              </a:rPr>
              <a:t>(few breaks)</a:t>
            </a:r>
          </a:p>
          <a:p>
            <a:pPr eaLnBrk="1" hangingPunct="1">
              <a:spcBef>
                <a:spcPct val="50000"/>
              </a:spcBef>
              <a:buClr>
                <a:srgbClr val="744D26"/>
              </a:buClr>
              <a:buSzPct val="85000"/>
              <a:buFont typeface="Arial" charset="0"/>
              <a:buChar char="•"/>
            </a:pPr>
            <a:r>
              <a:rPr lang="en-US" dirty="0">
                <a:solidFill>
                  <a:srgbClr val="003399"/>
                </a:solidFill>
                <a:latin typeface="Comic Sans MS" charset="0"/>
              </a:rPr>
              <a:t>Dangerous conditions.</a:t>
            </a:r>
          </a:p>
          <a:p>
            <a:pPr eaLnBrk="1" hangingPunct="1">
              <a:spcBef>
                <a:spcPct val="50000"/>
              </a:spcBef>
              <a:buClr>
                <a:srgbClr val="744D26"/>
              </a:buClr>
              <a:buSzPct val="85000"/>
              <a:buFont typeface="Arial" charset="0"/>
              <a:buChar char="•"/>
            </a:pPr>
            <a:r>
              <a:rPr lang="en-US" dirty="0">
                <a:solidFill>
                  <a:srgbClr val="003399"/>
                </a:solidFill>
                <a:latin typeface="Comic Sans MS" charset="0"/>
              </a:rPr>
              <a:t>Mind-numbing monotony.</a:t>
            </a:r>
          </a:p>
        </p:txBody>
      </p:sp>
    </p:spTree>
    <p:extLst>
      <p:ext uri="{BB962C8B-B14F-4D97-AF65-F5344CB8AC3E}">
        <p14:creationId xmlns:p14="http://schemas.microsoft.com/office/powerpoint/2010/main" val="3279225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Effect transition="in" filter="fade">
                                      <p:cBhvr>
                                        <p:cTn id="7" dur="1000"/>
                                        <p:tgtEl>
                                          <p:spTgt spid="512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05">
                                            <p:txEl>
                                              <p:pRg st="1" end="1"/>
                                            </p:txEl>
                                          </p:spTgt>
                                        </p:tgtEl>
                                        <p:attrNameLst>
                                          <p:attrName>style.visibility</p:attrName>
                                        </p:attrNameLst>
                                      </p:cBhvr>
                                      <p:to>
                                        <p:strVal val="visible"/>
                                      </p:to>
                                    </p:set>
                                    <p:animEffect transition="in" filter="fade">
                                      <p:cBhvr>
                                        <p:cTn id="12" dur="1000"/>
                                        <p:tgtEl>
                                          <p:spTgt spid="512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05">
                                            <p:txEl>
                                              <p:pRg st="2" end="2"/>
                                            </p:txEl>
                                          </p:spTgt>
                                        </p:tgtEl>
                                        <p:attrNameLst>
                                          <p:attrName>style.visibility</p:attrName>
                                        </p:attrNameLst>
                                      </p:cBhvr>
                                      <p:to>
                                        <p:strVal val="visible"/>
                                      </p:to>
                                    </p:set>
                                    <p:animEffect transition="in" filter="fade">
                                      <p:cBhvr>
                                        <p:cTn id="17" dur="1000"/>
                                        <p:tgtEl>
                                          <p:spTgt spid="5120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05">
                                            <p:txEl>
                                              <p:pRg st="3" end="3"/>
                                            </p:txEl>
                                          </p:spTgt>
                                        </p:tgtEl>
                                        <p:attrNameLst>
                                          <p:attrName>style.visibility</p:attrName>
                                        </p:attrNameLst>
                                      </p:cBhvr>
                                      <p:to>
                                        <p:strVal val="visible"/>
                                      </p:to>
                                    </p:set>
                                    <p:animEffect transition="in" filter="fade">
                                      <p:cBhvr>
                                        <p:cTn id="22" dur="1000"/>
                                        <p:tgtEl>
                                          <p:spTgt spid="5120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1205">
                                            <p:txEl>
                                              <p:pRg st="4" end="4"/>
                                            </p:txEl>
                                          </p:spTgt>
                                        </p:tgtEl>
                                        <p:attrNameLst>
                                          <p:attrName>style.visibility</p:attrName>
                                        </p:attrNameLst>
                                      </p:cBhvr>
                                      <p:to>
                                        <p:strVal val="visible"/>
                                      </p:to>
                                    </p:set>
                                    <p:animEffect transition="in" filter="fade">
                                      <p:cBhvr>
                                        <p:cTn id="27" dur="1000"/>
                                        <p:tgtEl>
                                          <p:spTgt spid="5120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1205">
                                            <p:txEl>
                                              <p:pRg st="5" end="5"/>
                                            </p:txEl>
                                          </p:spTgt>
                                        </p:tgtEl>
                                        <p:attrNameLst>
                                          <p:attrName>style.visibility</p:attrName>
                                        </p:attrNameLst>
                                      </p:cBhvr>
                                      <p:to>
                                        <p:strVal val="visible"/>
                                      </p:to>
                                    </p:set>
                                    <p:animEffect transition="in" filter="fade">
                                      <p:cBhvr>
                                        <p:cTn id="32" dur="1000"/>
                                        <p:tgtEl>
                                          <p:spTgt spid="512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60000"/>
                    <a:lumOff val="40000"/>
                  </a:schemeClr>
                </a:solidFill>
                <a:latin typeface="Baskerville Old Face" panose="02020602080505020303" pitchFamily="18" charset="0"/>
              </a:rPr>
              <a:t>Agricultural Revolution </a:t>
            </a:r>
            <a:r>
              <a:rPr lang="en-US" b="1" dirty="0" smtClean="0">
                <a:solidFill>
                  <a:schemeClr val="tx2">
                    <a:lumMod val="60000"/>
                    <a:lumOff val="40000"/>
                  </a:schemeClr>
                </a:solidFill>
                <a:latin typeface="Baskerville Old Face" panose="02020602080505020303" pitchFamily="18" charset="0"/>
              </a:rPr>
              <a:t>-1750’s</a:t>
            </a:r>
            <a:endParaRPr lang="en-US" b="1" dirty="0">
              <a:solidFill>
                <a:schemeClr val="tx2">
                  <a:lumMod val="60000"/>
                  <a:lumOff val="40000"/>
                </a:schemeClr>
              </a:solidFill>
              <a:latin typeface="Baskerville Old Face" panose="02020602080505020303" pitchFamily="18" charset="0"/>
            </a:endParaRPr>
          </a:p>
        </p:txBody>
      </p:sp>
      <p:sp>
        <p:nvSpPr>
          <p:cNvPr id="3" name="Content Placeholder 2"/>
          <p:cNvSpPr>
            <a:spLocks noGrp="1"/>
          </p:cNvSpPr>
          <p:nvPr>
            <p:ph idx="1"/>
          </p:nvPr>
        </p:nvSpPr>
        <p:spPr/>
        <p:txBody>
          <a:bodyPr/>
          <a:lstStyle/>
          <a:p>
            <a:pPr>
              <a:defRPr/>
            </a:pPr>
            <a:r>
              <a:rPr lang="en-US" dirty="0"/>
              <a:t>Experimentation and improvements in </a:t>
            </a:r>
            <a:r>
              <a:rPr lang="en-US" dirty="0" smtClean="0"/>
              <a:t>agriculture </a:t>
            </a:r>
            <a:r>
              <a:rPr lang="en-US" dirty="0"/>
              <a:t>causes larger, more nutritious, stable, less work intensive crops &amp; tenant farmers.</a:t>
            </a:r>
          </a:p>
          <a:p>
            <a:pPr lvl="1">
              <a:defRPr/>
            </a:pPr>
            <a:r>
              <a:rPr lang="en-US" dirty="0"/>
              <a:t>Enclosure- no common land</a:t>
            </a:r>
          </a:p>
          <a:p>
            <a:pPr lvl="1">
              <a:defRPr/>
            </a:pPr>
            <a:r>
              <a:rPr lang="en-US" dirty="0"/>
              <a:t>Crop Rotation- no fallow land</a:t>
            </a:r>
          </a:p>
          <a:p>
            <a:pPr lvl="1">
              <a:defRPr/>
            </a:pPr>
            <a:r>
              <a:rPr lang="en-US" dirty="0"/>
              <a:t>Seed </a:t>
            </a:r>
            <a:r>
              <a:rPr lang="en-US" dirty="0" smtClean="0"/>
              <a:t>Drill </a:t>
            </a:r>
            <a:r>
              <a:rPr lang="en-US" dirty="0" smtClean="0">
                <a:sym typeface="Wingdings" panose="05000000000000000000" pitchFamily="2" charset="2"/>
              </a:rPr>
              <a:t></a:t>
            </a:r>
            <a:endParaRPr lang="en-US" dirty="0"/>
          </a:p>
          <a:p>
            <a:pPr lvl="1">
              <a:defRPr/>
            </a:pPr>
            <a:r>
              <a:rPr lang="en-US" dirty="0" smtClean="0"/>
              <a:t>Selective Breeding of  Livestock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422" y="3429000"/>
            <a:ext cx="308472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77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bwMode="auto">
          <a:xfrm>
            <a:off x="1447800" y="228600"/>
            <a:ext cx="5105400" cy="1143000"/>
          </a:xfrm>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5400" dirty="0">
                <a:solidFill>
                  <a:srgbClr val="D00000"/>
                </a:solidFill>
                <a:effectLst>
                  <a:outerShdw blurRad="38100" dist="38100" dir="2700000" algn="tl">
                    <a:srgbClr val="000000"/>
                  </a:outerShdw>
                </a:effectLst>
                <a:latin typeface="Baskerville Old Face" charset="0"/>
              </a:rPr>
              <a:t>Urbanization</a:t>
            </a:r>
          </a:p>
        </p:txBody>
      </p:sp>
      <p:pic>
        <p:nvPicPr>
          <p:cNvPr id="358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1" name="Rectangle 5"/>
          <p:cNvSpPr>
            <a:spLocks noGrp="1" noChangeArrowheads="1"/>
          </p:cNvSpPr>
          <p:nvPr>
            <p:ph type="body" idx="1"/>
          </p:nvPr>
        </p:nvSpPr>
        <p:spPr bwMode="auto">
          <a:xfrm>
            <a:off x="1371600" y="990600"/>
            <a:ext cx="5257800" cy="5867400"/>
          </a:xfrm>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dirty="0">
              <a:latin typeface="Arial" charset="0"/>
            </a:endParaRPr>
          </a:p>
          <a:p>
            <a:pPr eaLnBrk="1" hangingPunct="1"/>
            <a:r>
              <a:rPr lang="en-US" dirty="0">
                <a:latin typeface="Arial" charset="0"/>
              </a:rPr>
              <a:t>Increased economic opportunity leads to </a:t>
            </a:r>
            <a:r>
              <a:rPr lang="en-US" b="1" dirty="0">
                <a:solidFill>
                  <a:srgbClr val="FF0000"/>
                </a:solidFill>
                <a:effectLst>
                  <a:outerShdw blurRad="38100" dist="38100" dir="2700000" algn="tl">
                    <a:srgbClr val="000000"/>
                  </a:outerShdw>
                </a:effectLst>
                <a:latin typeface="Arial" charset="0"/>
              </a:rPr>
              <a:t>urbanization</a:t>
            </a:r>
            <a:r>
              <a:rPr lang="en-US" dirty="0">
                <a:latin typeface="Arial" charset="0"/>
              </a:rPr>
              <a:t> – migration from farms to cities</a:t>
            </a:r>
          </a:p>
          <a:p>
            <a:pPr eaLnBrk="1" hangingPunct="1"/>
            <a:r>
              <a:rPr lang="en-US" dirty="0">
                <a:latin typeface="Arial" charset="0"/>
              </a:rPr>
              <a:t>People earned higher wages in factories than farms – leads to better quality of life</a:t>
            </a:r>
          </a:p>
          <a:p>
            <a:pPr eaLnBrk="1" hangingPunct="1"/>
            <a:endParaRPr lang="en-US" dirty="0">
              <a:latin typeface="Arial" charset="0"/>
            </a:endParaRPr>
          </a:p>
          <a:p>
            <a:pPr eaLnBrk="1" hangingPunct="1"/>
            <a:endParaRPr lang="en-US" dirty="0">
              <a:latin typeface="Arial" charset="0"/>
            </a:endParaRPr>
          </a:p>
          <a:p>
            <a:pPr eaLnBrk="1" hangingPunct="1">
              <a:buFontTx/>
              <a:buNone/>
            </a:pPr>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7208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901">
                                            <p:bg/>
                                          </p:spTgt>
                                        </p:tgtEl>
                                        <p:attrNameLst>
                                          <p:attrName>style.visibility</p:attrName>
                                        </p:attrNameLst>
                                      </p:cBhvr>
                                      <p:to>
                                        <p:strVal val="visible"/>
                                      </p:to>
                                    </p:set>
                                    <p:animEffect transition="in" filter="fade">
                                      <p:cBhvr>
                                        <p:cTn id="7" dur="500"/>
                                        <p:tgtEl>
                                          <p:spTgt spid="20890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8901">
                                            <p:txEl>
                                              <p:pRg st="1" end="1"/>
                                            </p:txEl>
                                          </p:spTgt>
                                        </p:tgtEl>
                                        <p:attrNameLst>
                                          <p:attrName>style.visibility</p:attrName>
                                        </p:attrNameLst>
                                      </p:cBhvr>
                                      <p:to>
                                        <p:strVal val="visible"/>
                                      </p:to>
                                    </p:set>
                                    <p:animEffect transition="in" filter="fade">
                                      <p:cBhvr>
                                        <p:cTn id="12" dur="500"/>
                                        <p:tgtEl>
                                          <p:spTgt spid="2089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8901">
                                            <p:txEl>
                                              <p:pRg st="2" end="2"/>
                                            </p:txEl>
                                          </p:spTgt>
                                        </p:tgtEl>
                                        <p:attrNameLst>
                                          <p:attrName>style.visibility</p:attrName>
                                        </p:attrNameLst>
                                      </p:cBhvr>
                                      <p:to>
                                        <p:strVal val="visible"/>
                                      </p:to>
                                    </p:set>
                                    <p:animEffect transition="in" filter="fade">
                                      <p:cBhvr>
                                        <p:cTn id="17" dur="500"/>
                                        <p:tgtEl>
                                          <p:spTgt spid="2089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solidFill>
                  <a:srgbClr val="D00000"/>
                </a:solidFill>
                <a:effectLst>
                  <a:outerShdw blurRad="38100" dist="38100" dir="2700000" algn="tl">
                    <a:srgbClr val="000000"/>
                  </a:outerShdw>
                </a:effectLst>
                <a:latin typeface="Baskerville Old Face" charset="0"/>
              </a:rPr>
              <a:t>Living Conditions</a:t>
            </a:r>
          </a:p>
        </p:txBody>
      </p:sp>
      <p:sp>
        <p:nvSpPr>
          <p:cNvPr id="209923" name="Rectangle 3"/>
          <p:cNvSpPr>
            <a:spLocks noGrp="1" noChangeArrowheads="1"/>
          </p:cNvSpPr>
          <p:nvPr>
            <p:ph type="body" idx="1"/>
          </p:nvPr>
        </p:nvSpPr>
        <p:spPr bwMode="auto">
          <a:xfrm>
            <a:off x="1447800" y="1295400"/>
            <a:ext cx="7696200" cy="4525963"/>
          </a:xfrm>
          <a:ln>
            <a:miter lim="800000"/>
            <a:headEnd/>
            <a:tailEnd/>
          </a:ln>
        </p:spPr>
        <p:txBody>
          <a:bodyPr vert="horz" wrap="square" lIns="91440" tIns="45720" rIns="91440" bIns="45720" numCol="1" anchor="t" anchorCtr="0" compatLnSpc="1">
            <a:prstTxWarp prst="textNoShape">
              <a:avLst/>
            </a:prstTxWarp>
            <a:normAutofit fontScale="92500"/>
          </a:bodyPr>
          <a:lstStyle/>
          <a:p>
            <a:pPr eaLnBrk="1" hangingPunct="1"/>
            <a:r>
              <a:rPr lang="en-US" dirty="0">
                <a:solidFill>
                  <a:schemeClr val="bg1"/>
                </a:solidFill>
                <a:latin typeface="Arial" charset="0"/>
              </a:rPr>
              <a:t>Exponential city growth leads to problems</a:t>
            </a:r>
          </a:p>
          <a:p>
            <a:pPr eaLnBrk="1" hangingPunct="1"/>
            <a:r>
              <a:rPr lang="en-US" dirty="0">
                <a:solidFill>
                  <a:schemeClr val="bg1"/>
                </a:solidFill>
                <a:latin typeface="Arial" charset="0"/>
              </a:rPr>
              <a:t>Lack of city codes means no laws for building construction or sewage removal</a:t>
            </a:r>
          </a:p>
          <a:p>
            <a:pPr eaLnBrk="1" hangingPunct="1"/>
            <a:r>
              <a:rPr lang="en-US" dirty="0">
                <a:solidFill>
                  <a:schemeClr val="bg1"/>
                </a:solidFill>
                <a:latin typeface="Arial" charset="0"/>
              </a:rPr>
              <a:t>Lack of police protection</a:t>
            </a:r>
          </a:p>
          <a:p>
            <a:pPr eaLnBrk="1" hangingPunct="1"/>
            <a:r>
              <a:rPr lang="en-US" dirty="0">
                <a:solidFill>
                  <a:schemeClr val="bg1"/>
                </a:solidFill>
                <a:latin typeface="Arial" charset="0"/>
              </a:rPr>
              <a:t>Streets lack drainage</a:t>
            </a:r>
          </a:p>
          <a:p>
            <a:pPr eaLnBrk="1" hangingPunct="1"/>
            <a:r>
              <a:rPr lang="en-US" dirty="0">
                <a:solidFill>
                  <a:schemeClr val="bg1"/>
                </a:solidFill>
                <a:latin typeface="Arial" charset="0"/>
              </a:rPr>
              <a:t>Families cramped in small living spaces</a:t>
            </a:r>
          </a:p>
          <a:p>
            <a:pPr eaLnBrk="1" hangingPunct="1"/>
            <a:r>
              <a:rPr lang="en-US" dirty="0">
                <a:solidFill>
                  <a:schemeClr val="bg1"/>
                </a:solidFill>
                <a:latin typeface="Arial" charset="0"/>
              </a:rPr>
              <a:t>Disease spreads, housing fires common</a:t>
            </a:r>
          </a:p>
        </p:txBody>
      </p:sp>
    </p:spTree>
    <p:extLst>
      <p:ext uri="{BB962C8B-B14F-4D97-AF65-F5344CB8AC3E}">
        <p14:creationId xmlns:p14="http://schemas.microsoft.com/office/powerpoint/2010/main" val="57728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9923">
                                            <p:bg/>
                                          </p:spTgt>
                                        </p:tgtEl>
                                        <p:attrNameLst>
                                          <p:attrName>style.visibility</p:attrName>
                                        </p:attrNameLst>
                                      </p:cBhvr>
                                      <p:to>
                                        <p:strVal val="visible"/>
                                      </p:to>
                                    </p:set>
                                    <p:animEffect transition="in" filter="wipe(down)">
                                      <p:cBhvr>
                                        <p:cTn id="7" dur="500"/>
                                        <p:tgtEl>
                                          <p:spTgt spid="20992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9923">
                                            <p:txEl>
                                              <p:pRg st="0" end="0"/>
                                            </p:txEl>
                                          </p:spTgt>
                                        </p:tgtEl>
                                        <p:attrNameLst>
                                          <p:attrName>style.visibility</p:attrName>
                                        </p:attrNameLst>
                                      </p:cBhvr>
                                      <p:to>
                                        <p:strVal val="visible"/>
                                      </p:to>
                                    </p:set>
                                    <p:animEffect transition="in" filter="wipe(down)">
                                      <p:cBhvr>
                                        <p:cTn id="12" dur="500"/>
                                        <p:tgtEl>
                                          <p:spTgt spid="2099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9923">
                                            <p:txEl>
                                              <p:pRg st="1" end="1"/>
                                            </p:txEl>
                                          </p:spTgt>
                                        </p:tgtEl>
                                        <p:attrNameLst>
                                          <p:attrName>style.visibility</p:attrName>
                                        </p:attrNameLst>
                                      </p:cBhvr>
                                      <p:to>
                                        <p:strVal val="visible"/>
                                      </p:to>
                                    </p:set>
                                    <p:animEffect transition="in" filter="wipe(down)">
                                      <p:cBhvr>
                                        <p:cTn id="17" dur="500"/>
                                        <p:tgtEl>
                                          <p:spTgt spid="2099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9923">
                                            <p:txEl>
                                              <p:pRg st="2" end="2"/>
                                            </p:txEl>
                                          </p:spTgt>
                                        </p:tgtEl>
                                        <p:attrNameLst>
                                          <p:attrName>style.visibility</p:attrName>
                                        </p:attrNameLst>
                                      </p:cBhvr>
                                      <p:to>
                                        <p:strVal val="visible"/>
                                      </p:to>
                                    </p:set>
                                    <p:animEffect transition="in" filter="wipe(down)">
                                      <p:cBhvr>
                                        <p:cTn id="22" dur="500"/>
                                        <p:tgtEl>
                                          <p:spTgt spid="2099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9923">
                                            <p:txEl>
                                              <p:pRg st="3" end="3"/>
                                            </p:txEl>
                                          </p:spTgt>
                                        </p:tgtEl>
                                        <p:attrNameLst>
                                          <p:attrName>style.visibility</p:attrName>
                                        </p:attrNameLst>
                                      </p:cBhvr>
                                      <p:to>
                                        <p:strVal val="visible"/>
                                      </p:to>
                                    </p:set>
                                    <p:animEffect transition="in" filter="wipe(down)">
                                      <p:cBhvr>
                                        <p:cTn id="27" dur="500"/>
                                        <p:tgtEl>
                                          <p:spTgt spid="2099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9923">
                                            <p:txEl>
                                              <p:pRg st="4" end="4"/>
                                            </p:txEl>
                                          </p:spTgt>
                                        </p:tgtEl>
                                        <p:attrNameLst>
                                          <p:attrName>style.visibility</p:attrName>
                                        </p:attrNameLst>
                                      </p:cBhvr>
                                      <p:to>
                                        <p:strVal val="visible"/>
                                      </p:to>
                                    </p:set>
                                    <p:animEffect transition="in" filter="wipe(down)">
                                      <p:cBhvr>
                                        <p:cTn id="32" dur="500"/>
                                        <p:tgtEl>
                                          <p:spTgt spid="2099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9923">
                                            <p:txEl>
                                              <p:pRg st="5" end="5"/>
                                            </p:txEl>
                                          </p:spTgt>
                                        </p:tgtEl>
                                        <p:attrNameLst>
                                          <p:attrName>style.visibility</p:attrName>
                                        </p:attrNameLst>
                                      </p:cBhvr>
                                      <p:to>
                                        <p:strVal val="visible"/>
                                      </p:to>
                                    </p:set>
                                    <p:animEffect transition="in" filter="wipe(down)">
                                      <p:cBhvr>
                                        <p:cTn id="37" dur="500"/>
                                        <p:tgtEl>
                                          <p:spTgt spid="209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solidFill>
                  <a:srgbClr val="C00000"/>
                </a:solidFill>
                <a:effectLst>
                  <a:outerShdw blurRad="38100" dist="38100" dir="2700000" algn="tl">
                    <a:srgbClr val="000000"/>
                  </a:outerShdw>
                </a:effectLst>
                <a:latin typeface="Baskerville Old Face" charset="0"/>
              </a:rPr>
              <a:t>Social Class</a:t>
            </a:r>
          </a:p>
        </p:txBody>
      </p:sp>
      <p:sp>
        <p:nvSpPr>
          <p:cNvPr id="4" name="Text Placeholder 3"/>
          <p:cNvSpPr>
            <a:spLocks noGrp="1"/>
          </p:cNvSpPr>
          <p:nvPr>
            <p:ph type="body" idx="1"/>
          </p:nvPr>
        </p:nvSpPr>
        <p:spPr>
          <a:xfrm>
            <a:off x="609600" y="914400"/>
            <a:ext cx="4040188" cy="639763"/>
          </a:xfrm>
          <a:solidFill>
            <a:schemeClr val="accent1"/>
          </a:solidFill>
        </p:spPr>
        <p:txBody>
          <a:bodyPr vert="horz" wrap="square" lIns="91440" tIns="45720" rIns="91440" bIns="45720" numCol="1" anchorCtr="0" compatLnSpc="1">
            <a:prstTxWarp prst="textNoShape">
              <a:avLst/>
            </a:prstTxWarp>
          </a:bodyPr>
          <a:lstStyle/>
          <a:p>
            <a:pPr algn="ctr" eaLnBrk="1" hangingPunct="1"/>
            <a:r>
              <a:rPr lang="en-US" sz="3200" dirty="0">
                <a:solidFill>
                  <a:srgbClr val="C00000"/>
                </a:solidFill>
                <a:effectLst>
                  <a:outerShdw blurRad="38100" dist="38100" dir="2700000" algn="tl">
                    <a:srgbClr val="000000"/>
                  </a:outerShdw>
                </a:effectLst>
                <a:latin typeface="Baskerville Old Face" charset="0"/>
              </a:rPr>
              <a:t>The Haves</a:t>
            </a:r>
          </a:p>
        </p:txBody>
      </p:sp>
      <p:sp>
        <p:nvSpPr>
          <p:cNvPr id="5" name="Content Placeholder 4"/>
          <p:cNvSpPr>
            <a:spLocks noGrp="1"/>
          </p:cNvSpPr>
          <p:nvPr>
            <p:ph sz="half" idx="2"/>
          </p:nvPr>
        </p:nvSpPr>
        <p:spPr>
          <a:xfrm>
            <a:off x="609600" y="1524000"/>
            <a:ext cx="4040188" cy="3951288"/>
          </a:xfrm>
          <a:solidFill>
            <a:schemeClr val="accent1"/>
          </a:solidFill>
        </p:spPr>
        <p:txBody>
          <a:bodyPr/>
          <a:lstStyle/>
          <a:p>
            <a:pPr eaLnBrk="1" hangingPunct="1">
              <a:defRPr/>
            </a:pPr>
            <a:r>
              <a:rPr lang="en-US" dirty="0" smtClean="0">
                <a:ea typeface="+mn-ea"/>
              </a:rPr>
              <a:t>The entrepreneurs (Individuals who start a new business) who opened factories and shipping companies became very rich during the early industrial revolution. </a:t>
            </a:r>
          </a:p>
          <a:p>
            <a:pPr eaLnBrk="1" hangingPunct="1">
              <a:defRPr/>
            </a:pPr>
            <a:endParaRPr lang="en-US" dirty="0" smtClean="0">
              <a:ea typeface="+mn-ea"/>
            </a:endParaRPr>
          </a:p>
        </p:txBody>
      </p:sp>
      <p:sp>
        <p:nvSpPr>
          <p:cNvPr id="6" name="Text Placeholder 5"/>
          <p:cNvSpPr>
            <a:spLocks noGrp="1"/>
          </p:cNvSpPr>
          <p:nvPr>
            <p:ph type="body" sz="quarter" idx="3"/>
          </p:nvPr>
        </p:nvSpPr>
        <p:spPr>
          <a:xfrm>
            <a:off x="4724400" y="914400"/>
            <a:ext cx="4041775" cy="639763"/>
          </a:xfrm>
          <a:solidFill>
            <a:schemeClr val="accent1"/>
          </a:solidFill>
        </p:spPr>
        <p:txBody>
          <a:bodyPr vert="horz" wrap="square" lIns="91440" tIns="45720" rIns="91440" bIns="45720" numCol="1" anchorCtr="0" compatLnSpc="1">
            <a:prstTxWarp prst="textNoShape">
              <a:avLst/>
            </a:prstTxWarp>
          </a:bodyPr>
          <a:lstStyle/>
          <a:p>
            <a:pPr algn="ctr" eaLnBrk="1" hangingPunct="1"/>
            <a:r>
              <a:rPr lang="en-US" sz="3200">
                <a:solidFill>
                  <a:srgbClr val="C00000"/>
                </a:solidFill>
                <a:effectLst>
                  <a:outerShdw blurRad="38100" dist="38100" dir="2700000" algn="tl">
                    <a:srgbClr val="000000"/>
                  </a:outerShdw>
                </a:effectLst>
                <a:latin typeface="Baskerville Old Face" charset="0"/>
              </a:rPr>
              <a:t>The Have-Nots</a:t>
            </a:r>
          </a:p>
        </p:txBody>
      </p:sp>
      <p:sp>
        <p:nvSpPr>
          <p:cNvPr id="7" name="Content Placeholder 6"/>
          <p:cNvSpPr>
            <a:spLocks noGrp="1"/>
          </p:cNvSpPr>
          <p:nvPr>
            <p:ph sz="quarter" idx="4"/>
          </p:nvPr>
        </p:nvSpPr>
        <p:spPr>
          <a:xfrm>
            <a:off x="4724400" y="1447800"/>
            <a:ext cx="4041775" cy="3951288"/>
          </a:xfrm>
          <a:solidFill>
            <a:schemeClr val="accent1"/>
          </a:solidFill>
        </p:spPr>
        <p:txBody>
          <a:bodyPr/>
          <a:lstStyle/>
          <a:p>
            <a:pPr eaLnBrk="1" hangingPunct="1">
              <a:defRPr/>
            </a:pPr>
            <a:r>
              <a:rPr lang="en-US" sz="2800" dirty="0" smtClean="0">
                <a:ea typeface="+mn-ea"/>
              </a:rPr>
              <a:t>The people who worked in the factories for the entrepreneurs (the working class), were soul-crushingly poor</a:t>
            </a:r>
          </a:p>
          <a:p>
            <a:pPr eaLnBrk="1" hangingPunct="1">
              <a:buFontTx/>
              <a:buNone/>
              <a:defRPr/>
            </a:pPr>
            <a:endParaRPr lang="en-US" dirty="0" smtClean="0">
              <a:ea typeface="+mn-ea"/>
            </a:endParaRPr>
          </a:p>
        </p:txBody>
      </p:sp>
      <p:pic>
        <p:nvPicPr>
          <p:cNvPr id="37895" name="Picture 5" descr="monopo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4495800"/>
            <a:ext cx="25606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6" descr="bro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159250"/>
            <a:ext cx="20574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56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7895"/>
                                        </p:tgtEl>
                                        <p:attrNameLst>
                                          <p:attrName>style.visibility</p:attrName>
                                        </p:attrNameLst>
                                      </p:cBhvr>
                                      <p:to>
                                        <p:strVal val="visible"/>
                                      </p:to>
                                    </p:set>
                                    <p:animEffect transition="in" filter="fade">
                                      <p:cBhvr>
                                        <p:cTn id="17" dur="1000"/>
                                        <p:tgtEl>
                                          <p:spTgt spid="37895"/>
                                        </p:tgtEl>
                                      </p:cBhvr>
                                    </p:animEffect>
                                    <p:anim calcmode="lin" valueType="num">
                                      <p:cBhvr>
                                        <p:cTn id="18" dur="1000" fill="hold"/>
                                        <p:tgtEl>
                                          <p:spTgt spid="37895"/>
                                        </p:tgtEl>
                                        <p:attrNameLst>
                                          <p:attrName>ppt_x</p:attrName>
                                        </p:attrNameLst>
                                      </p:cBhvr>
                                      <p:tavLst>
                                        <p:tav tm="0">
                                          <p:val>
                                            <p:strVal val="#ppt_x"/>
                                          </p:val>
                                        </p:tav>
                                        <p:tav tm="100000">
                                          <p:val>
                                            <p:strVal val="#ppt_x"/>
                                          </p:val>
                                        </p:tav>
                                      </p:tavLst>
                                    </p:anim>
                                    <p:anim calcmode="lin" valueType="num">
                                      <p:cBhvr>
                                        <p:cTn id="19" dur="1000" fill="hold"/>
                                        <p:tgtEl>
                                          <p:spTgt spid="3789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bg/>
                                          </p:spTgt>
                                        </p:tgtEl>
                                        <p:attrNameLst>
                                          <p:attrName>style.visibility</p:attrName>
                                        </p:attrNameLst>
                                      </p:cBhvr>
                                      <p:to>
                                        <p:strVal val="visible"/>
                                      </p:to>
                                    </p:set>
                                    <p:animEffect transition="in" filter="fade">
                                      <p:cBhvr>
                                        <p:cTn id="24" dur="500"/>
                                        <p:tgtEl>
                                          <p:spTgt spid="6">
                                            <p:bg/>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7896"/>
                                        </p:tgtEl>
                                        <p:attrNameLst>
                                          <p:attrName>style.visibility</p:attrName>
                                        </p:attrNameLst>
                                      </p:cBhvr>
                                      <p:to>
                                        <p:strVal val="visible"/>
                                      </p:to>
                                    </p:set>
                                    <p:animEffect transition="in" filter="fade">
                                      <p:cBhvr>
                                        <p:cTn id="34"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000" dirty="0">
                <a:solidFill>
                  <a:srgbClr val="0070C0"/>
                </a:solidFill>
                <a:latin typeface="Britannic Bold" panose="020B0903060703020204" pitchFamily="34" charset="0"/>
              </a:rPr>
              <a:t>Positives</a:t>
            </a:r>
            <a:r>
              <a:rPr lang="en-US" sz="4000" dirty="0">
                <a:latin typeface="Britannic Bold" panose="020B0903060703020204" pitchFamily="34" charset="0"/>
              </a:rPr>
              <a:t> and </a:t>
            </a:r>
            <a:r>
              <a:rPr lang="en-US" sz="4000" dirty="0">
                <a:solidFill>
                  <a:srgbClr val="FF0000"/>
                </a:solidFill>
                <a:latin typeface="Britannic Bold" panose="020B0903060703020204" pitchFamily="34" charset="0"/>
              </a:rPr>
              <a:t>Negatives</a:t>
            </a:r>
            <a:r>
              <a:rPr lang="en-US" sz="4000" dirty="0">
                <a:latin typeface="Britannic Bold" panose="020B0903060703020204" pitchFamily="34" charset="0"/>
              </a:rPr>
              <a:t> of Industrialization</a:t>
            </a:r>
          </a:p>
        </p:txBody>
      </p:sp>
      <p:sp>
        <p:nvSpPr>
          <p:cNvPr id="212995" name="Rectangle 3"/>
          <p:cNvSpPr>
            <a:spLocks noGrp="1" noChangeArrowheads="1"/>
          </p:cNvSpPr>
          <p:nvPr>
            <p:ph type="body" sz="half" idx="1"/>
          </p:nvPr>
        </p:nvSpPr>
        <p:spPr bwMode="auto">
          <a:xfrm>
            <a:off x="4800600" y="1600200"/>
            <a:ext cx="4038600" cy="4724400"/>
          </a:xfrm>
          <a:solidFill>
            <a:schemeClr val="bg1"/>
          </a:solid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609600" indent="-609600" eaLnBrk="1" hangingPunct="1">
              <a:lnSpc>
                <a:spcPct val="80000"/>
              </a:lnSpc>
              <a:buFont typeface="Wingdings" pitchFamily="2" charset="2"/>
              <a:buNone/>
              <a:defRPr/>
            </a:pPr>
            <a:r>
              <a:rPr lang="en-US" sz="2000" dirty="0" smtClean="0">
                <a:effectLst>
                  <a:outerShdw blurRad="38100" dist="38100" dir="2700000" algn="tl">
                    <a:srgbClr val="C0C0C0"/>
                  </a:outerShdw>
                </a:effectLst>
                <a:ea typeface="+mn-ea"/>
              </a:rPr>
              <a:t>Positive for the average participant are 50-75 years into industrialization</a:t>
            </a:r>
          </a:p>
          <a:p>
            <a:pPr marL="990600" lvl="1" indent="-533400" eaLnBrk="1" hangingPunct="1">
              <a:lnSpc>
                <a:spcPct val="80000"/>
              </a:lnSpc>
              <a:buFont typeface="Wingdings" pitchFamily="2" charset="2"/>
              <a:buChar char="®"/>
              <a:defRPr/>
            </a:pPr>
            <a:r>
              <a:rPr lang="en-US" sz="2000" dirty="0" smtClean="0">
                <a:effectLst>
                  <a:outerShdw blurRad="38100" dist="38100" dir="2700000" algn="tl">
                    <a:srgbClr val="C0C0C0"/>
                  </a:outerShdw>
                </a:effectLst>
              </a:rPr>
              <a:t>Increased quality and decreased prices of goods</a:t>
            </a:r>
          </a:p>
          <a:p>
            <a:pPr marL="990600" lvl="1" indent="-533400" eaLnBrk="1" hangingPunct="1">
              <a:lnSpc>
                <a:spcPct val="80000"/>
              </a:lnSpc>
              <a:buFont typeface="Wingdings" pitchFamily="2" charset="2"/>
              <a:buChar char="®"/>
              <a:defRPr/>
            </a:pPr>
            <a:r>
              <a:rPr lang="en-US" sz="2000" dirty="0" smtClean="0">
                <a:effectLst>
                  <a:outerShdw blurRad="38100" dist="38100" dir="2700000" algn="tl">
                    <a:srgbClr val="C0C0C0"/>
                  </a:outerShdw>
                </a:effectLst>
              </a:rPr>
              <a:t>New jobs created requiring less skills </a:t>
            </a:r>
          </a:p>
          <a:p>
            <a:pPr marL="990600" lvl="1" indent="-533400" eaLnBrk="1" hangingPunct="1">
              <a:lnSpc>
                <a:spcPct val="80000"/>
              </a:lnSpc>
              <a:buFont typeface="Wingdings" pitchFamily="2" charset="2"/>
              <a:buChar char="®"/>
              <a:defRPr/>
            </a:pPr>
            <a:r>
              <a:rPr lang="en-US" sz="2000" dirty="0" smtClean="0">
                <a:effectLst>
                  <a:outerShdw blurRad="38100" dist="38100" dir="2700000" algn="tl">
                    <a:srgbClr val="C0C0C0"/>
                  </a:outerShdw>
                </a:effectLst>
              </a:rPr>
              <a:t>Eventual rise in the standard of living (50-75 years)</a:t>
            </a:r>
          </a:p>
          <a:p>
            <a:pPr marL="990600" lvl="1" indent="-533400" eaLnBrk="1" hangingPunct="1">
              <a:lnSpc>
                <a:spcPct val="80000"/>
              </a:lnSpc>
              <a:buFont typeface="Wingdings" pitchFamily="2" charset="2"/>
              <a:buChar char="®"/>
              <a:defRPr/>
            </a:pPr>
            <a:r>
              <a:rPr lang="en-US" sz="2000" dirty="0" smtClean="0">
                <a:effectLst>
                  <a:outerShdw blurRad="38100" dist="38100" dir="2700000" algn="tl">
                    <a:srgbClr val="C0C0C0"/>
                  </a:outerShdw>
                </a:effectLst>
              </a:rPr>
              <a:t>Wealth of nation</a:t>
            </a:r>
          </a:p>
          <a:p>
            <a:pPr marL="990600" lvl="1" indent="-533400" eaLnBrk="1" hangingPunct="1">
              <a:lnSpc>
                <a:spcPct val="80000"/>
              </a:lnSpc>
              <a:buFont typeface="Wingdings" pitchFamily="2" charset="2"/>
              <a:buChar char="®"/>
              <a:defRPr/>
            </a:pPr>
            <a:r>
              <a:rPr lang="en-US" sz="2000" dirty="0" smtClean="0">
                <a:effectLst>
                  <a:outerShdw blurRad="38100" dist="38100" dir="2700000" algn="tl">
                    <a:srgbClr val="C0C0C0"/>
                  </a:outerShdw>
                </a:effectLst>
              </a:rPr>
              <a:t>Diets</a:t>
            </a:r>
          </a:p>
          <a:p>
            <a:pPr marL="990600" lvl="1" indent="-533400" eaLnBrk="1" hangingPunct="1">
              <a:lnSpc>
                <a:spcPct val="80000"/>
              </a:lnSpc>
              <a:buFont typeface="Wingdings" pitchFamily="2" charset="2"/>
              <a:buChar char="®"/>
              <a:defRPr/>
            </a:pPr>
            <a:r>
              <a:rPr lang="en-US" sz="2000" dirty="0" smtClean="0">
                <a:effectLst>
                  <a:outerShdw blurRad="38100" dist="38100" dir="2700000" algn="tl">
                    <a:srgbClr val="C0C0C0"/>
                  </a:outerShdw>
                </a:effectLst>
              </a:rPr>
              <a:t>Housing</a:t>
            </a:r>
          </a:p>
          <a:p>
            <a:pPr marL="990600" lvl="1" indent="-533400" eaLnBrk="1" hangingPunct="1">
              <a:lnSpc>
                <a:spcPct val="80000"/>
              </a:lnSpc>
              <a:buFont typeface="Wingdings" pitchFamily="2" charset="2"/>
              <a:buChar char="®"/>
              <a:defRPr/>
            </a:pPr>
            <a:r>
              <a:rPr lang="en-US" sz="2000" dirty="0" smtClean="0">
                <a:effectLst>
                  <a:outerShdw blurRad="38100" dist="38100" dir="2700000" algn="tl">
                    <a:srgbClr val="C0C0C0"/>
                  </a:outerShdw>
                </a:effectLst>
              </a:rPr>
              <a:t>Clothes</a:t>
            </a:r>
          </a:p>
          <a:p>
            <a:pPr marL="990600" lvl="1" indent="-533400" eaLnBrk="1" hangingPunct="1">
              <a:lnSpc>
                <a:spcPct val="80000"/>
              </a:lnSpc>
              <a:buFont typeface="Wingdings" pitchFamily="2" charset="2"/>
              <a:buChar char="®"/>
              <a:defRPr/>
            </a:pPr>
            <a:r>
              <a:rPr lang="en-US" sz="2000" dirty="0" smtClean="0">
                <a:effectLst>
                  <a:outerShdw blurRad="38100" dist="38100" dir="2700000" algn="tl">
                    <a:srgbClr val="C0C0C0"/>
                  </a:outerShdw>
                </a:effectLst>
              </a:rPr>
              <a:t>Education</a:t>
            </a:r>
          </a:p>
          <a:p>
            <a:pPr marL="990600" lvl="1" indent="-533400" eaLnBrk="1" hangingPunct="1">
              <a:lnSpc>
                <a:spcPct val="80000"/>
              </a:lnSpc>
              <a:buFont typeface="Wingdings" pitchFamily="2" charset="2"/>
              <a:buChar char="®"/>
              <a:defRPr/>
            </a:pPr>
            <a:r>
              <a:rPr lang="en-US" sz="2000" dirty="0" smtClean="0">
                <a:effectLst>
                  <a:outerShdw blurRad="38100" dist="38100" dir="2700000" algn="tl">
                    <a:srgbClr val="C0C0C0"/>
                  </a:outerShdw>
                </a:effectLst>
              </a:rPr>
              <a:t>Social mobility</a:t>
            </a:r>
          </a:p>
          <a:p>
            <a:pPr marL="990600" lvl="1" indent="-533400" eaLnBrk="1" hangingPunct="1">
              <a:lnSpc>
                <a:spcPct val="80000"/>
              </a:lnSpc>
              <a:buFont typeface="Wingdings" pitchFamily="2" charset="2"/>
              <a:buChar char="®"/>
              <a:defRPr/>
            </a:pPr>
            <a:r>
              <a:rPr lang="en-US" sz="2000" dirty="0" smtClean="0">
                <a:effectLst>
                  <a:outerShdw blurRad="38100" dist="38100" dir="2700000" algn="tl">
                    <a:srgbClr val="C0C0C0"/>
                  </a:outerShdw>
                </a:effectLst>
              </a:rPr>
              <a:t>Improved working conditions (eventually)</a:t>
            </a:r>
          </a:p>
          <a:p>
            <a:pPr marL="609600" indent="-609600" eaLnBrk="1" hangingPunct="1">
              <a:lnSpc>
                <a:spcPct val="80000"/>
              </a:lnSpc>
              <a:defRPr/>
            </a:pPr>
            <a:endParaRPr lang="en-US" sz="1800" dirty="0" smtClean="0">
              <a:effectLst>
                <a:outerShdw blurRad="38100" dist="38100" dir="2700000" algn="tl">
                  <a:srgbClr val="C0C0C0"/>
                </a:outerShdw>
              </a:effectLst>
              <a:ea typeface="+mn-ea"/>
            </a:endParaRPr>
          </a:p>
        </p:txBody>
      </p:sp>
      <p:sp>
        <p:nvSpPr>
          <p:cNvPr id="212996" name="Rectangle 4"/>
          <p:cNvSpPr>
            <a:spLocks noGrp="1" noChangeArrowheads="1"/>
          </p:cNvSpPr>
          <p:nvPr>
            <p:ph type="body" sz="half" idx="2"/>
          </p:nvPr>
        </p:nvSpPr>
        <p:spPr bwMode="auto">
          <a:xfrm>
            <a:off x="0" y="1600200"/>
            <a:ext cx="4038600" cy="4678363"/>
          </a:xfrm>
          <a:solidFill>
            <a:schemeClr val="bg1"/>
          </a:solidFill>
          <a:ln>
            <a:miter lim="800000"/>
            <a:headEnd/>
            <a:tailEnd/>
          </a:ln>
        </p:spPr>
        <p:txBody>
          <a:bodyPr vert="horz" wrap="square" lIns="91440" tIns="45720" rIns="91440" bIns="45720" numCol="1" anchor="t" anchorCtr="0" compatLnSpc="1">
            <a:prstTxWarp prst="textNoShape">
              <a:avLst/>
            </a:prstTxWarp>
            <a:normAutofit lnSpcReduction="10000"/>
          </a:bodyPr>
          <a:lstStyle/>
          <a:p>
            <a:pPr eaLnBrk="1" hangingPunct="1">
              <a:lnSpc>
                <a:spcPct val="80000"/>
              </a:lnSpc>
              <a:buFont typeface="Wingdings" pitchFamily="2" charset="2"/>
              <a:buNone/>
              <a:defRPr/>
            </a:pPr>
            <a:r>
              <a:rPr lang="en-US" dirty="0" smtClean="0">
                <a:effectLst>
                  <a:outerShdw blurRad="38100" dist="38100" dir="2700000" algn="tl">
                    <a:srgbClr val="C0C0C0"/>
                  </a:outerShdw>
                </a:effectLst>
                <a:ea typeface="+mn-ea"/>
              </a:rPr>
              <a:t>Negative</a:t>
            </a:r>
          </a:p>
          <a:p>
            <a:pPr eaLnBrk="1" hangingPunct="1">
              <a:lnSpc>
                <a:spcPct val="80000"/>
              </a:lnSpc>
              <a:buFont typeface="Wingdings" pitchFamily="2" charset="2"/>
              <a:buNone/>
              <a:defRPr/>
            </a:pPr>
            <a:r>
              <a:rPr lang="en-US" dirty="0" smtClean="0">
                <a:effectLst>
                  <a:outerShdw blurRad="38100" dist="38100" dir="2700000" algn="tl">
                    <a:srgbClr val="C0C0C0"/>
                  </a:outerShdw>
                </a:effectLst>
                <a:ea typeface="+mn-ea"/>
              </a:rPr>
              <a:t>Initially-</a:t>
            </a:r>
          </a:p>
          <a:p>
            <a:pPr eaLnBrk="1" hangingPunct="1">
              <a:lnSpc>
                <a:spcPct val="80000"/>
              </a:lnSpc>
              <a:buFont typeface="Wingdings" pitchFamily="2" charset="2"/>
              <a:buChar char="®"/>
              <a:defRPr/>
            </a:pPr>
            <a:r>
              <a:rPr lang="en-US" dirty="0" smtClean="0">
                <a:effectLst>
                  <a:outerShdw blurRad="38100" dist="38100" dir="2700000" algn="tl">
                    <a:srgbClr val="C0C0C0"/>
                  </a:outerShdw>
                </a:effectLst>
                <a:ea typeface="+mn-ea"/>
              </a:rPr>
              <a:t>Decreased living conditions</a:t>
            </a:r>
          </a:p>
          <a:p>
            <a:pPr eaLnBrk="1" hangingPunct="1">
              <a:lnSpc>
                <a:spcPct val="80000"/>
              </a:lnSpc>
              <a:buFont typeface="Wingdings" pitchFamily="2" charset="2"/>
              <a:buChar char="®"/>
              <a:defRPr/>
            </a:pPr>
            <a:r>
              <a:rPr lang="en-US" dirty="0" smtClean="0">
                <a:effectLst>
                  <a:outerShdw blurRad="38100" dist="38100" dir="2700000" algn="tl">
                    <a:srgbClr val="C0C0C0"/>
                  </a:outerShdw>
                </a:effectLst>
                <a:ea typeface="+mn-ea"/>
              </a:rPr>
              <a:t>Decreased and dangerous working conditions</a:t>
            </a:r>
          </a:p>
          <a:p>
            <a:pPr eaLnBrk="1" hangingPunct="1">
              <a:lnSpc>
                <a:spcPct val="80000"/>
              </a:lnSpc>
              <a:buFont typeface="Wingdings" pitchFamily="2" charset="2"/>
              <a:buChar char="®"/>
              <a:defRPr/>
            </a:pPr>
            <a:r>
              <a:rPr lang="en-US" dirty="0" smtClean="0">
                <a:effectLst>
                  <a:outerShdw blurRad="38100" dist="38100" dir="2700000" algn="tl">
                    <a:srgbClr val="C0C0C0"/>
                  </a:outerShdw>
                </a:effectLst>
                <a:ea typeface="+mn-ea"/>
              </a:rPr>
              <a:t>Pollution</a:t>
            </a:r>
          </a:p>
          <a:p>
            <a:pPr eaLnBrk="1" hangingPunct="1">
              <a:lnSpc>
                <a:spcPct val="80000"/>
              </a:lnSpc>
              <a:buFont typeface="Wingdings" pitchFamily="2" charset="2"/>
              <a:buChar char="®"/>
              <a:defRPr/>
            </a:pPr>
            <a:r>
              <a:rPr lang="en-US" dirty="0" smtClean="0">
                <a:effectLst>
                  <a:outerShdw blurRad="38100" dist="38100" dir="2700000" algn="tl">
                    <a:srgbClr val="C0C0C0"/>
                  </a:outerShdw>
                </a:effectLst>
                <a:ea typeface="+mn-ea"/>
              </a:rPr>
              <a:t>Sanitation problems</a:t>
            </a:r>
          </a:p>
          <a:p>
            <a:pPr eaLnBrk="1" hangingPunct="1">
              <a:lnSpc>
                <a:spcPct val="80000"/>
              </a:lnSpc>
              <a:buFont typeface="Wingdings" pitchFamily="2" charset="2"/>
              <a:buChar char="®"/>
              <a:defRPr/>
            </a:pPr>
            <a:r>
              <a:rPr lang="en-US" dirty="0" smtClean="0">
                <a:effectLst>
                  <a:outerShdw blurRad="38100" dist="38100" dir="2700000" algn="tl">
                    <a:srgbClr val="C0C0C0"/>
                  </a:outerShdw>
                </a:effectLst>
                <a:ea typeface="+mn-ea"/>
              </a:rPr>
              <a:t>Adulteration of food</a:t>
            </a:r>
          </a:p>
          <a:p>
            <a:pPr eaLnBrk="1" hangingPunct="1">
              <a:lnSpc>
                <a:spcPct val="80000"/>
              </a:lnSpc>
              <a:buFont typeface="Wingdings" pitchFamily="2" charset="2"/>
              <a:buChar char="®"/>
              <a:defRPr/>
            </a:pPr>
            <a:r>
              <a:rPr lang="en-US" dirty="0" smtClean="0">
                <a:effectLst>
                  <a:outerShdw blurRad="38100" dist="38100" dir="2700000" algn="tl">
                    <a:srgbClr val="C0C0C0"/>
                  </a:outerShdw>
                </a:effectLst>
                <a:ea typeface="+mn-ea"/>
              </a:rPr>
              <a:t>Small merchants/cottagers lose business</a:t>
            </a:r>
          </a:p>
          <a:p>
            <a:pPr eaLnBrk="1" hangingPunct="1">
              <a:lnSpc>
                <a:spcPct val="80000"/>
              </a:lnSpc>
              <a:buFontTx/>
              <a:buNone/>
              <a:defRPr/>
            </a:pPr>
            <a:endParaRPr lang="en-US" sz="1800" dirty="0" smtClean="0">
              <a:effectLst>
                <a:outerShdw blurRad="38100" dist="38100" dir="2700000" algn="tl">
                  <a:srgbClr val="C0C0C0"/>
                </a:outerShdw>
              </a:effectLst>
              <a:ea typeface="+mn-ea"/>
            </a:endParaRPr>
          </a:p>
        </p:txBody>
      </p:sp>
    </p:spTree>
    <p:extLst>
      <p:ext uri="{BB962C8B-B14F-4D97-AF65-F5344CB8AC3E}">
        <p14:creationId xmlns:p14="http://schemas.microsoft.com/office/powerpoint/2010/main" val="410623744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defRPr/>
            </a:pPr>
            <a:endParaRPr lang="en-US" smtClean="0">
              <a:ea typeface="+mj-ea"/>
            </a:endParaRPr>
          </a:p>
        </p:txBody>
      </p:sp>
      <p:pic>
        <p:nvPicPr>
          <p:cNvPr id="3993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bwMode="auto">
          <a:xfrm>
            <a:off x="1371600" y="11113"/>
            <a:ext cx="7391400" cy="679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405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Black" panose="020B0A04020102020204" pitchFamily="34" charset="0"/>
              </a:rPr>
              <a:t>Examples of Agricultural Innovation</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b="1" dirty="0" smtClean="0"/>
              <a:t>Seed Drill</a:t>
            </a:r>
          </a:p>
          <a:p>
            <a:r>
              <a:rPr lang="en-US" b="1" dirty="0" smtClean="0"/>
              <a:t>Crop Rotation</a:t>
            </a:r>
          </a:p>
          <a:p>
            <a:r>
              <a:rPr lang="en-US" b="1" dirty="0" smtClean="0"/>
              <a:t>Selective Breeding of Livestock</a:t>
            </a:r>
          </a:p>
          <a:p>
            <a:endParaRPr lang="en-US" dirty="0"/>
          </a:p>
          <a:p>
            <a:r>
              <a:rPr lang="en-US" dirty="0" smtClean="0"/>
              <a:t>All of these innovations consequently __________ the food supply, which in turn __________ the _________________.</a:t>
            </a:r>
          </a:p>
          <a:p>
            <a:endParaRPr lang="en-US" dirty="0"/>
          </a:p>
        </p:txBody>
      </p:sp>
    </p:spTree>
    <p:extLst>
      <p:ext uri="{BB962C8B-B14F-4D97-AF65-F5344CB8AC3E}">
        <p14:creationId xmlns:p14="http://schemas.microsoft.com/office/powerpoint/2010/main" val="288154624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Britannic Bold" panose="020B0903060703020204" pitchFamily="34" charset="0"/>
              </a:rPr>
              <a:t>Why Britain?</a:t>
            </a:r>
            <a:endParaRPr lang="en-US" b="1" dirty="0">
              <a:solidFill>
                <a:schemeClr val="bg1"/>
              </a:solidFill>
              <a:latin typeface="Britannic Bold" panose="020B0903060703020204" pitchFamily="34" charset="0"/>
            </a:endParaRPr>
          </a:p>
        </p:txBody>
      </p:sp>
      <p:sp>
        <p:nvSpPr>
          <p:cNvPr id="3" name="Content Placeholder 2"/>
          <p:cNvSpPr>
            <a:spLocks noGrp="1"/>
          </p:cNvSpPr>
          <p:nvPr>
            <p:ph idx="1"/>
          </p:nvPr>
        </p:nvSpPr>
        <p:spPr/>
        <p:txBody>
          <a:bodyPr>
            <a:normAutofit fontScale="85000" lnSpcReduction="20000"/>
          </a:bodyPr>
          <a:lstStyle/>
          <a:p>
            <a:pPr marL="609600" indent="-609600">
              <a:lnSpc>
                <a:spcPct val="90000"/>
              </a:lnSpc>
              <a:spcBef>
                <a:spcPct val="0"/>
              </a:spcBef>
              <a:buClr>
                <a:srgbClr val="000066"/>
              </a:buClr>
            </a:pPr>
            <a:r>
              <a:rPr lang="en-US" dirty="0" smtClean="0">
                <a:solidFill>
                  <a:schemeClr val="bg1"/>
                </a:solidFill>
                <a:effectLst>
                  <a:outerShdw blurRad="38100" dist="38100" dir="2700000" algn="tl">
                    <a:srgbClr val="000000"/>
                  </a:outerShdw>
                </a:effectLst>
                <a:latin typeface="Arial Black" panose="020B0A04020102020204" pitchFamily="34" charset="0"/>
              </a:rPr>
              <a:t>Labor Supply (large population)</a:t>
            </a:r>
          </a:p>
          <a:p>
            <a:pPr marL="609600" indent="-609600">
              <a:lnSpc>
                <a:spcPct val="90000"/>
              </a:lnSpc>
              <a:spcBef>
                <a:spcPct val="0"/>
              </a:spcBef>
              <a:buClr>
                <a:srgbClr val="000066"/>
              </a:buClr>
            </a:pPr>
            <a:endParaRPr lang="en-US" dirty="0" smtClean="0">
              <a:solidFill>
                <a:schemeClr val="bg1"/>
              </a:solidFill>
              <a:effectLst>
                <a:outerShdw blurRad="38100" dist="38100" dir="2700000" algn="tl">
                  <a:srgbClr val="000000"/>
                </a:outerShdw>
              </a:effectLst>
              <a:latin typeface="Arial Black" panose="020B0A04020102020204" pitchFamily="34" charset="0"/>
            </a:endParaRPr>
          </a:p>
          <a:p>
            <a:pPr marL="609600" indent="-609600">
              <a:lnSpc>
                <a:spcPct val="90000"/>
              </a:lnSpc>
              <a:spcBef>
                <a:spcPct val="0"/>
              </a:spcBef>
              <a:buClr>
                <a:srgbClr val="000066"/>
              </a:buClr>
            </a:pPr>
            <a:r>
              <a:rPr lang="en-US" dirty="0" smtClean="0">
                <a:solidFill>
                  <a:schemeClr val="bg1"/>
                </a:solidFill>
                <a:effectLst>
                  <a:outerShdw blurRad="38100" dist="38100" dir="2700000" algn="tl">
                    <a:srgbClr val="000000"/>
                  </a:outerShdw>
                </a:effectLst>
                <a:latin typeface="Arial Black" panose="020B0A04020102020204" pitchFamily="34" charset="0"/>
              </a:rPr>
              <a:t>Natural Resources (coal&amp; water to power machines +raw materials)</a:t>
            </a:r>
          </a:p>
          <a:p>
            <a:pPr marL="609600" indent="-609600">
              <a:lnSpc>
                <a:spcPct val="90000"/>
              </a:lnSpc>
              <a:spcBef>
                <a:spcPct val="0"/>
              </a:spcBef>
              <a:buClr>
                <a:srgbClr val="000066"/>
              </a:buClr>
            </a:pPr>
            <a:endParaRPr lang="en-US" dirty="0" smtClean="0">
              <a:solidFill>
                <a:schemeClr val="bg1"/>
              </a:solidFill>
              <a:effectLst>
                <a:outerShdw blurRad="38100" dist="38100" dir="2700000" algn="tl">
                  <a:srgbClr val="000000"/>
                </a:outerShdw>
              </a:effectLst>
              <a:latin typeface="Arial Black" panose="020B0A04020102020204" pitchFamily="34" charset="0"/>
            </a:endParaRPr>
          </a:p>
          <a:p>
            <a:pPr marL="609600" indent="-609600">
              <a:lnSpc>
                <a:spcPct val="90000"/>
              </a:lnSpc>
              <a:spcBef>
                <a:spcPct val="0"/>
              </a:spcBef>
              <a:buClr>
                <a:srgbClr val="000066"/>
              </a:buClr>
            </a:pPr>
            <a:r>
              <a:rPr lang="en-US" dirty="0" smtClean="0">
                <a:solidFill>
                  <a:schemeClr val="bg1"/>
                </a:solidFill>
                <a:effectLst>
                  <a:outerShdw blurRad="38100" dist="38100" dir="2700000" algn="tl">
                    <a:srgbClr val="000000"/>
                  </a:outerShdw>
                </a:effectLst>
                <a:latin typeface="Arial Black" panose="020B0A04020102020204" pitchFamily="34" charset="0"/>
              </a:rPr>
              <a:t>Investment Capital (econ. &amp; banking)</a:t>
            </a:r>
          </a:p>
          <a:p>
            <a:pPr marL="609600" indent="-609600">
              <a:lnSpc>
                <a:spcPct val="90000"/>
              </a:lnSpc>
              <a:spcBef>
                <a:spcPct val="0"/>
              </a:spcBef>
              <a:buClr>
                <a:srgbClr val="000066"/>
              </a:buClr>
            </a:pPr>
            <a:endParaRPr lang="en-US" dirty="0" smtClean="0">
              <a:solidFill>
                <a:schemeClr val="bg1"/>
              </a:solidFill>
              <a:effectLst>
                <a:outerShdw blurRad="38100" dist="38100" dir="2700000" algn="tl">
                  <a:srgbClr val="000000"/>
                </a:outerShdw>
              </a:effectLst>
              <a:latin typeface="Arial Black" panose="020B0A04020102020204" pitchFamily="34" charset="0"/>
            </a:endParaRPr>
          </a:p>
          <a:p>
            <a:pPr marL="609600" indent="-609600">
              <a:lnSpc>
                <a:spcPct val="90000"/>
              </a:lnSpc>
              <a:spcBef>
                <a:spcPct val="0"/>
              </a:spcBef>
              <a:buClr>
                <a:srgbClr val="000066"/>
              </a:buClr>
            </a:pPr>
            <a:r>
              <a:rPr lang="en-US" dirty="0" smtClean="0">
                <a:solidFill>
                  <a:schemeClr val="bg1"/>
                </a:solidFill>
                <a:effectLst>
                  <a:outerShdw blurRad="38100" dist="38100" dir="2700000" algn="tl">
                    <a:srgbClr val="000000"/>
                  </a:outerShdw>
                </a:effectLst>
                <a:latin typeface="Arial Black" panose="020B0A04020102020204" pitchFamily="34" charset="0"/>
              </a:rPr>
              <a:t>Entrepreneurs </a:t>
            </a:r>
          </a:p>
          <a:p>
            <a:pPr marL="609600" indent="-609600">
              <a:lnSpc>
                <a:spcPct val="90000"/>
              </a:lnSpc>
              <a:spcBef>
                <a:spcPct val="0"/>
              </a:spcBef>
              <a:buClr>
                <a:srgbClr val="000066"/>
              </a:buClr>
            </a:pPr>
            <a:endParaRPr lang="en-US" dirty="0" smtClean="0">
              <a:solidFill>
                <a:schemeClr val="bg1"/>
              </a:solidFill>
              <a:effectLst>
                <a:outerShdw blurRad="38100" dist="38100" dir="2700000" algn="tl">
                  <a:srgbClr val="000000"/>
                </a:outerShdw>
              </a:effectLst>
              <a:latin typeface="Arial Black" panose="020B0A04020102020204" pitchFamily="34" charset="0"/>
            </a:endParaRPr>
          </a:p>
          <a:p>
            <a:pPr marL="609600" indent="-609600">
              <a:lnSpc>
                <a:spcPct val="90000"/>
              </a:lnSpc>
              <a:spcBef>
                <a:spcPct val="0"/>
              </a:spcBef>
              <a:buClr>
                <a:srgbClr val="000066"/>
              </a:buClr>
            </a:pPr>
            <a:r>
              <a:rPr lang="en-US" dirty="0" smtClean="0">
                <a:solidFill>
                  <a:schemeClr val="bg1"/>
                </a:solidFill>
                <a:effectLst>
                  <a:outerShdw blurRad="38100" dist="38100" dir="2700000" algn="tl">
                    <a:srgbClr val="000000"/>
                  </a:outerShdw>
                </a:effectLst>
                <a:latin typeface="Arial Black" panose="020B0A04020102020204" pitchFamily="34" charset="0"/>
              </a:rPr>
              <a:t>Transportation</a:t>
            </a:r>
          </a:p>
          <a:p>
            <a:pPr marL="0" indent="0">
              <a:lnSpc>
                <a:spcPct val="90000"/>
              </a:lnSpc>
              <a:spcBef>
                <a:spcPct val="0"/>
              </a:spcBef>
              <a:buClr>
                <a:srgbClr val="000066"/>
              </a:buClr>
              <a:buNone/>
            </a:pPr>
            <a:endParaRPr lang="en-US" dirty="0" smtClean="0">
              <a:solidFill>
                <a:schemeClr val="bg1"/>
              </a:solidFill>
              <a:effectLst>
                <a:outerShdw blurRad="38100" dist="38100" dir="2700000" algn="tl">
                  <a:srgbClr val="000000"/>
                </a:outerShdw>
              </a:effectLst>
              <a:latin typeface="Arial Black" panose="020B0A04020102020204" pitchFamily="34" charset="0"/>
            </a:endParaRPr>
          </a:p>
          <a:p>
            <a:pPr marL="609600" indent="-609600">
              <a:lnSpc>
                <a:spcPct val="90000"/>
              </a:lnSpc>
              <a:spcBef>
                <a:spcPct val="0"/>
              </a:spcBef>
              <a:buClr>
                <a:srgbClr val="000066"/>
              </a:buClr>
            </a:pPr>
            <a:r>
              <a:rPr lang="en-US" dirty="0" smtClean="0">
                <a:solidFill>
                  <a:schemeClr val="bg1"/>
                </a:solidFill>
                <a:effectLst>
                  <a:outerShdw blurRad="38100" dist="38100" dir="2700000" algn="tl">
                    <a:srgbClr val="000000"/>
                  </a:outerShdw>
                </a:effectLst>
                <a:latin typeface="Arial Black" panose="020B0A04020102020204" pitchFamily="34" charset="0"/>
              </a:rPr>
              <a:t>Markets (Forced) </a:t>
            </a:r>
          </a:p>
          <a:p>
            <a:pPr marL="0" indent="0">
              <a:lnSpc>
                <a:spcPct val="90000"/>
              </a:lnSpc>
              <a:spcBef>
                <a:spcPct val="0"/>
              </a:spcBef>
              <a:buClr>
                <a:srgbClr val="000066"/>
              </a:buClr>
              <a:buNone/>
            </a:pPr>
            <a:endParaRPr lang="en-US" dirty="0" smtClean="0">
              <a:solidFill>
                <a:schemeClr val="bg1"/>
              </a:solidFill>
              <a:effectLst>
                <a:outerShdw blurRad="38100" dist="38100" dir="2700000" algn="tl">
                  <a:srgbClr val="000000"/>
                </a:outerShdw>
              </a:effectLst>
              <a:latin typeface="Arial Black" panose="020B0A04020102020204" pitchFamily="34" charset="0"/>
            </a:endParaRPr>
          </a:p>
          <a:p>
            <a:pPr marL="609600" indent="-609600">
              <a:lnSpc>
                <a:spcPct val="90000"/>
              </a:lnSpc>
              <a:spcBef>
                <a:spcPct val="0"/>
              </a:spcBef>
              <a:buClr>
                <a:srgbClr val="000066"/>
              </a:buClr>
            </a:pPr>
            <a:r>
              <a:rPr lang="en-US" dirty="0" smtClean="0">
                <a:solidFill>
                  <a:schemeClr val="bg1"/>
                </a:solidFill>
                <a:effectLst>
                  <a:outerShdw blurRad="38100" dist="38100" dir="2700000" algn="tl">
                    <a:srgbClr val="000000"/>
                  </a:outerShdw>
                </a:effectLst>
                <a:latin typeface="Arial Black" panose="020B0A04020102020204" pitchFamily="34" charset="0"/>
              </a:rPr>
              <a:t>Government Support</a:t>
            </a:r>
          </a:p>
          <a:p>
            <a:pPr marL="0" indent="0">
              <a:buNone/>
            </a:pPr>
            <a:endParaRPr lang="en-US" dirty="0"/>
          </a:p>
        </p:txBody>
      </p:sp>
    </p:spTree>
    <p:extLst>
      <p:ext uri="{BB962C8B-B14F-4D97-AF65-F5344CB8AC3E}">
        <p14:creationId xmlns:p14="http://schemas.microsoft.com/office/powerpoint/2010/main" val="40798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ctrTitle"/>
          </p:nvPr>
        </p:nvSpPr>
        <p:spPr bwMode="auto">
          <a:xfrm>
            <a:off x="3886200" y="2057400"/>
            <a:ext cx="2590800" cy="15462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US" sz="4800" dirty="0" smtClean="0">
                <a:solidFill>
                  <a:schemeClr val="folHlink"/>
                </a:solidFill>
                <a:effectLst>
                  <a:outerShdw blurRad="38100" dist="38100" dir="2700000" algn="tl">
                    <a:srgbClr val="C0C0C0"/>
                  </a:outerShdw>
                </a:effectLst>
                <a:latin typeface="Baskerville Old Face" pitchFamily="18" charset="0"/>
              </a:rPr>
              <a:t>Cottage Industry</a:t>
            </a:r>
          </a:p>
        </p:txBody>
      </p:sp>
      <p:pic>
        <p:nvPicPr>
          <p:cNvPr id="225283" name="Picture 3" descr="cot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04800"/>
            <a:ext cx="874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4" name="Picture 4" descr="she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57200"/>
            <a:ext cx="68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5" name="Picture 5" descr="cottage-color-~-res_055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86000"/>
            <a:ext cx="19812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Picture 6" descr="shi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029200"/>
            <a:ext cx="628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7" descr="spinningwhe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609600"/>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8" name="Picture 8" descr="lo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5486400"/>
            <a:ext cx="1143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9" name="Picture 9" descr="sewe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5867400"/>
            <a:ext cx="8382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0" name="Picture 10" descr="moneyba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3429000"/>
            <a:ext cx="587375" cy="838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291" name="Picture 11" descr="sizo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67000" y="5791200"/>
            <a:ext cx="83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2" name="Picture 12" descr="shi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143000"/>
            <a:ext cx="1143000" cy="819150"/>
          </a:xfrm>
          <a:prstGeom prst="rect">
            <a:avLst/>
          </a:prstGeom>
          <a:solidFill>
            <a:schemeClr val="accent2"/>
          </a:solidFill>
          <a:ln w="9525">
            <a:solidFill>
              <a:schemeClr val="bg1"/>
            </a:solidFill>
            <a:miter lim="800000"/>
            <a:headEnd/>
            <a:tailEnd/>
          </a:ln>
        </p:spPr>
      </p:pic>
      <p:pic>
        <p:nvPicPr>
          <p:cNvPr id="225293" name="Picture 13" descr="basket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533400"/>
            <a:ext cx="5334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4" name="Picture 14" descr="cat_yn_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53400" y="2133600"/>
            <a:ext cx="9906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5" name="Picture 15" descr="boltof fabri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24600" y="5638800"/>
            <a:ext cx="7620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6" name="Picture 16" descr="cot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752600"/>
            <a:ext cx="874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7" name="Picture 17" descr="cot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495800"/>
            <a:ext cx="874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8" name="Picture 18" descr="cot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876800"/>
            <a:ext cx="874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9" name="Picture 19" descr="she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09600"/>
            <a:ext cx="68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Freeform 20"/>
          <p:cNvSpPr>
            <a:spLocks/>
          </p:cNvSpPr>
          <p:nvPr/>
        </p:nvSpPr>
        <p:spPr bwMode="auto">
          <a:xfrm>
            <a:off x="25400" y="12700"/>
            <a:ext cx="2425700" cy="3246438"/>
          </a:xfrm>
          <a:custGeom>
            <a:avLst/>
            <a:gdLst>
              <a:gd name="T0" fmla="*/ 0 w 1528"/>
              <a:gd name="T1" fmla="*/ 2147483647 h 2045"/>
              <a:gd name="T2" fmla="*/ 2147483647 w 1528"/>
              <a:gd name="T3" fmla="*/ 2147483647 h 2045"/>
              <a:gd name="T4" fmla="*/ 2147483647 w 1528"/>
              <a:gd name="T5" fmla="*/ 2147483647 h 2045"/>
              <a:gd name="T6" fmla="*/ 2147483647 w 1528"/>
              <a:gd name="T7" fmla="*/ 2147483647 h 2045"/>
              <a:gd name="T8" fmla="*/ 2147483647 w 1528"/>
              <a:gd name="T9" fmla="*/ 2147483647 h 2045"/>
              <a:gd name="T10" fmla="*/ 2147483647 w 1528"/>
              <a:gd name="T11" fmla="*/ 2147483647 h 2045"/>
              <a:gd name="T12" fmla="*/ 2147483647 w 1528"/>
              <a:gd name="T13" fmla="*/ 2147483647 h 2045"/>
              <a:gd name="T14" fmla="*/ 2147483647 w 1528"/>
              <a:gd name="T15" fmla="*/ 2147483647 h 2045"/>
              <a:gd name="T16" fmla="*/ 2147483647 w 1528"/>
              <a:gd name="T17" fmla="*/ 2147483647 h 2045"/>
              <a:gd name="T18" fmla="*/ 2147483647 w 1528"/>
              <a:gd name="T19" fmla="*/ 2147483647 h 2045"/>
              <a:gd name="T20" fmla="*/ 2147483647 w 1528"/>
              <a:gd name="T21" fmla="*/ 2147483647 h 2045"/>
              <a:gd name="T22" fmla="*/ 2147483647 w 1528"/>
              <a:gd name="T23" fmla="*/ 2147483647 h 2045"/>
              <a:gd name="T24" fmla="*/ 2147483647 w 1528"/>
              <a:gd name="T25" fmla="*/ 2147483647 h 2045"/>
              <a:gd name="T26" fmla="*/ 2147483647 w 1528"/>
              <a:gd name="T27" fmla="*/ 2147483647 h 2045"/>
              <a:gd name="T28" fmla="*/ 2147483647 w 1528"/>
              <a:gd name="T29" fmla="*/ 2147483647 h 2045"/>
              <a:gd name="T30" fmla="*/ 2147483647 w 1528"/>
              <a:gd name="T31" fmla="*/ 2147483647 h 2045"/>
              <a:gd name="T32" fmla="*/ 2147483647 w 1528"/>
              <a:gd name="T33" fmla="*/ 2147483647 h 2045"/>
              <a:gd name="T34" fmla="*/ 2147483647 w 1528"/>
              <a:gd name="T35" fmla="*/ 2147483647 h 2045"/>
              <a:gd name="T36" fmla="*/ 2147483647 w 1528"/>
              <a:gd name="T37" fmla="*/ 2147483647 h 2045"/>
              <a:gd name="T38" fmla="*/ 2147483647 w 1528"/>
              <a:gd name="T39" fmla="*/ 2147483647 h 2045"/>
              <a:gd name="T40" fmla="*/ 2147483647 w 1528"/>
              <a:gd name="T41" fmla="*/ 2147483647 h 2045"/>
              <a:gd name="T42" fmla="*/ 2147483647 w 1528"/>
              <a:gd name="T43" fmla="*/ 2147483647 h 2045"/>
              <a:gd name="T44" fmla="*/ 2147483647 w 1528"/>
              <a:gd name="T45" fmla="*/ 0 h 20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8"/>
              <a:gd name="T70" fmla="*/ 0 h 2045"/>
              <a:gd name="T71" fmla="*/ 1528 w 1528"/>
              <a:gd name="T72" fmla="*/ 2045 h 20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8" h="2045">
                <a:moveTo>
                  <a:pt x="0" y="2045"/>
                </a:moveTo>
                <a:cubicBezTo>
                  <a:pt x="42" y="2000"/>
                  <a:pt x="130" y="1998"/>
                  <a:pt x="187" y="1980"/>
                </a:cubicBezTo>
                <a:cubicBezTo>
                  <a:pt x="210" y="1957"/>
                  <a:pt x="228" y="1929"/>
                  <a:pt x="252" y="1907"/>
                </a:cubicBezTo>
                <a:cubicBezTo>
                  <a:pt x="269" y="1891"/>
                  <a:pt x="309" y="1866"/>
                  <a:pt x="309" y="1866"/>
                </a:cubicBezTo>
                <a:cubicBezTo>
                  <a:pt x="314" y="1858"/>
                  <a:pt x="321" y="1851"/>
                  <a:pt x="325" y="1842"/>
                </a:cubicBezTo>
                <a:cubicBezTo>
                  <a:pt x="332" y="1826"/>
                  <a:pt x="341" y="1793"/>
                  <a:pt x="341" y="1793"/>
                </a:cubicBezTo>
                <a:cubicBezTo>
                  <a:pt x="347" y="1741"/>
                  <a:pt x="337" y="1683"/>
                  <a:pt x="365" y="1639"/>
                </a:cubicBezTo>
                <a:cubicBezTo>
                  <a:pt x="381" y="1613"/>
                  <a:pt x="419" y="1606"/>
                  <a:pt x="438" y="1582"/>
                </a:cubicBezTo>
                <a:cubicBezTo>
                  <a:pt x="465" y="1547"/>
                  <a:pt x="492" y="1512"/>
                  <a:pt x="519" y="1477"/>
                </a:cubicBezTo>
                <a:cubicBezTo>
                  <a:pt x="553" y="1432"/>
                  <a:pt x="595" y="1321"/>
                  <a:pt x="649" y="1298"/>
                </a:cubicBezTo>
                <a:cubicBezTo>
                  <a:pt x="678" y="1286"/>
                  <a:pt x="759" y="1283"/>
                  <a:pt x="771" y="1282"/>
                </a:cubicBezTo>
                <a:cubicBezTo>
                  <a:pt x="800" y="1194"/>
                  <a:pt x="752" y="1343"/>
                  <a:pt x="795" y="1095"/>
                </a:cubicBezTo>
                <a:cubicBezTo>
                  <a:pt x="799" y="1073"/>
                  <a:pt x="843" y="1047"/>
                  <a:pt x="852" y="1039"/>
                </a:cubicBezTo>
                <a:cubicBezTo>
                  <a:pt x="891" y="1005"/>
                  <a:pt x="858" y="1020"/>
                  <a:pt x="901" y="1006"/>
                </a:cubicBezTo>
                <a:cubicBezTo>
                  <a:pt x="942" y="978"/>
                  <a:pt x="983" y="948"/>
                  <a:pt x="1031" y="933"/>
                </a:cubicBezTo>
                <a:cubicBezTo>
                  <a:pt x="1067" y="897"/>
                  <a:pt x="1107" y="864"/>
                  <a:pt x="1144" y="828"/>
                </a:cubicBezTo>
                <a:cubicBezTo>
                  <a:pt x="1209" y="765"/>
                  <a:pt x="1131" y="818"/>
                  <a:pt x="1193" y="779"/>
                </a:cubicBezTo>
                <a:cubicBezTo>
                  <a:pt x="1238" y="715"/>
                  <a:pt x="1226" y="744"/>
                  <a:pt x="1241" y="698"/>
                </a:cubicBezTo>
                <a:cubicBezTo>
                  <a:pt x="1238" y="613"/>
                  <a:pt x="1177" y="299"/>
                  <a:pt x="1323" y="252"/>
                </a:cubicBezTo>
                <a:cubicBezTo>
                  <a:pt x="1368" y="206"/>
                  <a:pt x="1414" y="166"/>
                  <a:pt x="1477" y="146"/>
                </a:cubicBezTo>
                <a:cubicBezTo>
                  <a:pt x="1493" y="135"/>
                  <a:pt x="1528" y="133"/>
                  <a:pt x="1525" y="114"/>
                </a:cubicBezTo>
                <a:cubicBezTo>
                  <a:pt x="1523" y="103"/>
                  <a:pt x="1518" y="57"/>
                  <a:pt x="1509" y="41"/>
                </a:cubicBezTo>
                <a:cubicBezTo>
                  <a:pt x="1500" y="26"/>
                  <a:pt x="1477" y="0"/>
                  <a:pt x="1477" y="0"/>
                </a:cubicBezTo>
              </a:path>
            </a:pathLst>
          </a:custGeom>
          <a:solidFill>
            <a:srgbClr val="000080"/>
          </a:solidFill>
          <a:ln w="63500">
            <a:solidFill>
              <a:srgbClr val="000080"/>
            </a:solidFill>
            <a:round/>
            <a:headEnd/>
            <a:tailEnd/>
          </a:ln>
        </p:spPr>
        <p:txBody>
          <a:bodyPr/>
          <a:lstStyle/>
          <a:p>
            <a:endParaRPr lang="en-US"/>
          </a:p>
        </p:txBody>
      </p:sp>
      <p:sp>
        <p:nvSpPr>
          <p:cNvPr id="225301" name="AutoShape 21"/>
          <p:cNvSpPr>
            <a:spLocks noChangeArrowheads="1"/>
          </p:cNvSpPr>
          <p:nvPr/>
        </p:nvSpPr>
        <p:spPr bwMode="auto">
          <a:xfrm>
            <a:off x="4495800" y="4800600"/>
            <a:ext cx="1524000" cy="838200"/>
          </a:xfrm>
          <a:prstGeom prst="leftArrow">
            <a:avLst>
              <a:gd name="adj1" fmla="val 50000"/>
              <a:gd name="adj2" fmla="val 45455"/>
            </a:avLst>
          </a:prstGeom>
          <a:solidFill>
            <a:schemeClr val="folHlink"/>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25302" name="AutoShape 22"/>
          <p:cNvSpPr>
            <a:spLocks noChangeArrowheads="1"/>
          </p:cNvSpPr>
          <p:nvPr/>
        </p:nvSpPr>
        <p:spPr bwMode="auto">
          <a:xfrm>
            <a:off x="7086600" y="2819400"/>
            <a:ext cx="838200" cy="1509713"/>
          </a:xfrm>
          <a:prstGeom prst="downArrow">
            <a:avLst>
              <a:gd name="adj1" fmla="val 50000"/>
              <a:gd name="adj2" fmla="val 45028"/>
            </a:avLst>
          </a:prstGeom>
          <a:solidFill>
            <a:schemeClr val="folHlink"/>
          </a:solidFill>
          <a:ln w="9525">
            <a:solidFill>
              <a:schemeClr val="tx1"/>
            </a:solidFill>
            <a:miter lim="800000"/>
            <a:headEnd/>
            <a:tailEnd/>
          </a:ln>
        </p:spPr>
        <p:txBody>
          <a:bodyPr vert="eaVert"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25303" name="AutoShape 23"/>
          <p:cNvSpPr>
            <a:spLocks noChangeArrowheads="1"/>
          </p:cNvSpPr>
          <p:nvPr/>
        </p:nvSpPr>
        <p:spPr bwMode="auto">
          <a:xfrm rot="-1402385">
            <a:off x="2362200" y="3733800"/>
            <a:ext cx="762000" cy="1433513"/>
          </a:xfrm>
          <a:prstGeom prst="upArrow">
            <a:avLst>
              <a:gd name="adj1" fmla="val 50000"/>
              <a:gd name="adj2" fmla="val 47031"/>
            </a:avLst>
          </a:prstGeom>
          <a:solidFill>
            <a:schemeClr val="folHlink"/>
          </a:solidFill>
          <a:ln w="9525">
            <a:solidFill>
              <a:schemeClr val="tx1"/>
            </a:solidFill>
            <a:miter lim="800000"/>
            <a:headEnd/>
            <a:tailEnd/>
          </a:ln>
        </p:spPr>
        <p:txBody>
          <a:bodyPr vert="eaVert"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25304" name="AutoShape 24"/>
          <p:cNvSpPr>
            <a:spLocks noChangeArrowheads="1"/>
          </p:cNvSpPr>
          <p:nvPr/>
        </p:nvSpPr>
        <p:spPr bwMode="auto">
          <a:xfrm rot="2509305">
            <a:off x="2667000" y="990600"/>
            <a:ext cx="762000" cy="1433513"/>
          </a:xfrm>
          <a:prstGeom prst="upArrow">
            <a:avLst>
              <a:gd name="adj1" fmla="val 50000"/>
              <a:gd name="adj2" fmla="val 47031"/>
            </a:avLst>
          </a:prstGeom>
          <a:solidFill>
            <a:schemeClr val="folHlink">
              <a:alpha val="96861"/>
            </a:schemeClr>
          </a:solidFill>
          <a:ln w="9525">
            <a:solidFill>
              <a:schemeClr val="tx1"/>
            </a:solidFill>
            <a:miter lim="800000"/>
            <a:headEnd/>
            <a:tailEnd/>
          </a:ln>
        </p:spPr>
        <p:txBody>
          <a:bodyPr vert="eaVert"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25305" name="AutoShape 25"/>
          <p:cNvSpPr>
            <a:spLocks noChangeArrowheads="1"/>
          </p:cNvSpPr>
          <p:nvPr/>
        </p:nvSpPr>
        <p:spPr bwMode="auto">
          <a:xfrm rot="7594693">
            <a:off x="6126957" y="502443"/>
            <a:ext cx="762000" cy="1433513"/>
          </a:xfrm>
          <a:prstGeom prst="upArrow">
            <a:avLst>
              <a:gd name="adj1" fmla="val 50000"/>
              <a:gd name="adj2" fmla="val 47031"/>
            </a:avLst>
          </a:prstGeom>
          <a:solidFill>
            <a:schemeClr val="folHlink"/>
          </a:solidFill>
          <a:ln w="9525">
            <a:solidFill>
              <a:schemeClr val="tx1"/>
            </a:solidFill>
            <a:miter lim="800000"/>
            <a:headEnd/>
            <a:tailEnd/>
          </a:ln>
        </p:spPr>
        <p:txBody>
          <a:bodyPr vert="eaVert"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8218" name="Line 26"/>
          <p:cNvSpPr>
            <a:spLocks noChangeShapeType="1"/>
          </p:cNvSpPr>
          <p:nvPr/>
        </p:nvSpPr>
        <p:spPr bwMode="auto">
          <a:xfrm flipV="1">
            <a:off x="1143000" y="0"/>
            <a:ext cx="990600" cy="1524000"/>
          </a:xfrm>
          <a:prstGeom prst="line">
            <a:avLst/>
          </a:prstGeom>
          <a:noFill/>
          <a:ln w="635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9" name="Line 27"/>
          <p:cNvSpPr>
            <a:spLocks noChangeShapeType="1"/>
          </p:cNvSpPr>
          <p:nvPr/>
        </p:nvSpPr>
        <p:spPr bwMode="auto">
          <a:xfrm flipV="1">
            <a:off x="914400" y="0"/>
            <a:ext cx="838200" cy="1219200"/>
          </a:xfrm>
          <a:prstGeom prst="line">
            <a:avLst/>
          </a:prstGeom>
          <a:noFill/>
          <a:ln w="857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28"/>
          <p:cNvSpPr>
            <a:spLocks noChangeShapeType="1"/>
          </p:cNvSpPr>
          <p:nvPr/>
        </p:nvSpPr>
        <p:spPr bwMode="auto">
          <a:xfrm flipV="1">
            <a:off x="0" y="0"/>
            <a:ext cx="685800" cy="1143000"/>
          </a:xfrm>
          <a:prstGeom prst="line">
            <a:avLst/>
          </a:prstGeom>
          <a:noFill/>
          <a:ln w="857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1" name="Line 29"/>
          <p:cNvSpPr>
            <a:spLocks noChangeShapeType="1"/>
          </p:cNvSpPr>
          <p:nvPr/>
        </p:nvSpPr>
        <p:spPr bwMode="auto">
          <a:xfrm flipV="1">
            <a:off x="609600" y="0"/>
            <a:ext cx="762000" cy="1066800"/>
          </a:xfrm>
          <a:prstGeom prst="line">
            <a:avLst/>
          </a:prstGeom>
          <a:noFill/>
          <a:ln w="857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30"/>
          <p:cNvSpPr>
            <a:spLocks noChangeShapeType="1"/>
          </p:cNvSpPr>
          <p:nvPr/>
        </p:nvSpPr>
        <p:spPr bwMode="auto">
          <a:xfrm flipV="1">
            <a:off x="0" y="1981200"/>
            <a:ext cx="762000" cy="1066800"/>
          </a:xfrm>
          <a:prstGeom prst="line">
            <a:avLst/>
          </a:prstGeom>
          <a:noFill/>
          <a:ln w="635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3" name="Line 31"/>
          <p:cNvSpPr>
            <a:spLocks noChangeShapeType="1"/>
          </p:cNvSpPr>
          <p:nvPr/>
        </p:nvSpPr>
        <p:spPr bwMode="auto">
          <a:xfrm flipV="1">
            <a:off x="0" y="1981200"/>
            <a:ext cx="304800" cy="381000"/>
          </a:xfrm>
          <a:prstGeom prst="line">
            <a:avLst/>
          </a:prstGeom>
          <a:noFill/>
          <a:ln w="8572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16969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25285"/>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25304"/>
                                        </p:tgtEl>
                                        <p:attrNameLst>
                                          <p:attrName>style.visibility</p:attrName>
                                        </p:attrNameLst>
                                      </p:cBhvr>
                                      <p:to>
                                        <p:strVal val="visible"/>
                                      </p:to>
                                    </p:set>
                                    <p:animEffect transition="in" filter="dissolve">
                                      <p:cBhvr>
                                        <p:cTn id="11" dur="500"/>
                                        <p:tgtEl>
                                          <p:spTgt spid="22530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25283"/>
                                        </p:tgtEl>
                                        <p:attrNameLst>
                                          <p:attrName>style.visibility</p:attrName>
                                        </p:attrNameLst>
                                      </p:cBhvr>
                                      <p:to>
                                        <p:strVal val="visible"/>
                                      </p:to>
                                    </p:set>
                                    <p:animEffect transition="in" filter="dissolve">
                                      <p:cBhvr>
                                        <p:cTn id="16" dur="500"/>
                                        <p:tgtEl>
                                          <p:spTgt spid="22528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25299"/>
                                        </p:tgtEl>
                                        <p:attrNameLst>
                                          <p:attrName>style.visibility</p:attrName>
                                        </p:attrNameLst>
                                      </p:cBhvr>
                                      <p:to>
                                        <p:strVal val="visible"/>
                                      </p:to>
                                    </p:set>
                                    <p:animEffect transition="in" filter="dissolve">
                                      <p:cBhvr>
                                        <p:cTn id="21" dur="500"/>
                                        <p:tgtEl>
                                          <p:spTgt spid="225299"/>
                                        </p:tgtEl>
                                      </p:cBhvr>
                                    </p:animEffect>
                                  </p:childTnLst>
                                </p:cTn>
                              </p:par>
                              <p:par>
                                <p:cTn id="22" presetID="9" presetClass="entr" presetSubtype="0" fill="hold" nodeType="withEffect">
                                  <p:stCondLst>
                                    <p:cond delay="0"/>
                                  </p:stCondLst>
                                  <p:childTnLst>
                                    <p:set>
                                      <p:cBhvr>
                                        <p:cTn id="23" dur="1" fill="hold">
                                          <p:stCondLst>
                                            <p:cond delay="0"/>
                                          </p:stCondLst>
                                        </p:cTn>
                                        <p:tgtEl>
                                          <p:spTgt spid="225284"/>
                                        </p:tgtEl>
                                        <p:attrNameLst>
                                          <p:attrName>style.visibility</p:attrName>
                                        </p:attrNameLst>
                                      </p:cBhvr>
                                      <p:to>
                                        <p:strVal val="visible"/>
                                      </p:to>
                                    </p:set>
                                    <p:animEffect transition="in" filter="dissolve">
                                      <p:cBhvr>
                                        <p:cTn id="24" dur="500"/>
                                        <p:tgtEl>
                                          <p:spTgt spid="22528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225293"/>
                                        </p:tgtEl>
                                        <p:attrNameLst>
                                          <p:attrName>style.visibility</p:attrName>
                                        </p:attrNameLst>
                                      </p:cBhvr>
                                      <p:to>
                                        <p:strVal val="visible"/>
                                      </p:to>
                                    </p:set>
                                    <p:animEffect transition="in" filter="dissolve">
                                      <p:cBhvr>
                                        <p:cTn id="29" dur="500"/>
                                        <p:tgtEl>
                                          <p:spTgt spid="22529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25305"/>
                                        </p:tgtEl>
                                        <p:attrNameLst>
                                          <p:attrName>style.visibility</p:attrName>
                                        </p:attrNameLst>
                                      </p:cBhvr>
                                      <p:to>
                                        <p:strVal val="visible"/>
                                      </p:to>
                                    </p:set>
                                    <p:animEffect transition="in" filter="dissolve">
                                      <p:cBhvr>
                                        <p:cTn id="34" dur="500"/>
                                        <p:tgtEl>
                                          <p:spTgt spid="22530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225296"/>
                                        </p:tgtEl>
                                        <p:attrNameLst>
                                          <p:attrName>style.visibility</p:attrName>
                                        </p:attrNameLst>
                                      </p:cBhvr>
                                      <p:to>
                                        <p:strVal val="visible"/>
                                      </p:to>
                                    </p:set>
                                    <p:animEffect transition="in" filter="dissolve">
                                      <p:cBhvr>
                                        <p:cTn id="39" dur="500"/>
                                        <p:tgtEl>
                                          <p:spTgt spid="22529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0" presetClass="path" presetSubtype="0" accel="50000" decel="50000" fill="hold" nodeType="clickEffect">
                                  <p:stCondLst>
                                    <p:cond delay="0"/>
                                  </p:stCondLst>
                                  <p:childTnLst>
                                    <p:animMotion origin="layout" path="M -3.33333E-6 2.96296E-6 L 0.1375 0.19907 " pathEditMode="relative" rAng="0" ptsTypes="AA">
                                      <p:cBhvr>
                                        <p:cTn id="43" dur="2000" fill="hold"/>
                                        <p:tgtEl>
                                          <p:spTgt spid="225293"/>
                                        </p:tgtEl>
                                        <p:attrNameLst>
                                          <p:attrName>ppt_x</p:attrName>
                                          <p:attrName>ppt_y</p:attrName>
                                        </p:attrNameLst>
                                      </p:cBhvr>
                                      <p:rCtr x="6875" y="9954"/>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225294"/>
                                        </p:tgtEl>
                                        <p:attrNameLst>
                                          <p:attrName>style.visibility</p:attrName>
                                        </p:attrNameLst>
                                      </p:cBhvr>
                                      <p:to>
                                        <p:strVal val="visible"/>
                                      </p:to>
                                    </p:set>
                                    <p:animEffect transition="in" filter="dissolve">
                                      <p:cBhvr>
                                        <p:cTn id="48" dur="500"/>
                                        <p:tgtEl>
                                          <p:spTgt spid="225294"/>
                                        </p:tgtEl>
                                      </p:cBhvr>
                                    </p:animEffect>
                                  </p:childTnLst>
                                </p:cTn>
                              </p:par>
                              <p:par>
                                <p:cTn id="49" presetID="9" presetClass="entr" presetSubtype="0" fill="hold" nodeType="withEffect">
                                  <p:stCondLst>
                                    <p:cond delay="0"/>
                                  </p:stCondLst>
                                  <p:childTnLst>
                                    <p:set>
                                      <p:cBhvr>
                                        <p:cTn id="50" dur="1" fill="hold">
                                          <p:stCondLst>
                                            <p:cond delay="0"/>
                                          </p:stCondLst>
                                        </p:cTn>
                                        <p:tgtEl>
                                          <p:spTgt spid="225287"/>
                                        </p:tgtEl>
                                        <p:attrNameLst>
                                          <p:attrName>style.visibility</p:attrName>
                                        </p:attrNameLst>
                                      </p:cBhvr>
                                      <p:to>
                                        <p:strVal val="visible"/>
                                      </p:to>
                                    </p:set>
                                    <p:animEffect transition="in" filter="dissolve">
                                      <p:cBhvr>
                                        <p:cTn id="51" dur="500"/>
                                        <p:tgtEl>
                                          <p:spTgt spid="22528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25302"/>
                                        </p:tgtEl>
                                        <p:attrNameLst>
                                          <p:attrName>style.visibility</p:attrName>
                                        </p:attrNameLst>
                                      </p:cBhvr>
                                      <p:to>
                                        <p:strVal val="visible"/>
                                      </p:to>
                                    </p:set>
                                    <p:animEffect transition="in" filter="dissolve">
                                      <p:cBhvr>
                                        <p:cTn id="56" dur="500"/>
                                        <p:tgtEl>
                                          <p:spTgt spid="22530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225297"/>
                                        </p:tgtEl>
                                        <p:attrNameLst>
                                          <p:attrName>style.visibility</p:attrName>
                                        </p:attrNameLst>
                                      </p:cBhvr>
                                      <p:to>
                                        <p:strVal val="visible"/>
                                      </p:to>
                                    </p:set>
                                    <p:animEffect transition="in" filter="dissolve">
                                      <p:cBhvr>
                                        <p:cTn id="61" dur="500"/>
                                        <p:tgtEl>
                                          <p:spTgt spid="22529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0" presetClass="path" presetSubtype="0" accel="50000" decel="50000" fill="hold" nodeType="clickEffect">
                                  <p:stCondLst>
                                    <p:cond delay="0"/>
                                  </p:stCondLst>
                                  <p:childTnLst>
                                    <p:animMotion origin="layout" path="M 3.33333E-6 -5.92593E-6 L -0.05 0.36666 " pathEditMode="relative" ptsTypes="AA">
                                      <p:cBhvr>
                                        <p:cTn id="65" dur="2000" fill="hold"/>
                                        <p:tgtEl>
                                          <p:spTgt spid="225294"/>
                                        </p:tgtEl>
                                        <p:attrNameLst>
                                          <p:attrName>ppt_x</p:attrName>
                                          <p:attrName>ppt_y</p:attrName>
                                        </p:attrNameLst>
                                      </p:cBhvr>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225288"/>
                                        </p:tgtEl>
                                        <p:attrNameLst>
                                          <p:attrName>style.visibility</p:attrName>
                                        </p:attrNameLst>
                                      </p:cBhvr>
                                      <p:to>
                                        <p:strVal val="visible"/>
                                      </p:to>
                                    </p:set>
                                    <p:animEffect transition="in" filter="dissolve">
                                      <p:cBhvr>
                                        <p:cTn id="70" dur="500"/>
                                        <p:tgtEl>
                                          <p:spTgt spid="225288"/>
                                        </p:tgtEl>
                                      </p:cBhvr>
                                    </p:animEffect>
                                  </p:childTnLst>
                                </p:cTn>
                              </p:par>
                              <p:par>
                                <p:cTn id="71" presetID="9" presetClass="entr" presetSubtype="0" fill="hold" nodeType="withEffect">
                                  <p:stCondLst>
                                    <p:cond delay="0"/>
                                  </p:stCondLst>
                                  <p:childTnLst>
                                    <p:set>
                                      <p:cBhvr>
                                        <p:cTn id="72" dur="1" fill="hold">
                                          <p:stCondLst>
                                            <p:cond delay="0"/>
                                          </p:stCondLst>
                                        </p:cTn>
                                        <p:tgtEl>
                                          <p:spTgt spid="225295"/>
                                        </p:tgtEl>
                                        <p:attrNameLst>
                                          <p:attrName>style.visibility</p:attrName>
                                        </p:attrNameLst>
                                      </p:cBhvr>
                                      <p:to>
                                        <p:strVal val="visible"/>
                                      </p:to>
                                    </p:set>
                                    <p:animEffect transition="in" filter="dissolve">
                                      <p:cBhvr>
                                        <p:cTn id="73" dur="500"/>
                                        <p:tgtEl>
                                          <p:spTgt spid="22529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25301"/>
                                        </p:tgtEl>
                                        <p:attrNameLst>
                                          <p:attrName>style.visibility</p:attrName>
                                        </p:attrNameLst>
                                      </p:cBhvr>
                                      <p:to>
                                        <p:strVal val="visible"/>
                                      </p:to>
                                    </p:set>
                                    <p:animEffect transition="in" filter="dissolve">
                                      <p:cBhvr>
                                        <p:cTn id="78" dur="500"/>
                                        <p:tgtEl>
                                          <p:spTgt spid="22530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nodeType="clickEffect">
                                  <p:stCondLst>
                                    <p:cond delay="0"/>
                                  </p:stCondLst>
                                  <p:childTnLst>
                                    <p:set>
                                      <p:cBhvr>
                                        <p:cTn id="82" dur="1" fill="hold">
                                          <p:stCondLst>
                                            <p:cond delay="0"/>
                                          </p:stCondLst>
                                        </p:cTn>
                                        <p:tgtEl>
                                          <p:spTgt spid="225298"/>
                                        </p:tgtEl>
                                        <p:attrNameLst>
                                          <p:attrName>style.visibility</p:attrName>
                                        </p:attrNameLst>
                                      </p:cBhvr>
                                      <p:to>
                                        <p:strVal val="visible"/>
                                      </p:to>
                                    </p:set>
                                    <p:animEffect transition="in" filter="dissolve">
                                      <p:cBhvr>
                                        <p:cTn id="83" dur="500"/>
                                        <p:tgtEl>
                                          <p:spTgt spid="22529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0" presetClass="path" presetSubtype="0" accel="50000" decel="50000" fill="hold" nodeType="clickEffect">
                                  <p:stCondLst>
                                    <p:cond delay="0"/>
                                  </p:stCondLst>
                                  <p:childTnLst>
                                    <p:animMotion origin="layout" path="M -3.33333E-6 4.44444E-6 L -0.2 -0.00625 " pathEditMode="relative" rAng="0" ptsTypes="AA">
                                      <p:cBhvr>
                                        <p:cTn id="87" dur="2000" fill="hold"/>
                                        <p:tgtEl>
                                          <p:spTgt spid="225295"/>
                                        </p:tgtEl>
                                        <p:attrNameLst>
                                          <p:attrName>ppt_x</p:attrName>
                                          <p:attrName>ppt_y</p:attrName>
                                        </p:attrNameLst>
                                      </p:cBhvr>
                                      <p:rCtr x="-10000" y="-324"/>
                                    </p:animMotion>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nodeType="clickEffect">
                                  <p:stCondLst>
                                    <p:cond delay="0"/>
                                  </p:stCondLst>
                                  <p:childTnLst>
                                    <p:set>
                                      <p:cBhvr>
                                        <p:cTn id="91" dur="1" fill="hold">
                                          <p:stCondLst>
                                            <p:cond delay="0"/>
                                          </p:stCondLst>
                                        </p:cTn>
                                        <p:tgtEl>
                                          <p:spTgt spid="225289"/>
                                        </p:tgtEl>
                                        <p:attrNameLst>
                                          <p:attrName>style.visibility</p:attrName>
                                        </p:attrNameLst>
                                      </p:cBhvr>
                                      <p:to>
                                        <p:strVal val="visible"/>
                                      </p:to>
                                    </p:set>
                                    <p:animEffect transition="in" filter="dissolve">
                                      <p:cBhvr>
                                        <p:cTn id="92" dur="500"/>
                                        <p:tgtEl>
                                          <p:spTgt spid="225289"/>
                                        </p:tgtEl>
                                      </p:cBhvr>
                                    </p:animEffect>
                                  </p:childTnLst>
                                </p:cTn>
                              </p:par>
                              <p:par>
                                <p:cTn id="93" presetID="9" presetClass="entr" presetSubtype="0" fill="hold" nodeType="withEffect">
                                  <p:stCondLst>
                                    <p:cond delay="0"/>
                                  </p:stCondLst>
                                  <p:childTnLst>
                                    <p:set>
                                      <p:cBhvr>
                                        <p:cTn id="94" dur="1" fill="hold">
                                          <p:stCondLst>
                                            <p:cond delay="0"/>
                                          </p:stCondLst>
                                        </p:cTn>
                                        <p:tgtEl>
                                          <p:spTgt spid="225291"/>
                                        </p:tgtEl>
                                        <p:attrNameLst>
                                          <p:attrName>style.visibility</p:attrName>
                                        </p:attrNameLst>
                                      </p:cBhvr>
                                      <p:to>
                                        <p:strVal val="visible"/>
                                      </p:to>
                                    </p:set>
                                    <p:animEffect transition="in" filter="dissolve">
                                      <p:cBhvr>
                                        <p:cTn id="95" dur="500"/>
                                        <p:tgtEl>
                                          <p:spTgt spid="225291"/>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nodeType="clickEffect">
                                  <p:stCondLst>
                                    <p:cond delay="0"/>
                                  </p:stCondLst>
                                  <p:childTnLst>
                                    <p:set>
                                      <p:cBhvr>
                                        <p:cTn id="99" dur="1" fill="hold">
                                          <p:stCondLst>
                                            <p:cond delay="0"/>
                                          </p:stCondLst>
                                        </p:cTn>
                                        <p:tgtEl>
                                          <p:spTgt spid="225286"/>
                                        </p:tgtEl>
                                        <p:attrNameLst>
                                          <p:attrName>style.visibility</p:attrName>
                                        </p:attrNameLst>
                                      </p:cBhvr>
                                      <p:to>
                                        <p:strVal val="visible"/>
                                      </p:to>
                                    </p:set>
                                    <p:animEffect transition="in" filter="dissolve">
                                      <p:cBhvr>
                                        <p:cTn id="100" dur="500"/>
                                        <p:tgtEl>
                                          <p:spTgt spid="22528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225303"/>
                                        </p:tgtEl>
                                        <p:attrNameLst>
                                          <p:attrName>style.visibility</p:attrName>
                                        </p:attrNameLst>
                                      </p:cBhvr>
                                      <p:to>
                                        <p:strVal val="visible"/>
                                      </p:to>
                                    </p:set>
                                    <p:animEffect transition="in" filter="dissolve">
                                      <p:cBhvr>
                                        <p:cTn id="105" dur="500"/>
                                        <p:tgtEl>
                                          <p:spTgt spid="225303"/>
                                        </p:tgtEl>
                                      </p:cBhvr>
                                    </p:animEffect>
                                  </p:childTnLst>
                                </p:cTn>
                              </p:par>
                              <p:par>
                                <p:cTn id="106" presetID="9" presetClass="entr" presetSubtype="0" fill="hold" nodeType="withEffect">
                                  <p:stCondLst>
                                    <p:cond delay="0"/>
                                  </p:stCondLst>
                                  <p:childTnLst>
                                    <p:set>
                                      <p:cBhvr>
                                        <p:cTn id="107" dur="1" fill="hold">
                                          <p:stCondLst>
                                            <p:cond delay="0"/>
                                          </p:stCondLst>
                                        </p:cTn>
                                        <p:tgtEl>
                                          <p:spTgt spid="225290"/>
                                        </p:tgtEl>
                                        <p:attrNameLst>
                                          <p:attrName>style.visibility</p:attrName>
                                        </p:attrNameLst>
                                      </p:cBhvr>
                                      <p:to>
                                        <p:strVal val="visible"/>
                                      </p:to>
                                    </p:set>
                                    <p:animEffect transition="in" filter="dissolve">
                                      <p:cBhvr>
                                        <p:cTn id="108" dur="500"/>
                                        <p:tgtEl>
                                          <p:spTgt spid="22529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0" presetClass="path" presetSubtype="0" accel="50000" decel="50000" fill="hold" nodeType="clickEffect">
                                  <p:stCondLst>
                                    <p:cond delay="0"/>
                                  </p:stCondLst>
                                  <p:childTnLst>
                                    <p:animMotion origin="layout" path="M 1.66667E-6 1.11111E-6 L -0.03438 -0.17778 " pathEditMode="relative" rAng="0" ptsTypes="AA">
                                      <p:cBhvr>
                                        <p:cTn id="112" dur="2000" fill="hold"/>
                                        <p:tgtEl>
                                          <p:spTgt spid="225286"/>
                                        </p:tgtEl>
                                        <p:attrNameLst>
                                          <p:attrName>ppt_x</p:attrName>
                                          <p:attrName>ppt_y</p:attrName>
                                        </p:attrNameLst>
                                      </p:cBhvr>
                                      <p:rCtr x="-1719" y="-8889"/>
                                    </p:animMotion>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xit" presetSubtype="8" fill="hold" nodeType="clickEffect">
                                  <p:stCondLst>
                                    <p:cond delay="0"/>
                                  </p:stCondLst>
                                  <p:childTnLst>
                                    <p:anim calcmode="lin" valueType="num">
                                      <p:cBhvr additive="base">
                                        <p:cTn id="116" dur="3000"/>
                                        <p:tgtEl>
                                          <p:spTgt spid="225292"/>
                                        </p:tgtEl>
                                        <p:attrNameLst>
                                          <p:attrName>ppt_x</p:attrName>
                                        </p:attrNameLst>
                                      </p:cBhvr>
                                      <p:tavLst>
                                        <p:tav tm="0">
                                          <p:val>
                                            <p:strVal val="ppt_x"/>
                                          </p:val>
                                        </p:tav>
                                        <p:tav tm="100000">
                                          <p:val>
                                            <p:strVal val="0-ppt_w/2"/>
                                          </p:val>
                                        </p:tav>
                                      </p:tavLst>
                                    </p:anim>
                                    <p:anim calcmode="lin" valueType="num">
                                      <p:cBhvr additive="base">
                                        <p:cTn id="117" dur="3000"/>
                                        <p:tgtEl>
                                          <p:spTgt spid="225292"/>
                                        </p:tgtEl>
                                        <p:attrNameLst>
                                          <p:attrName>ppt_y</p:attrName>
                                        </p:attrNameLst>
                                      </p:cBhvr>
                                      <p:tavLst>
                                        <p:tav tm="0">
                                          <p:val>
                                            <p:strVal val="ppt_y"/>
                                          </p:val>
                                        </p:tav>
                                        <p:tav tm="100000">
                                          <p:val>
                                            <p:strVal val="ppt_y"/>
                                          </p:val>
                                        </p:tav>
                                      </p:tavLst>
                                    </p:anim>
                                    <p:set>
                                      <p:cBhvr>
                                        <p:cTn id="118" dur="1" fill="hold">
                                          <p:stCondLst>
                                            <p:cond delay="2999"/>
                                          </p:stCondLst>
                                        </p:cTn>
                                        <p:tgtEl>
                                          <p:spTgt spid="2252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1" grpId="0" animBg="1"/>
      <p:bldP spid="225302" grpId="0" animBg="1"/>
      <p:bldP spid="225303" grpId="0" animBg="1"/>
      <p:bldP spid="225304" grpId="0" animBg="1"/>
      <p:bldP spid="2253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lgerian" panose="04020705040A02060702" pitchFamily="82" charset="0"/>
              </a:rPr>
              <a:t>Inventions Spur Industrialization</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fontScale="25000" lnSpcReduction="20000"/>
          </a:bodyPr>
          <a:lstStyle/>
          <a:p>
            <a:pPr>
              <a:lnSpc>
                <a:spcPct val="80000"/>
              </a:lnSpc>
              <a:buNone/>
            </a:pPr>
            <a:r>
              <a:rPr lang="en-US" sz="8000" b="1" dirty="0" smtClean="0">
                <a:effectLst/>
                <a:latin typeface="Arial" charset="0"/>
              </a:rPr>
              <a:t>Improvements occur in textiles first</a:t>
            </a:r>
          </a:p>
          <a:p>
            <a:pPr>
              <a:lnSpc>
                <a:spcPct val="80000"/>
              </a:lnSpc>
              <a:buNone/>
            </a:pPr>
            <a:r>
              <a:rPr lang="en-US" sz="8000" b="1" dirty="0" smtClean="0">
                <a:effectLst/>
                <a:latin typeface="Arial" charset="0"/>
              </a:rPr>
              <a:t>(wool linen cotton) profits increase by speeding up production</a:t>
            </a:r>
          </a:p>
          <a:p>
            <a:pPr>
              <a:lnSpc>
                <a:spcPct val="80000"/>
              </a:lnSpc>
              <a:buNone/>
            </a:pPr>
            <a:endParaRPr lang="en-US" dirty="0" smtClean="0">
              <a:effectLst/>
              <a:latin typeface="Arial" charset="0"/>
            </a:endParaRPr>
          </a:p>
          <a:p>
            <a:pPr>
              <a:lnSpc>
                <a:spcPct val="80000"/>
              </a:lnSpc>
            </a:pPr>
            <a:r>
              <a:rPr lang="en-US" sz="8000" dirty="0" smtClean="0">
                <a:effectLst/>
                <a:latin typeface="Arial Black" panose="020B0A04020102020204" pitchFamily="34" charset="0"/>
              </a:rPr>
              <a:t>1733- John Kay Flying Shuttle- doubles output</a:t>
            </a:r>
          </a:p>
          <a:p>
            <a:pPr marL="0" indent="0">
              <a:lnSpc>
                <a:spcPct val="80000"/>
              </a:lnSpc>
              <a:buNone/>
            </a:pPr>
            <a:endParaRPr lang="en-US" sz="8000" dirty="0" smtClean="0">
              <a:effectLst/>
              <a:latin typeface="Arial Black" panose="020B0A04020102020204" pitchFamily="34" charset="0"/>
            </a:endParaRPr>
          </a:p>
          <a:p>
            <a:pPr>
              <a:lnSpc>
                <a:spcPct val="80000"/>
              </a:lnSpc>
            </a:pPr>
            <a:r>
              <a:rPr lang="en-US" sz="8000" dirty="0" smtClean="0">
                <a:effectLst/>
                <a:latin typeface="Arial Black" panose="020B0A04020102020204" pitchFamily="34" charset="0"/>
              </a:rPr>
              <a:t>1764- James Hargreaves- Spinning Jenny- eight threads at once</a:t>
            </a:r>
          </a:p>
          <a:p>
            <a:pPr marL="0" indent="0">
              <a:lnSpc>
                <a:spcPct val="80000"/>
              </a:lnSpc>
              <a:buNone/>
            </a:pPr>
            <a:endParaRPr lang="en-US" sz="8000" dirty="0" smtClean="0">
              <a:effectLst/>
              <a:latin typeface="Arial Black" panose="020B0A04020102020204" pitchFamily="34" charset="0"/>
            </a:endParaRPr>
          </a:p>
          <a:p>
            <a:pPr>
              <a:lnSpc>
                <a:spcPct val="80000"/>
              </a:lnSpc>
            </a:pPr>
            <a:r>
              <a:rPr lang="en-US" sz="8000" dirty="0" smtClean="0">
                <a:effectLst/>
                <a:latin typeface="Arial Black" panose="020B0A04020102020204" pitchFamily="34" charset="0"/>
              </a:rPr>
              <a:t>1769 Richard Arkwright- Water Frame- water powered spinning</a:t>
            </a:r>
          </a:p>
          <a:p>
            <a:pPr marL="0" indent="0">
              <a:lnSpc>
                <a:spcPct val="80000"/>
              </a:lnSpc>
              <a:buNone/>
            </a:pPr>
            <a:endParaRPr lang="en-US" sz="8000" dirty="0" smtClean="0">
              <a:effectLst/>
              <a:latin typeface="Arial Black" panose="020B0A04020102020204" pitchFamily="34" charset="0"/>
            </a:endParaRPr>
          </a:p>
          <a:p>
            <a:pPr>
              <a:lnSpc>
                <a:spcPct val="80000"/>
              </a:lnSpc>
            </a:pPr>
            <a:r>
              <a:rPr lang="en-US" sz="8000" dirty="0" smtClean="0">
                <a:effectLst/>
                <a:latin typeface="Arial Black" panose="020B0A04020102020204" pitchFamily="34" charset="0"/>
              </a:rPr>
              <a:t>1779- Samuel Crompton- Spinning Mule- stronger thread</a:t>
            </a:r>
          </a:p>
          <a:p>
            <a:pPr marL="0" indent="0">
              <a:lnSpc>
                <a:spcPct val="80000"/>
              </a:lnSpc>
              <a:buNone/>
            </a:pPr>
            <a:endParaRPr lang="en-US" sz="8000" dirty="0" smtClean="0">
              <a:effectLst/>
              <a:latin typeface="Arial Black" panose="020B0A04020102020204" pitchFamily="34" charset="0"/>
            </a:endParaRPr>
          </a:p>
          <a:p>
            <a:pPr>
              <a:lnSpc>
                <a:spcPct val="80000"/>
              </a:lnSpc>
            </a:pPr>
            <a:r>
              <a:rPr lang="en-US" sz="8000" dirty="0" smtClean="0">
                <a:effectLst/>
                <a:latin typeface="Arial Black" panose="020B0A04020102020204" pitchFamily="34" charset="0"/>
              </a:rPr>
              <a:t>1787- Edmond Cartwright- Water Powered Loom</a:t>
            </a:r>
          </a:p>
          <a:p>
            <a:pPr marL="0" indent="0">
              <a:lnSpc>
                <a:spcPct val="80000"/>
              </a:lnSpc>
              <a:buNone/>
            </a:pPr>
            <a:endParaRPr lang="en-US" sz="8000" dirty="0" smtClean="0">
              <a:effectLst/>
              <a:latin typeface="Arial Black" panose="020B0A04020102020204" pitchFamily="34" charset="0"/>
            </a:endParaRPr>
          </a:p>
          <a:p>
            <a:pPr>
              <a:lnSpc>
                <a:spcPct val="80000"/>
              </a:lnSpc>
            </a:pPr>
            <a:r>
              <a:rPr lang="en-US" sz="8000" dirty="0" smtClean="0">
                <a:effectLst/>
                <a:latin typeface="Arial Black" panose="020B0A04020102020204" pitchFamily="34" charset="0"/>
              </a:rPr>
              <a:t>1793- Eli Whitney- Cotton Gin, invention to remove seeds from cotton, increases American cotton crop</a:t>
            </a:r>
          </a:p>
          <a:p>
            <a:pPr marL="0" indent="0">
              <a:lnSpc>
                <a:spcPct val="80000"/>
              </a:lnSpc>
              <a:buNone/>
            </a:pPr>
            <a:endParaRPr lang="en-US" sz="8000" dirty="0" smtClean="0">
              <a:effectLst/>
              <a:latin typeface="Arial" charset="0"/>
            </a:endParaRPr>
          </a:p>
          <a:p>
            <a:pPr>
              <a:lnSpc>
                <a:spcPct val="80000"/>
              </a:lnSpc>
              <a:buNone/>
            </a:pPr>
            <a:r>
              <a:rPr lang="en-US" sz="8000" b="1" dirty="0" smtClean="0">
                <a:effectLst/>
                <a:latin typeface="Arial" charset="0"/>
              </a:rPr>
              <a:t>*All bulky and expensive machines- took Cottage Industry out of Houses and put it in Factories</a:t>
            </a:r>
          </a:p>
          <a:p>
            <a:pPr algn="ctr">
              <a:lnSpc>
                <a:spcPct val="80000"/>
              </a:lnSpc>
              <a:buNone/>
            </a:pPr>
            <a:endParaRPr lang="en-US" sz="8000" b="1" dirty="0" smtClean="0">
              <a:effectLst/>
              <a:latin typeface="Arial" charset="0"/>
            </a:endParaRPr>
          </a:p>
          <a:p>
            <a:pPr algn="ctr">
              <a:lnSpc>
                <a:spcPct val="80000"/>
              </a:lnSpc>
              <a:buNone/>
            </a:pPr>
            <a:r>
              <a:rPr lang="en-US" sz="8000" b="1" dirty="0" smtClean="0">
                <a:effectLst/>
                <a:latin typeface="Arial" charset="0"/>
              </a:rPr>
              <a:t>All </a:t>
            </a:r>
            <a:r>
              <a:rPr lang="en-US" sz="8000" b="1" dirty="0" smtClean="0">
                <a:effectLst/>
                <a:latin typeface="Arial" charset="0"/>
              </a:rPr>
              <a:t>stages of production under one roof</a:t>
            </a:r>
          </a:p>
          <a:p>
            <a:endParaRPr lang="en-US" dirty="0"/>
          </a:p>
        </p:txBody>
      </p:sp>
    </p:spTree>
    <p:extLst>
      <p:ext uri="{BB962C8B-B14F-4D97-AF65-F5344CB8AC3E}">
        <p14:creationId xmlns:p14="http://schemas.microsoft.com/office/powerpoint/2010/main" val="363958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bwMode="auto">
          <a:xfrm>
            <a:off x="1295400" y="609600"/>
            <a:ext cx="7162800" cy="1143000"/>
          </a:xfrm>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i="1" dirty="0">
                <a:latin typeface="Arial" charset="0"/>
              </a:rPr>
              <a:t>Flying Shuttle-</a:t>
            </a:r>
            <a:r>
              <a:rPr lang="en-US" sz="4000" dirty="0">
                <a:latin typeface="Arial" charset="0"/>
              </a:rPr>
              <a:t> John Kay 1733</a:t>
            </a:r>
          </a:p>
        </p:txBody>
      </p:sp>
      <p:pic>
        <p:nvPicPr>
          <p:cNvPr id="10243" name="Picture 4" descr="flyingshut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0825"/>
            <a:ext cx="63246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
          <p:cNvSpPr txBox="1">
            <a:spLocks noChangeArrowheads="1"/>
          </p:cNvSpPr>
          <p:nvPr/>
        </p:nvSpPr>
        <p:spPr bwMode="auto">
          <a:xfrm>
            <a:off x="1676400" y="5943600"/>
            <a:ext cx="701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dirty="0">
                <a:solidFill>
                  <a:srgbClr val="D00000"/>
                </a:solidFill>
              </a:rPr>
              <a:t>Increased output by 4- 10 times</a:t>
            </a:r>
          </a:p>
        </p:txBody>
      </p:sp>
    </p:spTree>
    <p:extLst>
      <p:ext uri="{BB962C8B-B14F-4D97-AF65-F5344CB8AC3E}">
        <p14:creationId xmlns:p14="http://schemas.microsoft.com/office/powerpoint/2010/main" val="2157184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alpha val="85000"/>
          </a:srgbClr>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bwMode="auto">
          <a:xfrm>
            <a:off x="914400" y="360218"/>
            <a:ext cx="7010400" cy="1143000"/>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4000" dirty="0">
                <a:effectLst>
                  <a:outerShdw blurRad="38100" dist="38100" dir="2700000" algn="tl">
                    <a:srgbClr val="000000">
                      <a:alpha val="43137"/>
                    </a:srgbClr>
                  </a:outerShdw>
                </a:effectLst>
                <a:latin typeface="Arial" charset="0"/>
              </a:rPr>
              <a:t>Spinning Jenny-</a:t>
            </a:r>
            <a:br>
              <a:rPr lang="en-US" sz="4000" dirty="0">
                <a:effectLst>
                  <a:outerShdw blurRad="38100" dist="38100" dir="2700000" algn="tl">
                    <a:srgbClr val="000000">
                      <a:alpha val="43137"/>
                    </a:srgbClr>
                  </a:outerShdw>
                </a:effectLst>
                <a:latin typeface="Arial" charset="0"/>
              </a:rPr>
            </a:br>
            <a:r>
              <a:rPr lang="en-US" sz="4000" dirty="0">
                <a:effectLst>
                  <a:outerShdw blurRad="38100" dist="38100" dir="2700000" algn="tl">
                    <a:srgbClr val="000000">
                      <a:alpha val="43137"/>
                    </a:srgbClr>
                  </a:outerShdw>
                </a:effectLst>
                <a:latin typeface="Arial" charset="0"/>
              </a:rPr>
              <a:t>James Hargreave1764</a:t>
            </a:r>
          </a:p>
        </p:txBody>
      </p:sp>
      <p:pic>
        <p:nvPicPr>
          <p:cNvPr id="11267" name="Picture 4" descr="spinningje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56388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5"/>
          <p:cNvSpPr txBox="1">
            <a:spLocks noChangeArrowheads="1"/>
          </p:cNvSpPr>
          <p:nvPr/>
        </p:nvSpPr>
        <p:spPr bwMode="auto">
          <a:xfrm>
            <a:off x="7010400" y="2286000"/>
            <a:ext cx="18288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dirty="0"/>
              <a:t>Initially- </a:t>
            </a:r>
            <a:r>
              <a:rPr lang="en-US" dirty="0" smtClean="0"/>
              <a:t>By </a:t>
            </a:r>
            <a:r>
              <a:rPr lang="en-US" dirty="0"/>
              <a:t>hand</a:t>
            </a:r>
          </a:p>
          <a:p>
            <a:pPr eaLnBrk="1" hangingPunct="1">
              <a:spcBef>
                <a:spcPct val="50000"/>
              </a:spcBef>
            </a:pPr>
            <a:r>
              <a:rPr lang="en-US" dirty="0"/>
              <a:t>1000 hours=22# yarn</a:t>
            </a:r>
          </a:p>
          <a:p>
            <a:pPr eaLnBrk="1" hangingPunct="1">
              <a:spcBef>
                <a:spcPct val="50000"/>
              </a:spcBef>
            </a:pPr>
            <a:r>
              <a:rPr lang="en-US" dirty="0"/>
              <a:t>After </a:t>
            </a:r>
            <a:endParaRPr lang="en-US" dirty="0" smtClean="0"/>
          </a:p>
          <a:p>
            <a:pPr eaLnBrk="1" hangingPunct="1">
              <a:spcBef>
                <a:spcPct val="50000"/>
              </a:spcBef>
            </a:pPr>
            <a:r>
              <a:rPr lang="en-US" dirty="0" smtClean="0"/>
              <a:t>400 </a:t>
            </a:r>
            <a:r>
              <a:rPr lang="en-US" dirty="0"/>
              <a:t>hours= 22 # Yarn</a:t>
            </a:r>
          </a:p>
        </p:txBody>
      </p:sp>
      <p:sp>
        <p:nvSpPr>
          <p:cNvPr id="180230" name="Rectangle 6"/>
          <p:cNvSpPr>
            <a:spLocks noChangeArrowheads="1"/>
          </p:cNvSpPr>
          <p:nvPr/>
        </p:nvSpPr>
        <p:spPr bwMode="auto">
          <a:xfrm>
            <a:off x="1295400" y="6108700"/>
            <a:ext cx="7848600" cy="646331"/>
          </a:xfrm>
          <a:prstGeom prst="rect">
            <a:avLst/>
          </a:prstGeom>
          <a:noFill/>
          <a:ln w="9525">
            <a:noFill/>
            <a:miter lim="800000"/>
            <a:headEnd/>
            <a:tailEnd/>
          </a:ln>
          <a:effectLst/>
        </p:spPr>
        <p:txBody>
          <a:bodyPr>
            <a:spAutoFit/>
          </a:bodyPr>
          <a:lstStyle/>
          <a:p>
            <a:pPr>
              <a:lnSpc>
                <a:spcPct val="90000"/>
              </a:lnSpc>
              <a:spcBef>
                <a:spcPct val="20000"/>
              </a:spcBef>
              <a:buFontTx/>
              <a:buChar char="•"/>
            </a:pPr>
            <a:r>
              <a:rPr lang="en-US" sz="2000" dirty="0">
                <a:effectLst>
                  <a:outerShdw blurRad="38100" dist="38100" dir="2700000" algn="tl">
                    <a:srgbClr val="FFFFFF"/>
                  </a:outerShdw>
                </a:effectLst>
              </a:rPr>
              <a:t>Eventually-Spinning Jenny allows workers to work eight times faster in textile mills</a:t>
            </a:r>
          </a:p>
        </p:txBody>
      </p:sp>
    </p:spTree>
    <p:extLst>
      <p:ext uri="{BB962C8B-B14F-4D97-AF65-F5344CB8AC3E}">
        <p14:creationId xmlns:p14="http://schemas.microsoft.com/office/powerpoint/2010/main" val="158675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676</TotalTime>
  <Words>1127</Words>
  <Application>Microsoft Office PowerPoint</Application>
  <PresentationFormat>On-screen Show (4:3)</PresentationFormat>
  <Paragraphs>219</Paragraphs>
  <Slides>34</Slides>
  <Notes>7</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Industrialization 1700-1900</vt:lpstr>
      <vt:lpstr>So what are we talking about?</vt:lpstr>
      <vt:lpstr>Agricultural Revolution -1750’s</vt:lpstr>
      <vt:lpstr>Examples of Agricultural Innovation</vt:lpstr>
      <vt:lpstr>Why Britain?</vt:lpstr>
      <vt:lpstr>Cottage Industry</vt:lpstr>
      <vt:lpstr>Inventions Spur Industrialization</vt:lpstr>
      <vt:lpstr>Flying Shuttle- John Kay 1733</vt:lpstr>
      <vt:lpstr>Spinning Jenny- James Hargreave1764</vt:lpstr>
      <vt:lpstr>PowerPoint Presentation</vt:lpstr>
      <vt:lpstr>PowerPoint Presentation</vt:lpstr>
      <vt:lpstr>PowerPoint Presentation</vt:lpstr>
      <vt:lpstr>PowerPoint Presentation</vt:lpstr>
      <vt:lpstr>PowerPoint Presentation</vt:lpstr>
      <vt:lpstr>Power Sources</vt:lpstr>
      <vt:lpstr>Transportation</vt:lpstr>
      <vt:lpstr>Water Transportation</vt:lpstr>
      <vt:lpstr>PowerPoint Presentation</vt:lpstr>
      <vt:lpstr>Railroads</vt:lpstr>
      <vt:lpstr>PowerPoint Presentation</vt:lpstr>
      <vt:lpstr>PowerPoint Presentation</vt:lpstr>
      <vt:lpstr>PowerPoint Presentation</vt:lpstr>
      <vt:lpstr>PowerPoint Presentation</vt:lpstr>
      <vt:lpstr>PowerPoint Presentation</vt:lpstr>
      <vt:lpstr>No sanitation meant the streets were filled with trash</vt:lpstr>
      <vt:lpstr>The crowded, filthy slums were a breeding ground for diseases such as cholera</vt:lpstr>
      <vt:lpstr>1742 First Cotton Mills Opened in England</vt:lpstr>
      <vt:lpstr>Factory System</vt:lpstr>
      <vt:lpstr>PowerPoint Presentation</vt:lpstr>
      <vt:lpstr>Urbanization</vt:lpstr>
      <vt:lpstr>Living Conditions</vt:lpstr>
      <vt:lpstr>Social Class</vt:lpstr>
      <vt:lpstr>Positives and Negatives of Industrialization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Industrialization</dc:title>
  <dc:creator>Blanca Gonzalez</dc:creator>
  <cp:lastModifiedBy>Saint Viator</cp:lastModifiedBy>
  <cp:revision>17</cp:revision>
  <dcterms:created xsi:type="dcterms:W3CDTF">2014-02-26T02:55:21Z</dcterms:created>
  <dcterms:modified xsi:type="dcterms:W3CDTF">2014-02-26T14:41:47Z</dcterms:modified>
</cp:coreProperties>
</file>