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3" r:id="rId10"/>
    <p:sldId id="262" r:id="rId11"/>
    <p:sldId id="268" r:id="rId12"/>
    <p:sldId id="271" r:id="rId13"/>
    <p:sldId id="269" r:id="rId14"/>
    <p:sldId id="270" r:id="rId15"/>
    <p:sldId id="272" r:id="rId16"/>
    <p:sldId id="276" r:id="rId17"/>
    <p:sldId id="277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3E71-2A50-4651-AEBD-94C8F209EE7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4ACF-5472-4399-948A-6F2519E9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9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3E71-2A50-4651-AEBD-94C8F209EE7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4ACF-5472-4399-948A-6F2519E9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3E71-2A50-4651-AEBD-94C8F209EE7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4ACF-5472-4399-948A-6F2519E9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8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3E71-2A50-4651-AEBD-94C8F209EE7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4ACF-5472-4399-948A-6F2519E9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0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3E71-2A50-4651-AEBD-94C8F209EE7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4ACF-5472-4399-948A-6F2519E9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6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3E71-2A50-4651-AEBD-94C8F209EE7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4ACF-5472-4399-948A-6F2519E9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3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3E71-2A50-4651-AEBD-94C8F209EE7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4ACF-5472-4399-948A-6F2519E9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6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3E71-2A50-4651-AEBD-94C8F209EE7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4ACF-5472-4399-948A-6F2519E9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3E71-2A50-4651-AEBD-94C8F209EE7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4ACF-5472-4399-948A-6F2519E9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4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3E71-2A50-4651-AEBD-94C8F209EE7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4ACF-5472-4399-948A-6F2519E9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7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3E71-2A50-4651-AEBD-94C8F209EE7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4ACF-5472-4399-948A-6F2519E9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93E71-2A50-4651-AEBD-94C8F209EE7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4ACF-5472-4399-948A-6F2519E91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579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5" y="13771"/>
            <a:ext cx="9162435" cy="684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0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76200"/>
            <a:ext cx="9586500" cy="661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6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9"/>
            <a:ext cx="5562600" cy="68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228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Gallipoli Campaign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917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the US get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Unrestricted Submarine Warfare</a:t>
            </a:r>
          </a:p>
          <a:p>
            <a:pPr lvl="1"/>
            <a:r>
              <a:rPr lang="en-US" dirty="0" smtClean="0"/>
              <a:t>Lusitania (05/07/1915)</a:t>
            </a:r>
          </a:p>
          <a:p>
            <a:pPr lvl="1"/>
            <a:r>
              <a:rPr lang="en-US" dirty="0" smtClean="0"/>
              <a:t>Sinking of 3 US ships in 1917</a:t>
            </a:r>
          </a:p>
          <a:p>
            <a:r>
              <a:rPr lang="en-US" dirty="0" smtClean="0"/>
              <a:t>Zimmerman Note</a:t>
            </a:r>
          </a:p>
          <a:p>
            <a:pPr lvl="1"/>
            <a:r>
              <a:rPr lang="en-US" dirty="0" smtClean="0"/>
              <a:t>Final straw</a:t>
            </a:r>
          </a:p>
          <a:p>
            <a:pPr lvl="1"/>
            <a:r>
              <a:rPr lang="en-US" dirty="0" smtClean="0"/>
              <a:t>Congress declares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war on Germany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(1917)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77" y="3200400"/>
            <a:ext cx="52387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Propaganda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038600" cy="541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1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Propaganda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6794"/>
            <a:ext cx="7772400" cy="501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8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Withdraws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Czar Nicholas II steps down in 1917</a:t>
            </a:r>
          </a:p>
          <a:p>
            <a:r>
              <a:rPr lang="en-US" dirty="0" smtClean="0"/>
              <a:t>5.5 million casualties by 1917</a:t>
            </a:r>
          </a:p>
          <a:p>
            <a:r>
              <a:rPr lang="en-US" dirty="0" smtClean="0"/>
              <a:t>Army is tired</a:t>
            </a:r>
          </a:p>
          <a:p>
            <a:r>
              <a:rPr lang="en-US" dirty="0" smtClean="0"/>
              <a:t>Revolution occurs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Treaty of Brest-Litovsk (March 1918)</a:t>
            </a:r>
          </a:p>
          <a:p>
            <a:pPr lvl="1"/>
            <a:r>
              <a:rPr lang="en-US" dirty="0" smtClean="0"/>
              <a:t>Ends fighting between Russia and Germany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19" y="1295400"/>
            <a:ext cx="2286381" cy="308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2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of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entire generation of Europeans wiped out</a:t>
            </a:r>
          </a:p>
          <a:p>
            <a:pPr lvl="1"/>
            <a:r>
              <a:rPr lang="en-US" dirty="0" smtClean="0"/>
              <a:t>Approximately 8.5 million soldiers dead</a:t>
            </a:r>
          </a:p>
          <a:p>
            <a:pPr lvl="1"/>
            <a:r>
              <a:rPr lang="en-US" dirty="0" smtClean="0"/>
              <a:t>Another 21 million wounded</a:t>
            </a:r>
          </a:p>
          <a:p>
            <a:pPr lvl="1"/>
            <a:r>
              <a:rPr lang="en-US" dirty="0" smtClean="0"/>
              <a:t>Civilian deaths from starvation, disease, slaughter</a:t>
            </a:r>
          </a:p>
          <a:p>
            <a:r>
              <a:rPr lang="en-US" dirty="0" smtClean="0"/>
              <a:t>WWI costs $338 billion—drained treasuries of Europe</a:t>
            </a:r>
          </a:p>
          <a:p>
            <a:r>
              <a:rPr lang="en-US" dirty="0" smtClean="0"/>
              <a:t>Destroys landscape in Europe—homes, villages, farms</a:t>
            </a:r>
          </a:p>
          <a:p>
            <a:r>
              <a:rPr lang="en-US" dirty="0" smtClean="0"/>
              <a:t>Treaty of Versailles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1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8155"/>
            <a:ext cx="8763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1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Fourteen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 smtClean="0"/>
              <a:t>1 - 4</a:t>
            </a:r>
            <a:r>
              <a:rPr lang="en-US" dirty="0" smtClean="0"/>
              <a:t>: An end to secret treaties, freedom of the seas, free trade, and reduced national armies and navies (Demilitarization)</a:t>
            </a:r>
          </a:p>
          <a:p>
            <a:r>
              <a:rPr lang="en-US" sz="3900" b="1" dirty="0" smtClean="0"/>
              <a:t>5</a:t>
            </a:r>
            <a:r>
              <a:rPr lang="en-US" dirty="0" smtClean="0"/>
              <a:t>: Adjustment of colonial claims with fairness towards colonial peoples.</a:t>
            </a:r>
          </a:p>
          <a:p>
            <a:r>
              <a:rPr lang="en-US" sz="3900" b="1" dirty="0" smtClean="0"/>
              <a:t>6-13</a:t>
            </a:r>
            <a:r>
              <a:rPr lang="en-US" dirty="0" smtClean="0"/>
              <a:t>: Specific suggestions for changing borders and creating new nations (Self-Determination).</a:t>
            </a:r>
          </a:p>
          <a:p>
            <a:r>
              <a:rPr lang="en-US" sz="3900" b="1" dirty="0" smtClean="0"/>
              <a:t>14</a:t>
            </a:r>
            <a:r>
              <a:rPr lang="en-US" dirty="0" smtClean="0"/>
              <a:t>: a “General Association  of Nations” that could peacefully negotiate solutions to world conflicts (League </a:t>
            </a:r>
            <a:r>
              <a:rPr lang="en-US" smtClean="0"/>
              <a:t>of Nations)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8552"/>
            <a:ext cx="6629400" cy="658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3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71"/>
            <a:ext cx="9144000" cy="683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9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181600" cy="652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5" y="0"/>
            <a:ext cx="91808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224"/>
            <a:ext cx="8763000" cy="699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7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under Bismarck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Goal:  isolate France</a:t>
            </a:r>
          </a:p>
          <a:p>
            <a:endParaRPr lang="en-US" dirty="0"/>
          </a:p>
          <a:p>
            <a:r>
              <a:rPr lang="en-US" dirty="0" smtClean="0"/>
              <a:t>Form Dual Alliance with                           Austria-Hungary (1879)</a:t>
            </a:r>
          </a:p>
          <a:p>
            <a:endParaRPr lang="en-US" dirty="0"/>
          </a:p>
          <a:p>
            <a:r>
              <a:rPr lang="en-US" dirty="0" smtClean="0"/>
              <a:t>Form Triple Alliance with A-H, and Italy (1882)</a:t>
            </a:r>
          </a:p>
          <a:p>
            <a:endParaRPr lang="en-US" dirty="0"/>
          </a:p>
          <a:p>
            <a:r>
              <a:rPr lang="en-US" dirty="0" smtClean="0"/>
              <a:t>Treaty with Russia (1881)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51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Kaiser Wilhelm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Forces Bismarck to resign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--Wilhelm pretends to be upset (sly)</a:t>
            </a:r>
          </a:p>
          <a:p>
            <a:r>
              <a:rPr lang="en-US" dirty="0" smtClean="0"/>
              <a:t>Primary Source (1683)—What can you tell me about Wilhelm’s personality?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87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3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Wilhelm’s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Russia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Wilhelm lets treaty lapse in 1890 with Russia.</a:t>
            </a:r>
          </a:p>
          <a:p>
            <a:pPr lvl="1"/>
            <a:r>
              <a:rPr lang="en-US" dirty="0" smtClean="0"/>
              <a:t>Russia responds by forming an alliance w/ France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u="sng" dirty="0" smtClean="0"/>
              <a:t>Britain:</a:t>
            </a:r>
          </a:p>
          <a:p>
            <a:r>
              <a:rPr lang="en-US" smtClean="0"/>
              <a:t>Germany </a:t>
            </a:r>
            <a:r>
              <a:rPr lang="en-US" dirty="0" smtClean="0"/>
              <a:t>increases its shipbuilding (navy).</a:t>
            </a:r>
          </a:p>
          <a:p>
            <a:pPr lvl="1"/>
            <a:r>
              <a:rPr lang="en-US" dirty="0" smtClean="0"/>
              <a:t>Forces Britain to ally with Russia and France.</a:t>
            </a:r>
          </a:p>
        </p:txBody>
      </p:sp>
    </p:spTree>
    <p:extLst>
      <p:ext uri="{BB962C8B-B14F-4D97-AF65-F5344CB8AC3E}">
        <p14:creationId xmlns:p14="http://schemas.microsoft.com/office/powerpoint/2010/main" val="33346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Alliances form by 1907</a:t>
            </a:r>
            <a:endParaRPr lang="en-US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i="1" u="sng" dirty="0" smtClean="0"/>
              <a:t>Triple Alliance</a:t>
            </a:r>
            <a:endParaRPr lang="en-US" sz="4000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Germany</a:t>
            </a:r>
          </a:p>
          <a:p>
            <a:endParaRPr lang="en-US" sz="3600" dirty="0"/>
          </a:p>
          <a:p>
            <a:r>
              <a:rPr lang="en-US" sz="3600" dirty="0" smtClean="0"/>
              <a:t>Austria-Hungary</a:t>
            </a:r>
          </a:p>
          <a:p>
            <a:endParaRPr lang="en-US" sz="3600" dirty="0"/>
          </a:p>
          <a:p>
            <a:r>
              <a:rPr lang="en-US" sz="3600" dirty="0" smtClean="0"/>
              <a:t>Italy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000" i="1" u="sng" dirty="0" smtClean="0"/>
              <a:t>Triple Entente</a:t>
            </a:r>
            <a:endParaRPr lang="en-US" sz="4000" i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France</a:t>
            </a:r>
          </a:p>
          <a:p>
            <a:endParaRPr lang="en-US" sz="3600" dirty="0"/>
          </a:p>
          <a:p>
            <a:r>
              <a:rPr lang="en-US" sz="3600" dirty="0" smtClean="0"/>
              <a:t>Russia</a:t>
            </a:r>
          </a:p>
          <a:p>
            <a:endParaRPr lang="en-US" sz="3600" dirty="0"/>
          </a:p>
          <a:p>
            <a:r>
              <a:rPr lang="en-US" sz="3600" dirty="0" smtClean="0"/>
              <a:t>Britain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60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927"/>
            <a:ext cx="6172200" cy="713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289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Germany under Bismarck</vt:lpstr>
      <vt:lpstr>Kaiser Wilhelm II</vt:lpstr>
      <vt:lpstr>Wilhelm’s Actions</vt:lpstr>
      <vt:lpstr>Alliances form by 1907</vt:lpstr>
      <vt:lpstr>PowerPoint Presentation</vt:lpstr>
      <vt:lpstr>PowerPoint Presentation</vt:lpstr>
      <vt:lpstr>PowerPoint Presentation</vt:lpstr>
      <vt:lpstr>Why does the US get involved?</vt:lpstr>
      <vt:lpstr>WWI Propaganda</vt:lpstr>
      <vt:lpstr>WWI Propaganda</vt:lpstr>
      <vt:lpstr>Russia Withdraws</vt:lpstr>
      <vt:lpstr>Legacy of WWI</vt:lpstr>
      <vt:lpstr>PowerPoint Presentation</vt:lpstr>
      <vt:lpstr>Fourteen Points</vt:lpstr>
      <vt:lpstr>PowerPoint Presentation</vt:lpstr>
      <vt:lpstr>PowerPoint Presentation</vt:lpstr>
    </vt:vector>
  </TitlesOfParts>
  <Company>Saint Viator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Saint Viator</dc:creator>
  <cp:lastModifiedBy>Saint Viator</cp:lastModifiedBy>
  <cp:revision>18</cp:revision>
  <dcterms:created xsi:type="dcterms:W3CDTF">2014-04-24T15:32:30Z</dcterms:created>
  <dcterms:modified xsi:type="dcterms:W3CDTF">2014-04-30T14:51:31Z</dcterms:modified>
</cp:coreProperties>
</file>