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7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7E16833-E628-417D-AF42-78EF8E027A11}" type="datetimeFigureOut">
              <a:rPr lang="en-US" smtClean="0"/>
              <a:pPr/>
              <a:t>8/14/2012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2E0223A-2091-4088-8C24-05BBA814A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E16833-E628-417D-AF42-78EF8E027A11}" type="datetimeFigureOut">
              <a:rPr lang="en-US" smtClean="0"/>
              <a:pPr/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E0223A-2091-4088-8C24-05BBA814A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7E16833-E628-417D-AF42-78EF8E027A11}" type="datetimeFigureOut">
              <a:rPr lang="en-US" smtClean="0"/>
              <a:pPr/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2E0223A-2091-4088-8C24-05BBA814A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E16833-E628-417D-AF42-78EF8E027A11}" type="datetimeFigureOut">
              <a:rPr lang="en-US" smtClean="0"/>
              <a:pPr/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E0223A-2091-4088-8C24-05BBA814A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7E16833-E628-417D-AF42-78EF8E027A11}" type="datetimeFigureOut">
              <a:rPr lang="en-US" smtClean="0"/>
              <a:pPr/>
              <a:t>8/14/2012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2E0223A-2091-4088-8C24-05BBA814A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E16833-E628-417D-AF42-78EF8E027A11}" type="datetimeFigureOut">
              <a:rPr lang="en-US" smtClean="0"/>
              <a:pPr/>
              <a:t>8/14/2012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E0223A-2091-4088-8C24-05BBA814A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E16833-E628-417D-AF42-78EF8E027A11}" type="datetimeFigureOut">
              <a:rPr lang="en-US" smtClean="0"/>
              <a:pPr/>
              <a:t>8/14/2012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E0223A-2091-4088-8C24-05BBA814A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E16833-E628-417D-AF42-78EF8E027A11}" type="datetimeFigureOut">
              <a:rPr lang="en-US" smtClean="0"/>
              <a:pPr/>
              <a:t>8/14/2012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E0223A-2091-4088-8C24-05BBA814A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7E16833-E628-417D-AF42-78EF8E027A11}" type="datetimeFigureOut">
              <a:rPr lang="en-US" smtClean="0"/>
              <a:pPr/>
              <a:t>8/14/2012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E0223A-2091-4088-8C24-05BBA814A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E16833-E628-417D-AF42-78EF8E027A11}" type="datetimeFigureOut">
              <a:rPr lang="en-US" smtClean="0"/>
              <a:pPr/>
              <a:t>8/14/2012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E0223A-2091-4088-8C24-05BBA814A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E16833-E628-417D-AF42-78EF8E027A11}" type="datetimeFigureOut">
              <a:rPr lang="en-US" smtClean="0"/>
              <a:pPr/>
              <a:t>8/14/2012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E0223A-2091-4088-8C24-05BBA814AA2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7E16833-E628-417D-AF42-78EF8E027A11}" type="datetimeFigureOut">
              <a:rPr lang="en-US" smtClean="0"/>
              <a:pPr/>
              <a:t>8/14/2012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2E0223A-2091-4088-8C24-05BBA814AA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mailto:baldwin@wcs.k12.va.u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English 11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Welcome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upcoming 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 </a:t>
            </a:r>
            <a:r>
              <a:rPr lang="en-US" i="1" dirty="0" smtClean="0"/>
              <a:t>The Crucible</a:t>
            </a:r>
          </a:p>
          <a:p>
            <a:r>
              <a:rPr lang="en-US" dirty="0" smtClean="0"/>
              <a:t>Research careers and colleges</a:t>
            </a:r>
          </a:p>
          <a:p>
            <a:r>
              <a:rPr lang="en-US" dirty="0" smtClean="0"/>
              <a:t>Read </a:t>
            </a:r>
            <a:r>
              <a:rPr lang="en-US" i="1" dirty="0" smtClean="0"/>
              <a:t>Of Mice and Men</a:t>
            </a:r>
          </a:p>
          <a:p>
            <a:r>
              <a:rPr lang="en-US" dirty="0" smtClean="0"/>
              <a:t>Learn literary terms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Be Successful . . 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Stop </a:t>
            </a:r>
            <a:r>
              <a:rPr lang="en-US" dirty="0"/>
              <a:t>making excuses – this is YOUR life.  Take control of it. Teachers cannot “rewire” your brain so you learn; </a:t>
            </a:r>
            <a:r>
              <a:rPr lang="en-US" b="1" i="1" u="sng" dirty="0"/>
              <a:t>you</a:t>
            </a:r>
            <a:r>
              <a:rPr lang="en-US" dirty="0"/>
              <a:t> have to work hard to learn new material, too.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Successful . . 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Don’t ask for “extra credit.”  It’s only “extra” if you’ve done all the </a:t>
            </a:r>
            <a:r>
              <a:rPr lang="en-US" b="1" i="1" u="sng" dirty="0" smtClean="0"/>
              <a:t>required</a:t>
            </a:r>
            <a:r>
              <a:rPr lang="en-US" dirty="0" smtClean="0"/>
              <a:t> work.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Successful . . 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Complete all the required work to </a:t>
            </a:r>
            <a:r>
              <a:rPr lang="en-US" b="1" i="1" u="sng" dirty="0" smtClean="0"/>
              <a:t>the best</a:t>
            </a:r>
            <a:r>
              <a:rPr lang="en-US" dirty="0" smtClean="0"/>
              <a:t> of your ability and turn it in </a:t>
            </a:r>
            <a:r>
              <a:rPr lang="en-US" b="1" i="1" u="sng" dirty="0" smtClean="0"/>
              <a:t>on time</a:t>
            </a:r>
            <a:r>
              <a:rPr lang="en-US" dirty="0" smtClean="0"/>
              <a:t>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Successful . . 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Ask questions in class. Take the time to </a:t>
            </a:r>
            <a:r>
              <a:rPr lang="en-US" b="1" i="1" u="sng" dirty="0" smtClean="0"/>
              <a:t>proofread</a:t>
            </a:r>
            <a:r>
              <a:rPr lang="en-US" dirty="0" smtClean="0"/>
              <a:t> all your assignments.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Successful . . 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i="1" u="sng" dirty="0" smtClean="0"/>
              <a:t>Avoid procrastinating</a:t>
            </a:r>
            <a:r>
              <a:rPr lang="en-US" dirty="0" smtClean="0"/>
              <a:t> if that doesn’t work for you.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Successful . . 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i="1" u="sng" dirty="0" smtClean="0"/>
              <a:t>Manage your time</a:t>
            </a:r>
            <a:r>
              <a:rPr lang="en-US" dirty="0" smtClean="0"/>
              <a:t> with some sort of agenda.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Successful . . 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Cheating is a temporary fix.  In the long run, </a:t>
            </a:r>
            <a:r>
              <a:rPr lang="en-US" b="1" i="1" u="sng" dirty="0" smtClean="0"/>
              <a:t>cheating makes you dumb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Successful . . 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If you are absent, do your make-up work </a:t>
            </a:r>
            <a:r>
              <a:rPr lang="en-US" b="1" i="1" u="sng" dirty="0" smtClean="0"/>
              <a:t>immediately</a:t>
            </a:r>
            <a:r>
              <a:rPr lang="en-US" dirty="0" smtClean="0"/>
              <a:t> upon your return.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Email – </a:t>
            </a:r>
            <a:r>
              <a:rPr lang="en-US" dirty="0" smtClean="0">
                <a:hlinkClick r:id="rId2"/>
              </a:rPr>
              <a:t>baldwin@wcs.k12.va.us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Check my </a:t>
            </a:r>
            <a:r>
              <a:rPr lang="en-US" dirty="0" err="1" smtClean="0"/>
              <a:t>Moodle</a:t>
            </a:r>
            <a:r>
              <a:rPr lang="en-US" dirty="0" smtClean="0"/>
              <a:t> page for course information and assignments.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this class?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5638800"/>
            <a:ext cx="352044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English 11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178808" y="5638800"/>
            <a:ext cx="352044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Our Goals for the Class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1"/>
            <a:r>
              <a:rPr lang="en-US" dirty="0" smtClean="0"/>
              <a:t>You will </a:t>
            </a:r>
            <a:r>
              <a:rPr lang="en-US" dirty="0" smtClean="0">
                <a:solidFill>
                  <a:schemeClr val="tx2"/>
                </a:solidFill>
              </a:rPr>
              <a:t>pass</a:t>
            </a:r>
            <a:r>
              <a:rPr lang="en-US" dirty="0" smtClean="0"/>
              <a:t> the Reading SOL test</a:t>
            </a:r>
          </a:p>
          <a:p>
            <a:pPr lvl="1"/>
            <a:r>
              <a:rPr lang="en-US" dirty="0" smtClean="0"/>
              <a:t>You will </a:t>
            </a:r>
            <a:r>
              <a:rPr lang="en-US" dirty="0" smtClean="0">
                <a:solidFill>
                  <a:schemeClr val="tx2"/>
                </a:solidFill>
              </a:rPr>
              <a:t>read </a:t>
            </a:r>
            <a:r>
              <a:rPr lang="en-US" dirty="0" smtClean="0"/>
              <a:t>short stories, poetry, essays, and drama</a:t>
            </a:r>
          </a:p>
          <a:p>
            <a:pPr lvl="1"/>
            <a:r>
              <a:rPr lang="en-US" dirty="0" smtClean="0"/>
              <a:t>You will </a:t>
            </a:r>
            <a:r>
              <a:rPr lang="en-US" dirty="0" smtClean="0">
                <a:solidFill>
                  <a:schemeClr val="tx2"/>
                </a:solidFill>
              </a:rPr>
              <a:t>write</a:t>
            </a:r>
            <a:r>
              <a:rPr lang="en-US" dirty="0" smtClean="0"/>
              <a:t> 5 paragraph essays</a:t>
            </a:r>
          </a:p>
          <a:p>
            <a:pPr lvl="1"/>
            <a:r>
              <a:rPr lang="en-US" dirty="0" smtClean="0"/>
              <a:t>You will </a:t>
            </a:r>
            <a:r>
              <a:rPr lang="en-US" dirty="0" smtClean="0">
                <a:solidFill>
                  <a:schemeClr val="tx2"/>
                </a:solidFill>
              </a:rPr>
              <a:t>conduct</a:t>
            </a:r>
            <a:r>
              <a:rPr lang="en-US" dirty="0" smtClean="0"/>
              <a:t> research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To develop research skills</a:t>
            </a:r>
          </a:p>
          <a:p>
            <a:pPr lvl="1"/>
            <a:r>
              <a:rPr lang="en-US" dirty="0" smtClean="0"/>
              <a:t>To recognize the development of American culture through literature </a:t>
            </a:r>
          </a:p>
          <a:p>
            <a:pPr lvl="1"/>
            <a:r>
              <a:rPr lang="en-US" dirty="0" smtClean="0"/>
              <a:t>To recognize literary elements</a:t>
            </a:r>
          </a:p>
          <a:p>
            <a:pPr lvl="1"/>
            <a:r>
              <a:rPr lang="en-US" dirty="0" smtClean="0"/>
              <a:t>To be creative and have fun</a:t>
            </a:r>
          </a:p>
          <a:p>
            <a:pPr lvl="1"/>
            <a:r>
              <a:rPr lang="en-US" dirty="0" smtClean="0"/>
              <a:t>To always do our very best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lined paper</a:t>
            </a:r>
          </a:p>
          <a:p>
            <a:r>
              <a:rPr lang="en-US" dirty="0" smtClean="0"/>
              <a:t>pen </a:t>
            </a:r>
            <a:r>
              <a:rPr lang="en-US" dirty="0"/>
              <a:t>and </a:t>
            </a:r>
            <a:r>
              <a:rPr lang="en-US" dirty="0" smtClean="0"/>
              <a:t>pencil</a:t>
            </a:r>
          </a:p>
          <a:p>
            <a:r>
              <a:rPr lang="en-US" dirty="0" smtClean="0"/>
              <a:t>three-ring </a:t>
            </a:r>
            <a:r>
              <a:rPr lang="en-US" dirty="0"/>
              <a:t>binder (for English only</a:t>
            </a:r>
            <a:r>
              <a:rPr lang="en-US" dirty="0" smtClean="0"/>
              <a:t>)</a:t>
            </a:r>
          </a:p>
          <a:p>
            <a:r>
              <a:rPr lang="en-US" dirty="0" smtClean="0"/>
              <a:t>Optional </a:t>
            </a:r>
            <a:r>
              <a:rPr lang="en-US" dirty="0"/>
              <a:t>but helpful:  highlighters, colored pens, ruled index cards, and a thesaurus. </a:t>
            </a:r>
            <a:endParaRPr lang="en-US" dirty="0" smtClean="0"/>
          </a:p>
          <a:p>
            <a:r>
              <a:rPr lang="en-US" dirty="0" smtClean="0"/>
              <a:t>Workbook and textbook are to be kept in the classroom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Completed Work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All class work must be completed in blue or black ink.  Typed work is acceptable and, for formal essays, required. </a:t>
            </a:r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/>
              <a:t>class work must have a heading as follows:</a:t>
            </a:r>
          </a:p>
          <a:p>
            <a:pPr lvl="1"/>
            <a:r>
              <a:rPr lang="en-US" dirty="0"/>
              <a:t>Name</a:t>
            </a:r>
          </a:p>
          <a:p>
            <a:pPr lvl="1"/>
            <a:r>
              <a:rPr lang="en-US" dirty="0"/>
              <a:t>Period</a:t>
            </a:r>
          </a:p>
          <a:p>
            <a:pPr lvl="1"/>
            <a:r>
              <a:rPr lang="en-US" dirty="0"/>
              <a:t>Date</a:t>
            </a:r>
          </a:p>
          <a:p>
            <a:pPr lvl="1"/>
            <a:r>
              <a:rPr lang="en-US" dirty="0"/>
              <a:t>Title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Classroom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1.  Respect all people, as well as their words and belongings.  </a:t>
            </a:r>
          </a:p>
          <a:p>
            <a:pPr>
              <a:buNone/>
            </a:pPr>
            <a:r>
              <a:rPr lang="en-US" dirty="0"/>
              <a:t>2.  Do not use profanity, insult others, or speak crudely/hatefully.</a:t>
            </a:r>
          </a:p>
          <a:p>
            <a:pPr>
              <a:buNone/>
            </a:pPr>
            <a:r>
              <a:rPr lang="en-US" dirty="0"/>
              <a:t>3.  Bring all materials to class.</a:t>
            </a:r>
          </a:p>
          <a:p>
            <a:pPr>
              <a:buNone/>
            </a:pPr>
            <a:r>
              <a:rPr lang="en-US" dirty="0"/>
              <a:t>4.  No “grooming,” or wearing hats/sunglasses during class.  </a:t>
            </a:r>
          </a:p>
          <a:p>
            <a:pPr>
              <a:buNone/>
            </a:pPr>
            <a:r>
              <a:rPr lang="en-US" dirty="0"/>
              <a:t>5.  HHS dress code, electronic devices policy, and all school rules will be strictly enforced.</a:t>
            </a:r>
          </a:p>
          <a:p>
            <a:pPr>
              <a:buNone/>
            </a:pPr>
            <a:r>
              <a:rPr lang="en-US" dirty="0"/>
              <a:t>6.  Please do not ask to leave the classroom unless it is an emergency.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 form of cheating or plagiarism will </a:t>
            </a:r>
            <a:r>
              <a:rPr lang="en-US" dirty="0" smtClean="0">
                <a:solidFill>
                  <a:schemeClr val="tx2"/>
                </a:solidFill>
              </a:rPr>
              <a:t>NOT</a:t>
            </a:r>
            <a:r>
              <a:rPr lang="en-US" dirty="0" smtClean="0"/>
              <a:t> be tolerated.</a:t>
            </a:r>
          </a:p>
          <a:p>
            <a:r>
              <a:rPr lang="en-US" i="1" dirty="0"/>
              <a:t>Consequences:</a:t>
            </a:r>
            <a:endParaRPr lang="en-US" sz="4800" dirty="0"/>
          </a:p>
          <a:p>
            <a:pPr lvl="1"/>
            <a:r>
              <a:rPr lang="en-US" i="1" dirty="0"/>
              <a:t>1</a:t>
            </a:r>
            <a:r>
              <a:rPr lang="en-US" i="1" baseline="30000" dirty="0"/>
              <a:t>st</a:t>
            </a:r>
            <a:r>
              <a:rPr lang="en-US" i="1" dirty="0"/>
              <a:t> Offense:  zero on the assignment / cannot be made up or replaced, parent notification, NHS notification</a:t>
            </a:r>
            <a:endParaRPr lang="en-US" sz="4400" dirty="0"/>
          </a:p>
          <a:p>
            <a:pPr lvl="1"/>
            <a:r>
              <a:rPr lang="en-US" i="1" dirty="0"/>
              <a:t>2</a:t>
            </a:r>
            <a:r>
              <a:rPr lang="en-US" i="1" baseline="30000" dirty="0"/>
              <a:t>nd</a:t>
            </a:r>
            <a:r>
              <a:rPr lang="en-US" i="1" dirty="0"/>
              <a:t> Offense:  zero on the assignment / cannot be made up or replaced, conference with parents and administration, possible failure for grading period</a:t>
            </a:r>
            <a:endParaRPr lang="en-US" sz="4400" dirty="0"/>
          </a:p>
          <a:p>
            <a:pPr lvl="1"/>
            <a:r>
              <a:rPr lang="en-US" i="1" dirty="0"/>
              <a:t>3</a:t>
            </a:r>
            <a:r>
              <a:rPr lang="en-US" i="1" baseline="30000" dirty="0"/>
              <a:t>rd</a:t>
            </a:r>
            <a:r>
              <a:rPr lang="en-US" i="1" dirty="0"/>
              <a:t> Offense:  removal from class</a:t>
            </a:r>
            <a:endParaRPr lang="en-US" sz="4400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Grades will be given out on a point basis. To calculate your grade, divide your total by the total number of points possible.</a:t>
            </a:r>
          </a:p>
          <a:p>
            <a:endParaRPr lang="en-US" dirty="0"/>
          </a:p>
          <a:p>
            <a:r>
              <a:rPr lang="en-US" dirty="0"/>
              <a:t>If you need to know your grade, please see me before or after school, or check </a:t>
            </a:r>
            <a:r>
              <a:rPr lang="en-US" dirty="0" err="1"/>
              <a:t>PowerSchool</a:t>
            </a:r>
            <a:r>
              <a:rPr lang="en-US" dirty="0"/>
              <a:t> at any time. I will not administer grades during passing periods or during class.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Make-Up Work Policy:  </a:t>
            </a:r>
            <a:r>
              <a:rPr lang="en-US" i="1" dirty="0"/>
              <a:t>Homework, Class Work, Tests, and Quizzes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If you don’t do it and turn it in, </a:t>
            </a:r>
            <a:r>
              <a:rPr lang="en-US" dirty="0" smtClean="0">
                <a:solidFill>
                  <a:schemeClr val="tx2"/>
                </a:solidFill>
              </a:rPr>
              <a:t>I can’t grade it</a:t>
            </a:r>
            <a:r>
              <a:rPr lang="en-US" dirty="0" smtClean="0"/>
              <a:t>.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chemeClr val="tx2"/>
                </a:solidFill>
              </a:rPr>
              <a:t>2. </a:t>
            </a:r>
            <a:r>
              <a:rPr lang="en-US" dirty="0" smtClean="0"/>
              <a:t>I </a:t>
            </a:r>
            <a:r>
              <a:rPr lang="en-US" dirty="0"/>
              <a:t>will not chase you down to remind you to make up </a:t>
            </a:r>
            <a:r>
              <a:rPr lang="en-US" dirty="0" smtClean="0"/>
              <a:t>work – it is </a:t>
            </a:r>
            <a:r>
              <a:rPr lang="en-US" dirty="0" smtClean="0">
                <a:solidFill>
                  <a:schemeClr val="tx2"/>
                </a:solidFill>
              </a:rPr>
              <a:t>YOUR</a:t>
            </a:r>
            <a:r>
              <a:rPr lang="en-US" dirty="0" smtClean="0"/>
              <a:t> responsibility to ask for make up work and do it.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3.  </a:t>
            </a:r>
            <a:r>
              <a:rPr lang="en-US" dirty="0" smtClean="0"/>
              <a:t>Assignments </a:t>
            </a:r>
            <a:r>
              <a:rPr lang="en-US" dirty="0"/>
              <a:t>due on the day you were absent will be expected </a:t>
            </a:r>
            <a:r>
              <a:rPr lang="en-US" dirty="0">
                <a:solidFill>
                  <a:schemeClr val="tx2"/>
                </a:solidFill>
              </a:rPr>
              <a:t>the day you return</a:t>
            </a:r>
            <a:r>
              <a:rPr lang="en-US" dirty="0"/>
              <a:t>. 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4. </a:t>
            </a:r>
            <a:r>
              <a:rPr lang="en-US" dirty="0" smtClean="0"/>
              <a:t>If </a:t>
            </a:r>
            <a:r>
              <a:rPr lang="en-US" dirty="0"/>
              <a:t>you miss class on the day of a pop quiz or a class discussion that is worth points, you </a:t>
            </a:r>
            <a:r>
              <a:rPr lang="en-US" dirty="0">
                <a:solidFill>
                  <a:schemeClr val="tx2"/>
                </a:solidFill>
              </a:rPr>
              <a:t>will not </a:t>
            </a:r>
            <a:r>
              <a:rPr lang="en-US" dirty="0"/>
              <a:t>be able to make up these points.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Make-Up Work Policy:  </a:t>
            </a:r>
            <a:r>
              <a:rPr lang="en-US" i="1" dirty="0"/>
              <a:t>Essays, Presentations, and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If </a:t>
            </a:r>
            <a:r>
              <a:rPr lang="en-US" dirty="0"/>
              <a:t>a major project or paper is not turned in on or before a due date, regardless of your attendance in the class, the assignment will </a:t>
            </a:r>
            <a:r>
              <a:rPr lang="en-US" dirty="0">
                <a:solidFill>
                  <a:schemeClr val="tx2"/>
                </a:solidFill>
              </a:rPr>
              <a:t>NOT BE ACCEPTED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You</a:t>
            </a:r>
            <a:r>
              <a:rPr lang="en-US" dirty="0"/>
              <a:t>, the student, are responsible for timely submission of your work. </a:t>
            </a:r>
            <a:r>
              <a:rPr lang="en-US" dirty="0">
                <a:solidFill>
                  <a:schemeClr val="tx2"/>
                </a:solidFill>
              </a:rPr>
              <a:t>Emailed</a:t>
            </a:r>
            <a:r>
              <a:rPr lang="en-US" dirty="0"/>
              <a:t> assignments will be accepted, but they must be submitted on or before the due date and time.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1502</TotalTime>
  <Words>772</Words>
  <Application>Microsoft Office PowerPoint</Application>
  <PresentationFormat>On-screen Show (4:3)</PresentationFormat>
  <Paragraphs>77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Opulent</vt:lpstr>
      <vt:lpstr>English 11</vt:lpstr>
      <vt:lpstr>What is this class?</vt:lpstr>
      <vt:lpstr>Class Materials</vt:lpstr>
      <vt:lpstr>Completed Work Requirements</vt:lpstr>
      <vt:lpstr>Classroom Management</vt:lpstr>
      <vt:lpstr>Academic Integrity</vt:lpstr>
      <vt:lpstr>Grading</vt:lpstr>
      <vt:lpstr>Make-Up Work Policy:  Homework, Class Work, Tests, and Quizzes </vt:lpstr>
      <vt:lpstr>Make-Up Work Policy:  Essays, Presentations, and Projects</vt:lpstr>
      <vt:lpstr>Examples of upcoming assignments</vt:lpstr>
      <vt:lpstr>To Be Successful . . . </vt:lpstr>
      <vt:lpstr>To Be Successful . . . </vt:lpstr>
      <vt:lpstr>To Be Successful . . . </vt:lpstr>
      <vt:lpstr>To Be Successful . . . </vt:lpstr>
      <vt:lpstr>To Be Successful . . . </vt:lpstr>
      <vt:lpstr>To Be Successful . . . </vt:lpstr>
      <vt:lpstr>To Be Successful . . . </vt:lpstr>
      <vt:lpstr>To Be Successful . . . </vt:lpstr>
      <vt:lpstr>Contact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</dc:title>
  <dc:creator>user</dc:creator>
  <cp:lastModifiedBy>user</cp:lastModifiedBy>
  <cp:revision>6</cp:revision>
  <dcterms:created xsi:type="dcterms:W3CDTF">2012-08-11T01:25:45Z</dcterms:created>
  <dcterms:modified xsi:type="dcterms:W3CDTF">2012-08-14T17:29:20Z</dcterms:modified>
</cp:coreProperties>
</file>