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3" r:id="rId38"/>
    <p:sldId id="308" r:id="rId39"/>
    <p:sldId id="309" r:id="rId40"/>
    <p:sldId id="310" r:id="rId41"/>
    <p:sldId id="297" r:id="rId42"/>
    <p:sldId id="298" r:id="rId43"/>
    <p:sldId id="299" r:id="rId44"/>
    <p:sldId id="300" r:id="rId45"/>
    <p:sldId id="302" r:id="rId46"/>
    <p:sldId id="303" r:id="rId47"/>
    <p:sldId id="305" r:id="rId48"/>
    <p:sldId id="304" r:id="rId49"/>
    <p:sldId id="306" r:id="rId50"/>
    <p:sldId id="301" r:id="rId51"/>
    <p:sldId id="307" r:id="rId52"/>
    <p:sldId id="311" r:id="rId53"/>
    <p:sldId id="312" r:id="rId54"/>
    <p:sldId id="313" r:id="rId55"/>
    <p:sldId id="314" r:id="rId56"/>
  </p:sldIdLst>
  <p:sldSz cx="10160000" cy="7620000"/>
  <p:notesSz cx="70104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61" d="100"/>
          <a:sy n="61" d="100"/>
        </p:scale>
        <p:origin x="-246" y="-84"/>
      </p:cViewPr>
      <p:guideLst>
        <p:guide orient="horz" pos="2400"/>
        <p:guide pos="320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701040" y="4415790"/>
            <a:ext cx="5608320" cy="4183380"/>
          </a:xfrm>
          <a:prstGeom prst="rect">
            <a:avLst/>
          </a:prstGeom>
          <a:noFill/>
          <a:ln>
            <a:noFill/>
          </a:ln>
        </p:spPr>
        <p:txBody>
          <a:bodyPr lIns="83846" tIns="83846" rIns="83846" bIns="83846"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xmlns="" val="379849313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Shape 2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 name="Shape 23"/>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2458744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7" name="Shape 77"/>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249345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2" name="Shape 82"/>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2121953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4225787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780943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741067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3258120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3570721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8" name="Shape 118"/>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1270932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3928366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392891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Shape 3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 name="Shape 31"/>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347891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3618093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9" name="Shape 139"/>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353129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3946004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3759335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1729821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964334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79267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1075240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477872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979077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 name="Shape 39"/>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2869850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2052563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2049678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1922593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1816376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 name="Shape 46"/>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2933083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 name="Shape 51"/>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9171216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552106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4027615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 name="Shape 62"/>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2945032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3673536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 name="Shape 72"/>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sz="1300"/>
          </a:p>
        </p:txBody>
      </p:sp>
    </p:spTree>
    <p:extLst>
      <p:ext uri="{BB962C8B-B14F-4D97-AF65-F5344CB8AC3E}">
        <p14:creationId xmlns:p14="http://schemas.microsoft.com/office/powerpoint/2010/main" xmlns="" val="1688481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
        <p:cNvGrpSpPr/>
        <p:nvPr/>
      </p:nvGrpSpPr>
      <p:grpSpPr>
        <a:xfrm>
          <a:off x="0" y="0"/>
          <a:ext cx="0" cy="0"/>
          <a:chOff x="0" y="0"/>
          <a:chExt cx="0" cy="0"/>
        </a:xfrm>
      </p:grpSpPr>
      <p:sp>
        <p:nvSpPr>
          <p:cNvPr id="7" name="Shape 7"/>
          <p:cNvSpPr txBox="1">
            <a:spLocks noGrp="1"/>
          </p:cNvSpPr>
          <p:nvPr>
            <p:ph type="ctrTitle"/>
          </p:nvPr>
        </p:nvSpPr>
        <p:spPr>
          <a:xfrm>
            <a:off x="914400" y="3048000"/>
            <a:ext cx="8331200" cy="1219199"/>
          </a:xfrm>
          <a:prstGeom prst="rect">
            <a:avLst/>
          </a:prstGeom>
          <a:noFill/>
          <a:ln>
            <a:noFill/>
          </a:ln>
        </p:spPr>
        <p:txBody>
          <a:bodyPr lIns="91425" tIns="91425" rIns="91425" bIns="91425" anchor="t"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8" name="Shape 8"/>
          <p:cNvSpPr txBox="1">
            <a:spLocks noGrp="1"/>
          </p:cNvSpPr>
          <p:nvPr>
            <p:ph type="subTitle" idx="1"/>
          </p:nvPr>
        </p:nvSpPr>
        <p:spPr>
          <a:xfrm>
            <a:off x="1828800" y="4572000"/>
            <a:ext cx="6502399" cy="914400"/>
          </a:xfrm>
          <a:prstGeom prst="rect">
            <a:avLst/>
          </a:prstGeom>
          <a:noFill/>
          <a:ln>
            <a:noFill/>
          </a:ln>
        </p:spPr>
        <p:txBody>
          <a:bodyPr lIns="91425" tIns="91425" rIns="91425" bIns="91425" anchor="t" anchorCtr="0"/>
          <a:lstStyle>
            <a:lvl1pPr algn="ctr">
              <a:spcBef>
                <a:spcPts val="0"/>
              </a:spcBef>
              <a:buSzPct val="100000"/>
              <a:defRPr sz="3200"/>
            </a:lvl1pPr>
            <a:lvl2pPr algn="ctr">
              <a:spcBef>
                <a:spcPts val="0"/>
              </a:spcBef>
              <a:buSzPct val="100000"/>
              <a:defRPr sz="3200"/>
            </a:lvl2pPr>
            <a:lvl3pPr algn="ctr">
              <a:spcBef>
                <a:spcPts val="0"/>
              </a:spcBef>
              <a:buSzPct val="100000"/>
              <a:defRPr sz="3200"/>
            </a:lvl3pPr>
            <a:lvl4pPr algn="ctr">
              <a:spcBef>
                <a:spcPts val="0"/>
              </a:spcBef>
              <a:buSzPct val="100000"/>
              <a:defRPr sz="3200"/>
            </a:lvl4pPr>
            <a:lvl5pPr algn="ctr">
              <a:spcBef>
                <a:spcPts val="0"/>
              </a:spcBef>
              <a:buSzPct val="100000"/>
              <a:defRPr sz="3200"/>
            </a:lvl5pPr>
            <a:lvl6pPr algn="ctr">
              <a:spcBef>
                <a:spcPts val="0"/>
              </a:spcBef>
              <a:buSzPct val="100000"/>
              <a:defRPr sz="3200"/>
            </a:lvl6pPr>
            <a:lvl7pPr algn="ctr">
              <a:spcBef>
                <a:spcPts val="0"/>
              </a:spcBef>
              <a:buSzPct val="100000"/>
              <a:defRPr sz="3200"/>
            </a:lvl7pPr>
            <a:lvl8pPr algn="ctr">
              <a:spcBef>
                <a:spcPts val="0"/>
              </a:spcBef>
              <a:buSzPct val="100000"/>
              <a:defRPr sz="3200"/>
            </a:lvl8pPr>
            <a:lvl9pPr algn="ctr">
              <a:spcBef>
                <a:spcPts val="0"/>
              </a:spcBef>
              <a:buSzPct val="100000"/>
              <a:defRPr sz="3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04800" y="304800"/>
            <a:ext cx="9550400" cy="914400"/>
          </a:xfrm>
          <a:prstGeom prst="rect">
            <a:avLst/>
          </a:prstGeom>
          <a:noFill/>
          <a:ln>
            <a:noFill/>
          </a:ln>
        </p:spPr>
        <p:txBody>
          <a:bodyPr lIns="91425" tIns="91425" rIns="91425" bIns="91425" anchor="t" anchorCtr="0"/>
          <a:lstStyle>
            <a:lvl1pPr>
              <a:spcBef>
                <a:spcPts val="0"/>
              </a:spcBef>
              <a:buSzPct val="99224"/>
              <a:defRPr sz="4266"/>
            </a:lvl1pPr>
            <a:lvl2pPr>
              <a:spcBef>
                <a:spcPts val="0"/>
              </a:spcBef>
              <a:buSzPct val="99224"/>
              <a:defRPr sz="4266"/>
            </a:lvl2pPr>
            <a:lvl3pPr>
              <a:spcBef>
                <a:spcPts val="0"/>
              </a:spcBef>
              <a:buSzPct val="99224"/>
              <a:defRPr sz="4266"/>
            </a:lvl3pPr>
            <a:lvl4pPr>
              <a:spcBef>
                <a:spcPts val="0"/>
              </a:spcBef>
              <a:buSzPct val="99224"/>
              <a:defRPr sz="4266"/>
            </a:lvl4pPr>
            <a:lvl5pPr>
              <a:spcBef>
                <a:spcPts val="0"/>
              </a:spcBef>
              <a:buSzPct val="99224"/>
              <a:defRPr sz="4266"/>
            </a:lvl5pPr>
            <a:lvl6pPr>
              <a:spcBef>
                <a:spcPts val="0"/>
              </a:spcBef>
              <a:buSzPct val="99224"/>
              <a:defRPr sz="4266"/>
            </a:lvl6pPr>
            <a:lvl7pPr>
              <a:spcBef>
                <a:spcPts val="0"/>
              </a:spcBef>
              <a:buSzPct val="99224"/>
              <a:defRPr sz="4266"/>
            </a:lvl7pPr>
            <a:lvl8pPr>
              <a:spcBef>
                <a:spcPts val="0"/>
              </a:spcBef>
              <a:buSzPct val="99224"/>
              <a:defRPr sz="4266"/>
            </a:lvl8pPr>
            <a:lvl9pPr>
              <a:spcBef>
                <a:spcPts val="0"/>
              </a:spcBef>
              <a:buSzPct val="99224"/>
              <a:defRPr sz="4266"/>
            </a:lvl9pPr>
          </a:lstStyle>
          <a:p>
            <a:endParaRPr/>
          </a:p>
        </p:txBody>
      </p:sp>
      <p:sp>
        <p:nvSpPr>
          <p:cNvPr id="11" name="Shape 11"/>
          <p:cNvSpPr txBox="1">
            <a:spLocks noGrp="1"/>
          </p:cNvSpPr>
          <p:nvPr>
            <p:ph type="body" idx="1"/>
          </p:nvPr>
        </p:nvSpPr>
        <p:spPr>
          <a:xfrm>
            <a:off x="304800" y="1828800"/>
            <a:ext cx="9550400" cy="5486399"/>
          </a:xfrm>
          <a:prstGeom prst="rect">
            <a:avLst/>
          </a:prstGeom>
          <a:noFill/>
          <a:ln>
            <a:noFill/>
          </a:ln>
        </p:spPr>
        <p:txBody>
          <a:bodyPr lIns="91425" tIns="91425" rIns="91425" bIns="91425" anchor="t" anchorCtr="0"/>
          <a:lstStyle>
            <a:lvl1pPr>
              <a:spcBef>
                <a:spcPts val="0"/>
              </a:spcBef>
              <a:buSzPct val="98765"/>
              <a:defRPr sz="2666"/>
            </a:lvl1pPr>
            <a:lvl2pPr>
              <a:spcBef>
                <a:spcPts val="0"/>
              </a:spcBef>
              <a:buSzPct val="98765"/>
              <a:defRPr sz="2666"/>
            </a:lvl2pPr>
            <a:lvl3pPr>
              <a:spcBef>
                <a:spcPts val="0"/>
              </a:spcBef>
              <a:buSzPct val="98765"/>
              <a:defRPr sz="2666"/>
            </a:lvl3pPr>
            <a:lvl4pPr>
              <a:spcBef>
                <a:spcPts val="0"/>
              </a:spcBef>
              <a:buSzPct val="98765"/>
              <a:defRPr sz="2666"/>
            </a:lvl4pPr>
            <a:lvl5pPr>
              <a:spcBef>
                <a:spcPts val="0"/>
              </a:spcBef>
              <a:buSzPct val="98765"/>
              <a:defRPr sz="2666"/>
            </a:lvl5pPr>
            <a:lvl6pPr>
              <a:spcBef>
                <a:spcPts val="0"/>
              </a:spcBef>
              <a:buSzPct val="98765"/>
              <a:defRPr sz="2666"/>
            </a:lvl6pPr>
            <a:lvl7pPr>
              <a:spcBef>
                <a:spcPts val="0"/>
              </a:spcBef>
              <a:buSzPct val="98765"/>
              <a:defRPr sz="2666"/>
            </a:lvl7pPr>
            <a:lvl8pPr>
              <a:spcBef>
                <a:spcPts val="0"/>
              </a:spcBef>
              <a:buSzPct val="98765"/>
              <a:defRPr sz="2666"/>
            </a:lvl8pPr>
            <a:lvl9pPr>
              <a:spcBef>
                <a:spcPts val="0"/>
              </a:spcBef>
              <a:buSzPct val="98765"/>
              <a:defRPr sz="2666"/>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04800" y="304800"/>
            <a:ext cx="9550400" cy="914400"/>
          </a:xfrm>
          <a:prstGeom prst="rect">
            <a:avLst/>
          </a:prstGeom>
          <a:noFill/>
          <a:ln>
            <a:noFill/>
          </a:ln>
        </p:spPr>
        <p:txBody>
          <a:bodyPr lIns="91425" tIns="91425" rIns="91425" bIns="91425" anchor="t" anchorCtr="0"/>
          <a:lstStyle>
            <a:lvl1pPr>
              <a:spcBef>
                <a:spcPts val="0"/>
              </a:spcBef>
              <a:buSzPct val="99224"/>
              <a:defRPr sz="4266"/>
            </a:lvl1pPr>
            <a:lvl2pPr>
              <a:spcBef>
                <a:spcPts val="0"/>
              </a:spcBef>
              <a:buSzPct val="99224"/>
              <a:defRPr sz="4266"/>
            </a:lvl2pPr>
            <a:lvl3pPr>
              <a:spcBef>
                <a:spcPts val="0"/>
              </a:spcBef>
              <a:buSzPct val="99224"/>
              <a:defRPr sz="4266"/>
            </a:lvl3pPr>
            <a:lvl4pPr>
              <a:spcBef>
                <a:spcPts val="0"/>
              </a:spcBef>
              <a:buSzPct val="99224"/>
              <a:defRPr sz="4266"/>
            </a:lvl4pPr>
            <a:lvl5pPr>
              <a:spcBef>
                <a:spcPts val="0"/>
              </a:spcBef>
              <a:buSzPct val="99224"/>
              <a:defRPr sz="4266"/>
            </a:lvl5pPr>
            <a:lvl6pPr>
              <a:spcBef>
                <a:spcPts val="0"/>
              </a:spcBef>
              <a:buSzPct val="99224"/>
              <a:defRPr sz="4266"/>
            </a:lvl6pPr>
            <a:lvl7pPr>
              <a:spcBef>
                <a:spcPts val="0"/>
              </a:spcBef>
              <a:buSzPct val="99224"/>
              <a:defRPr sz="4266"/>
            </a:lvl7pPr>
            <a:lvl8pPr>
              <a:spcBef>
                <a:spcPts val="0"/>
              </a:spcBef>
              <a:buSzPct val="99224"/>
              <a:defRPr sz="4266"/>
            </a:lvl8pPr>
            <a:lvl9pPr>
              <a:spcBef>
                <a:spcPts val="0"/>
              </a:spcBef>
              <a:buSzPct val="99224"/>
              <a:defRPr sz="4266"/>
            </a:lvl9pPr>
          </a:lstStyle>
          <a:p>
            <a:endParaRPr/>
          </a:p>
        </p:txBody>
      </p:sp>
      <p:sp>
        <p:nvSpPr>
          <p:cNvPr id="14" name="Shape 14"/>
          <p:cNvSpPr txBox="1">
            <a:spLocks noGrp="1"/>
          </p:cNvSpPr>
          <p:nvPr>
            <p:ph type="body" idx="1"/>
          </p:nvPr>
        </p:nvSpPr>
        <p:spPr>
          <a:xfrm>
            <a:off x="304800" y="1828800"/>
            <a:ext cx="4470399" cy="5486399"/>
          </a:xfrm>
          <a:prstGeom prst="rect">
            <a:avLst/>
          </a:prstGeom>
          <a:noFill/>
          <a:ln>
            <a:noFill/>
          </a:ln>
        </p:spPr>
        <p:txBody>
          <a:bodyPr lIns="91425" tIns="91425" rIns="91425" bIns="91425" anchor="t" anchorCtr="0"/>
          <a:lstStyle>
            <a:lvl1pPr>
              <a:spcBef>
                <a:spcPts val="0"/>
              </a:spcBef>
              <a:buSzPct val="98765"/>
              <a:defRPr sz="2666"/>
            </a:lvl1pPr>
            <a:lvl2pPr>
              <a:spcBef>
                <a:spcPts val="0"/>
              </a:spcBef>
              <a:buSzPct val="98765"/>
              <a:defRPr sz="2666"/>
            </a:lvl2pPr>
            <a:lvl3pPr>
              <a:spcBef>
                <a:spcPts val="0"/>
              </a:spcBef>
              <a:buSzPct val="98765"/>
              <a:defRPr sz="2666"/>
            </a:lvl3pPr>
            <a:lvl4pPr>
              <a:spcBef>
                <a:spcPts val="0"/>
              </a:spcBef>
              <a:buSzPct val="98765"/>
              <a:defRPr sz="2666"/>
            </a:lvl4pPr>
            <a:lvl5pPr>
              <a:spcBef>
                <a:spcPts val="0"/>
              </a:spcBef>
              <a:buSzPct val="98765"/>
              <a:defRPr sz="2666"/>
            </a:lvl5pPr>
            <a:lvl6pPr>
              <a:spcBef>
                <a:spcPts val="0"/>
              </a:spcBef>
              <a:buSzPct val="98765"/>
              <a:defRPr sz="2666"/>
            </a:lvl6pPr>
            <a:lvl7pPr>
              <a:spcBef>
                <a:spcPts val="0"/>
              </a:spcBef>
              <a:buSzPct val="98765"/>
              <a:defRPr sz="2666"/>
            </a:lvl7pPr>
            <a:lvl8pPr>
              <a:spcBef>
                <a:spcPts val="0"/>
              </a:spcBef>
              <a:buSzPct val="98765"/>
              <a:defRPr sz="2666"/>
            </a:lvl8pPr>
            <a:lvl9pPr>
              <a:spcBef>
                <a:spcPts val="0"/>
              </a:spcBef>
              <a:buSzPct val="98765"/>
              <a:defRPr sz="2666"/>
            </a:lvl9pPr>
          </a:lstStyle>
          <a:p>
            <a:endParaRPr/>
          </a:p>
        </p:txBody>
      </p:sp>
      <p:sp>
        <p:nvSpPr>
          <p:cNvPr id="15" name="Shape 15"/>
          <p:cNvSpPr txBox="1">
            <a:spLocks noGrp="1"/>
          </p:cNvSpPr>
          <p:nvPr>
            <p:ph type="body" idx="2"/>
          </p:nvPr>
        </p:nvSpPr>
        <p:spPr>
          <a:xfrm>
            <a:off x="5384800" y="1828800"/>
            <a:ext cx="4470399" cy="5486399"/>
          </a:xfrm>
          <a:prstGeom prst="rect">
            <a:avLst/>
          </a:prstGeom>
          <a:noFill/>
          <a:ln>
            <a:noFill/>
          </a:ln>
        </p:spPr>
        <p:txBody>
          <a:bodyPr lIns="91425" tIns="91425" rIns="91425" bIns="91425" anchor="t" anchorCtr="0"/>
          <a:lstStyle>
            <a:lvl1pPr>
              <a:spcBef>
                <a:spcPts val="0"/>
              </a:spcBef>
              <a:buSzPct val="98765"/>
              <a:defRPr sz="2666"/>
            </a:lvl1pPr>
            <a:lvl2pPr>
              <a:spcBef>
                <a:spcPts val="0"/>
              </a:spcBef>
              <a:buSzPct val="98765"/>
              <a:defRPr sz="2666"/>
            </a:lvl2pPr>
            <a:lvl3pPr>
              <a:spcBef>
                <a:spcPts val="0"/>
              </a:spcBef>
              <a:buSzPct val="98765"/>
              <a:defRPr sz="2666"/>
            </a:lvl3pPr>
            <a:lvl4pPr>
              <a:spcBef>
                <a:spcPts val="0"/>
              </a:spcBef>
              <a:buSzPct val="98765"/>
              <a:defRPr sz="2666"/>
            </a:lvl4pPr>
            <a:lvl5pPr>
              <a:spcBef>
                <a:spcPts val="0"/>
              </a:spcBef>
              <a:buSzPct val="98765"/>
              <a:defRPr sz="2666"/>
            </a:lvl5pPr>
            <a:lvl6pPr>
              <a:spcBef>
                <a:spcPts val="0"/>
              </a:spcBef>
              <a:buSzPct val="98765"/>
              <a:defRPr sz="2666"/>
            </a:lvl6pPr>
            <a:lvl7pPr>
              <a:spcBef>
                <a:spcPts val="0"/>
              </a:spcBef>
              <a:buSzPct val="98765"/>
              <a:defRPr sz="2666"/>
            </a:lvl7pPr>
            <a:lvl8pPr>
              <a:spcBef>
                <a:spcPts val="0"/>
              </a:spcBef>
              <a:buSzPct val="98765"/>
              <a:defRPr sz="2666"/>
            </a:lvl8pPr>
            <a:lvl9pPr>
              <a:spcBef>
                <a:spcPts val="0"/>
              </a:spcBef>
              <a:buSzPct val="98765"/>
              <a:defRPr sz="2666"/>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6"/>
        <p:cNvGrpSpPr/>
        <p:nvPr/>
      </p:nvGrpSpPr>
      <p:grpSpPr>
        <a:xfrm>
          <a:off x="0" y="0"/>
          <a:ext cx="0" cy="0"/>
          <a:chOff x="0" y="0"/>
          <a:chExt cx="0" cy="0"/>
        </a:xfrm>
      </p:grpSpPr>
      <p:sp>
        <p:nvSpPr>
          <p:cNvPr id="17" name="Shape 17"/>
          <p:cNvSpPr txBox="1">
            <a:spLocks noGrp="1"/>
          </p:cNvSpPr>
          <p:nvPr>
            <p:ph type="body" idx="1"/>
          </p:nvPr>
        </p:nvSpPr>
        <p:spPr>
          <a:xfrm>
            <a:off x="304800" y="6705600"/>
            <a:ext cx="9550400" cy="609599"/>
          </a:xfrm>
          <a:prstGeom prst="rect">
            <a:avLst/>
          </a:prstGeom>
          <a:noFill/>
          <a:ln>
            <a:noFill/>
          </a:ln>
        </p:spPr>
        <p:txBody>
          <a:bodyPr lIns="91425" tIns="91425" rIns="91425" bIns="91425" anchor="t" anchorCtr="0"/>
          <a:lstStyle>
            <a:lvl1pPr algn="ctr">
              <a:spcBef>
                <a:spcPts val="0"/>
              </a:spcBef>
              <a:buSzPct val="100000"/>
              <a:defRPr sz="3200"/>
            </a:lvl1pPr>
            <a:lvl2pPr algn="ctr">
              <a:spcBef>
                <a:spcPts val="0"/>
              </a:spcBef>
              <a:buSzPct val="100000"/>
              <a:defRPr sz="3200"/>
            </a:lvl2pPr>
            <a:lvl3pPr algn="ctr">
              <a:spcBef>
                <a:spcPts val="0"/>
              </a:spcBef>
              <a:buSzPct val="100000"/>
              <a:defRPr sz="3200"/>
            </a:lvl3pPr>
            <a:lvl4pPr algn="ctr">
              <a:spcBef>
                <a:spcPts val="0"/>
              </a:spcBef>
              <a:buSzPct val="100000"/>
              <a:defRPr sz="3200"/>
            </a:lvl4pPr>
            <a:lvl5pPr algn="ctr">
              <a:spcBef>
                <a:spcPts val="0"/>
              </a:spcBef>
              <a:buSzPct val="100000"/>
              <a:defRPr sz="3200"/>
            </a:lvl5pPr>
            <a:lvl6pPr algn="ctr">
              <a:spcBef>
                <a:spcPts val="0"/>
              </a:spcBef>
              <a:buSzPct val="100000"/>
              <a:defRPr sz="3200"/>
            </a:lvl6pPr>
            <a:lvl7pPr algn="ctr">
              <a:spcBef>
                <a:spcPts val="0"/>
              </a:spcBef>
              <a:buSzPct val="100000"/>
              <a:defRPr sz="3200"/>
            </a:lvl7pPr>
            <a:lvl8pPr algn="ctr">
              <a:spcBef>
                <a:spcPts val="0"/>
              </a:spcBef>
              <a:buSzPct val="100000"/>
              <a:defRPr sz="3200"/>
            </a:lvl8pPr>
            <a:lvl9pPr algn="ctr">
              <a:spcBef>
                <a:spcPts val="0"/>
              </a:spcBef>
              <a:buSzPct val="100000"/>
              <a:defRPr sz="3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2.gi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3.gi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6.g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audio" Target="file:///C:\Users\JChristman\Music\JODY'S%20MUSIC%20AND%20SOUND%20FILES\JODY'S%20MUSIC\PRESENTATION%20AUDIO%20CLIPS\BATMAN%20-%20THE%20REAL%20GAME%20BEGINS.mp3" TargetMode="External"/><Relationship Id="rId6" Type="http://schemas.openxmlformats.org/officeDocument/2006/relationships/hyperlink" Target="http://www.quia.com/pages/jchristman38/page28" TargetMode="External"/><Relationship Id="rId5" Type="http://schemas.openxmlformats.org/officeDocument/2006/relationships/image" Target="../media/image38.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4.gif"/></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
        <p:cNvGrpSpPr/>
        <p:nvPr/>
      </p:nvGrpSpPr>
      <p:grpSpPr>
        <a:xfrm>
          <a:off x="0" y="0"/>
          <a:ext cx="0" cy="0"/>
          <a:chOff x="0" y="0"/>
          <a:chExt cx="0" cy="0"/>
        </a:xfrm>
      </p:grpSpPr>
      <p:sp>
        <p:nvSpPr>
          <p:cNvPr id="19" name="Shape 19"/>
          <p:cNvSpPr txBox="1">
            <a:spLocks noGrp="1"/>
          </p:cNvSpPr>
          <p:nvPr>
            <p:ph type="ctrTitle"/>
          </p:nvPr>
        </p:nvSpPr>
        <p:spPr>
          <a:xfrm>
            <a:off x="864300" y="2591150"/>
            <a:ext cx="8507575" cy="1243874"/>
          </a:xfrm>
          <a:prstGeom prst="rect">
            <a:avLst/>
          </a:prstGeom>
          <a:noFill/>
          <a:ln>
            <a:noFill/>
          </a:ln>
        </p:spPr>
        <p:txBody>
          <a:bodyPr lIns="38100" tIns="38100" rIns="38100" bIns="38100" anchor="b" anchorCtr="0">
            <a:noAutofit/>
          </a:bodyPr>
          <a:lstStyle/>
          <a:p>
            <a:pPr marL="0" marR="0" indent="0" algn="l">
              <a:lnSpc>
                <a:spcPct val="119886"/>
              </a:lnSpc>
              <a:spcBef>
                <a:spcPts val="0"/>
              </a:spcBef>
              <a:spcAft>
                <a:spcPts val="0"/>
              </a:spcAft>
              <a:buNone/>
            </a:pPr>
            <a:r>
              <a:rPr lang="en-US" sz="4888">
                <a:solidFill>
                  <a:srgbClr val="004C2B"/>
                </a:solidFill>
                <a:latin typeface="Arial"/>
                <a:ea typeface="Arial"/>
                <a:cs typeface="Arial"/>
                <a:sym typeface="Arial"/>
              </a:rPr>
              <a:t>World Geography</a:t>
            </a:r>
          </a:p>
        </p:txBody>
      </p:sp>
      <p:sp>
        <p:nvSpPr>
          <p:cNvPr id="20" name="Shape 20"/>
          <p:cNvSpPr txBox="1">
            <a:spLocks noGrp="1"/>
          </p:cNvSpPr>
          <p:nvPr>
            <p:ph type="subTitle" idx="1"/>
          </p:nvPr>
        </p:nvSpPr>
        <p:spPr>
          <a:xfrm>
            <a:off x="1626300" y="4369150"/>
            <a:ext cx="6983575" cy="1921225"/>
          </a:xfrm>
          <a:prstGeom prst="rect">
            <a:avLst/>
          </a:prstGeom>
          <a:noFill/>
          <a:ln>
            <a:noFill/>
          </a:ln>
        </p:spPr>
        <p:txBody>
          <a:bodyPr lIns="38100" tIns="38100" rIns="38100" bIns="38100" anchor="t" anchorCtr="0">
            <a:noAutofit/>
          </a:bodyPr>
          <a:lstStyle/>
          <a:p>
            <a:pPr marL="0" marR="0" indent="0" algn="ctr">
              <a:lnSpc>
                <a:spcPct val="119921"/>
              </a:lnSpc>
              <a:spcBef>
                <a:spcPts val="0"/>
              </a:spcBef>
              <a:spcAft>
                <a:spcPts val="0"/>
              </a:spcAft>
              <a:buNone/>
            </a:pPr>
            <a:r>
              <a:rPr lang="en-US" sz="3555">
                <a:solidFill>
                  <a:srgbClr val="333333"/>
                </a:solidFill>
                <a:latin typeface="Arial"/>
                <a:ea typeface="Arial"/>
                <a:cs typeface="Arial"/>
                <a:sym typeface="Arial"/>
              </a:rPr>
              <a:t>Map Skills</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pic>
        <p:nvPicPr>
          <p:cNvPr id="74" name="Shape 74"/>
          <p:cNvPicPr preferRelativeResize="0"/>
          <p:nvPr/>
        </p:nvPicPr>
        <p:blipFill>
          <a:blip r:embed="rId4">
            <a:alphaModFix/>
          </a:blip>
          <a:stretch>
            <a:fillRect/>
          </a:stretch>
        </p:blipFill>
        <p:spPr>
          <a:xfrm>
            <a:off x="0" y="582075"/>
            <a:ext cx="10160000" cy="6455825"/>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pic>
        <p:nvPicPr>
          <p:cNvPr id="79" name="Shape 79"/>
          <p:cNvPicPr preferRelativeResize="0"/>
          <p:nvPr/>
        </p:nvPicPr>
        <p:blipFill>
          <a:blip r:embed="rId4">
            <a:alphaModFix/>
          </a:blip>
          <a:stretch>
            <a:fillRect/>
          </a:stretch>
        </p:blipFill>
        <p:spPr>
          <a:xfrm>
            <a:off x="1100650" y="1015975"/>
            <a:ext cx="8434899" cy="5683250"/>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pic>
        <p:nvPicPr>
          <p:cNvPr id="84" name="Shape 84"/>
          <p:cNvPicPr preferRelativeResize="0"/>
          <p:nvPr/>
        </p:nvPicPr>
        <p:blipFill>
          <a:blip r:embed="rId4">
            <a:alphaModFix/>
          </a:blip>
          <a:stretch>
            <a:fillRect/>
          </a:stretch>
        </p:blipFill>
        <p:spPr>
          <a:xfrm>
            <a:off x="1270000" y="423325"/>
            <a:ext cx="7471824" cy="6593400"/>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864300" y="897800"/>
            <a:ext cx="8507575" cy="5900550"/>
          </a:xfrm>
          <a:prstGeom prst="rect">
            <a:avLst/>
          </a:prstGeom>
          <a:noFill/>
          <a:ln>
            <a:noFill/>
          </a:ln>
        </p:spPr>
        <p:txBody>
          <a:bodyPr lIns="38100" tIns="38100" rIns="38100" bIns="38100" anchor="t" anchorCtr="0">
            <a:noAutofit/>
          </a:bodyPr>
          <a:lstStyle/>
          <a:p>
            <a:pPr marL="381000" marR="0" lvl="0" indent="-333022" algn="l">
              <a:lnSpc>
                <a:spcPct val="120000"/>
              </a:lnSpc>
              <a:spcBef>
                <a:spcPts val="0"/>
              </a:spcBef>
              <a:spcAft>
                <a:spcPts val="0"/>
              </a:spcAft>
              <a:buClr>
                <a:srgbClr val="333333"/>
              </a:buClr>
              <a:buSzPct val="101010"/>
              <a:buFont typeface="Arial"/>
              <a:buChar char="●"/>
            </a:pPr>
            <a:r>
              <a:rPr lang="en-US" sz="4444">
                <a:solidFill>
                  <a:srgbClr val="333333"/>
                </a:solidFill>
                <a:latin typeface="Arial"/>
                <a:ea typeface="Arial"/>
                <a:cs typeface="Arial"/>
                <a:sym typeface="Arial"/>
              </a:rPr>
              <a:t>A </a:t>
            </a:r>
            <a:r>
              <a:rPr lang="en-US" sz="4444" b="1" u="sng">
                <a:solidFill>
                  <a:srgbClr val="333333"/>
                </a:solidFill>
                <a:latin typeface="Arial"/>
                <a:ea typeface="Arial"/>
                <a:cs typeface="Arial"/>
                <a:sym typeface="Arial"/>
              </a:rPr>
              <a:t>locator map</a:t>
            </a:r>
            <a:r>
              <a:rPr lang="en-US" sz="4444">
                <a:solidFill>
                  <a:srgbClr val="333333"/>
                </a:solidFill>
                <a:latin typeface="Arial"/>
                <a:ea typeface="Arial"/>
                <a:cs typeface="Arial"/>
                <a:sym typeface="Arial"/>
              </a:rPr>
              <a:t> shows where in the world the area on the map is located.</a:t>
            </a:r>
            <a:r>
              <a:rPr lang="en-US" sz="3555">
                <a:solidFill>
                  <a:srgbClr val="333333"/>
                </a:solidFill>
                <a:latin typeface="Arial"/>
                <a:ea typeface="Arial"/>
                <a:cs typeface="Arial"/>
                <a:sym typeface="Arial"/>
              </a:rPr>
              <a:t> </a:t>
            </a:r>
          </a:p>
        </p:txBody>
      </p:sp>
      <p:pic>
        <p:nvPicPr>
          <p:cNvPr id="90" name="Shape 90"/>
          <p:cNvPicPr preferRelativeResize="0"/>
          <p:nvPr/>
        </p:nvPicPr>
        <p:blipFill>
          <a:blip r:embed="rId4">
            <a:alphaModFix/>
          </a:blip>
          <a:stretch>
            <a:fillRect/>
          </a:stretch>
        </p:blipFill>
        <p:spPr>
          <a:xfrm>
            <a:off x="508000" y="3217325"/>
            <a:ext cx="4646075" cy="3503075"/>
          </a:xfrm>
          <a:prstGeom prst="rect">
            <a:avLst/>
          </a:prstGeom>
          <a:noFill/>
          <a:ln>
            <a:noFill/>
          </a:ln>
        </p:spPr>
      </p:pic>
      <p:pic>
        <p:nvPicPr>
          <p:cNvPr id="91" name="Shape 91"/>
          <p:cNvPicPr preferRelativeResize="0"/>
          <p:nvPr/>
        </p:nvPicPr>
        <p:blipFill>
          <a:blip r:embed="rId5">
            <a:alphaModFix/>
          </a:blip>
          <a:stretch>
            <a:fillRect/>
          </a:stretch>
        </p:blipFill>
        <p:spPr>
          <a:xfrm>
            <a:off x="5588000" y="2455325"/>
            <a:ext cx="4180399" cy="450850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pic>
        <p:nvPicPr>
          <p:cNvPr id="96" name="Shape 96"/>
          <p:cNvPicPr preferRelativeResize="0"/>
          <p:nvPr/>
        </p:nvPicPr>
        <p:blipFill>
          <a:blip r:embed="rId4">
            <a:alphaModFix/>
          </a:blip>
          <a:stretch>
            <a:fillRect/>
          </a:stretch>
        </p:blipFill>
        <p:spPr>
          <a:xfrm>
            <a:off x="1185325" y="762000"/>
            <a:ext cx="7662325" cy="5746724"/>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864300" y="220475"/>
            <a:ext cx="8507575" cy="1243874"/>
          </a:xfrm>
          <a:prstGeom prst="rect">
            <a:avLst/>
          </a:prstGeom>
          <a:noFill/>
          <a:ln>
            <a:noFill/>
          </a:ln>
        </p:spPr>
        <p:txBody>
          <a:bodyPr lIns="38100" tIns="38100" rIns="38100" bIns="38100" anchor="b" anchorCtr="0">
            <a:noAutofit/>
          </a:bodyPr>
          <a:lstStyle/>
          <a:p>
            <a:pPr marL="0" marR="0" indent="0" algn="l">
              <a:lnSpc>
                <a:spcPct val="119886"/>
              </a:lnSpc>
              <a:spcBef>
                <a:spcPts val="0"/>
              </a:spcBef>
              <a:spcAft>
                <a:spcPts val="0"/>
              </a:spcAft>
              <a:buNone/>
            </a:pPr>
            <a:r>
              <a:rPr lang="en-US" sz="4888">
                <a:solidFill>
                  <a:srgbClr val="004C2B"/>
                </a:solidFill>
                <a:latin typeface="Arial"/>
                <a:ea typeface="Arial"/>
                <a:cs typeface="Arial"/>
                <a:sym typeface="Arial"/>
              </a:rPr>
              <a:t>Globe</a:t>
            </a:r>
          </a:p>
        </p:txBody>
      </p:sp>
      <p:sp>
        <p:nvSpPr>
          <p:cNvPr id="102" name="Shape 102"/>
          <p:cNvSpPr txBox="1">
            <a:spLocks noGrp="1"/>
          </p:cNvSpPr>
          <p:nvPr>
            <p:ph type="body" idx="1"/>
          </p:nvPr>
        </p:nvSpPr>
        <p:spPr>
          <a:xfrm>
            <a:off x="864300" y="1575150"/>
            <a:ext cx="8507575" cy="4545875"/>
          </a:xfrm>
          <a:prstGeom prst="rect">
            <a:avLst/>
          </a:prstGeom>
          <a:noFill/>
          <a:ln>
            <a:noFill/>
          </a:ln>
        </p:spPr>
        <p:txBody>
          <a:bodyPr lIns="38100" tIns="38100" rIns="38100" bIns="38100" anchor="t" anchorCtr="0">
            <a:noAutofit/>
          </a:bodyPr>
          <a:lstStyle/>
          <a:p>
            <a:pPr marL="381000" marR="0" lvl="0" indent="-236220" algn="l" rtl="0">
              <a:lnSpc>
                <a:spcPct val="120000"/>
              </a:lnSpc>
              <a:spcBef>
                <a:spcPts val="0"/>
              </a:spcBef>
              <a:spcAft>
                <a:spcPts val="0"/>
              </a:spcAft>
              <a:buClr>
                <a:srgbClr val="333333"/>
              </a:buClr>
              <a:buSzPct val="100689"/>
              <a:buFont typeface="Arial"/>
              <a:buChar char="●"/>
            </a:pPr>
            <a:r>
              <a:rPr lang="en-US" sz="2920">
                <a:solidFill>
                  <a:srgbClr val="333333"/>
                </a:solidFill>
                <a:latin typeface="Arial"/>
                <a:ea typeface="Arial"/>
                <a:cs typeface="Arial"/>
                <a:sym typeface="Arial"/>
              </a:rPr>
              <a:t>A </a:t>
            </a:r>
            <a:r>
              <a:rPr lang="en-US" sz="2920" b="1" u="sng">
                <a:solidFill>
                  <a:srgbClr val="333333"/>
                </a:solidFill>
                <a:latin typeface="Arial"/>
                <a:ea typeface="Arial"/>
                <a:cs typeface="Arial"/>
                <a:sym typeface="Arial"/>
              </a:rPr>
              <a:t>globe</a:t>
            </a:r>
            <a:r>
              <a:rPr lang="en-US" sz="2920">
                <a:solidFill>
                  <a:srgbClr val="333333"/>
                </a:solidFill>
                <a:latin typeface="Arial"/>
                <a:ea typeface="Arial"/>
                <a:cs typeface="Arial"/>
                <a:sym typeface="Arial"/>
              </a:rPr>
              <a:t> is a scale model of the Earth. It is useful for showing the entire Earth or studying large areas of Earth’s surface.</a:t>
            </a:r>
          </a:p>
        </p:txBody>
      </p:sp>
      <p:pic>
        <p:nvPicPr>
          <p:cNvPr id="103" name="Shape 103"/>
          <p:cNvPicPr preferRelativeResize="0"/>
          <p:nvPr/>
        </p:nvPicPr>
        <p:blipFill>
          <a:blip r:embed="rId4">
            <a:alphaModFix/>
          </a:blip>
          <a:stretch>
            <a:fillRect/>
          </a:stretch>
        </p:blipFill>
        <p:spPr>
          <a:xfrm>
            <a:off x="5892800" y="3048000"/>
            <a:ext cx="3227899" cy="4074574"/>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864300" y="51150"/>
            <a:ext cx="8507575" cy="1243874"/>
          </a:xfrm>
          <a:prstGeom prst="rect">
            <a:avLst/>
          </a:prstGeom>
          <a:noFill/>
          <a:ln>
            <a:noFill/>
          </a:ln>
        </p:spPr>
        <p:txBody>
          <a:bodyPr lIns="38100" tIns="38100" rIns="38100" bIns="38100" anchor="b" anchorCtr="0">
            <a:noAutofit/>
          </a:bodyPr>
          <a:lstStyle/>
          <a:p>
            <a:pPr marL="0" marR="0" indent="0" algn="l" rtl="0">
              <a:lnSpc>
                <a:spcPct val="119000"/>
              </a:lnSpc>
              <a:spcBef>
                <a:spcPts val="0"/>
              </a:spcBef>
              <a:spcAft>
                <a:spcPts val="0"/>
              </a:spcAft>
              <a:buNone/>
            </a:pPr>
            <a:r>
              <a:rPr lang="en-US" sz="4245">
                <a:solidFill>
                  <a:srgbClr val="004C2B"/>
                </a:solidFill>
                <a:latin typeface="Arial"/>
                <a:ea typeface="Arial"/>
                <a:cs typeface="Arial"/>
                <a:sym typeface="Arial"/>
              </a:rPr>
              <a:t>Lines of Latitude and Longitude</a:t>
            </a:r>
          </a:p>
        </p:txBody>
      </p:sp>
      <p:sp>
        <p:nvSpPr>
          <p:cNvPr id="109" name="Shape 109"/>
          <p:cNvSpPr txBox="1">
            <a:spLocks noGrp="1"/>
          </p:cNvSpPr>
          <p:nvPr>
            <p:ph type="body" idx="1"/>
          </p:nvPr>
        </p:nvSpPr>
        <p:spPr>
          <a:xfrm>
            <a:off x="864300" y="1236475"/>
            <a:ext cx="8507575" cy="4545875"/>
          </a:xfrm>
          <a:prstGeom prst="rect">
            <a:avLst/>
          </a:prstGeom>
          <a:noFill/>
          <a:ln>
            <a:noFill/>
          </a:ln>
        </p:spPr>
        <p:txBody>
          <a:bodyPr lIns="38100" tIns="38100" rIns="38100" bIns="38100" anchor="t" anchorCtr="0">
            <a:noAutofit/>
          </a:bodyPr>
          <a:lstStyle/>
          <a:p>
            <a:pPr marL="381000" marR="0" lvl="0" indent="-304800" algn="l" rtl="0">
              <a:lnSpc>
                <a:spcPct val="120000"/>
              </a:lnSpc>
              <a:spcBef>
                <a:spcPts val="0"/>
              </a:spcBef>
              <a:spcAft>
                <a:spcPts val="0"/>
              </a:spcAft>
              <a:buClr>
                <a:srgbClr val="333333"/>
              </a:buClr>
              <a:buSzPct val="100000"/>
              <a:buFont typeface="Arial"/>
              <a:buChar char="●"/>
            </a:pPr>
            <a:r>
              <a:rPr lang="en-US" sz="4000">
                <a:solidFill>
                  <a:srgbClr val="333333"/>
                </a:solidFill>
                <a:latin typeface="Arial"/>
                <a:ea typeface="Arial"/>
                <a:cs typeface="Arial"/>
                <a:sym typeface="Arial"/>
              </a:rPr>
              <a:t>To study the world, geographers use a pattern of imaginary lines that circles the globe in east-west and north-south directions. It is called a </a:t>
            </a:r>
            <a:r>
              <a:rPr lang="en-US" sz="4000" b="1" u="sng">
                <a:solidFill>
                  <a:srgbClr val="333333"/>
                </a:solidFill>
                <a:latin typeface="Arial"/>
                <a:ea typeface="Arial"/>
                <a:cs typeface="Arial"/>
                <a:sym typeface="Arial"/>
              </a:rPr>
              <a:t>grid</a:t>
            </a:r>
            <a:r>
              <a:rPr lang="en-US" sz="4000">
                <a:solidFill>
                  <a:srgbClr val="333333"/>
                </a:solidFill>
                <a:latin typeface="Arial"/>
                <a:ea typeface="Arial"/>
                <a:cs typeface="Arial"/>
                <a:sym typeface="Arial"/>
              </a:rPr>
              <a:t>. The intersection of these imaginary lines helps us find places on Earth.</a:t>
            </a:r>
            <a:r>
              <a:rPr lang="en-US" sz="3520">
                <a:solidFill>
                  <a:srgbClr val="333333"/>
                </a:solidFill>
                <a:latin typeface="Arial"/>
                <a:ea typeface="Arial"/>
                <a:cs typeface="Arial"/>
                <a:sym typeface="Arial"/>
              </a:rPr>
              <a:t> </a:t>
            </a:r>
          </a:p>
        </p:txBody>
      </p:sp>
      <p:pic>
        <p:nvPicPr>
          <p:cNvPr id="110" name="Shape 110"/>
          <p:cNvPicPr preferRelativeResize="0"/>
          <p:nvPr/>
        </p:nvPicPr>
        <p:blipFill>
          <a:blip r:embed="rId4">
            <a:alphaModFix/>
          </a:blip>
          <a:stretch>
            <a:fillRect/>
          </a:stretch>
        </p:blipFill>
        <p:spPr>
          <a:xfrm>
            <a:off x="4993700" y="5293350"/>
            <a:ext cx="1824025" cy="2114699"/>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pic>
        <p:nvPicPr>
          <p:cNvPr id="115" name="Shape 115"/>
          <p:cNvPicPr preferRelativeResize="0"/>
          <p:nvPr/>
        </p:nvPicPr>
        <p:blipFill>
          <a:blip r:embed="rId4">
            <a:alphaModFix/>
          </a:blip>
          <a:stretch>
            <a:fillRect/>
          </a:stretch>
        </p:blipFill>
        <p:spPr>
          <a:xfrm>
            <a:off x="1915575" y="740825"/>
            <a:ext cx="6328824" cy="6138325"/>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440950" y="813150"/>
            <a:ext cx="8930899" cy="5985224"/>
          </a:xfrm>
          <a:prstGeom prst="rect">
            <a:avLst/>
          </a:prstGeom>
          <a:noFill/>
          <a:ln>
            <a:noFill/>
          </a:ln>
        </p:spPr>
        <p:txBody>
          <a:bodyPr lIns="38100" tIns="38100" rIns="38100" bIns="38100" anchor="t" anchorCtr="0">
            <a:noAutofit/>
          </a:bodyPr>
          <a:lstStyle/>
          <a:p>
            <a:pPr marL="381000" marR="0" lvl="0" indent="-304800" algn="l">
              <a:lnSpc>
                <a:spcPct val="107986"/>
              </a:lnSpc>
              <a:spcBef>
                <a:spcPts val="0"/>
              </a:spcBef>
              <a:spcAft>
                <a:spcPts val="0"/>
              </a:spcAft>
              <a:buClr>
                <a:srgbClr val="333333"/>
              </a:buClr>
              <a:buSzPct val="100000"/>
              <a:buFont typeface="Arial"/>
              <a:buChar char="●"/>
            </a:pPr>
            <a:r>
              <a:rPr lang="en-US" sz="4000">
                <a:solidFill>
                  <a:srgbClr val="333333"/>
                </a:solidFill>
                <a:latin typeface="Arial"/>
                <a:ea typeface="Arial"/>
                <a:cs typeface="Arial"/>
                <a:sym typeface="Arial"/>
              </a:rPr>
              <a:t>The east-west lines in the grid are </a:t>
            </a:r>
            <a:r>
              <a:rPr lang="en-US" sz="4000" b="1" u="sng">
                <a:solidFill>
                  <a:srgbClr val="333333"/>
                </a:solidFill>
                <a:latin typeface="Arial"/>
                <a:ea typeface="Arial"/>
                <a:cs typeface="Arial"/>
                <a:sym typeface="Arial"/>
              </a:rPr>
              <a:t>lines of latitude</a:t>
            </a:r>
            <a:r>
              <a:rPr lang="en-US" sz="4000">
                <a:solidFill>
                  <a:srgbClr val="333333"/>
                </a:solidFill>
                <a:latin typeface="Arial"/>
                <a:ea typeface="Arial"/>
                <a:cs typeface="Arial"/>
                <a:sym typeface="Arial"/>
              </a:rPr>
              <a:t>. They measure distance north and south of the equator. </a:t>
            </a:r>
          </a:p>
          <a:p>
            <a:pPr marL="381000" marR="0" lvl="0" indent="-304800" algn="l">
              <a:lnSpc>
                <a:spcPct val="107986"/>
              </a:lnSpc>
              <a:spcBef>
                <a:spcPts val="719"/>
              </a:spcBef>
              <a:spcAft>
                <a:spcPts val="0"/>
              </a:spcAft>
              <a:buClr>
                <a:srgbClr val="333333"/>
              </a:buClr>
              <a:buSzPct val="100000"/>
              <a:buFont typeface="Arial"/>
              <a:buChar char="●"/>
            </a:pPr>
            <a:r>
              <a:rPr lang="en-US" sz="4000">
                <a:solidFill>
                  <a:srgbClr val="333333"/>
                </a:solidFill>
                <a:latin typeface="Arial"/>
                <a:ea typeface="Arial"/>
                <a:cs typeface="Arial"/>
                <a:sym typeface="Arial"/>
              </a:rPr>
              <a:t>Lines of latitudes are called </a:t>
            </a:r>
            <a:r>
              <a:rPr lang="en-US" sz="4000" b="1" u="sng">
                <a:solidFill>
                  <a:srgbClr val="333333"/>
                </a:solidFill>
                <a:latin typeface="Arial"/>
                <a:ea typeface="Arial"/>
                <a:cs typeface="Arial"/>
                <a:sym typeface="Arial"/>
              </a:rPr>
              <a:t>parallels</a:t>
            </a:r>
            <a:r>
              <a:rPr lang="en-US" sz="4000">
                <a:solidFill>
                  <a:srgbClr val="333333"/>
                </a:solidFill>
                <a:latin typeface="Arial"/>
                <a:ea typeface="Arial"/>
                <a:cs typeface="Arial"/>
                <a:sym typeface="Arial"/>
              </a:rPr>
              <a:t>. </a:t>
            </a:r>
          </a:p>
          <a:p>
            <a:pPr marL="381000" marR="0" lvl="0" indent="-304800" algn="l">
              <a:lnSpc>
                <a:spcPct val="107986"/>
              </a:lnSpc>
              <a:spcBef>
                <a:spcPts val="719"/>
              </a:spcBef>
              <a:spcAft>
                <a:spcPts val="0"/>
              </a:spcAft>
              <a:buClr>
                <a:srgbClr val="333333"/>
              </a:buClr>
              <a:buSzPct val="100000"/>
              <a:buFont typeface="Arial"/>
              <a:buChar char="●"/>
            </a:pPr>
            <a:r>
              <a:rPr lang="en-US" sz="4000">
                <a:solidFill>
                  <a:srgbClr val="333333"/>
                </a:solidFill>
                <a:latin typeface="Arial"/>
                <a:ea typeface="Arial"/>
                <a:cs typeface="Arial"/>
                <a:sym typeface="Arial"/>
              </a:rPr>
              <a:t>Parallels north of the equator are labeled with an </a:t>
            </a:r>
            <a:r>
              <a:rPr lang="en-US" sz="4000" b="1">
                <a:solidFill>
                  <a:srgbClr val="333333"/>
                </a:solidFill>
                <a:latin typeface="Arial"/>
                <a:ea typeface="Arial"/>
                <a:cs typeface="Arial"/>
                <a:sym typeface="Arial"/>
              </a:rPr>
              <a:t>N</a:t>
            </a:r>
          </a:p>
          <a:p>
            <a:pPr marL="381000" marR="0" lvl="0" indent="-304800" algn="l">
              <a:lnSpc>
                <a:spcPct val="107986"/>
              </a:lnSpc>
              <a:spcBef>
                <a:spcPts val="719"/>
              </a:spcBef>
              <a:spcAft>
                <a:spcPts val="0"/>
              </a:spcAft>
              <a:buClr>
                <a:srgbClr val="333333"/>
              </a:buClr>
              <a:buSzPct val="100000"/>
              <a:buFont typeface="Arial"/>
              <a:buChar char="●"/>
            </a:pPr>
            <a:r>
              <a:rPr lang="en-US" sz="4000">
                <a:solidFill>
                  <a:srgbClr val="333333"/>
                </a:solidFill>
                <a:latin typeface="Arial"/>
                <a:ea typeface="Arial"/>
                <a:cs typeface="Arial"/>
                <a:sym typeface="Arial"/>
              </a:rPr>
              <a:t>Parallels south of the equator are</a:t>
            </a:r>
          </a:p>
          <a:p>
            <a:pPr marL="0" marR="0" indent="0" algn="l">
              <a:lnSpc>
                <a:spcPct val="107986"/>
              </a:lnSpc>
              <a:spcBef>
                <a:spcPts val="719"/>
              </a:spcBef>
              <a:spcAft>
                <a:spcPts val="0"/>
              </a:spcAft>
              <a:buNone/>
            </a:pPr>
            <a:r>
              <a:rPr lang="en-US" sz="4000">
                <a:solidFill>
                  <a:srgbClr val="333333"/>
                </a:solidFill>
                <a:latin typeface="Arial"/>
                <a:ea typeface="Arial"/>
                <a:cs typeface="Arial"/>
                <a:sym typeface="Arial"/>
              </a:rPr>
              <a:t>labeled with an </a:t>
            </a:r>
            <a:r>
              <a:rPr lang="en-US" sz="4000" b="1">
                <a:solidFill>
                  <a:srgbClr val="333333"/>
                </a:solidFill>
                <a:latin typeface="Arial"/>
                <a:ea typeface="Arial"/>
                <a:cs typeface="Arial"/>
                <a:sym typeface="Arial"/>
              </a:rPr>
              <a:t>S</a:t>
            </a:r>
          </a:p>
          <a:p>
            <a:pPr marL="0" marR="0" indent="0" algn="l">
              <a:lnSpc>
                <a:spcPct val="107812"/>
              </a:lnSpc>
              <a:spcBef>
                <a:spcPts val="635"/>
              </a:spcBef>
              <a:spcAft>
                <a:spcPts val="0"/>
              </a:spcAft>
              <a:buNone/>
            </a:pPr>
            <a:endParaRPr sz="3555">
              <a:solidFill>
                <a:srgbClr val="333333"/>
              </a:solidFill>
              <a:latin typeface="Arial"/>
              <a:ea typeface="Arial"/>
              <a:cs typeface="Arial"/>
              <a:sym typeface="Arial"/>
            </a:endParaRPr>
          </a:p>
        </p:txBody>
      </p:sp>
      <p:pic>
        <p:nvPicPr>
          <p:cNvPr id="121" name="Shape 121"/>
          <p:cNvPicPr preferRelativeResize="0"/>
          <p:nvPr/>
        </p:nvPicPr>
        <p:blipFill>
          <a:blip r:embed="rId4">
            <a:alphaModFix/>
          </a:blip>
          <a:stretch>
            <a:fillRect/>
          </a:stretch>
        </p:blipFill>
        <p:spPr>
          <a:xfrm>
            <a:off x="5597775" y="5793450"/>
            <a:ext cx="1373125" cy="182915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pic>
        <p:nvPicPr>
          <p:cNvPr id="126" name="Shape 126"/>
          <p:cNvPicPr preferRelativeResize="0"/>
          <p:nvPr/>
        </p:nvPicPr>
        <p:blipFill>
          <a:blip r:embed="rId4">
            <a:alphaModFix/>
          </a:blip>
          <a:stretch>
            <a:fillRect/>
          </a:stretch>
        </p:blipFill>
        <p:spPr>
          <a:xfrm>
            <a:off x="1524000" y="1015975"/>
            <a:ext cx="6731000" cy="5535075"/>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864300" y="559150"/>
            <a:ext cx="8507575" cy="1243874"/>
          </a:xfrm>
          <a:prstGeom prst="rect">
            <a:avLst/>
          </a:prstGeom>
          <a:noFill/>
          <a:ln>
            <a:noFill/>
          </a:ln>
        </p:spPr>
        <p:txBody>
          <a:bodyPr lIns="38100" tIns="38100" rIns="38100" bIns="38100" anchor="b" anchorCtr="0">
            <a:noAutofit/>
          </a:bodyPr>
          <a:lstStyle/>
          <a:p>
            <a:pPr marL="0" marR="0" indent="0" algn="l">
              <a:lnSpc>
                <a:spcPct val="119886"/>
              </a:lnSpc>
              <a:spcBef>
                <a:spcPts val="0"/>
              </a:spcBef>
              <a:spcAft>
                <a:spcPts val="0"/>
              </a:spcAft>
              <a:buNone/>
            </a:pPr>
            <a:r>
              <a:rPr lang="en-US" sz="4888">
                <a:solidFill>
                  <a:srgbClr val="004C2B"/>
                </a:solidFill>
                <a:latin typeface="Arial"/>
                <a:ea typeface="Arial"/>
                <a:cs typeface="Arial"/>
                <a:sym typeface="Arial"/>
              </a:rPr>
              <a:t>Maps</a:t>
            </a:r>
          </a:p>
        </p:txBody>
      </p:sp>
      <p:sp>
        <p:nvSpPr>
          <p:cNvPr id="26" name="Shape 26"/>
          <p:cNvSpPr txBox="1">
            <a:spLocks noGrp="1"/>
          </p:cNvSpPr>
          <p:nvPr>
            <p:ph type="body" idx="1"/>
          </p:nvPr>
        </p:nvSpPr>
        <p:spPr>
          <a:xfrm>
            <a:off x="864300" y="2252475"/>
            <a:ext cx="8507575" cy="4545875"/>
          </a:xfrm>
          <a:prstGeom prst="rect">
            <a:avLst/>
          </a:prstGeom>
          <a:noFill/>
          <a:ln>
            <a:noFill/>
          </a:ln>
        </p:spPr>
        <p:txBody>
          <a:bodyPr lIns="38100" tIns="38100" rIns="38100" bIns="38100" anchor="t" anchorCtr="0">
            <a:noAutofit/>
          </a:bodyPr>
          <a:lstStyle/>
          <a:p>
            <a:pPr marL="381000" marR="0" lvl="0" indent="-304800" algn="l">
              <a:lnSpc>
                <a:spcPct val="120138"/>
              </a:lnSpc>
              <a:spcBef>
                <a:spcPts val="0"/>
              </a:spcBef>
              <a:spcAft>
                <a:spcPts val="0"/>
              </a:spcAft>
              <a:buClr>
                <a:srgbClr val="333333"/>
              </a:buClr>
              <a:buSzPct val="100000"/>
              <a:buFont typeface="Arial"/>
              <a:buChar char="●"/>
            </a:pPr>
            <a:r>
              <a:rPr lang="en-US" sz="4000">
                <a:solidFill>
                  <a:srgbClr val="333333"/>
                </a:solidFill>
                <a:latin typeface="Arial"/>
                <a:ea typeface="Arial"/>
                <a:cs typeface="Arial"/>
                <a:sym typeface="Arial"/>
              </a:rPr>
              <a:t>A </a:t>
            </a:r>
            <a:r>
              <a:rPr lang="en-US" sz="4000" b="1" u="sng">
                <a:solidFill>
                  <a:srgbClr val="333333"/>
                </a:solidFill>
                <a:latin typeface="Arial"/>
                <a:ea typeface="Arial"/>
                <a:cs typeface="Arial"/>
                <a:sym typeface="Arial"/>
              </a:rPr>
              <a:t>map</a:t>
            </a:r>
            <a:r>
              <a:rPr lang="en-US" sz="4000">
                <a:solidFill>
                  <a:srgbClr val="333333"/>
                </a:solidFill>
                <a:latin typeface="Arial"/>
                <a:ea typeface="Arial"/>
                <a:cs typeface="Arial"/>
                <a:sym typeface="Arial"/>
              </a:rPr>
              <a:t> is a flat diagram of all or parts of Earth’s surface.</a:t>
            </a:r>
            <a:r>
              <a:rPr lang="en-US" sz="3555">
                <a:solidFill>
                  <a:srgbClr val="333333"/>
                </a:solidFill>
                <a:latin typeface="Arial"/>
                <a:ea typeface="Arial"/>
                <a:cs typeface="Arial"/>
                <a:sym typeface="Arial"/>
              </a:rPr>
              <a:t> </a:t>
            </a:r>
          </a:p>
        </p:txBody>
      </p:sp>
      <p:pic>
        <p:nvPicPr>
          <p:cNvPr id="27" name="Shape 27"/>
          <p:cNvPicPr preferRelativeResize="0"/>
          <p:nvPr/>
        </p:nvPicPr>
        <p:blipFill>
          <a:blip r:embed="rId4">
            <a:alphaModFix/>
          </a:blip>
          <a:stretch>
            <a:fillRect/>
          </a:stretch>
        </p:blipFill>
        <p:spPr>
          <a:xfrm>
            <a:off x="423325" y="3640650"/>
            <a:ext cx="3958149" cy="3365500"/>
          </a:xfrm>
          <a:prstGeom prst="rect">
            <a:avLst/>
          </a:prstGeom>
          <a:noFill/>
          <a:ln>
            <a:noFill/>
          </a:ln>
        </p:spPr>
      </p:pic>
      <p:pic>
        <p:nvPicPr>
          <p:cNvPr id="28" name="Shape 28"/>
          <p:cNvPicPr preferRelativeResize="0"/>
          <p:nvPr/>
        </p:nvPicPr>
        <p:blipFill>
          <a:blip r:embed="rId5">
            <a:alphaModFix/>
          </a:blip>
          <a:stretch>
            <a:fillRect/>
          </a:stretch>
        </p:blipFill>
        <p:spPr>
          <a:xfrm>
            <a:off x="4910650" y="3725325"/>
            <a:ext cx="4751899" cy="3132650"/>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pic>
        <p:nvPicPr>
          <p:cNvPr id="131" name="Shape 131"/>
          <p:cNvPicPr preferRelativeResize="0"/>
          <p:nvPr/>
        </p:nvPicPr>
        <p:blipFill>
          <a:blip r:embed="rId4">
            <a:alphaModFix/>
          </a:blip>
          <a:stretch>
            <a:fillRect/>
          </a:stretch>
        </p:blipFill>
        <p:spPr>
          <a:xfrm>
            <a:off x="2370650" y="1185325"/>
            <a:ext cx="5640900" cy="5640900"/>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pic>
        <p:nvPicPr>
          <p:cNvPr id="136" name="Shape 136"/>
          <p:cNvPicPr preferRelativeResize="0"/>
          <p:nvPr/>
        </p:nvPicPr>
        <p:blipFill>
          <a:blip r:embed="rId4">
            <a:alphaModFix/>
          </a:blip>
          <a:stretch>
            <a:fillRect/>
          </a:stretch>
        </p:blipFill>
        <p:spPr>
          <a:xfrm>
            <a:off x="338650" y="1778000"/>
            <a:ext cx="9450899" cy="4635475"/>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864300" y="813150"/>
            <a:ext cx="8507575" cy="5985224"/>
          </a:xfrm>
          <a:prstGeom prst="rect">
            <a:avLst/>
          </a:prstGeom>
          <a:noFill/>
          <a:ln>
            <a:noFill/>
          </a:ln>
        </p:spPr>
        <p:txBody>
          <a:bodyPr lIns="38100" tIns="38100" rIns="38100" bIns="38100" anchor="t" anchorCtr="0">
            <a:noAutofit/>
          </a:bodyPr>
          <a:lstStyle/>
          <a:p>
            <a:pPr marL="381000" marR="0" lvl="0" indent="-304800" algn="l">
              <a:lnSpc>
                <a:spcPct val="120138"/>
              </a:lnSpc>
              <a:spcBef>
                <a:spcPts val="0"/>
              </a:spcBef>
              <a:spcAft>
                <a:spcPts val="0"/>
              </a:spcAft>
              <a:buClr>
                <a:srgbClr val="333333"/>
              </a:buClr>
              <a:buSzPct val="100000"/>
              <a:buFont typeface="Arial"/>
              <a:buChar char="●"/>
            </a:pPr>
            <a:r>
              <a:rPr lang="en-US" sz="4000">
                <a:solidFill>
                  <a:srgbClr val="333333"/>
                </a:solidFill>
                <a:latin typeface="Arial"/>
                <a:ea typeface="Arial"/>
                <a:cs typeface="Arial"/>
                <a:sym typeface="Arial"/>
              </a:rPr>
              <a:t>The </a:t>
            </a:r>
            <a:r>
              <a:rPr lang="en-US" sz="4000" b="1" u="sng">
                <a:solidFill>
                  <a:srgbClr val="333333"/>
                </a:solidFill>
                <a:latin typeface="Arial"/>
                <a:ea typeface="Arial"/>
                <a:cs typeface="Arial"/>
                <a:sym typeface="Arial"/>
              </a:rPr>
              <a:t>equator</a:t>
            </a:r>
            <a:r>
              <a:rPr lang="en-US" sz="4000">
                <a:solidFill>
                  <a:srgbClr val="333333"/>
                </a:solidFill>
                <a:latin typeface="Arial"/>
                <a:ea typeface="Arial"/>
                <a:cs typeface="Arial"/>
                <a:sym typeface="Arial"/>
              </a:rPr>
              <a:t> in an imaginary lines that circles the globe halfway between the North and South Poles. </a:t>
            </a:r>
          </a:p>
          <a:p>
            <a:pPr marL="381000" marR="0" lvl="0" indent="-304800" algn="l">
              <a:lnSpc>
                <a:spcPct val="120138"/>
              </a:lnSpc>
              <a:spcBef>
                <a:spcPts val="719"/>
              </a:spcBef>
              <a:spcAft>
                <a:spcPts val="0"/>
              </a:spcAft>
              <a:buClr>
                <a:srgbClr val="333333"/>
              </a:buClr>
              <a:buSzPct val="100000"/>
              <a:buFont typeface="Arial"/>
              <a:buChar char="●"/>
            </a:pPr>
            <a:r>
              <a:rPr lang="en-US" sz="4000">
                <a:solidFill>
                  <a:srgbClr val="333333"/>
                </a:solidFill>
                <a:latin typeface="Arial"/>
                <a:ea typeface="Arial"/>
                <a:cs typeface="Arial"/>
                <a:sym typeface="Arial"/>
              </a:rPr>
              <a:t>Parallels measure distance from the equator in </a:t>
            </a:r>
            <a:r>
              <a:rPr lang="en-US" sz="4000" b="1" u="sng">
                <a:solidFill>
                  <a:srgbClr val="333333"/>
                </a:solidFill>
                <a:latin typeface="Arial"/>
                <a:ea typeface="Arial"/>
                <a:cs typeface="Arial"/>
                <a:sym typeface="Arial"/>
              </a:rPr>
              <a:t>degrees</a:t>
            </a:r>
            <a:r>
              <a:rPr lang="en-US" sz="4000">
                <a:solidFill>
                  <a:srgbClr val="333333"/>
                </a:solidFill>
                <a:latin typeface="Arial"/>
                <a:ea typeface="Arial"/>
                <a:cs typeface="Arial"/>
                <a:sym typeface="Arial"/>
              </a:rPr>
              <a:t>. The symbol for degree is </a:t>
            </a:r>
            <a:r>
              <a:rPr lang="en-US" sz="4000" b="1">
                <a:solidFill>
                  <a:srgbClr val="333333"/>
                </a:solidFill>
                <a:latin typeface="Arial"/>
                <a:ea typeface="Arial"/>
                <a:cs typeface="Arial"/>
                <a:sym typeface="Arial"/>
              </a:rPr>
              <a:t>°</a:t>
            </a:r>
          </a:p>
          <a:p>
            <a:pPr marL="381000" marR="0" lvl="0" indent="-304800" algn="l">
              <a:lnSpc>
                <a:spcPct val="120138"/>
              </a:lnSpc>
              <a:spcBef>
                <a:spcPts val="719"/>
              </a:spcBef>
              <a:spcAft>
                <a:spcPts val="0"/>
              </a:spcAft>
              <a:buClr>
                <a:srgbClr val="333333"/>
              </a:buClr>
              <a:buSzPct val="100000"/>
              <a:buFont typeface="Arial"/>
              <a:buChar char="●"/>
            </a:pPr>
            <a:r>
              <a:rPr lang="en-US" sz="4000">
                <a:solidFill>
                  <a:srgbClr val="333333"/>
                </a:solidFill>
                <a:latin typeface="Arial"/>
                <a:ea typeface="Arial"/>
                <a:cs typeface="Arial"/>
                <a:sym typeface="Arial"/>
              </a:rPr>
              <a:t>Degrees are further divided into </a:t>
            </a:r>
            <a:r>
              <a:rPr lang="en-US" sz="4000" b="1" u="sng">
                <a:solidFill>
                  <a:srgbClr val="333333"/>
                </a:solidFill>
                <a:latin typeface="Arial"/>
                <a:ea typeface="Arial"/>
                <a:cs typeface="Arial"/>
                <a:sym typeface="Arial"/>
              </a:rPr>
              <a:t>minutes</a:t>
            </a:r>
            <a:r>
              <a:rPr lang="en-US" sz="4000">
                <a:solidFill>
                  <a:srgbClr val="333333"/>
                </a:solidFill>
                <a:latin typeface="Arial"/>
                <a:ea typeface="Arial"/>
                <a:cs typeface="Arial"/>
                <a:sym typeface="Arial"/>
              </a:rPr>
              <a:t>. There are 60 minutes in a degree. The symbol for minute is </a:t>
            </a:r>
            <a:r>
              <a:rPr lang="en-US" sz="4000" b="1">
                <a:solidFill>
                  <a:srgbClr val="333333"/>
                </a:solidFill>
                <a:latin typeface="Arial"/>
                <a:ea typeface="Arial"/>
                <a:cs typeface="Arial"/>
                <a:sym typeface="Arial"/>
              </a:rPr>
              <a:t>´</a:t>
            </a:r>
          </a:p>
          <a:p>
            <a:pPr marL="0" marR="0" indent="0" algn="l">
              <a:lnSpc>
                <a:spcPct val="119921"/>
              </a:lnSpc>
              <a:spcBef>
                <a:spcPts val="635"/>
              </a:spcBef>
              <a:spcAft>
                <a:spcPts val="0"/>
              </a:spcAft>
              <a:buNone/>
            </a:pPr>
            <a:endParaRPr sz="3555">
              <a:solidFill>
                <a:srgbClr val="333333"/>
              </a:solidFill>
              <a:latin typeface="Arial"/>
              <a:ea typeface="Arial"/>
              <a:cs typeface="Arial"/>
              <a:sym typeface="Arial"/>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864300" y="728475"/>
            <a:ext cx="8507575" cy="6069874"/>
          </a:xfrm>
          <a:prstGeom prst="rect">
            <a:avLst/>
          </a:prstGeom>
          <a:noFill/>
          <a:ln>
            <a:noFill/>
          </a:ln>
        </p:spPr>
        <p:txBody>
          <a:bodyPr lIns="38100" tIns="38100" rIns="38100" bIns="38100" anchor="t" anchorCtr="0">
            <a:noAutofit/>
          </a:bodyPr>
          <a:lstStyle/>
          <a:p>
            <a:pPr marL="381000" marR="0" lvl="0" indent="-304800" algn="l">
              <a:lnSpc>
                <a:spcPct val="107986"/>
              </a:lnSpc>
              <a:spcBef>
                <a:spcPts val="0"/>
              </a:spcBef>
              <a:spcAft>
                <a:spcPts val="0"/>
              </a:spcAft>
              <a:buClr>
                <a:srgbClr val="333333"/>
              </a:buClr>
              <a:buSzPct val="100000"/>
              <a:buFont typeface="Arial"/>
              <a:buChar char="●"/>
            </a:pPr>
            <a:r>
              <a:rPr lang="en-US" sz="4000">
                <a:solidFill>
                  <a:srgbClr val="333333"/>
                </a:solidFill>
                <a:latin typeface="Arial"/>
                <a:ea typeface="Arial"/>
                <a:cs typeface="Arial"/>
                <a:sym typeface="Arial"/>
              </a:rPr>
              <a:t>The north-south imaginary lines are </a:t>
            </a:r>
            <a:r>
              <a:rPr lang="en-US" sz="4000" b="1" u="sng">
                <a:solidFill>
                  <a:srgbClr val="333333"/>
                </a:solidFill>
                <a:latin typeface="Arial"/>
                <a:ea typeface="Arial"/>
                <a:cs typeface="Arial"/>
                <a:sym typeface="Arial"/>
              </a:rPr>
              <a:t>lines of longitude</a:t>
            </a:r>
            <a:r>
              <a:rPr lang="en-US" sz="4000">
                <a:solidFill>
                  <a:srgbClr val="333333"/>
                </a:solidFill>
                <a:latin typeface="Arial"/>
                <a:ea typeface="Arial"/>
                <a:cs typeface="Arial"/>
                <a:sym typeface="Arial"/>
              </a:rPr>
              <a:t>. </a:t>
            </a:r>
          </a:p>
          <a:p>
            <a:pPr marL="381000" marR="0" lvl="0" indent="-304800" algn="l">
              <a:lnSpc>
                <a:spcPct val="107986"/>
              </a:lnSpc>
              <a:spcBef>
                <a:spcPts val="719"/>
              </a:spcBef>
              <a:spcAft>
                <a:spcPts val="0"/>
              </a:spcAft>
              <a:buClr>
                <a:srgbClr val="333333"/>
              </a:buClr>
              <a:buSzPct val="100000"/>
              <a:buFont typeface="Arial"/>
              <a:buChar char="●"/>
            </a:pPr>
            <a:r>
              <a:rPr lang="en-US" sz="4000">
                <a:solidFill>
                  <a:srgbClr val="333333"/>
                </a:solidFill>
                <a:latin typeface="Arial"/>
                <a:ea typeface="Arial"/>
                <a:cs typeface="Arial"/>
                <a:sym typeface="Arial"/>
              </a:rPr>
              <a:t>Lines of longitude are called </a:t>
            </a:r>
            <a:r>
              <a:rPr lang="en-US" sz="4000" b="1" u="sng">
                <a:solidFill>
                  <a:srgbClr val="333333"/>
                </a:solidFill>
                <a:latin typeface="Arial"/>
                <a:ea typeface="Arial"/>
                <a:cs typeface="Arial"/>
                <a:sym typeface="Arial"/>
              </a:rPr>
              <a:t>meridians</a:t>
            </a:r>
            <a:r>
              <a:rPr lang="en-US" sz="4000">
                <a:solidFill>
                  <a:srgbClr val="333333"/>
                </a:solidFill>
                <a:latin typeface="Arial"/>
                <a:ea typeface="Arial"/>
                <a:cs typeface="Arial"/>
                <a:sym typeface="Arial"/>
              </a:rPr>
              <a:t>. These imaginary lines pass through the poles. The measure distance east and west of the prime meridian.</a:t>
            </a:r>
          </a:p>
          <a:p>
            <a:pPr marL="381000" marR="0" lvl="0" indent="-304800" algn="l">
              <a:lnSpc>
                <a:spcPct val="107986"/>
              </a:lnSpc>
              <a:spcBef>
                <a:spcPts val="719"/>
              </a:spcBef>
              <a:spcAft>
                <a:spcPts val="0"/>
              </a:spcAft>
              <a:buClr>
                <a:srgbClr val="333333"/>
              </a:buClr>
              <a:buSzPct val="100000"/>
              <a:buFont typeface="Arial"/>
              <a:buChar char="●"/>
            </a:pPr>
            <a:r>
              <a:rPr lang="en-US" sz="4000">
                <a:solidFill>
                  <a:srgbClr val="333333"/>
                </a:solidFill>
                <a:latin typeface="Arial"/>
                <a:ea typeface="Arial"/>
                <a:cs typeface="Arial"/>
                <a:sym typeface="Arial"/>
              </a:rPr>
              <a:t>The </a:t>
            </a:r>
            <a:r>
              <a:rPr lang="en-US" sz="4000" b="1" u="sng">
                <a:solidFill>
                  <a:srgbClr val="333333"/>
                </a:solidFill>
                <a:latin typeface="Arial"/>
                <a:ea typeface="Arial"/>
                <a:cs typeface="Arial"/>
                <a:sym typeface="Arial"/>
              </a:rPr>
              <a:t>prime meridian</a:t>
            </a:r>
            <a:r>
              <a:rPr lang="en-US" sz="4000">
                <a:solidFill>
                  <a:srgbClr val="333333"/>
                </a:solidFill>
                <a:latin typeface="Arial"/>
                <a:ea typeface="Arial"/>
                <a:cs typeface="Arial"/>
                <a:sym typeface="Arial"/>
              </a:rPr>
              <a:t> is an imaginary line that runs through Greenwich, England. It represents 0° longitude.</a:t>
            </a:r>
            <a:r>
              <a:rPr lang="en-US" sz="3555">
                <a:solidFill>
                  <a:srgbClr val="333333"/>
                </a:solidFill>
                <a:latin typeface="Arial"/>
                <a:ea typeface="Arial"/>
                <a:cs typeface="Arial"/>
                <a:sym typeface="Arial"/>
              </a:rPr>
              <a:t> </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864300" y="982475"/>
            <a:ext cx="8507575" cy="5815874"/>
          </a:xfrm>
          <a:prstGeom prst="rect">
            <a:avLst/>
          </a:prstGeom>
          <a:noFill/>
          <a:ln>
            <a:noFill/>
          </a:ln>
        </p:spPr>
        <p:txBody>
          <a:bodyPr lIns="38100" tIns="38100" rIns="38100" bIns="38100" anchor="t" anchorCtr="0">
            <a:noAutofit/>
          </a:bodyPr>
          <a:lstStyle/>
          <a:p>
            <a:pPr marL="381000" marR="0" lvl="0" indent="-304800" algn="l">
              <a:lnSpc>
                <a:spcPct val="120138"/>
              </a:lnSpc>
              <a:spcBef>
                <a:spcPts val="0"/>
              </a:spcBef>
              <a:spcAft>
                <a:spcPts val="0"/>
              </a:spcAft>
              <a:buClr>
                <a:srgbClr val="333333"/>
              </a:buClr>
              <a:buSzPct val="100000"/>
              <a:buFont typeface="Arial"/>
              <a:buChar char="●"/>
            </a:pPr>
            <a:r>
              <a:rPr lang="en-US" sz="4000">
                <a:solidFill>
                  <a:srgbClr val="333333"/>
                </a:solidFill>
                <a:latin typeface="Arial"/>
                <a:ea typeface="Arial"/>
                <a:cs typeface="Arial"/>
                <a:sym typeface="Arial"/>
              </a:rPr>
              <a:t>Lines of latitude range from 0°, for locations on the equator, to 90°N or 90°S, for locations at the poles.</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pic>
        <p:nvPicPr>
          <p:cNvPr id="156" name="Shape 156"/>
          <p:cNvPicPr preferRelativeResize="0"/>
          <p:nvPr/>
        </p:nvPicPr>
        <p:blipFill>
          <a:blip r:embed="rId4">
            <a:alphaModFix/>
          </a:blip>
          <a:stretch>
            <a:fillRect/>
          </a:stretch>
        </p:blipFill>
        <p:spPr>
          <a:xfrm>
            <a:off x="2116650" y="1269975"/>
            <a:ext cx="5249325" cy="5175225"/>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864300" y="897800"/>
            <a:ext cx="8507575" cy="5900550"/>
          </a:xfrm>
          <a:prstGeom prst="rect">
            <a:avLst/>
          </a:prstGeom>
          <a:noFill/>
          <a:ln>
            <a:noFill/>
          </a:ln>
        </p:spPr>
        <p:txBody>
          <a:bodyPr lIns="38100" tIns="38100" rIns="38100" bIns="38100" anchor="t" anchorCtr="0">
            <a:noAutofit/>
          </a:bodyPr>
          <a:lstStyle/>
          <a:p>
            <a:pPr marL="381000" marR="0" lvl="0" indent="-304800" algn="l">
              <a:lnSpc>
                <a:spcPct val="120138"/>
              </a:lnSpc>
              <a:spcBef>
                <a:spcPts val="0"/>
              </a:spcBef>
              <a:spcAft>
                <a:spcPts val="0"/>
              </a:spcAft>
              <a:buClr>
                <a:srgbClr val="333333"/>
              </a:buClr>
              <a:buSzPct val="100000"/>
              <a:buFont typeface="Arial"/>
              <a:buChar char="●"/>
            </a:pPr>
            <a:r>
              <a:rPr lang="en-US" sz="4000">
                <a:solidFill>
                  <a:srgbClr val="333333"/>
                </a:solidFill>
                <a:latin typeface="Arial"/>
                <a:ea typeface="Arial"/>
                <a:cs typeface="Arial"/>
                <a:sym typeface="Arial"/>
              </a:rPr>
              <a:t>Lines of longitude range from 0° on the prime meridian to 180° on a meridian in the mid-Pacific Ocean. </a:t>
            </a:r>
          </a:p>
          <a:p>
            <a:pPr marL="381000" marR="0" lvl="0" indent="-304800" algn="l">
              <a:lnSpc>
                <a:spcPct val="120138"/>
              </a:lnSpc>
              <a:spcBef>
                <a:spcPts val="719"/>
              </a:spcBef>
              <a:spcAft>
                <a:spcPts val="0"/>
              </a:spcAft>
              <a:buClr>
                <a:srgbClr val="333333"/>
              </a:buClr>
              <a:buSzPct val="100000"/>
              <a:buFont typeface="Arial"/>
              <a:buChar char="●"/>
            </a:pPr>
            <a:r>
              <a:rPr lang="en-US" sz="4000">
                <a:solidFill>
                  <a:srgbClr val="333333"/>
                </a:solidFill>
                <a:latin typeface="Arial"/>
                <a:ea typeface="Arial"/>
                <a:cs typeface="Arial"/>
                <a:sym typeface="Arial"/>
              </a:rPr>
              <a:t>Meridians west of the prime meridian to 180° are labeled with a W.</a:t>
            </a:r>
          </a:p>
          <a:p>
            <a:pPr marL="381000" marR="0" lvl="0" indent="-304800" algn="l">
              <a:lnSpc>
                <a:spcPct val="120138"/>
              </a:lnSpc>
              <a:spcBef>
                <a:spcPts val="719"/>
              </a:spcBef>
              <a:spcAft>
                <a:spcPts val="0"/>
              </a:spcAft>
              <a:buClr>
                <a:srgbClr val="333333"/>
              </a:buClr>
              <a:buSzPct val="100000"/>
              <a:buFont typeface="Arial"/>
              <a:buChar char="●"/>
            </a:pPr>
            <a:r>
              <a:rPr lang="en-US" sz="4000">
                <a:solidFill>
                  <a:srgbClr val="333333"/>
                </a:solidFill>
                <a:latin typeface="Arial"/>
                <a:ea typeface="Arial"/>
                <a:cs typeface="Arial"/>
                <a:sym typeface="Arial"/>
              </a:rPr>
              <a:t>Those eat of the prime meridian to 180° are labeled with an E. </a:t>
            </a: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pic>
        <p:nvPicPr>
          <p:cNvPr id="166" name="Shape 166"/>
          <p:cNvPicPr preferRelativeResize="0"/>
          <p:nvPr/>
        </p:nvPicPr>
        <p:blipFill>
          <a:blip r:embed="rId4">
            <a:alphaModFix/>
          </a:blip>
          <a:stretch>
            <a:fillRect/>
          </a:stretch>
        </p:blipFill>
        <p:spPr>
          <a:xfrm>
            <a:off x="2116650" y="1439325"/>
            <a:ext cx="5947824" cy="555622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864300" y="559150"/>
            <a:ext cx="8507575" cy="1243874"/>
          </a:xfrm>
          <a:prstGeom prst="rect">
            <a:avLst/>
          </a:prstGeom>
          <a:noFill/>
          <a:ln>
            <a:noFill/>
          </a:ln>
        </p:spPr>
        <p:txBody>
          <a:bodyPr lIns="38100" tIns="38100" rIns="38100" bIns="38100" anchor="b" anchorCtr="0">
            <a:noAutofit/>
          </a:bodyPr>
          <a:lstStyle/>
          <a:p>
            <a:pPr marL="0" marR="0" indent="0" algn="l">
              <a:lnSpc>
                <a:spcPct val="119886"/>
              </a:lnSpc>
              <a:spcBef>
                <a:spcPts val="0"/>
              </a:spcBef>
              <a:spcAft>
                <a:spcPts val="0"/>
              </a:spcAft>
              <a:buNone/>
            </a:pPr>
            <a:r>
              <a:rPr lang="en-US" sz="4888">
                <a:solidFill>
                  <a:srgbClr val="004C2B"/>
                </a:solidFill>
                <a:latin typeface="Arial"/>
                <a:ea typeface="Arial"/>
                <a:cs typeface="Arial"/>
                <a:sym typeface="Arial"/>
              </a:rPr>
              <a:t>Why do we use grids?</a:t>
            </a:r>
          </a:p>
        </p:txBody>
      </p:sp>
      <p:sp>
        <p:nvSpPr>
          <p:cNvPr id="172" name="Shape 172"/>
          <p:cNvSpPr txBox="1">
            <a:spLocks noGrp="1"/>
          </p:cNvSpPr>
          <p:nvPr>
            <p:ph type="body" idx="1"/>
          </p:nvPr>
        </p:nvSpPr>
        <p:spPr>
          <a:xfrm>
            <a:off x="864300" y="2252475"/>
            <a:ext cx="8507575" cy="4545875"/>
          </a:xfrm>
          <a:prstGeom prst="rect">
            <a:avLst/>
          </a:prstGeom>
          <a:noFill/>
          <a:ln>
            <a:noFill/>
          </a:ln>
        </p:spPr>
        <p:txBody>
          <a:bodyPr lIns="38100" tIns="38100" rIns="38100" bIns="38100" anchor="t" anchorCtr="0">
            <a:noAutofit/>
          </a:bodyPr>
          <a:lstStyle/>
          <a:p>
            <a:pPr marL="381000" marR="0" lvl="0" indent="-333022" algn="l">
              <a:lnSpc>
                <a:spcPct val="120000"/>
              </a:lnSpc>
              <a:spcBef>
                <a:spcPts val="0"/>
              </a:spcBef>
              <a:spcAft>
                <a:spcPts val="0"/>
              </a:spcAft>
              <a:buClr>
                <a:srgbClr val="333333"/>
              </a:buClr>
              <a:buSzPct val="101010"/>
              <a:buFont typeface="Arial"/>
              <a:buChar char="●"/>
            </a:pPr>
            <a:r>
              <a:rPr lang="en-US" sz="4444">
                <a:solidFill>
                  <a:srgbClr val="333333"/>
                </a:solidFill>
                <a:latin typeface="Arial"/>
                <a:ea typeface="Arial"/>
                <a:cs typeface="Arial"/>
                <a:sym typeface="Arial"/>
              </a:rPr>
              <a:t>To identify the exact location of any place on Earth. </a:t>
            </a:r>
          </a:p>
          <a:p>
            <a:pPr marL="762000" marR="0" lvl="1" indent="-333022" algn="l">
              <a:lnSpc>
                <a:spcPct val="120000"/>
              </a:lnSpc>
              <a:spcBef>
                <a:spcPts val="802"/>
              </a:spcBef>
              <a:spcAft>
                <a:spcPts val="0"/>
              </a:spcAft>
              <a:buClr>
                <a:srgbClr val="333333"/>
              </a:buClr>
              <a:buSzPct val="101010"/>
              <a:buFont typeface="Courier New"/>
              <a:buChar char="o"/>
            </a:pPr>
            <a:r>
              <a:rPr lang="en-US" sz="4444">
                <a:solidFill>
                  <a:srgbClr val="333333"/>
                </a:solidFill>
                <a:latin typeface="Arial"/>
                <a:ea typeface="Arial"/>
                <a:cs typeface="Arial"/>
                <a:sym typeface="Arial"/>
              </a:rPr>
              <a:t>O.S.E.S is located at </a:t>
            </a:r>
          </a:p>
          <a:p>
            <a:pPr marL="762000" marR="0" lvl="1" indent="-50800" algn="l">
              <a:lnSpc>
                <a:spcPct val="120000"/>
              </a:lnSpc>
              <a:spcBef>
                <a:spcPts val="802"/>
              </a:spcBef>
              <a:spcAft>
                <a:spcPts val="0"/>
              </a:spcAft>
              <a:buClr>
                <a:srgbClr val="333333"/>
              </a:buClr>
              <a:buSzPct val="101010"/>
              <a:buFont typeface="Arial"/>
              <a:buNone/>
            </a:pPr>
            <a:r>
              <a:rPr lang="en-US" sz="4444">
                <a:solidFill>
                  <a:srgbClr val="333333"/>
                </a:solidFill>
                <a:latin typeface="Arial"/>
                <a:ea typeface="Arial"/>
                <a:cs typeface="Arial"/>
                <a:sym typeface="Arial"/>
              </a:rPr>
              <a:t>36°02´31.9 "N 84°20´42.10 "W</a:t>
            </a: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864300" y="51150"/>
            <a:ext cx="8507575" cy="1243874"/>
          </a:xfrm>
          <a:prstGeom prst="rect">
            <a:avLst/>
          </a:prstGeom>
          <a:noFill/>
          <a:ln>
            <a:noFill/>
          </a:ln>
        </p:spPr>
        <p:txBody>
          <a:bodyPr lIns="38100" tIns="38100" rIns="38100" bIns="38100" anchor="b" anchorCtr="0">
            <a:noAutofit/>
          </a:bodyPr>
          <a:lstStyle/>
          <a:p>
            <a:pPr marL="0" marR="0" indent="0" algn="l">
              <a:lnSpc>
                <a:spcPct val="119886"/>
              </a:lnSpc>
              <a:spcBef>
                <a:spcPts val="0"/>
              </a:spcBef>
              <a:spcAft>
                <a:spcPts val="0"/>
              </a:spcAft>
              <a:buNone/>
            </a:pPr>
            <a:r>
              <a:rPr lang="en-US" sz="4888">
                <a:solidFill>
                  <a:srgbClr val="004C2B"/>
                </a:solidFill>
                <a:latin typeface="Arial"/>
                <a:ea typeface="Arial"/>
                <a:cs typeface="Arial"/>
                <a:sym typeface="Arial"/>
              </a:rPr>
              <a:t>Types of Maps</a:t>
            </a:r>
          </a:p>
        </p:txBody>
      </p:sp>
      <p:sp>
        <p:nvSpPr>
          <p:cNvPr id="178" name="Shape 178"/>
          <p:cNvSpPr txBox="1">
            <a:spLocks noGrp="1"/>
          </p:cNvSpPr>
          <p:nvPr>
            <p:ph type="body" idx="1"/>
          </p:nvPr>
        </p:nvSpPr>
        <p:spPr>
          <a:xfrm>
            <a:off x="864300" y="1405800"/>
            <a:ext cx="8507575" cy="4545875"/>
          </a:xfrm>
          <a:prstGeom prst="rect">
            <a:avLst/>
          </a:prstGeom>
          <a:noFill/>
          <a:ln>
            <a:noFill/>
          </a:ln>
        </p:spPr>
        <p:txBody>
          <a:bodyPr lIns="38100" tIns="38100" rIns="38100" bIns="38100" anchor="t" anchorCtr="0">
            <a:noAutofit/>
          </a:bodyPr>
          <a:lstStyle/>
          <a:p>
            <a:pPr marL="381000" marR="0" lvl="0" indent="-333022" algn="l">
              <a:lnSpc>
                <a:spcPct val="120000"/>
              </a:lnSpc>
              <a:spcBef>
                <a:spcPts val="0"/>
              </a:spcBef>
              <a:spcAft>
                <a:spcPts val="0"/>
              </a:spcAft>
              <a:buClr>
                <a:srgbClr val="333333"/>
              </a:buClr>
              <a:buSzPct val="101010"/>
              <a:buFont typeface="Arial"/>
              <a:buChar char="●"/>
            </a:pPr>
            <a:r>
              <a:rPr lang="en-US" sz="4444" b="1" u="sng">
                <a:solidFill>
                  <a:srgbClr val="333333"/>
                </a:solidFill>
                <a:latin typeface="Arial"/>
                <a:ea typeface="Arial"/>
                <a:cs typeface="Arial"/>
                <a:sym typeface="Arial"/>
              </a:rPr>
              <a:t>Political Maps</a:t>
            </a:r>
            <a:r>
              <a:rPr lang="en-US" sz="4444">
                <a:solidFill>
                  <a:srgbClr val="333333"/>
                </a:solidFill>
                <a:latin typeface="Arial"/>
                <a:ea typeface="Arial"/>
                <a:cs typeface="Arial"/>
                <a:sym typeface="Arial"/>
              </a:rPr>
              <a:t> show the major political features of a region. These features include country borders, capital cities, and other places.</a:t>
            </a:r>
            <a:r>
              <a:rPr lang="en-US" sz="3555">
                <a:solidFill>
                  <a:srgbClr val="333333"/>
                </a:solidFill>
                <a:latin typeface="Arial"/>
                <a:ea typeface="Arial"/>
                <a:cs typeface="Arial"/>
                <a:sym typeface="Arial"/>
              </a:rPr>
              <a:t> </a:t>
            </a:r>
          </a:p>
        </p:txBody>
      </p:sp>
      <p:pic>
        <p:nvPicPr>
          <p:cNvPr id="179" name="Shape 179"/>
          <p:cNvPicPr preferRelativeResize="0"/>
          <p:nvPr/>
        </p:nvPicPr>
        <p:blipFill>
          <a:blip r:embed="rId4">
            <a:alphaModFix/>
          </a:blip>
          <a:stretch>
            <a:fillRect/>
          </a:stretch>
        </p:blipFill>
        <p:spPr>
          <a:xfrm>
            <a:off x="338650" y="4995325"/>
            <a:ext cx="9525000" cy="22648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864300" y="51150"/>
            <a:ext cx="8507575" cy="1243874"/>
          </a:xfrm>
          <a:prstGeom prst="rect">
            <a:avLst/>
          </a:prstGeom>
          <a:noFill/>
          <a:ln>
            <a:noFill/>
          </a:ln>
        </p:spPr>
        <p:txBody>
          <a:bodyPr lIns="38100" tIns="38100" rIns="38100" bIns="38100" anchor="b" anchorCtr="0">
            <a:noAutofit/>
          </a:bodyPr>
          <a:lstStyle/>
          <a:p>
            <a:pPr marL="0" marR="0" indent="0" algn="l">
              <a:lnSpc>
                <a:spcPct val="119886"/>
              </a:lnSpc>
              <a:spcBef>
                <a:spcPts val="0"/>
              </a:spcBef>
              <a:spcAft>
                <a:spcPts val="0"/>
              </a:spcAft>
              <a:buNone/>
            </a:pPr>
            <a:r>
              <a:rPr lang="en-US" sz="4888">
                <a:solidFill>
                  <a:srgbClr val="004C2B"/>
                </a:solidFill>
                <a:latin typeface="Arial"/>
                <a:ea typeface="Arial"/>
                <a:cs typeface="Arial"/>
                <a:sym typeface="Arial"/>
              </a:rPr>
              <a:t>Map Essentials</a:t>
            </a:r>
          </a:p>
        </p:txBody>
      </p:sp>
      <p:sp>
        <p:nvSpPr>
          <p:cNvPr id="34" name="Shape 34"/>
          <p:cNvSpPr txBox="1">
            <a:spLocks noGrp="1"/>
          </p:cNvSpPr>
          <p:nvPr>
            <p:ph type="body" idx="1"/>
          </p:nvPr>
        </p:nvSpPr>
        <p:spPr>
          <a:xfrm>
            <a:off x="864300" y="1236475"/>
            <a:ext cx="8507575" cy="5561875"/>
          </a:xfrm>
          <a:prstGeom prst="rect">
            <a:avLst/>
          </a:prstGeom>
          <a:noFill/>
          <a:ln>
            <a:noFill/>
          </a:ln>
        </p:spPr>
        <p:txBody>
          <a:bodyPr lIns="38100" tIns="38100" rIns="38100" bIns="38100" anchor="t" anchorCtr="0">
            <a:noAutofit/>
          </a:bodyPr>
          <a:lstStyle/>
          <a:p>
            <a:pPr marL="381000" marR="0" lvl="0" indent="-269240" algn="l" rtl="0">
              <a:lnSpc>
                <a:spcPct val="120000"/>
              </a:lnSpc>
              <a:spcBef>
                <a:spcPts val="0"/>
              </a:spcBef>
              <a:spcAft>
                <a:spcPts val="0"/>
              </a:spcAft>
              <a:buClr>
                <a:srgbClr val="333333"/>
              </a:buClr>
              <a:buSzPct val="101176"/>
              <a:buFont typeface="Arial"/>
              <a:buChar char="●"/>
            </a:pPr>
            <a:r>
              <a:rPr lang="en-US" sz="3440">
                <a:solidFill>
                  <a:srgbClr val="333333"/>
                </a:solidFill>
                <a:latin typeface="Arial"/>
                <a:ea typeface="Arial"/>
                <a:cs typeface="Arial"/>
                <a:sym typeface="Arial"/>
              </a:rPr>
              <a:t>A map’s </a:t>
            </a:r>
            <a:r>
              <a:rPr lang="en-US" sz="3440" b="1" u="sng">
                <a:solidFill>
                  <a:srgbClr val="333333"/>
                </a:solidFill>
                <a:latin typeface="Arial"/>
                <a:ea typeface="Arial"/>
                <a:cs typeface="Arial"/>
                <a:sym typeface="Arial"/>
              </a:rPr>
              <a:t>title</a:t>
            </a:r>
            <a:r>
              <a:rPr lang="en-US" sz="3440">
                <a:solidFill>
                  <a:srgbClr val="333333"/>
                </a:solidFill>
                <a:latin typeface="Arial"/>
                <a:ea typeface="Arial"/>
                <a:cs typeface="Arial"/>
                <a:sym typeface="Arial"/>
              </a:rPr>
              <a:t> show what the subject of the map is. The map title is usually the first thing you should look at when studying a map, because it tells you what the map is trying to show. </a:t>
            </a:r>
          </a:p>
        </p:txBody>
      </p:sp>
      <p:pic>
        <p:nvPicPr>
          <p:cNvPr id="35" name="Shape 35"/>
          <p:cNvPicPr preferRelativeResize="0"/>
          <p:nvPr/>
        </p:nvPicPr>
        <p:blipFill>
          <a:blip r:embed="rId4">
            <a:alphaModFix/>
          </a:blip>
          <a:stretch>
            <a:fillRect/>
          </a:stretch>
        </p:blipFill>
        <p:spPr>
          <a:xfrm>
            <a:off x="1185325" y="4402650"/>
            <a:ext cx="3693574" cy="2931574"/>
          </a:xfrm>
          <a:prstGeom prst="rect">
            <a:avLst/>
          </a:prstGeom>
          <a:noFill/>
          <a:ln>
            <a:noFill/>
          </a:ln>
        </p:spPr>
      </p:pic>
      <p:pic>
        <p:nvPicPr>
          <p:cNvPr id="36" name="Shape 36"/>
          <p:cNvPicPr preferRelativeResize="0"/>
          <p:nvPr/>
        </p:nvPicPr>
        <p:blipFill>
          <a:blip r:embed="rId5">
            <a:alphaModFix/>
          </a:blip>
          <a:stretch>
            <a:fillRect/>
          </a:stretch>
        </p:blipFill>
        <p:spPr>
          <a:xfrm>
            <a:off x="6400800" y="4063975"/>
            <a:ext cx="2868074" cy="3217325"/>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pic>
        <p:nvPicPr>
          <p:cNvPr id="184" name="Shape 184"/>
          <p:cNvPicPr preferRelativeResize="0"/>
          <p:nvPr/>
        </p:nvPicPr>
        <p:blipFill>
          <a:blip r:embed="rId4">
            <a:alphaModFix/>
          </a:blip>
          <a:stretch>
            <a:fillRect/>
          </a:stretch>
        </p:blipFill>
        <p:spPr>
          <a:xfrm>
            <a:off x="0" y="0"/>
            <a:ext cx="10160000" cy="76200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864300" y="728475"/>
            <a:ext cx="8507575" cy="6069874"/>
          </a:xfrm>
          <a:prstGeom prst="rect">
            <a:avLst/>
          </a:prstGeom>
          <a:noFill/>
          <a:ln>
            <a:noFill/>
          </a:ln>
        </p:spPr>
        <p:txBody>
          <a:bodyPr lIns="38100" tIns="38100" rIns="38100" bIns="38100" anchor="t" anchorCtr="0">
            <a:noAutofit/>
          </a:bodyPr>
          <a:lstStyle/>
          <a:p>
            <a:pPr marL="381000" marR="0" lvl="0" indent="-269240" algn="l" rtl="0">
              <a:lnSpc>
                <a:spcPct val="120000"/>
              </a:lnSpc>
              <a:spcBef>
                <a:spcPts val="0"/>
              </a:spcBef>
              <a:spcAft>
                <a:spcPts val="0"/>
              </a:spcAft>
              <a:buClr>
                <a:srgbClr val="333333"/>
              </a:buClr>
              <a:buSzPct val="101176"/>
              <a:buFont typeface="Arial"/>
              <a:buChar char="●"/>
            </a:pPr>
            <a:r>
              <a:rPr lang="en-US" sz="3440" b="1" u="sng">
                <a:solidFill>
                  <a:srgbClr val="333333"/>
                </a:solidFill>
                <a:latin typeface="Arial"/>
                <a:ea typeface="Arial"/>
                <a:cs typeface="Arial"/>
                <a:sym typeface="Arial"/>
              </a:rPr>
              <a:t>Physical maps</a:t>
            </a:r>
            <a:r>
              <a:rPr lang="en-US" sz="3440">
                <a:solidFill>
                  <a:srgbClr val="333333"/>
                </a:solidFill>
                <a:latin typeface="Arial"/>
                <a:ea typeface="Arial"/>
                <a:cs typeface="Arial"/>
                <a:sym typeface="Arial"/>
              </a:rPr>
              <a:t> show the major physical features of a region. These features may include mountain ranges, rivers, oceans, islands, deserts, and plains. </a:t>
            </a:r>
          </a:p>
        </p:txBody>
      </p:sp>
      <p:pic>
        <p:nvPicPr>
          <p:cNvPr id="190" name="Shape 190"/>
          <p:cNvPicPr preferRelativeResize="0"/>
          <p:nvPr/>
        </p:nvPicPr>
        <p:blipFill>
          <a:blip r:embed="rId4">
            <a:alphaModFix/>
          </a:blip>
          <a:stretch>
            <a:fillRect/>
          </a:stretch>
        </p:blipFill>
        <p:spPr>
          <a:xfrm>
            <a:off x="2878650" y="3301975"/>
            <a:ext cx="6434650" cy="40639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864300" y="813150"/>
            <a:ext cx="8507575" cy="5985224"/>
          </a:xfrm>
          <a:prstGeom prst="rect">
            <a:avLst/>
          </a:prstGeom>
          <a:noFill/>
          <a:ln>
            <a:noFill/>
          </a:ln>
        </p:spPr>
        <p:txBody>
          <a:bodyPr lIns="38100" tIns="38100" rIns="38100" bIns="38100" anchor="t" anchorCtr="0">
            <a:noAutofit/>
          </a:bodyPr>
          <a:lstStyle/>
          <a:p>
            <a:pPr marL="381000" marR="0" lvl="0" indent="-304800" algn="l">
              <a:lnSpc>
                <a:spcPct val="120138"/>
              </a:lnSpc>
              <a:spcBef>
                <a:spcPts val="0"/>
              </a:spcBef>
              <a:spcAft>
                <a:spcPts val="0"/>
              </a:spcAft>
              <a:buClr>
                <a:srgbClr val="333333"/>
              </a:buClr>
              <a:buSzPct val="100000"/>
              <a:buFont typeface="Arial"/>
              <a:buChar char="●"/>
            </a:pPr>
            <a:r>
              <a:rPr lang="en-US" sz="4000" b="1" u="sng">
                <a:solidFill>
                  <a:srgbClr val="333333"/>
                </a:solidFill>
                <a:latin typeface="Arial"/>
                <a:ea typeface="Arial"/>
                <a:cs typeface="Arial"/>
                <a:sym typeface="Arial"/>
              </a:rPr>
              <a:t>Special-Purpose</a:t>
            </a:r>
            <a:r>
              <a:rPr lang="en-US" sz="4000">
                <a:solidFill>
                  <a:srgbClr val="333333"/>
                </a:solidFill>
                <a:latin typeface="Arial"/>
                <a:ea typeface="Arial"/>
                <a:cs typeface="Arial"/>
                <a:sym typeface="Arial"/>
              </a:rPr>
              <a:t> maps focus on one special topic such as resources, population, or time zone. These maps present information on the topic as it relates to a region. </a:t>
            </a:r>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864300" y="559150"/>
            <a:ext cx="8507575" cy="5900550"/>
          </a:xfrm>
          <a:prstGeom prst="rect">
            <a:avLst/>
          </a:prstGeom>
          <a:noFill/>
          <a:ln>
            <a:noFill/>
          </a:ln>
        </p:spPr>
        <p:txBody>
          <a:bodyPr lIns="38100" tIns="38100" rIns="38100" bIns="38100" anchor="t" anchorCtr="0">
            <a:noAutofit/>
          </a:bodyPr>
          <a:lstStyle/>
          <a:p>
            <a:pPr marL="381000" marR="0" lvl="0" indent="-304800" algn="l">
              <a:lnSpc>
                <a:spcPct val="120138"/>
              </a:lnSpc>
              <a:spcBef>
                <a:spcPts val="0"/>
              </a:spcBef>
              <a:spcAft>
                <a:spcPts val="0"/>
              </a:spcAft>
              <a:buClr>
                <a:srgbClr val="333333"/>
              </a:buClr>
              <a:buSzPct val="100000"/>
              <a:buFont typeface="Arial"/>
              <a:buChar char="●"/>
            </a:pPr>
            <a:r>
              <a:rPr lang="en-US" sz="4000" b="1" u="sng">
                <a:solidFill>
                  <a:srgbClr val="333333"/>
                </a:solidFill>
                <a:latin typeface="Arial"/>
                <a:ea typeface="Arial"/>
                <a:cs typeface="Arial"/>
                <a:sym typeface="Arial"/>
              </a:rPr>
              <a:t>Historical maps</a:t>
            </a:r>
            <a:r>
              <a:rPr lang="en-US" sz="4000">
                <a:solidFill>
                  <a:srgbClr val="333333"/>
                </a:solidFill>
                <a:latin typeface="Arial"/>
                <a:ea typeface="Arial"/>
                <a:cs typeface="Arial"/>
                <a:sym typeface="Arial"/>
              </a:rPr>
              <a:t> show a variety of information of past events.</a:t>
            </a:r>
            <a:r>
              <a:rPr lang="en-US" sz="3555">
                <a:solidFill>
                  <a:srgbClr val="333333"/>
                </a:solidFill>
                <a:latin typeface="Arial"/>
                <a:ea typeface="Arial"/>
                <a:cs typeface="Arial"/>
                <a:sym typeface="Arial"/>
              </a:rPr>
              <a:t> </a:t>
            </a:r>
          </a:p>
        </p:txBody>
      </p:sp>
      <p:pic>
        <p:nvPicPr>
          <p:cNvPr id="201" name="Shape 201"/>
          <p:cNvPicPr preferRelativeResize="0"/>
          <p:nvPr/>
        </p:nvPicPr>
        <p:blipFill>
          <a:blip r:embed="rId4">
            <a:alphaModFix/>
          </a:blip>
          <a:stretch>
            <a:fillRect/>
          </a:stretch>
        </p:blipFill>
        <p:spPr>
          <a:xfrm>
            <a:off x="1185325" y="1947325"/>
            <a:ext cx="7725825" cy="54609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04800" y="304800"/>
            <a:ext cx="9626599" cy="990599"/>
          </a:xfrm>
          <a:prstGeom prst="rect">
            <a:avLst/>
          </a:prstGeom>
        </p:spPr>
        <p:txBody>
          <a:bodyPr lIns="38100" tIns="38100" rIns="38100" bIns="38100" anchor="t" anchorCtr="0">
            <a:noAutofit/>
          </a:bodyPr>
          <a:lstStyle/>
          <a:p>
            <a:pPr rtl="0">
              <a:lnSpc>
                <a:spcPct val="100000"/>
              </a:lnSpc>
              <a:spcBef>
                <a:spcPts val="0"/>
              </a:spcBef>
              <a:buNone/>
            </a:pPr>
            <a:r>
              <a:rPr lang="en-US" sz="4266">
                <a:solidFill>
                  <a:srgbClr val="000000"/>
                </a:solidFill>
                <a:latin typeface="Arial"/>
                <a:ea typeface="Arial"/>
                <a:cs typeface="Arial"/>
                <a:sym typeface="Arial"/>
              </a:rPr>
              <a:t>Contour Map</a:t>
            </a:r>
          </a:p>
        </p:txBody>
      </p:sp>
      <p:sp>
        <p:nvSpPr>
          <p:cNvPr id="207" name="Shape 207"/>
          <p:cNvSpPr txBox="1">
            <a:spLocks noGrp="1"/>
          </p:cNvSpPr>
          <p:nvPr>
            <p:ph type="body" idx="1"/>
          </p:nvPr>
        </p:nvSpPr>
        <p:spPr>
          <a:xfrm>
            <a:off x="304800" y="1828800"/>
            <a:ext cx="9626599" cy="5562600"/>
          </a:xfrm>
          <a:prstGeom prst="rect">
            <a:avLst/>
          </a:prstGeom>
        </p:spPr>
        <p:txBody>
          <a:bodyPr lIns="38100" tIns="38100" rIns="38100" bIns="38100" anchor="t" anchorCtr="0">
            <a:noAutofit/>
          </a:bodyPr>
          <a:lstStyle/>
          <a:p>
            <a:pPr rtl="0">
              <a:lnSpc>
                <a:spcPct val="100000"/>
              </a:lnSpc>
              <a:spcBef>
                <a:spcPts val="0"/>
              </a:spcBef>
              <a:buNone/>
            </a:pPr>
            <a:r>
              <a:rPr lang="en-US" sz="2666">
                <a:solidFill>
                  <a:srgbClr val="000000"/>
                </a:solidFill>
                <a:latin typeface="Arial"/>
                <a:ea typeface="Arial"/>
                <a:cs typeface="Arial"/>
                <a:sym typeface="Arial"/>
              </a:rPr>
              <a:t>Shows elevation more exactly using lines on the map that join all the places that have the same elevation. (looks like a finger-print)  </a:t>
            </a:r>
          </a:p>
          <a:p>
            <a:pPr rtl="0">
              <a:lnSpc>
                <a:spcPct val="100000"/>
              </a:lnSpc>
              <a:spcBef>
                <a:spcPts val="0"/>
              </a:spcBef>
              <a:buNone/>
            </a:pPr>
            <a:r>
              <a:rPr lang="en-US" sz="2666">
                <a:solidFill>
                  <a:srgbClr val="000000"/>
                </a:solidFill>
                <a:latin typeface="Arial"/>
                <a:ea typeface="Arial"/>
                <a:cs typeface="Arial"/>
                <a:sym typeface="Arial"/>
              </a:rPr>
              <a:t> </a:t>
            </a:r>
          </a:p>
          <a:p>
            <a:pPr rtl="0">
              <a:lnSpc>
                <a:spcPct val="100000"/>
              </a:lnSpc>
              <a:spcBef>
                <a:spcPts val="0"/>
              </a:spcBef>
              <a:buNone/>
            </a:pPr>
            <a:r>
              <a:rPr lang="en-US" sz="2666">
                <a:solidFill>
                  <a:srgbClr val="000000"/>
                </a:solidFill>
                <a:latin typeface="Arial"/>
                <a:ea typeface="Arial"/>
                <a:cs typeface="Arial"/>
                <a:sym typeface="Arial"/>
              </a:rPr>
              <a:t> </a:t>
            </a:r>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04800" y="304800"/>
            <a:ext cx="9626599" cy="990599"/>
          </a:xfrm>
          <a:prstGeom prst="rect">
            <a:avLst/>
          </a:prstGeom>
        </p:spPr>
        <p:txBody>
          <a:bodyPr lIns="38100" tIns="38100" rIns="38100" bIns="38100" anchor="t" anchorCtr="0">
            <a:noAutofit/>
          </a:bodyPr>
          <a:lstStyle/>
          <a:p>
            <a:pPr rtl="0">
              <a:lnSpc>
                <a:spcPct val="100000"/>
              </a:lnSpc>
              <a:spcBef>
                <a:spcPts val="0"/>
              </a:spcBef>
              <a:buNone/>
            </a:pPr>
            <a:r>
              <a:rPr lang="en-US" sz="4266">
                <a:solidFill>
                  <a:srgbClr val="000000"/>
                </a:solidFill>
                <a:latin typeface="Arial"/>
                <a:ea typeface="Arial"/>
                <a:cs typeface="Arial"/>
                <a:sym typeface="Arial"/>
              </a:rPr>
              <a:t>Contour Map</a:t>
            </a:r>
          </a:p>
        </p:txBody>
      </p:sp>
      <p:sp>
        <p:nvSpPr>
          <p:cNvPr id="207" name="Shape 207"/>
          <p:cNvSpPr txBox="1">
            <a:spLocks noGrp="1"/>
          </p:cNvSpPr>
          <p:nvPr>
            <p:ph type="body" idx="1"/>
          </p:nvPr>
        </p:nvSpPr>
        <p:spPr>
          <a:xfrm>
            <a:off x="304800" y="1828800"/>
            <a:ext cx="9626599" cy="5562600"/>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pic>
        <p:nvPicPr>
          <p:cNvPr id="4" name="Picture 3" descr="lake michigan contour.gif"/>
          <p:cNvPicPr>
            <a:picLocks noChangeAspect="1"/>
          </p:cNvPicPr>
          <p:nvPr/>
        </p:nvPicPr>
        <p:blipFill>
          <a:blip r:embed="rId4"/>
          <a:stretch>
            <a:fillRect/>
          </a:stretch>
        </p:blipFill>
        <p:spPr>
          <a:xfrm>
            <a:off x="2712203" y="870307"/>
            <a:ext cx="4742482" cy="7077560"/>
          </a:xfrm>
          <a:prstGeom prst="rect">
            <a:avLst/>
          </a:prstGeom>
        </p:spPr>
      </p:pic>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304800" y="1828800"/>
            <a:ext cx="9626599" cy="5562600"/>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pic>
        <p:nvPicPr>
          <p:cNvPr id="5" name="Picture 4" descr="contour rocky mountains.gif"/>
          <p:cNvPicPr>
            <a:picLocks noChangeAspect="1"/>
          </p:cNvPicPr>
          <p:nvPr/>
        </p:nvPicPr>
        <p:blipFill>
          <a:blip r:embed="rId4"/>
          <a:stretch>
            <a:fillRect/>
          </a:stretch>
        </p:blipFill>
        <p:spPr>
          <a:xfrm>
            <a:off x="774915" y="7455"/>
            <a:ext cx="8601559" cy="7597486"/>
          </a:xfrm>
          <a:prstGeom prst="rect">
            <a:avLst/>
          </a:prstGeom>
        </p:spPr>
      </p:pic>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Continents</a:t>
            </a:r>
            <a:endParaRPr lang="en-US" sz="2400" dirty="0"/>
          </a:p>
        </p:txBody>
      </p:sp>
      <p:sp>
        <p:nvSpPr>
          <p:cNvPr id="7" name="TextBox 6"/>
          <p:cNvSpPr txBox="1"/>
          <p:nvPr/>
        </p:nvSpPr>
        <p:spPr>
          <a:xfrm>
            <a:off x="0" y="1425844"/>
            <a:ext cx="10160000" cy="2062103"/>
          </a:xfrm>
          <a:prstGeom prst="rect">
            <a:avLst/>
          </a:prstGeom>
          <a:noFill/>
        </p:spPr>
        <p:txBody>
          <a:bodyPr wrap="square" rtlCol="0">
            <a:spAutoFit/>
          </a:bodyPr>
          <a:lstStyle/>
          <a:p>
            <a:r>
              <a:rPr lang="en-US" sz="3200" dirty="0" smtClean="0"/>
              <a:t>The world is divided into 7 continents.  You will need to be able to locate and label them on a map along with geographic characteristics; Africa, Antarctica, Asia, Australia, Europe, North America, South America</a:t>
            </a:r>
            <a:endParaRPr lang="en-US" sz="2400" dirty="0"/>
          </a:p>
        </p:txBody>
      </p:sp>
      <p:pic>
        <p:nvPicPr>
          <p:cNvPr id="6" name="Picture 5" descr="continents.gif"/>
          <p:cNvPicPr>
            <a:picLocks noChangeAspect="1"/>
          </p:cNvPicPr>
          <p:nvPr/>
        </p:nvPicPr>
        <p:blipFill>
          <a:blip r:embed="rId4"/>
          <a:stretch>
            <a:fillRect/>
          </a:stretch>
        </p:blipFill>
        <p:spPr>
          <a:xfrm>
            <a:off x="0" y="0"/>
            <a:ext cx="10159999" cy="532524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North America</a:t>
            </a:r>
            <a:endParaRPr lang="en-US" sz="2400" dirty="0"/>
          </a:p>
        </p:txBody>
      </p:sp>
      <p:sp>
        <p:nvSpPr>
          <p:cNvPr id="6" name="TextBox 5"/>
          <p:cNvSpPr txBox="1"/>
          <p:nvPr/>
        </p:nvSpPr>
        <p:spPr>
          <a:xfrm>
            <a:off x="0" y="759417"/>
            <a:ext cx="10160000" cy="523220"/>
          </a:xfrm>
          <a:prstGeom prst="rect">
            <a:avLst/>
          </a:prstGeom>
          <a:noFill/>
        </p:spPr>
        <p:txBody>
          <a:bodyPr wrap="square" rtlCol="0">
            <a:spAutoFit/>
          </a:bodyPr>
          <a:lstStyle/>
          <a:p>
            <a:pPr algn="ctr"/>
            <a:r>
              <a:rPr lang="en-US" sz="2800" dirty="0" smtClean="0"/>
              <a:t>Canada, United States, Mexico</a:t>
            </a:r>
            <a:endParaRPr lang="en-US" sz="2800" dirty="0"/>
          </a:p>
        </p:txBody>
      </p:sp>
      <p:pic>
        <p:nvPicPr>
          <p:cNvPr id="8" name="Picture 7" descr="political-map-north-america.jpg"/>
          <p:cNvPicPr>
            <a:picLocks noChangeAspect="1"/>
          </p:cNvPicPr>
          <p:nvPr/>
        </p:nvPicPr>
        <p:blipFill>
          <a:blip r:embed="rId4"/>
          <a:stretch>
            <a:fillRect/>
          </a:stretch>
        </p:blipFill>
        <p:spPr>
          <a:xfrm>
            <a:off x="2005226" y="0"/>
            <a:ext cx="6242538" cy="76200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North America</a:t>
            </a:r>
            <a:endParaRPr lang="en-US" sz="2400" dirty="0"/>
          </a:p>
        </p:txBody>
      </p:sp>
      <p:sp>
        <p:nvSpPr>
          <p:cNvPr id="6" name="TextBox 5"/>
          <p:cNvSpPr txBox="1"/>
          <p:nvPr/>
        </p:nvSpPr>
        <p:spPr>
          <a:xfrm>
            <a:off x="0" y="836908"/>
            <a:ext cx="10160000" cy="1384995"/>
          </a:xfrm>
          <a:prstGeom prst="rect">
            <a:avLst/>
          </a:prstGeom>
          <a:noFill/>
        </p:spPr>
        <p:txBody>
          <a:bodyPr wrap="square" rtlCol="0">
            <a:spAutoFit/>
          </a:bodyPr>
          <a:lstStyle/>
          <a:p>
            <a:pPr algn="ctr"/>
            <a:r>
              <a:rPr lang="en-US" sz="2800" dirty="0" smtClean="0"/>
              <a:t>Central America (still part of North America): Guatemala, Belize, El Salvador, Honduras, Nicaragua, Costa Rica, Panama</a:t>
            </a:r>
            <a:endParaRPr lang="en-US" sz="2800" dirty="0"/>
          </a:p>
        </p:txBody>
      </p:sp>
      <p:pic>
        <p:nvPicPr>
          <p:cNvPr id="7" name="Picture 6" descr="central-america-map.gif"/>
          <p:cNvPicPr>
            <a:picLocks noChangeAspect="1"/>
          </p:cNvPicPr>
          <p:nvPr/>
        </p:nvPicPr>
        <p:blipFill>
          <a:blip r:embed="rId4"/>
          <a:stretch>
            <a:fillRect/>
          </a:stretch>
        </p:blipFill>
        <p:spPr>
          <a:xfrm>
            <a:off x="309966" y="-6027"/>
            <a:ext cx="9608949" cy="7687159"/>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864300" y="643800"/>
            <a:ext cx="8507575" cy="6154550"/>
          </a:xfrm>
          <a:prstGeom prst="rect">
            <a:avLst/>
          </a:prstGeom>
          <a:noFill/>
          <a:ln>
            <a:noFill/>
          </a:ln>
        </p:spPr>
        <p:txBody>
          <a:bodyPr lIns="38100" tIns="38100" rIns="38100" bIns="38100" anchor="t" anchorCtr="0">
            <a:noAutofit/>
          </a:bodyPr>
          <a:lstStyle/>
          <a:p>
            <a:pPr marL="381000" marR="0" lvl="0" indent="-304800" algn="l">
              <a:lnSpc>
                <a:spcPct val="120138"/>
              </a:lnSpc>
              <a:spcBef>
                <a:spcPts val="0"/>
              </a:spcBef>
              <a:spcAft>
                <a:spcPts val="0"/>
              </a:spcAft>
              <a:buClr>
                <a:srgbClr val="333333"/>
              </a:buClr>
              <a:buSzPct val="100000"/>
              <a:buFont typeface="Arial"/>
              <a:buChar char="●"/>
            </a:pPr>
            <a:r>
              <a:rPr lang="en-US" sz="4000">
                <a:solidFill>
                  <a:srgbClr val="333333"/>
                </a:solidFill>
                <a:latin typeface="Arial"/>
                <a:ea typeface="Arial"/>
                <a:cs typeface="Arial"/>
                <a:sym typeface="Arial"/>
              </a:rPr>
              <a:t>A </a:t>
            </a:r>
            <a:r>
              <a:rPr lang="en-US" sz="4000" b="1" u="sng">
                <a:solidFill>
                  <a:srgbClr val="333333"/>
                </a:solidFill>
                <a:latin typeface="Arial"/>
                <a:ea typeface="Arial"/>
                <a:cs typeface="Arial"/>
                <a:sym typeface="Arial"/>
              </a:rPr>
              <a:t>compass rose</a:t>
            </a:r>
            <a:r>
              <a:rPr lang="en-US" sz="4000">
                <a:solidFill>
                  <a:srgbClr val="333333"/>
                </a:solidFill>
                <a:latin typeface="Arial"/>
                <a:ea typeface="Arial"/>
                <a:cs typeface="Arial"/>
                <a:sym typeface="Arial"/>
              </a:rPr>
              <a:t> has arrows that point to all four principal directions (North, South, East, and West)</a:t>
            </a:r>
            <a:r>
              <a:rPr lang="en-US" sz="3555">
                <a:solidFill>
                  <a:srgbClr val="333333"/>
                </a:solidFill>
                <a:latin typeface="Arial"/>
                <a:ea typeface="Arial"/>
                <a:cs typeface="Arial"/>
                <a:sym typeface="Arial"/>
              </a:rPr>
              <a:t> </a:t>
            </a:r>
          </a:p>
        </p:txBody>
      </p:sp>
      <p:pic>
        <p:nvPicPr>
          <p:cNvPr id="42" name="Shape 42"/>
          <p:cNvPicPr preferRelativeResize="0"/>
          <p:nvPr/>
        </p:nvPicPr>
        <p:blipFill>
          <a:blip r:embed="rId4">
            <a:alphaModFix/>
          </a:blip>
          <a:stretch>
            <a:fillRect/>
          </a:stretch>
        </p:blipFill>
        <p:spPr>
          <a:xfrm>
            <a:off x="508000" y="3894650"/>
            <a:ext cx="2518825" cy="2635224"/>
          </a:xfrm>
          <a:prstGeom prst="rect">
            <a:avLst/>
          </a:prstGeom>
          <a:noFill/>
          <a:ln>
            <a:noFill/>
          </a:ln>
        </p:spPr>
      </p:pic>
      <p:pic>
        <p:nvPicPr>
          <p:cNvPr id="43" name="Shape 43"/>
          <p:cNvPicPr preferRelativeResize="0"/>
          <p:nvPr/>
        </p:nvPicPr>
        <p:blipFill>
          <a:blip r:embed="rId5">
            <a:alphaModFix/>
          </a:blip>
          <a:stretch>
            <a:fillRect/>
          </a:stretch>
        </p:blipFill>
        <p:spPr>
          <a:xfrm>
            <a:off x="4318000" y="2878650"/>
            <a:ext cx="4413250" cy="4032250"/>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North America</a:t>
            </a:r>
            <a:endParaRPr lang="en-US" sz="2400" dirty="0"/>
          </a:p>
        </p:txBody>
      </p:sp>
      <p:sp>
        <p:nvSpPr>
          <p:cNvPr id="6" name="TextBox 5"/>
          <p:cNvSpPr txBox="1"/>
          <p:nvPr/>
        </p:nvSpPr>
        <p:spPr>
          <a:xfrm>
            <a:off x="0" y="836908"/>
            <a:ext cx="10160000" cy="2677656"/>
          </a:xfrm>
          <a:prstGeom prst="rect">
            <a:avLst/>
          </a:prstGeom>
          <a:noFill/>
        </p:spPr>
        <p:txBody>
          <a:bodyPr wrap="square" rtlCol="0">
            <a:spAutoFit/>
          </a:bodyPr>
          <a:lstStyle/>
          <a:p>
            <a:pPr algn="ctr"/>
            <a:r>
              <a:rPr lang="en-US" sz="2800" dirty="0" smtClean="0"/>
              <a:t>Caribbean (still part of North America): Anguilla, Antigua, Aruba, Barbados, Cayman Islands, Dominica, Grenada, Guadalupe, Martinique, Montserrat, Netherlands Antilles, Puerto Rico?, St. Kitts &amp; Nevis, St. Lucia, St. Vincent &amp; Grenadines, Turks &amp; Caicos, Virgin Islands, </a:t>
            </a:r>
            <a:r>
              <a:rPr lang="en-US" sz="2800" b="1" dirty="0" smtClean="0">
                <a:solidFill>
                  <a:srgbClr val="FF0000"/>
                </a:solidFill>
              </a:rPr>
              <a:t>Cuba, Bahamas, Dominican Republic, Haiti, Jamaica, Trinidad &amp; Tobago</a:t>
            </a:r>
            <a:endParaRPr lang="en-US" sz="2800" b="1" dirty="0">
              <a:solidFill>
                <a:srgbClr val="FF0000"/>
              </a:solidFill>
            </a:endParaRPr>
          </a:p>
        </p:txBody>
      </p:sp>
      <p:pic>
        <p:nvPicPr>
          <p:cNvPr id="8" name="Picture 7" descr="map_of_caribbean.jpg"/>
          <p:cNvPicPr>
            <a:picLocks noChangeAspect="1"/>
          </p:cNvPicPr>
          <p:nvPr/>
        </p:nvPicPr>
        <p:blipFill>
          <a:blip r:embed="rId4"/>
          <a:stretch>
            <a:fillRect/>
          </a:stretch>
        </p:blipFill>
        <p:spPr>
          <a:xfrm>
            <a:off x="0" y="-5451"/>
            <a:ext cx="10160000" cy="7630902"/>
          </a:xfrm>
          <a:prstGeom prst="rect">
            <a:avLst/>
          </a:prstGeom>
        </p:spPr>
      </p:pic>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Country Project:  </a:t>
            </a:r>
            <a:endParaRPr lang="en-US" sz="3600" dirty="0" smtClean="0"/>
          </a:p>
        </p:txBody>
      </p:sp>
      <p:sp>
        <p:nvSpPr>
          <p:cNvPr id="5" name="TextBox 4"/>
          <p:cNvSpPr txBox="1"/>
          <p:nvPr/>
        </p:nvSpPr>
        <p:spPr>
          <a:xfrm>
            <a:off x="0" y="883403"/>
            <a:ext cx="10160000" cy="2062103"/>
          </a:xfrm>
          <a:prstGeom prst="rect">
            <a:avLst/>
          </a:prstGeom>
          <a:noFill/>
        </p:spPr>
        <p:txBody>
          <a:bodyPr wrap="square" rtlCol="0">
            <a:spAutoFit/>
          </a:bodyPr>
          <a:lstStyle/>
          <a:p>
            <a:r>
              <a:rPr lang="en-US" sz="3200" dirty="0" smtClean="0"/>
              <a:t>Country</a:t>
            </a:r>
            <a:r>
              <a:rPr lang="en-US" sz="3200" dirty="0" smtClean="0"/>
              <a:t> </a:t>
            </a:r>
            <a:r>
              <a:rPr lang="en-US" sz="3200" dirty="0" smtClean="0"/>
              <a:t>Project:</a:t>
            </a:r>
          </a:p>
          <a:p>
            <a:r>
              <a:rPr lang="en-US" sz="3200" dirty="0" smtClean="0"/>
              <a:t>You will </a:t>
            </a:r>
            <a:r>
              <a:rPr lang="en-US" sz="3200" dirty="0" smtClean="0"/>
              <a:t>be randomly given a country</a:t>
            </a:r>
            <a:r>
              <a:rPr lang="en-US" sz="3200" dirty="0" smtClean="0"/>
              <a:t>.  Once </a:t>
            </a:r>
            <a:r>
              <a:rPr lang="en-US" sz="3200" dirty="0" smtClean="0"/>
              <a:t>the state is selected you will research characteristics of that </a:t>
            </a:r>
            <a:r>
              <a:rPr lang="en-US" sz="3200" dirty="0" smtClean="0"/>
              <a:t>country.</a:t>
            </a:r>
            <a:endParaRPr lang="en-US" sz="3200" dirty="0"/>
          </a:p>
        </p:txBody>
      </p:sp>
      <p:sp>
        <p:nvSpPr>
          <p:cNvPr id="6" name="TextBox 5"/>
          <p:cNvSpPr txBox="1"/>
          <p:nvPr/>
        </p:nvSpPr>
        <p:spPr>
          <a:xfrm>
            <a:off x="0" y="3223647"/>
            <a:ext cx="10160000" cy="4154984"/>
          </a:xfrm>
          <a:prstGeom prst="rect">
            <a:avLst/>
          </a:prstGeom>
          <a:noFill/>
        </p:spPr>
        <p:txBody>
          <a:bodyPr wrap="square" rtlCol="0">
            <a:spAutoFit/>
          </a:bodyPr>
          <a:lstStyle/>
          <a:p>
            <a:r>
              <a:rPr lang="en-US" sz="2400" dirty="0" smtClean="0"/>
              <a:t>Example Characteristics:</a:t>
            </a:r>
          </a:p>
          <a:p>
            <a:endParaRPr lang="en-US" sz="2400" dirty="0" smtClean="0"/>
          </a:p>
          <a:p>
            <a:r>
              <a:rPr lang="en-US" sz="2400" dirty="0" smtClean="0"/>
              <a:t>What is the history of the country?</a:t>
            </a:r>
            <a:endParaRPr lang="en-US" sz="2400" dirty="0" smtClean="0"/>
          </a:p>
          <a:p>
            <a:r>
              <a:rPr lang="en-US" sz="2400" dirty="0" smtClean="0"/>
              <a:t>How has this evolved?</a:t>
            </a:r>
          </a:p>
          <a:p>
            <a:r>
              <a:rPr lang="en-US" sz="2400" dirty="0" smtClean="0"/>
              <a:t>What is the standard of living?  </a:t>
            </a:r>
          </a:p>
          <a:p>
            <a:r>
              <a:rPr lang="en-US" sz="2400" dirty="0" smtClean="0"/>
              <a:t>How do people earn a living/what  is the economy based on?</a:t>
            </a:r>
          </a:p>
          <a:p>
            <a:r>
              <a:rPr lang="en-US" sz="2400" dirty="0" smtClean="0"/>
              <a:t>What are the important geographic considerations in your </a:t>
            </a:r>
            <a:r>
              <a:rPr lang="en-US" sz="2400" dirty="0" smtClean="0"/>
              <a:t>country?</a:t>
            </a:r>
            <a:endParaRPr lang="en-US" sz="2400" dirty="0" smtClean="0"/>
          </a:p>
          <a:p>
            <a:r>
              <a:rPr lang="en-US" sz="2400" dirty="0" smtClean="0"/>
              <a:t>Who are notable residents of the </a:t>
            </a:r>
            <a:r>
              <a:rPr lang="en-US" sz="2400" dirty="0" smtClean="0"/>
              <a:t>country?</a:t>
            </a:r>
            <a:endParaRPr lang="en-US" sz="2400" dirty="0" smtClean="0"/>
          </a:p>
          <a:p>
            <a:r>
              <a:rPr lang="en-US" sz="2400" dirty="0" smtClean="0"/>
              <a:t>What is the current political </a:t>
            </a:r>
            <a:r>
              <a:rPr lang="en-US" sz="2400" dirty="0" smtClean="0"/>
              <a:t>climate?  (how stable is the country?  When di</a:t>
            </a:r>
            <a:r>
              <a:rPr lang="en-US" sz="2400" dirty="0" smtClean="0"/>
              <a:t>d they have a revolution etc?)</a:t>
            </a:r>
            <a:endParaRPr lang="en-US" sz="2400" dirty="0" smtClean="0"/>
          </a:p>
          <a:p>
            <a:endParaRPr lang="en-US" sz="2400" dirty="0" smtClean="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Countries:  </a:t>
            </a:r>
            <a:endParaRPr lang="en-US" sz="3600" dirty="0" smtClean="0"/>
          </a:p>
        </p:txBody>
      </p:sp>
      <p:sp>
        <p:nvSpPr>
          <p:cNvPr id="5" name="TextBox 4"/>
          <p:cNvSpPr txBox="1"/>
          <p:nvPr/>
        </p:nvSpPr>
        <p:spPr>
          <a:xfrm>
            <a:off x="0" y="883403"/>
            <a:ext cx="10160000" cy="5016758"/>
          </a:xfrm>
          <a:prstGeom prst="rect">
            <a:avLst/>
          </a:prstGeom>
          <a:noFill/>
        </p:spPr>
        <p:txBody>
          <a:bodyPr wrap="square" rtlCol="0">
            <a:spAutoFit/>
          </a:bodyPr>
          <a:lstStyle/>
          <a:p>
            <a:r>
              <a:rPr lang="en-US" sz="3200" dirty="0" smtClean="0"/>
              <a:t>Country</a:t>
            </a:r>
            <a:r>
              <a:rPr lang="en-US" sz="3200" dirty="0" smtClean="0"/>
              <a:t> </a:t>
            </a:r>
            <a:r>
              <a:rPr lang="en-US" sz="3200" dirty="0" smtClean="0"/>
              <a:t>Project:</a:t>
            </a:r>
          </a:p>
          <a:p>
            <a:r>
              <a:rPr lang="en-US" sz="3200" dirty="0" smtClean="0"/>
              <a:t>You will turn in a written report on your </a:t>
            </a:r>
            <a:r>
              <a:rPr lang="en-US" sz="3200" dirty="0" smtClean="0"/>
              <a:t>country (1-2 </a:t>
            </a:r>
            <a:r>
              <a:rPr lang="en-US" sz="3200" dirty="0" smtClean="0"/>
              <a:t>pages).  You will also make your state presentations on September </a:t>
            </a:r>
            <a:r>
              <a:rPr lang="en-US" sz="3200" dirty="0" smtClean="0"/>
              <a:t>22</a:t>
            </a:r>
            <a:r>
              <a:rPr lang="en-US" sz="3200" baseline="30000" dirty="0" smtClean="0"/>
              <a:t>th</a:t>
            </a:r>
            <a:r>
              <a:rPr lang="en-US" sz="3200" dirty="0" smtClean="0"/>
              <a:t>.  The project will have 2 separate grades – one for the written portion – one for the presentation</a:t>
            </a:r>
          </a:p>
          <a:p>
            <a:endParaRPr lang="en-US" sz="3200" dirty="0" smtClean="0"/>
          </a:p>
          <a:p>
            <a:r>
              <a:rPr lang="en-US" sz="3200" dirty="0" smtClean="0"/>
              <a:t>Today we will </a:t>
            </a:r>
            <a:r>
              <a:rPr lang="en-US" sz="3200" dirty="0" smtClean="0"/>
              <a:t>be assigned our countries </a:t>
            </a:r>
            <a:r>
              <a:rPr lang="en-US" sz="3200" dirty="0" smtClean="0"/>
              <a:t>and work on initial </a:t>
            </a:r>
            <a:r>
              <a:rPr lang="en-US" sz="3200" dirty="0" smtClean="0"/>
              <a:t>research. </a:t>
            </a:r>
            <a:r>
              <a:rPr lang="en-US" sz="3200" dirty="0" smtClean="0"/>
              <a:t>– you will be given some class time each day for the next two weeks</a:t>
            </a:r>
            <a:endParaRPr lang="en-US" sz="3200" dirty="0"/>
          </a:p>
        </p:txBody>
      </p:sp>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Countries Project:  </a:t>
            </a:r>
            <a:endParaRPr lang="en-US" sz="3600" dirty="0" smtClean="0"/>
          </a:p>
        </p:txBody>
      </p:sp>
      <p:sp>
        <p:nvSpPr>
          <p:cNvPr id="5" name="TextBox 4"/>
          <p:cNvSpPr txBox="1"/>
          <p:nvPr/>
        </p:nvSpPr>
        <p:spPr>
          <a:xfrm>
            <a:off x="0" y="883403"/>
            <a:ext cx="10160000" cy="5016758"/>
          </a:xfrm>
          <a:prstGeom prst="rect">
            <a:avLst/>
          </a:prstGeom>
          <a:noFill/>
        </p:spPr>
        <p:txBody>
          <a:bodyPr wrap="square" rtlCol="0">
            <a:spAutoFit/>
          </a:bodyPr>
          <a:lstStyle/>
          <a:p>
            <a:r>
              <a:rPr lang="en-US" sz="3200" dirty="0" smtClean="0"/>
              <a:t>Timeline</a:t>
            </a:r>
            <a:r>
              <a:rPr lang="en-US" sz="3200" dirty="0" smtClean="0"/>
              <a:t>:</a:t>
            </a:r>
          </a:p>
          <a:p>
            <a:endParaRPr lang="en-US" sz="3200" dirty="0" smtClean="0"/>
          </a:p>
          <a:p>
            <a:r>
              <a:rPr lang="en-US" sz="3200" dirty="0" smtClean="0"/>
              <a:t>September 3 – </a:t>
            </a:r>
            <a:r>
              <a:rPr lang="en-US" sz="3200" dirty="0" smtClean="0"/>
              <a:t>pick </a:t>
            </a:r>
            <a:r>
              <a:rPr lang="en-US" sz="3200" dirty="0" smtClean="0"/>
              <a:t>country and </a:t>
            </a:r>
            <a:r>
              <a:rPr lang="en-US" sz="3200" dirty="0" smtClean="0"/>
              <a:t>get as much initial information as possible</a:t>
            </a:r>
          </a:p>
          <a:p>
            <a:endParaRPr lang="en-US" sz="3200" dirty="0" smtClean="0"/>
          </a:p>
          <a:p>
            <a:r>
              <a:rPr lang="en-US" sz="3200" dirty="0" smtClean="0"/>
              <a:t>September </a:t>
            </a:r>
            <a:r>
              <a:rPr lang="en-US" sz="3200" dirty="0" smtClean="0"/>
              <a:t>5</a:t>
            </a:r>
            <a:r>
              <a:rPr lang="en-US" sz="3200" baseline="30000" dirty="0" smtClean="0"/>
              <a:t>th</a:t>
            </a:r>
            <a:r>
              <a:rPr lang="en-US" sz="3200" dirty="0" smtClean="0"/>
              <a:t> </a:t>
            </a:r>
            <a:r>
              <a:rPr lang="en-US" sz="3200" dirty="0" smtClean="0"/>
              <a:t>– </a:t>
            </a:r>
            <a:r>
              <a:rPr lang="en-US" sz="3200" dirty="0" smtClean="0"/>
              <a:t>continue with research/begin organization of material</a:t>
            </a:r>
            <a:endParaRPr lang="en-US" sz="3200" dirty="0" smtClean="0"/>
          </a:p>
          <a:p>
            <a:endParaRPr lang="en-US" sz="3200" dirty="0" smtClean="0"/>
          </a:p>
          <a:p>
            <a:r>
              <a:rPr lang="en-US" sz="3200" dirty="0" smtClean="0"/>
              <a:t>September </a:t>
            </a:r>
            <a:r>
              <a:rPr lang="en-US" sz="3200" dirty="0" smtClean="0"/>
              <a:t>8</a:t>
            </a:r>
            <a:r>
              <a:rPr lang="en-US" sz="3200" baseline="30000" dirty="0" smtClean="0"/>
              <a:t>th</a:t>
            </a:r>
            <a:r>
              <a:rPr lang="en-US" sz="3200" dirty="0" smtClean="0"/>
              <a:t> </a:t>
            </a:r>
            <a:r>
              <a:rPr lang="en-US" sz="3200" dirty="0" smtClean="0"/>
              <a:t>– turn in outline of both written report and oral presentation</a:t>
            </a:r>
          </a:p>
        </p:txBody>
      </p:sp>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REGIONS OF THE UNITED STATES:  </a:t>
            </a:r>
          </a:p>
        </p:txBody>
      </p:sp>
      <p:sp>
        <p:nvSpPr>
          <p:cNvPr id="5" name="TextBox 4"/>
          <p:cNvSpPr txBox="1"/>
          <p:nvPr/>
        </p:nvSpPr>
        <p:spPr>
          <a:xfrm>
            <a:off x="0" y="883403"/>
            <a:ext cx="10160000" cy="4093428"/>
          </a:xfrm>
          <a:prstGeom prst="rect">
            <a:avLst/>
          </a:prstGeom>
          <a:noFill/>
        </p:spPr>
        <p:txBody>
          <a:bodyPr wrap="square" rtlCol="0">
            <a:spAutoFit/>
          </a:bodyPr>
          <a:lstStyle/>
          <a:p>
            <a:r>
              <a:rPr lang="en-US" sz="3200" dirty="0" smtClean="0"/>
              <a:t>Timeline</a:t>
            </a:r>
            <a:r>
              <a:rPr lang="en-US" sz="3200" dirty="0" smtClean="0"/>
              <a:t>:</a:t>
            </a:r>
          </a:p>
          <a:p>
            <a:endParaRPr lang="en-US" sz="3200" dirty="0" smtClean="0"/>
          </a:p>
          <a:p>
            <a:r>
              <a:rPr lang="en-US" sz="3200" dirty="0" smtClean="0"/>
              <a:t>September 11</a:t>
            </a:r>
            <a:r>
              <a:rPr lang="en-US" sz="3200" baseline="30000" dirty="0" smtClean="0"/>
              <a:t>th</a:t>
            </a:r>
            <a:r>
              <a:rPr lang="en-US" sz="3200" dirty="0" smtClean="0"/>
              <a:t> </a:t>
            </a:r>
            <a:r>
              <a:rPr lang="en-US" sz="3200" dirty="0" smtClean="0"/>
              <a:t>(rough draft of report is due)</a:t>
            </a:r>
          </a:p>
          <a:p>
            <a:endParaRPr lang="en-US" sz="3200" dirty="0" smtClean="0"/>
          </a:p>
          <a:p>
            <a:r>
              <a:rPr lang="en-US" sz="3200" dirty="0" smtClean="0"/>
              <a:t>September </a:t>
            </a:r>
            <a:r>
              <a:rPr lang="en-US" sz="3200" dirty="0" smtClean="0"/>
              <a:t>15</a:t>
            </a:r>
            <a:r>
              <a:rPr lang="en-US" sz="3200" baseline="30000" dirty="0" smtClean="0"/>
              <a:t>th </a:t>
            </a:r>
            <a:r>
              <a:rPr lang="en-US" sz="3600" baseline="30000" dirty="0" smtClean="0"/>
              <a:t>(rough drafts will be returned with feedback)</a:t>
            </a:r>
            <a:endParaRPr lang="en-US" sz="3600" dirty="0" smtClean="0"/>
          </a:p>
          <a:p>
            <a:endParaRPr lang="en-US" sz="3200" dirty="0" smtClean="0"/>
          </a:p>
          <a:p>
            <a:r>
              <a:rPr lang="en-US" sz="3200" dirty="0" smtClean="0"/>
              <a:t>September </a:t>
            </a:r>
            <a:r>
              <a:rPr lang="en-US" sz="3200" dirty="0" smtClean="0"/>
              <a:t>21st country </a:t>
            </a:r>
            <a:r>
              <a:rPr lang="en-US" sz="3200" dirty="0" smtClean="0"/>
              <a:t>report is due along with presentation</a:t>
            </a:r>
          </a:p>
        </p:txBody>
      </p:sp>
      <p:pic>
        <p:nvPicPr>
          <p:cNvPr id="6" name="BATMAN - THE REAL GAME BEGINS.mp3">
            <a:hlinkClick r:id="" action="ppaction://media"/>
          </p:cNvPr>
          <p:cNvPicPr>
            <a:picLocks noRot="1" noChangeAspect="1"/>
          </p:cNvPicPr>
          <p:nvPr>
            <a:audioFile r:link="rId1"/>
          </p:nvPr>
        </p:nvPicPr>
        <p:blipFill>
          <a:blip r:embed="rId5"/>
          <a:stretch>
            <a:fillRect/>
          </a:stretch>
        </p:blipFill>
        <p:spPr>
          <a:xfrm>
            <a:off x="4927600" y="3657600"/>
            <a:ext cx="304800" cy="304800"/>
          </a:xfrm>
          <a:prstGeom prst="rect">
            <a:avLst/>
          </a:prstGeom>
        </p:spPr>
      </p:pic>
      <p:sp>
        <p:nvSpPr>
          <p:cNvPr id="7" name="TextBox 6"/>
          <p:cNvSpPr txBox="1"/>
          <p:nvPr/>
        </p:nvSpPr>
        <p:spPr>
          <a:xfrm>
            <a:off x="0" y="5021450"/>
            <a:ext cx="10160000" cy="1815882"/>
          </a:xfrm>
          <a:prstGeom prst="rect">
            <a:avLst/>
          </a:prstGeom>
          <a:noFill/>
        </p:spPr>
        <p:txBody>
          <a:bodyPr wrap="square" rtlCol="0">
            <a:spAutoFit/>
          </a:bodyPr>
          <a:lstStyle/>
          <a:p>
            <a:r>
              <a:rPr lang="en-US" sz="2800" dirty="0" smtClean="0"/>
              <a:t>Go to </a:t>
            </a:r>
            <a:r>
              <a:rPr lang="en-US" sz="2800" dirty="0" smtClean="0">
                <a:hlinkClick r:id="rId6"/>
              </a:rPr>
              <a:t>www.quia.com/pages/jchristman38/page28</a:t>
            </a:r>
            <a:endParaRPr lang="en-US" sz="2800" dirty="0" smtClean="0"/>
          </a:p>
          <a:p>
            <a:r>
              <a:rPr lang="en-US" sz="2800" dirty="0" smtClean="0"/>
              <a:t>click on the </a:t>
            </a:r>
            <a:r>
              <a:rPr lang="en-US" sz="2800" dirty="0" err="1" smtClean="0"/>
              <a:t>geolocator</a:t>
            </a:r>
            <a:endParaRPr lang="en-US" sz="2800" dirty="0" smtClean="0"/>
          </a:p>
          <a:p>
            <a:r>
              <a:rPr lang="en-US" sz="2800" dirty="0" smtClean="0"/>
              <a:t>The first location that you are given a picture of is the location that you will do your report on.</a:t>
            </a:r>
            <a:endParaRPr lang="en-US" sz="2800"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6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REGIONS OF THE UNITED STATES:  </a:t>
            </a:r>
          </a:p>
        </p:txBody>
      </p:sp>
      <p:sp>
        <p:nvSpPr>
          <p:cNvPr id="5" name="TextBox 4"/>
          <p:cNvSpPr txBox="1"/>
          <p:nvPr/>
        </p:nvSpPr>
        <p:spPr>
          <a:xfrm>
            <a:off x="0" y="883403"/>
            <a:ext cx="10160000" cy="1569660"/>
          </a:xfrm>
          <a:prstGeom prst="rect">
            <a:avLst/>
          </a:prstGeom>
          <a:noFill/>
        </p:spPr>
        <p:txBody>
          <a:bodyPr wrap="square" rtlCol="0">
            <a:spAutoFit/>
          </a:bodyPr>
          <a:lstStyle/>
          <a:p>
            <a:r>
              <a:rPr lang="en-US" sz="3200" dirty="0" smtClean="0"/>
              <a:t>Midwest Geography:</a:t>
            </a:r>
          </a:p>
          <a:p>
            <a:r>
              <a:rPr lang="en-US" sz="3200" dirty="0" smtClean="0"/>
              <a:t>The Great Lakes are vitally important to the </a:t>
            </a:r>
            <a:r>
              <a:rPr lang="en-US" sz="3200" dirty="0" smtClean="0"/>
              <a:t>Midwest: (ocean access)  </a:t>
            </a:r>
            <a:endParaRPr lang="en-US" sz="3200" dirty="0" smtClean="0"/>
          </a:p>
        </p:txBody>
      </p:sp>
      <p:pic>
        <p:nvPicPr>
          <p:cNvPr id="7" name="Picture 6" descr="greatlakes.jpg"/>
          <p:cNvPicPr>
            <a:picLocks noChangeAspect="1"/>
          </p:cNvPicPr>
          <p:nvPr/>
        </p:nvPicPr>
        <p:blipFill>
          <a:blip r:embed="rId4"/>
          <a:stretch>
            <a:fillRect/>
          </a:stretch>
        </p:blipFill>
        <p:spPr>
          <a:xfrm>
            <a:off x="-1" y="2381962"/>
            <a:ext cx="10201281" cy="5238038"/>
          </a:xfrm>
          <a:prstGeom prst="rect">
            <a:avLst/>
          </a:prstGeom>
        </p:spPr>
      </p:pic>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endParaRPr lang="en-US" sz="2666" i="1" dirty="0">
              <a:solidFill>
                <a:srgbClr val="000000"/>
              </a:solidFill>
              <a:latin typeface="Arial"/>
              <a:ea typeface="Arial"/>
              <a:cs typeface="Arial"/>
              <a:sym typeface="Arial"/>
            </a:endParaRP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REGIONS OF THE UNITED STATES:  </a:t>
            </a:r>
          </a:p>
        </p:txBody>
      </p:sp>
      <p:sp>
        <p:nvSpPr>
          <p:cNvPr id="5" name="TextBox 4"/>
          <p:cNvSpPr txBox="1"/>
          <p:nvPr/>
        </p:nvSpPr>
        <p:spPr>
          <a:xfrm>
            <a:off x="0" y="883403"/>
            <a:ext cx="10160000" cy="2062103"/>
          </a:xfrm>
          <a:prstGeom prst="rect">
            <a:avLst/>
          </a:prstGeom>
          <a:noFill/>
        </p:spPr>
        <p:txBody>
          <a:bodyPr wrap="square" rtlCol="0">
            <a:spAutoFit/>
          </a:bodyPr>
          <a:lstStyle/>
          <a:p>
            <a:r>
              <a:rPr lang="en-US" sz="3200" dirty="0" smtClean="0"/>
              <a:t>Influence of the Great Lakes:  iron ore mining (from Northern Minnesota – was shipped to southern Lake Michigan (to be turned into steel) and Michigan/Ohio (to be turned into automobiles)  </a:t>
            </a:r>
          </a:p>
        </p:txBody>
      </p:sp>
      <p:pic>
        <p:nvPicPr>
          <p:cNvPr id="6" name="Picture 5" descr="greatlakesshippingroutes.jpg"/>
          <p:cNvPicPr>
            <a:picLocks noChangeAspect="1"/>
          </p:cNvPicPr>
          <p:nvPr/>
        </p:nvPicPr>
        <p:blipFill>
          <a:blip r:embed="rId4"/>
          <a:stretch>
            <a:fillRect/>
          </a:stretch>
        </p:blipFill>
        <p:spPr>
          <a:xfrm>
            <a:off x="0" y="0"/>
            <a:ext cx="10159999" cy="76200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0" y="1797804"/>
            <a:ext cx="2360908"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endParaRPr lang="en-US" sz="2666" i="1" dirty="0">
              <a:solidFill>
                <a:srgbClr val="000000"/>
              </a:solidFill>
              <a:latin typeface="Arial"/>
              <a:ea typeface="Arial"/>
              <a:cs typeface="Arial"/>
              <a:sym typeface="Arial"/>
            </a:endParaRP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REGIONS OF THE UNITED STATES:  </a:t>
            </a:r>
          </a:p>
        </p:txBody>
      </p:sp>
      <p:sp>
        <p:nvSpPr>
          <p:cNvPr id="5" name="TextBox 4"/>
          <p:cNvSpPr txBox="1"/>
          <p:nvPr/>
        </p:nvSpPr>
        <p:spPr>
          <a:xfrm>
            <a:off x="0" y="883403"/>
            <a:ext cx="2402237" cy="1077218"/>
          </a:xfrm>
          <a:prstGeom prst="rect">
            <a:avLst/>
          </a:prstGeom>
          <a:noFill/>
        </p:spPr>
        <p:txBody>
          <a:bodyPr wrap="square" rtlCol="0">
            <a:spAutoFit/>
          </a:bodyPr>
          <a:lstStyle/>
          <a:p>
            <a:r>
              <a:rPr lang="en-US" sz="3200" dirty="0" smtClean="0"/>
              <a:t>Mississippi River:  </a:t>
            </a:r>
          </a:p>
        </p:txBody>
      </p:sp>
      <p:pic>
        <p:nvPicPr>
          <p:cNvPr id="7" name="Picture 6" descr="map-of-mississippi-river.jpg"/>
          <p:cNvPicPr>
            <a:picLocks noChangeAspect="1"/>
          </p:cNvPicPr>
          <p:nvPr/>
        </p:nvPicPr>
        <p:blipFill>
          <a:blip r:embed="rId4"/>
          <a:stretch>
            <a:fillRect/>
          </a:stretch>
        </p:blipFill>
        <p:spPr>
          <a:xfrm>
            <a:off x="2457344" y="0"/>
            <a:ext cx="7702656" cy="7702656"/>
          </a:xfrm>
          <a:prstGeom prst="rect">
            <a:avLst/>
          </a:prstGeom>
        </p:spPr>
      </p:pic>
      <p:sp>
        <p:nvSpPr>
          <p:cNvPr id="6" name="TextBox 5"/>
          <p:cNvSpPr txBox="1"/>
          <p:nvPr/>
        </p:nvSpPr>
        <p:spPr>
          <a:xfrm>
            <a:off x="0" y="2107769"/>
            <a:ext cx="2588217" cy="5632311"/>
          </a:xfrm>
          <a:prstGeom prst="rect">
            <a:avLst/>
          </a:prstGeom>
          <a:noFill/>
        </p:spPr>
        <p:txBody>
          <a:bodyPr wrap="square" rtlCol="0">
            <a:spAutoFit/>
          </a:bodyPr>
          <a:lstStyle/>
          <a:p>
            <a:r>
              <a:rPr lang="en-US" sz="2400" dirty="0" smtClean="0"/>
              <a:t>Has provided access and exchange for cultural ideas of the Midwest to flow down river as well as the influence of the South to flow up river (think Jazz/Blues which both have roots in the Lower Mississippi River Delta</a:t>
            </a:r>
            <a:endParaRPr lang="en-US" sz="2400"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endParaRPr lang="en-US" sz="2666" i="1" dirty="0">
              <a:solidFill>
                <a:srgbClr val="000000"/>
              </a:solidFill>
              <a:latin typeface="Arial"/>
              <a:ea typeface="Arial"/>
              <a:cs typeface="Arial"/>
              <a:sym typeface="Arial"/>
            </a:endParaRP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REGIONS OF THE UNITED STATES:  </a:t>
            </a:r>
          </a:p>
        </p:txBody>
      </p:sp>
      <p:sp>
        <p:nvSpPr>
          <p:cNvPr id="5" name="TextBox 4"/>
          <p:cNvSpPr txBox="1"/>
          <p:nvPr/>
        </p:nvSpPr>
        <p:spPr>
          <a:xfrm>
            <a:off x="0" y="883403"/>
            <a:ext cx="10160000" cy="2062103"/>
          </a:xfrm>
          <a:prstGeom prst="rect">
            <a:avLst/>
          </a:prstGeom>
          <a:noFill/>
        </p:spPr>
        <p:txBody>
          <a:bodyPr wrap="square" rtlCol="0">
            <a:spAutoFit/>
          </a:bodyPr>
          <a:lstStyle/>
          <a:p>
            <a:r>
              <a:rPr lang="en-US" sz="3200" dirty="0" smtClean="0"/>
              <a:t>Mississippi River: the most important river in the United States as it provides port (access to the oceans) for the region from the Rocky Mountains to the Appalachian Mountains</a:t>
            </a:r>
          </a:p>
        </p:txBody>
      </p:sp>
      <p:pic>
        <p:nvPicPr>
          <p:cNvPr id="7" name="Picture 6" descr="mississippi river drainage basin.jpg"/>
          <p:cNvPicPr>
            <a:picLocks noChangeAspect="1"/>
          </p:cNvPicPr>
          <p:nvPr/>
        </p:nvPicPr>
        <p:blipFill>
          <a:blip r:embed="rId4"/>
          <a:stretch>
            <a:fillRect/>
          </a:stretch>
        </p:blipFill>
        <p:spPr>
          <a:xfrm>
            <a:off x="0" y="0"/>
            <a:ext cx="10160000" cy="7620000"/>
          </a:xfrm>
          <a:prstGeom prst="rect">
            <a:avLst/>
          </a:prstGeom>
        </p:spPr>
      </p:pic>
      <p:sp>
        <p:nvSpPr>
          <p:cNvPr id="8" name="TextBox 7"/>
          <p:cNvSpPr txBox="1"/>
          <p:nvPr/>
        </p:nvSpPr>
        <p:spPr>
          <a:xfrm>
            <a:off x="0" y="2913681"/>
            <a:ext cx="4091553" cy="3970318"/>
          </a:xfrm>
          <a:prstGeom prst="rect">
            <a:avLst/>
          </a:prstGeom>
          <a:noFill/>
        </p:spPr>
        <p:txBody>
          <a:bodyPr wrap="square" rtlCol="0">
            <a:spAutoFit/>
          </a:bodyPr>
          <a:lstStyle/>
          <a:p>
            <a:r>
              <a:rPr lang="en-US" sz="2800" dirty="0" smtClean="0"/>
              <a:t>The Mississippi River has very strongly influenced cultural exchange up and down the River – think the influence of the Blues and of Jazz (both from the southern Mississippi River Delta</a:t>
            </a:r>
            <a:endParaRPr lang="en-US" sz="2800"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endParaRPr lang="en-US" sz="2666" i="1" dirty="0">
              <a:solidFill>
                <a:srgbClr val="000000"/>
              </a:solidFill>
              <a:latin typeface="Arial"/>
              <a:ea typeface="Arial"/>
              <a:cs typeface="Arial"/>
              <a:sym typeface="Arial"/>
            </a:endParaRP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REGIONS OF THE UNITED STATES:  </a:t>
            </a:r>
          </a:p>
        </p:txBody>
      </p:sp>
      <p:sp>
        <p:nvSpPr>
          <p:cNvPr id="5" name="TextBox 4"/>
          <p:cNvSpPr txBox="1"/>
          <p:nvPr/>
        </p:nvSpPr>
        <p:spPr>
          <a:xfrm>
            <a:off x="0" y="883403"/>
            <a:ext cx="2851688" cy="5509200"/>
          </a:xfrm>
          <a:prstGeom prst="rect">
            <a:avLst/>
          </a:prstGeom>
          <a:noFill/>
        </p:spPr>
        <p:txBody>
          <a:bodyPr wrap="square" rtlCol="0">
            <a:spAutoFit/>
          </a:bodyPr>
          <a:lstStyle/>
          <a:p>
            <a:r>
              <a:rPr lang="en-US" sz="3200" dirty="0" smtClean="0"/>
              <a:t>Major Midwestern Cities: Chicago, Detroit, Cleveland, Minneapolis/St. Paul, Kansas City, St. Louis,</a:t>
            </a:r>
          </a:p>
          <a:p>
            <a:r>
              <a:rPr lang="en-US" sz="3200" dirty="0" smtClean="0"/>
              <a:t>Indianapolis, Cincinnati</a:t>
            </a:r>
            <a:endParaRPr lang="en-US" sz="3200" dirty="0" smtClean="0"/>
          </a:p>
        </p:txBody>
      </p:sp>
      <p:pic>
        <p:nvPicPr>
          <p:cNvPr id="9" name="Picture 8" descr="midwest cities.png"/>
          <p:cNvPicPr>
            <a:picLocks noChangeAspect="1"/>
          </p:cNvPicPr>
          <p:nvPr/>
        </p:nvPicPr>
        <p:blipFill>
          <a:blip r:embed="rId4"/>
          <a:stretch>
            <a:fillRect/>
          </a:stretch>
        </p:blipFill>
        <p:spPr>
          <a:xfrm>
            <a:off x="2751810" y="0"/>
            <a:ext cx="7408190" cy="7641019"/>
          </a:xfrm>
          <a:prstGeom prst="rect">
            <a:avLst/>
          </a:prstGeom>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864300" y="559150"/>
            <a:ext cx="8507575" cy="6579649"/>
          </a:xfrm>
          <a:prstGeom prst="rect">
            <a:avLst/>
          </a:prstGeom>
          <a:noFill/>
          <a:ln>
            <a:noFill/>
          </a:ln>
        </p:spPr>
        <p:txBody>
          <a:bodyPr lIns="38100" tIns="38100" rIns="38100" bIns="38100" anchor="t" anchorCtr="0">
            <a:noAutofit/>
          </a:bodyPr>
          <a:lstStyle/>
          <a:p>
            <a:pPr marL="381000" marR="0" lvl="0" indent="-304800" algn="l" rtl="0">
              <a:lnSpc>
                <a:spcPct val="107000"/>
              </a:lnSpc>
              <a:spcBef>
                <a:spcPts val="0"/>
              </a:spcBef>
              <a:spcAft>
                <a:spcPts val="0"/>
              </a:spcAft>
              <a:buClr>
                <a:srgbClr val="333333"/>
              </a:buClr>
              <a:buSzPct val="100000"/>
              <a:buFont typeface="Arial"/>
              <a:buChar char="●"/>
            </a:pPr>
            <a:r>
              <a:rPr lang="en-US" sz="4000">
                <a:solidFill>
                  <a:srgbClr val="333333"/>
                </a:solidFill>
                <a:latin typeface="Arial"/>
                <a:ea typeface="Arial"/>
                <a:cs typeface="Arial"/>
                <a:sym typeface="Arial"/>
              </a:rPr>
              <a:t>Mapmakers use </a:t>
            </a:r>
            <a:r>
              <a:rPr lang="en-US" sz="4000" b="1" u="sng">
                <a:solidFill>
                  <a:srgbClr val="333333"/>
                </a:solidFill>
                <a:latin typeface="Arial"/>
                <a:ea typeface="Arial"/>
                <a:cs typeface="Arial"/>
                <a:sym typeface="Arial"/>
              </a:rPr>
              <a:t>scales</a:t>
            </a:r>
            <a:r>
              <a:rPr lang="en-US" sz="4000">
                <a:solidFill>
                  <a:srgbClr val="333333"/>
                </a:solidFill>
                <a:latin typeface="Arial"/>
                <a:ea typeface="Arial"/>
                <a:cs typeface="Arial"/>
                <a:sym typeface="Arial"/>
              </a:rPr>
              <a:t> to represent the distances between points on a map. Scales give the distance in miles and kilometers. </a:t>
            </a:r>
          </a:p>
          <a:p>
            <a:pPr marL="762000" marR="0" lvl="1" indent="-254000" algn="l" rtl="0">
              <a:lnSpc>
                <a:spcPct val="107000"/>
              </a:lnSpc>
              <a:spcBef>
                <a:spcPts val="700"/>
              </a:spcBef>
              <a:spcAft>
                <a:spcPts val="0"/>
              </a:spcAft>
              <a:buClr>
                <a:srgbClr val="333333"/>
              </a:buClr>
              <a:buSzPct val="100000"/>
              <a:buFont typeface="Courier New"/>
              <a:buChar char="o"/>
            </a:pPr>
            <a:r>
              <a:rPr lang="en-US" sz="3200">
                <a:solidFill>
                  <a:srgbClr val="333333"/>
                </a:solidFill>
                <a:latin typeface="Arial"/>
                <a:ea typeface="Arial"/>
                <a:cs typeface="Arial"/>
                <a:sym typeface="Arial"/>
              </a:rPr>
              <a:t>To find the distance between two points on the map, place a piece of paper so that the edge connects the two points. Mark the location of each point on the paper with a line or dot. Then compare the distance between the two dots with the map’s scale.</a:t>
            </a:r>
            <a:r>
              <a:rPr lang="en-US" sz="1760">
                <a:solidFill>
                  <a:srgbClr val="333333"/>
                </a:solidFill>
                <a:latin typeface="Arial"/>
                <a:ea typeface="Arial"/>
                <a:cs typeface="Arial"/>
                <a:sym typeface="Arial"/>
              </a:rPr>
              <a:t> </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REGIONS OF THE UNITED STATES:  </a:t>
            </a:r>
          </a:p>
        </p:txBody>
      </p:sp>
      <p:sp>
        <p:nvSpPr>
          <p:cNvPr id="5" name="TextBox 4"/>
          <p:cNvSpPr txBox="1"/>
          <p:nvPr/>
        </p:nvSpPr>
        <p:spPr>
          <a:xfrm>
            <a:off x="0" y="883403"/>
            <a:ext cx="10160000" cy="1569660"/>
          </a:xfrm>
          <a:prstGeom prst="rect">
            <a:avLst/>
          </a:prstGeom>
          <a:noFill/>
        </p:spPr>
        <p:txBody>
          <a:bodyPr wrap="square" rtlCol="0">
            <a:spAutoFit/>
          </a:bodyPr>
          <a:lstStyle/>
          <a:p>
            <a:r>
              <a:rPr lang="en-US" sz="3200" dirty="0" smtClean="0"/>
              <a:t>Northeast: the most populous region of the United States – also the wealthiest region of the United States</a:t>
            </a:r>
          </a:p>
          <a:p>
            <a:endParaRPr lang="en-US" sz="3200" dirty="0" smtClean="0"/>
          </a:p>
        </p:txBody>
      </p:sp>
      <p:sp>
        <p:nvSpPr>
          <p:cNvPr id="7" name="TextBox 6"/>
          <p:cNvSpPr txBox="1"/>
          <p:nvPr/>
        </p:nvSpPr>
        <p:spPr>
          <a:xfrm>
            <a:off x="0" y="2123268"/>
            <a:ext cx="10160000" cy="1384995"/>
          </a:xfrm>
          <a:prstGeom prst="rect">
            <a:avLst/>
          </a:prstGeom>
          <a:noFill/>
        </p:spPr>
        <p:txBody>
          <a:bodyPr wrap="square" rtlCol="0">
            <a:spAutoFit/>
          </a:bodyPr>
          <a:lstStyle/>
          <a:p>
            <a:r>
              <a:rPr lang="en-US" sz="2800" dirty="0" smtClean="0"/>
              <a:t>Includes the states of: Maine, New Hampshire, Vermont, Massachusetts, New York, Rhode Island, Connecticut, Pennsylvania, New Jersey, Delaware, Maryland  </a:t>
            </a:r>
            <a:endParaRPr lang="en-US" sz="2800" dirty="0"/>
          </a:p>
        </p:txBody>
      </p:sp>
      <p:pic>
        <p:nvPicPr>
          <p:cNvPr id="8" name="Picture 7" descr="northeastern_us_political_map.gif"/>
          <p:cNvPicPr>
            <a:picLocks noChangeAspect="1"/>
          </p:cNvPicPr>
          <p:nvPr/>
        </p:nvPicPr>
        <p:blipFill>
          <a:blip r:embed="rId4"/>
          <a:stretch>
            <a:fillRect/>
          </a:stretch>
        </p:blipFill>
        <p:spPr>
          <a:xfrm>
            <a:off x="0" y="51111"/>
            <a:ext cx="10160000" cy="7483926"/>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REGIONS OF THE UNITED STATES:  </a:t>
            </a:r>
          </a:p>
        </p:txBody>
      </p:sp>
      <p:sp>
        <p:nvSpPr>
          <p:cNvPr id="5" name="TextBox 4"/>
          <p:cNvSpPr txBox="1"/>
          <p:nvPr/>
        </p:nvSpPr>
        <p:spPr>
          <a:xfrm>
            <a:off x="0" y="883403"/>
            <a:ext cx="10160000" cy="2554545"/>
          </a:xfrm>
          <a:prstGeom prst="rect">
            <a:avLst/>
          </a:prstGeom>
          <a:noFill/>
        </p:spPr>
        <p:txBody>
          <a:bodyPr wrap="square" rtlCol="0">
            <a:spAutoFit/>
          </a:bodyPr>
          <a:lstStyle/>
          <a:p>
            <a:r>
              <a:rPr lang="en-US" sz="3200" dirty="0" smtClean="0"/>
              <a:t>Northeast: </a:t>
            </a:r>
            <a:r>
              <a:rPr lang="en-US" sz="3200" dirty="0" smtClean="0"/>
              <a:t>the economic activity of the region is comprised of mainly trade with Europe and the financial services sector (banks, brokerage houses, stock market, etc.)</a:t>
            </a:r>
            <a:endParaRPr lang="en-US" sz="3200" dirty="0" smtClean="0"/>
          </a:p>
          <a:p>
            <a:endParaRPr lang="en-US" sz="3200" dirty="0" smtClean="0"/>
          </a:p>
        </p:txBody>
      </p:sp>
      <p:sp>
        <p:nvSpPr>
          <p:cNvPr id="7" name="TextBox 6"/>
          <p:cNvSpPr txBox="1"/>
          <p:nvPr/>
        </p:nvSpPr>
        <p:spPr>
          <a:xfrm>
            <a:off x="0" y="2960176"/>
            <a:ext cx="10160000" cy="1384995"/>
          </a:xfrm>
          <a:prstGeom prst="rect">
            <a:avLst/>
          </a:prstGeom>
          <a:noFill/>
        </p:spPr>
        <p:txBody>
          <a:bodyPr wrap="square" rtlCol="0">
            <a:spAutoFit/>
          </a:bodyPr>
          <a:lstStyle/>
          <a:p>
            <a:r>
              <a:rPr lang="en-US" sz="2800" dirty="0" smtClean="0"/>
              <a:t>New York City is the major city in the region (we will look at others also but NYC deserves special mention)  It is the financial services headquarters of the world</a:t>
            </a:r>
            <a:endParaRPr lang="en-US" sz="2800"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a:solidFill>
                  <a:srgbClr val="000000"/>
                </a:solidFill>
                <a:latin typeface="Arial"/>
                <a:ea typeface="Arial"/>
                <a:cs typeface="Arial"/>
                <a:sym typeface="Arial"/>
              </a:rPr>
              <a:t> </a:t>
            </a:r>
            <a:r>
              <a:rPr lang="en-US" sz="2666" dirty="0" smtClean="0">
                <a:solidFill>
                  <a:srgbClr val="000000"/>
                </a:solidFill>
                <a:latin typeface="Arial"/>
                <a:ea typeface="Arial"/>
                <a:cs typeface="Arial"/>
                <a:sym typeface="Arial"/>
              </a:rPr>
              <a:t>7</a:t>
            </a:r>
            <a:r>
              <a:rPr lang="en-US" sz="2666" baseline="30000" dirty="0" smtClean="0">
                <a:solidFill>
                  <a:srgbClr val="000000"/>
                </a:solidFill>
                <a:latin typeface="Arial"/>
                <a:ea typeface="Arial"/>
                <a:cs typeface="Arial"/>
                <a:sym typeface="Arial"/>
              </a:rPr>
              <a:t>th</a:t>
            </a:r>
            <a:r>
              <a:rPr lang="en-US" sz="2666" dirty="0" smtClean="0">
                <a:solidFill>
                  <a:srgbClr val="000000"/>
                </a:solidFill>
                <a:latin typeface="Arial"/>
                <a:ea typeface="Arial"/>
                <a:cs typeface="Arial"/>
                <a:sym typeface="Arial"/>
              </a:rPr>
              <a:t> grade outlines are due at the end </a:t>
            </a:r>
            <a:r>
              <a:rPr lang="en-US" sz="2800" dirty="0" smtClean="0">
                <a:solidFill>
                  <a:srgbClr val="000000"/>
                </a:solidFill>
                <a:latin typeface="Arial"/>
                <a:ea typeface="Arial"/>
                <a:cs typeface="Arial"/>
                <a:sym typeface="Arial"/>
              </a:rPr>
              <a:t>of</a:t>
            </a:r>
            <a:r>
              <a:rPr lang="en-US" sz="2666" dirty="0" smtClean="0">
                <a:solidFill>
                  <a:srgbClr val="000000"/>
                </a:solidFill>
                <a:latin typeface="Arial"/>
                <a:ea typeface="Arial"/>
                <a:cs typeface="Arial"/>
                <a:sym typeface="Arial"/>
              </a:rPr>
              <a:t> class – eighth grade outlines are due at the beginning of class on Tuesday ! ! </a:t>
            </a:r>
            <a:r>
              <a:rPr lang="en-US" dirty="0" smtClean="0"/>
              <a:t>!</a:t>
            </a:r>
            <a:endParaRPr lang="en-US" sz="2666" dirty="0">
              <a:solidFill>
                <a:srgbClr val="000000"/>
              </a:solidFill>
              <a:latin typeface="Arial"/>
              <a:ea typeface="Arial"/>
              <a:cs typeface="Arial"/>
              <a:sym typeface="Arial"/>
            </a:endParaRP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Outline</a:t>
            </a:r>
            <a:endParaRPr lang="en-US" sz="3600" dirty="0" smtClean="0"/>
          </a:p>
        </p:txBody>
      </p:sp>
      <p:sp>
        <p:nvSpPr>
          <p:cNvPr id="5" name="TextBox 4"/>
          <p:cNvSpPr txBox="1"/>
          <p:nvPr/>
        </p:nvSpPr>
        <p:spPr>
          <a:xfrm>
            <a:off x="0" y="883403"/>
            <a:ext cx="10160000" cy="1077218"/>
          </a:xfrm>
          <a:prstGeom prst="rect">
            <a:avLst/>
          </a:prstGeom>
          <a:noFill/>
        </p:spPr>
        <p:txBody>
          <a:bodyPr wrap="square" rtlCol="0">
            <a:spAutoFit/>
          </a:bodyPr>
          <a:lstStyle/>
          <a:p>
            <a:endParaRPr lang="en-US" sz="3200" dirty="0" smtClean="0"/>
          </a:p>
          <a:p>
            <a:endParaRPr lang="en-US" sz="3200" dirty="0" smtClean="0"/>
          </a:p>
        </p:txBody>
      </p:sp>
      <p:sp>
        <p:nvSpPr>
          <p:cNvPr id="6" name="TextBox 5"/>
          <p:cNvSpPr txBox="1"/>
          <p:nvPr/>
        </p:nvSpPr>
        <p:spPr>
          <a:xfrm>
            <a:off x="0" y="2541722"/>
            <a:ext cx="10160000" cy="2462213"/>
          </a:xfrm>
          <a:prstGeom prst="rect">
            <a:avLst/>
          </a:prstGeom>
          <a:noFill/>
        </p:spPr>
        <p:txBody>
          <a:bodyPr wrap="square" rtlCol="0">
            <a:spAutoFit/>
          </a:bodyPr>
          <a:lstStyle/>
          <a:p>
            <a:r>
              <a:rPr lang="en-US" sz="2800" dirty="0" smtClean="0"/>
              <a:t>Format:</a:t>
            </a:r>
          </a:p>
          <a:p>
            <a:endParaRPr lang="en-US" sz="2800" dirty="0" smtClean="0"/>
          </a:p>
          <a:p>
            <a:r>
              <a:rPr lang="en-US" sz="2800" dirty="0" smtClean="0"/>
              <a:t>The title of your project (this could be as simple as the name of the place you are researching or feel free to get much more creative</a:t>
            </a:r>
            <a:r>
              <a:rPr lang="en-US" dirty="0" smtClean="0"/>
              <a:t>:</a:t>
            </a:r>
          </a:p>
          <a:p>
            <a:endParaRPr lang="en-US" dirty="0"/>
          </a:p>
        </p:txBody>
      </p:sp>
      <p:sp>
        <p:nvSpPr>
          <p:cNvPr id="8" name="TextBox 7"/>
          <p:cNvSpPr txBox="1"/>
          <p:nvPr/>
        </p:nvSpPr>
        <p:spPr>
          <a:xfrm>
            <a:off x="0" y="4897464"/>
            <a:ext cx="10160000" cy="2246769"/>
          </a:xfrm>
          <a:prstGeom prst="rect">
            <a:avLst/>
          </a:prstGeom>
          <a:noFill/>
        </p:spPr>
        <p:txBody>
          <a:bodyPr wrap="square" rtlCol="0">
            <a:spAutoFit/>
          </a:bodyPr>
          <a:lstStyle/>
          <a:p>
            <a:r>
              <a:rPr lang="en-US" sz="2800" dirty="0" smtClean="0"/>
              <a:t>Introduction:  How are you going to introduce your project?  What are strategies that good writers use to introduce material? (you do not need to write the introduction here but you should include the idea of what the introduction will consist of</a:t>
            </a:r>
            <a:endParaRPr lang="en-US" sz="2800"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
                                            <p:txEl>
                                              <p:pRg st="0" end="0"/>
                                            </p:txEl>
                                          </p:spTgt>
                                        </p:tgtEl>
                                        <p:attrNameLst>
                                          <p:attrName>style.visibility</p:attrName>
                                        </p:attrNameLst>
                                      </p:cBhvr>
                                      <p:to>
                                        <p:strVal val="visible"/>
                                      </p:to>
                                    </p:set>
                                    <p:animEffect transition="in" filter="blinds(horizontal)">
                                      <p:cBhvr>
                                        <p:cTn id="12" dur="500"/>
                                        <p:tgtEl>
                                          <p:spTgt spid="2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7">
                                            <p:txEl>
                                              <p:pRg st="1" end="1"/>
                                            </p:txEl>
                                          </p:spTgt>
                                        </p:tgtEl>
                                        <p:attrNameLst>
                                          <p:attrName>style.visibility</p:attrName>
                                        </p:attrNameLst>
                                      </p:cBhvr>
                                      <p:to>
                                        <p:strVal val="visible"/>
                                      </p:to>
                                    </p:set>
                                    <p:animEffect transition="in" filter="blinds(horizontal)">
                                      <p:cBhvr>
                                        <p:cTn id="17" dur="500"/>
                                        <p:tgtEl>
                                          <p:spTgt spid="20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build="p"/>
      <p:bldP spid="5" grpId="0"/>
      <p:bldP spid="6"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smtClean="0">
                <a:solidFill>
                  <a:srgbClr val="000000"/>
                </a:solidFill>
                <a:latin typeface="Arial"/>
                <a:ea typeface="Arial"/>
                <a:cs typeface="Arial"/>
                <a:sym typeface="Arial"/>
              </a:rPr>
              <a:t>Format</a:t>
            </a:r>
            <a:endParaRPr lang="en-US" sz="2666" dirty="0">
              <a:solidFill>
                <a:srgbClr val="000000"/>
              </a:solidFill>
              <a:latin typeface="Arial"/>
              <a:ea typeface="Arial"/>
              <a:cs typeface="Arial"/>
              <a:sym typeface="Arial"/>
            </a:endParaRP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Outline</a:t>
            </a:r>
            <a:endParaRPr lang="en-US" sz="3600" dirty="0" smtClean="0"/>
          </a:p>
        </p:txBody>
      </p:sp>
      <p:sp>
        <p:nvSpPr>
          <p:cNvPr id="5" name="TextBox 4"/>
          <p:cNvSpPr txBox="1"/>
          <p:nvPr/>
        </p:nvSpPr>
        <p:spPr>
          <a:xfrm>
            <a:off x="0" y="883403"/>
            <a:ext cx="10160000" cy="1077218"/>
          </a:xfrm>
          <a:prstGeom prst="rect">
            <a:avLst/>
          </a:prstGeom>
          <a:noFill/>
        </p:spPr>
        <p:txBody>
          <a:bodyPr wrap="square" rtlCol="0">
            <a:spAutoFit/>
          </a:bodyPr>
          <a:lstStyle/>
          <a:p>
            <a:endParaRPr lang="en-US" sz="3200" dirty="0" smtClean="0"/>
          </a:p>
          <a:p>
            <a:endParaRPr lang="en-US" sz="3200" dirty="0" smtClean="0"/>
          </a:p>
        </p:txBody>
      </p:sp>
      <p:sp>
        <p:nvSpPr>
          <p:cNvPr id="6" name="TextBox 5"/>
          <p:cNvSpPr txBox="1"/>
          <p:nvPr/>
        </p:nvSpPr>
        <p:spPr>
          <a:xfrm>
            <a:off x="0" y="2541722"/>
            <a:ext cx="10160000" cy="2462213"/>
          </a:xfrm>
          <a:prstGeom prst="rect">
            <a:avLst/>
          </a:prstGeom>
          <a:noFill/>
        </p:spPr>
        <p:txBody>
          <a:bodyPr wrap="square" rtlCol="0">
            <a:spAutoFit/>
          </a:bodyPr>
          <a:lstStyle/>
          <a:p>
            <a:r>
              <a:rPr lang="en-US" sz="2800" dirty="0" smtClean="0"/>
              <a:t>Body paragraph 1:</a:t>
            </a:r>
          </a:p>
          <a:p>
            <a:r>
              <a:rPr lang="en-US" sz="2800" dirty="0" smtClean="0"/>
              <a:t>What is the first topic that you are going to write about?  It should be one of the more interesting things you found – this along with the introduction capture the readers/listeners interest</a:t>
            </a:r>
            <a:endParaRPr lang="en-US" dirty="0" smtClean="0"/>
          </a:p>
          <a:p>
            <a:endParaRPr lang="en-US" dirty="0"/>
          </a:p>
        </p:txBody>
      </p:sp>
      <p:sp>
        <p:nvSpPr>
          <p:cNvPr id="8" name="TextBox 7"/>
          <p:cNvSpPr txBox="1"/>
          <p:nvPr/>
        </p:nvSpPr>
        <p:spPr>
          <a:xfrm>
            <a:off x="0" y="4897464"/>
            <a:ext cx="10160000" cy="2246769"/>
          </a:xfrm>
          <a:prstGeom prst="rect">
            <a:avLst/>
          </a:prstGeom>
          <a:noFill/>
        </p:spPr>
        <p:txBody>
          <a:bodyPr wrap="square" rtlCol="0">
            <a:spAutoFit/>
          </a:bodyPr>
          <a:lstStyle/>
          <a:p>
            <a:r>
              <a:rPr lang="en-US" sz="2800" dirty="0" smtClean="0"/>
              <a:t>Body paragraph 2:  </a:t>
            </a:r>
          </a:p>
          <a:p>
            <a:r>
              <a:rPr lang="en-US" sz="2800" dirty="0" smtClean="0"/>
              <a:t>This will be where you include some of the more factual but perhaps less interesting elements of the research – a lot of young writers struggle here as the information still needs to flow</a:t>
            </a:r>
            <a:endParaRPr lang="en-US" sz="2800"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
                                            <p:txEl>
                                              <p:pRg st="0" end="0"/>
                                            </p:txEl>
                                          </p:spTgt>
                                        </p:tgtEl>
                                        <p:attrNameLst>
                                          <p:attrName>style.visibility</p:attrName>
                                        </p:attrNameLst>
                                      </p:cBhvr>
                                      <p:to>
                                        <p:strVal val="visible"/>
                                      </p:to>
                                    </p:set>
                                    <p:animEffect transition="in" filter="blinds(horizontal)">
                                      <p:cBhvr>
                                        <p:cTn id="12" dur="500"/>
                                        <p:tgtEl>
                                          <p:spTgt spid="2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7">
                                            <p:txEl>
                                              <p:pRg st="1" end="1"/>
                                            </p:txEl>
                                          </p:spTgt>
                                        </p:tgtEl>
                                        <p:attrNameLst>
                                          <p:attrName>style.visibility</p:attrName>
                                        </p:attrNameLst>
                                      </p:cBhvr>
                                      <p:to>
                                        <p:strVal val="visible"/>
                                      </p:to>
                                    </p:set>
                                    <p:animEffect transition="in" filter="blinds(horizontal)">
                                      <p:cBhvr>
                                        <p:cTn id="17" dur="500"/>
                                        <p:tgtEl>
                                          <p:spTgt spid="20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build="p"/>
      <p:bldP spid="5" grpId="0"/>
      <p:bldP spid="6"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3"/>
            <a:ext cx="9626599" cy="1022888"/>
          </a:xfrm>
          <a:prstGeom prst="rect">
            <a:avLst/>
          </a:prstGeom>
        </p:spPr>
        <p:txBody>
          <a:bodyPr lIns="38100" tIns="38100" rIns="38100" bIns="38100" anchor="t" anchorCtr="0">
            <a:noAutofit/>
          </a:bodyPr>
          <a:lstStyle/>
          <a:p>
            <a:pPr rtl="0">
              <a:lnSpc>
                <a:spcPct val="100000"/>
              </a:lnSpc>
              <a:spcBef>
                <a:spcPts val="0"/>
              </a:spcBef>
              <a:buNone/>
            </a:pPr>
            <a:r>
              <a:rPr lang="en-US" sz="2666" dirty="0" smtClean="0">
                <a:solidFill>
                  <a:srgbClr val="000000"/>
                </a:solidFill>
                <a:latin typeface="Arial"/>
                <a:ea typeface="Arial"/>
                <a:cs typeface="Arial"/>
                <a:sym typeface="Arial"/>
              </a:rPr>
              <a:t>Format</a:t>
            </a:r>
            <a:endParaRPr lang="en-US" sz="2666" dirty="0">
              <a:solidFill>
                <a:srgbClr val="000000"/>
              </a:solidFill>
              <a:latin typeface="Arial"/>
              <a:ea typeface="Arial"/>
              <a:cs typeface="Arial"/>
              <a:sym typeface="Arial"/>
            </a:endParaRP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Outline</a:t>
            </a:r>
            <a:endParaRPr lang="en-US" sz="3600" dirty="0" smtClean="0"/>
          </a:p>
        </p:txBody>
      </p:sp>
      <p:sp>
        <p:nvSpPr>
          <p:cNvPr id="5" name="TextBox 4"/>
          <p:cNvSpPr txBox="1"/>
          <p:nvPr/>
        </p:nvSpPr>
        <p:spPr>
          <a:xfrm>
            <a:off x="0" y="883403"/>
            <a:ext cx="10160000" cy="1077218"/>
          </a:xfrm>
          <a:prstGeom prst="rect">
            <a:avLst/>
          </a:prstGeom>
          <a:noFill/>
        </p:spPr>
        <p:txBody>
          <a:bodyPr wrap="square" rtlCol="0">
            <a:spAutoFit/>
          </a:bodyPr>
          <a:lstStyle/>
          <a:p>
            <a:endParaRPr lang="en-US" sz="3200" dirty="0" smtClean="0"/>
          </a:p>
          <a:p>
            <a:endParaRPr lang="en-US" sz="3200" dirty="0" smtClean="0"/>
          </a:p>
        </p:txBody>
      </p:sp>
      <p:sp>
        <p:nvSpPr>
          <p:cNvPr id="6" name="TextBox 5"/>
          <p:cNvSpPr txBox="1"/>
          <p:nvPr/>
        </p:nvSpPr>
        <p:spPr>
          <a:xfrm>
            <a:off x="0" y="2541722"/>
            <a:ext cx="10160000" cy="1600438"/>
          </a:xfrm>
          <a:prstGeom prst="rect">
            <a:avLst/>
          </a:prstGeom>
          <a:noFill/>
        </p:spPr>
        <p:txBody>
          <a:bodyPr wrap="square" rtlCol="0">
            <a:spAutoFit/>
          </a:bodyPr>
          <a:lstStyle/>
          <a:p>
            <a:r>
              <a:rPr lang="en-US" sz="2800" dirty="0" smtClean="0"/>
              <a:t>Body paragraph 3 (might not actually be the 3</a:t>
            </a:r>
            <a:r>
              <a:rPr lang="en-US" sz="2800" baseline="30000" dirty="0" smtClean="0"/>
              <a:t>rd</a:t>
            </a:r>
            <a:r>
              <a:rPr lang="en-US" sz="2800" dirty="0" smtClean="0"/>
              <a:t> paragraph) this is a great time to transition away from historical information to more contemporary (present day) information</a:t>
            </a:r>
            <a:endParaRPr lang="en-US" dirty="0" smtClean="0"/>
          </a:p>
          <a:p>
            <a:endParaRPr lang="en-US" dirty="0"/>
          </a:p>
        </p:txBody>
      </p:sp>
      <p:sp>
        <p:nvSpPr>
          <p:cNvPr id="8" name="TextBox 7"/>
          <p:cNvSpPr txBox="1"/>
          <p:nvPr/>
        </p:nvSpPr>
        <p:spPr>
          <a:xfrm>
            <a:off x="0" y="4897464"/>
            <a:ext cx="10160000" cy="1815882"/>
          </a:xfrm>
          <a:prstGeom prst="rect">
            <a:avLst/>
          </a:prstGeom>
          <a:noFill/>
        </p:spPr>
        <p:txBody>
          <a:bodyPr wrap="square" rtlCol="0">
            <a:spAutoFit/>
          </a:bodyPr>
          <a:lstStyle/>
          <a:p>
            <a:r>
              <a:rPr lang="en-US" sz="2800" dirty="0" smtClean="0"/>
              <a:t>Conclusion:  </a:t>
            </a:r>
          </a:p>
          <a:p>
            <a:r>
              <a:rPr lang="en-US" sz="2800" dirty="0" smtClean="0"/>
              <a:t>This will be the lasting impression that you leave on the reader – this along with the introduction need to be the strongest pieces of writing/the best part of the presentation</a:t>
            </a:r>
            <a:endParaRPr lang="en-US" sz="2800"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
                                            <p:txEl>
                                              <p:pRg st="0" end="0"/>
                                            </p:txEl>
                                          </p:spTgt>
                                        </p:tgtEl>
                                        <p:attrNameLst>
                                          <p:attrName>style.visibility</p:attrName>
                                        </p:attrNameLst>
                                      </p:cBhvr>
                                      <p:to>
                                        <p:strVal val="visible"/>
                                      </p:to>
                                    </p:set>
                                    <p:animEffect transition="in" filter="blinds(horizontal)">
                                      <p:cBhvr>
                                        <p:cTn id="12" dur="500"/>
                                        <p:tgtEl>
                                          <p:spTgt spid="2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7">
                                            <p:txEl>
                                              <p:pRg st="1" end="1"/>
                                            </p:txEl>
                                          </p:spTgt>
                                        </p:tgtEl>
                                        <p:attrNameLst>
                                          <p:attrName>style.visibility</p:attrName>
                                        </p:attrNameLst>
                                      </p:cBhvr>
                                      <p:to>
                                        <p:strVal val="visible"/>
                                      </p:to>
                                    </p:set>
                                    <p:animEffect transition="in" filter="blinds(horizontal)">
                                      <p:cBhvr>
                                        <p:cTn id="17" dur="500"/>
                                        <p:tgtEl>
                                          <p:spTgt spid="20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build="p"/>
      <p:bldP spid="5" grpId="0"/>
      <p:bldP spid="6"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7" name="Shape 207"/>
          <p:cNvSpPr txBox="1">
            <a:spLocks noGrp="1"/>
          </p:cNvSpPr>
          <p:nvPr>
            <p:ph type="body" idx="1"/>
          </p:nvPr>
        </p:nvSpPr>
        <p:spPr>
          <a:xfrm>
            <a:off x="196312" y="1534332"/>
            <a:ext cx="9626599" cy="6085667"/>
          </a:xfrm>
          <a:prstGeom prst="rect">
            <a:avLst/>
          </a:prstGeom>
        </p:spPr>
        <p:txBody>
          <a:bodyPr lIns="38100" tIns="38100" rIns="38100" bIns="38100" anchor="t" anchorCtr="0">
            <a:noAutofit/>
          </a:bodyPr>
          <a:lstStyle/>
          <a:p>
            <a:pPr rtl="0">
              <a:lnSpc>
                <a:spcPct val="100000"/>
              </a:lnSpc>
              <a:spcBef>
                <a:spcPts val="0"/>
              </a:spcBef>
              <a:buNone/>
            </a:pPr>
            <a:r>
              <a:rPr lang="en-US" dirty="0" smtClean="0"/>
              <a:t>Appearance:</a:t>
            </a:r>
          </a:p>
          <a:p>
            <a:pPr rtl="0">
              <a:lnSpc>
                <a:spcPct val="100000"/>
              </a:lnSpc>
              <a:spcBef>
                <a:spcPts val="0"/>
              </a:spcBef>
              <a:buNone/>
            </a:pPr>
            <a:endParaRPr lang="en-US" dirty="0" smtClean="0"/>
          </a:p>
          <a:p>
            <a:pPr marL="571500" indent="-571500" rtl="0">
              <a:lnSpc>
                <a:spcPct val="100000"/>
              </a:lnSpc>
              <a:spcBef>
                <a:spcPts val="0"/>
              </a:spcBef>
              <a:buAutoNum type="romanUcPeriod"/>
            </a:pPr>
            <a:r>
              <a:rPr lang="en-US" sz="2666" dirty="0" smtClean="0">
                <a:solidFill>
                  <a:srgbClr val="000000"/>
                </a:solidFill>
                <a:latin typeface="Arial"/>
                <a:ea typeface="Arial"/>
                <a:cs typeface="Arial"/>
                <a:sym typeface="Arial"/>
              </a:rPr>
              <a:t>Introduction</a:t>
            </a:r>
          </a:p>
          <a:p>
            <a:pPr marL="571500" indent="-571500" rtl="0">
              <a:lnSpc>
                <a:spcPct val="100000"/>
              </a:lnSpc>
              <a:spcBef>
                <a:spcPts val="0"/>
              </a:spcBef>
              <a:buAutoNum type="romanUcPeriod"/>
            </a:pPr>
            <a:r>
              <a:rPr lang="en-US" dirty="0" smtClean="0"/>
              <a:t>Main idea or more interesting information</a:t>
            </a:r>
          </a:p>
          <a:p>
            <a:pPr marL="571500" lvl="3" indent="-571500"/>
            <a:r>
              <a:rPr lang="en-US" dirty="0" smtClean="0"/>
              <a:t>	a.  A story about an important event or person</a:t>
            </a:r>
          </a:p>
          <a:p>
            <a:pPr marL="571500" lvl="3" indent="-571500"/>
            <a:r>
              <a:rPr lang="en-US" dirty="0" smtClean="0">
                <a:solidFill>
                  <a:srgbClr val="000000"/>
                </a:solidFill>
                <a:latin typeface="Arial"/>
                <a:ea typeface="Arial"/>
                <a:cs typeface="Arial"/>
                <a:sym typeface="Arial"/>
              </a:rPr>
              <a:t>	</a:t>
            </a:r>
            <a:r>
              <a:rPr lang="en-US" dirty="0" smtClean="0">
                <a:solidFill>
                  <a:srgbClr val="000000"/>
                </a:solidFill>
                <a:latin typeface="Arial"/>
                <a:ea typeface="Arial"/>
                <a:cs typeface="Arial"/>
                <a:sym typeface="Arial"/>
              </a:rPr>
              <a:t>b.  Transition sentence to the most information dense portion of the paper</a:t>
            </a:r>
          </a:p>
          <a:p>
            <a:pPr marL="571500" lvl="3" indent="-571500">
              <a:buAutoNum type="romanUcPeriod" startAt="3"/>
            </a:pPr>
            <a:r>
              <a:rPr lang="en-US" dirty="0" smtClean="0"/>
              <a:t>Informational piece (organization of this section is vital)</a:t>
            </a:r>
          </a:p>
          <a:p>
            <a:pPr marL="571500" lvl="4" indent="-571500"/>
            <a:r>
              <a:rPr lang="en-US" dirty="0" smtClean="0">
                <a:solidFill>
                  <a:srgbClr val="000000"/>
                </a:solidFill>
                <a:latin typeface="Arial"/>
                <a:ea typeface="Arial"/>
                <a:cs typeface="Arial"/>
                <a:sym typeface="Arial"/>
              </a:rPr>
              <a:t>	</a:t>
            </a:r>
            <a:r>
              <a:rPr lang="en-US" dirty="0" smtClean="0">
                <a:solidFill>
                  <a:srgbClr val="000000"/>
                </a:solidFill>
                <a:latin typeface="Arial"/>
                <a:ea typeface="Arial"/>
                <a:cs typeface="Arial"/>
                <a:sym typeface="Arial"/>
              </a:rPr>
              <a:t>a.  </a:t>
            </a:r>
            <a:r>
              <a:rPr lang="en-US" dirty="0" smtClean="0"/>
              <a:t>Piece of information 1</a:t>
            </a:r>
          </a:p>
          <a:p>
            <a:pPr marL="571500" lvl="4" indent="-571500"/>
            <a:r>
              <a:rPr lang="en-US" dirty="0" smtClean="0">
                <a:solidFill>
                  <a:srgbClr val="000000"/>
                </a:solidFill>
                <a:latin typeface="Arial"/>
                <a:ea typeface="Arial"/>
                <a:cs typeface="Arial"/>
                <a:sym typeface="Arial"/>
              </a:rPr>
              <a:t>	</a:t>
            </a:r>
            <a:r>
              <a:rPr lang="en-US" dirty="0" smtClean="0">
                <a:solidFill>
                  <a:srgbClr val="000000"/>
                </a:solidFill>
                <a:latin typeface="Arial"/>
                <a:ea typeface="Arial"/>
                <a:cs typeface="Arial"/>
                <a:sym typeface="Arial"/>
              </a:rPr>
              <a:t>b.  Piece of information 2</a:t>
            </a:r>
          </a:p>
          <a:p>
            <a:pPr marL="571500" lvl="4" indent="-571500"/>
            <a:r>
              <a:rPr lang="en-US" dirty="0" smtClean="0"/>
              <a:t>	</a:t>
            </a:r>
            <a:r>
              <a:rPr lang="en-US" dirty="0" smtClean="0"/>
              <a:t>c.  Piece of information 3 etc</a:t>
            </a:r>
          </a:p>
          <a:p>
            <a:pPr marL="571500" lvl="4" indent="-571500">
              <a:buAutoNum type="romanUcPeriod" startAt="4"/>
            </a:pPr>
            <a:r>
              <a:rPr lang="en-US" dirty="0" smtClean="0">
                <a:solidFill>
                  <a:srgbClr val="000000"/>
                </a:solidFill>
                <a:latin typeface="Arial"/>
                <a:ea typeface="Arial"/>
                <a:cs typeface="Arial"/>
                <a:sym typeface="Arial"/>
              </a:rPr>
              <a:t>Modern information (move away from the historical into the present (follow format from step III</a:t>
            </a:r>
          </a:p>
          <a:p>
            <a:pPr marL="571500" lvl="4" indent="-571500">
              <a:buAutoNum type="romanUcPeriod" startAt="4"/>
            </a:pPr>
            <a:r>
              <a:rPr lang="en-US" dirty="0" smtClean="0"/>
              <a:t>Conclusion</a:t>
            </a:r>
            <a:endParaRPr lang="en-US" dirty="0">
              <a:solidFill>
                <a:srgbClr val="000000"/>
              </a:solidFill>
              <a:latin typeface="Arial"/>
              <a:ea typeface="Arial"/>
              <a:cs typeface="Arial"/>
              <a:sym typeface="Arial"/>
            </a:endParaRPr>
          </a:p>
          <a:p>
            <a:pPr rtl="0">
              <a:lnSpc>
                <a:spcPct val="100000"/>
              </a:lnSpc>
              <a:spcBef>
                <a:spcPts val="0"/>
              </a:spcBef>
              <a:buNone/>
            </a:pPr>
            <a:r>
              <a:rPr lang="en-US" sz="2666" dirty="0">
                <a:solidFill>
                  <a:srgbClr val="000000"/>
                </a:solidFill>
                <a:latin typeface="Arial"/>
                <a:ea typeface="Arial"/>
                <a:cs typeface="Arial"/>
                <a:sym typeface="Arial"/>
              </a:rPr>
              <a:t> </a:t>
            </a:r>
          </a:p>
        </p:txBody>
      </p:sp>
      <p:sp>
        <p:nvSpPr>
          <p:cNvPr id="4" name="TextBox 3"/>
          <p:cNvSpPr txBox="1"/>
          <p:nvPr/>
        </p:nvSpPr>
        <p:spPr>
          <a:xfrm>
            <a:off x="0" y="185980"/>
            <a:ext cx="10160000" cy="646331"/>
          </a:xfrm>
          <a:prstGeom prst="rect">
            <a:avLst/>
          </a:prstGeom>
          <a:noFill/>
        </p:spPr>
        <p:txBody>
          <a:bodyPr wrap="square" rtlCol="0">
            <a:spAutoFit/>
          </a:bodyPr>
          <a:lstStyle/>
          <a:p>
            <a:pPr algn="ctr"/>
            <a:r>
              <a:rPr lang="en-US" sz="3600" dirty="0" smtClean="0"/>
              <a:t>Outline</a:t>
            </a:r>
            <a:endParaRPr lang="en-US" sz="3600" dirty="0" smtClean="0"/>
          </a:p>
        </p:txBody>
      </p:sp>
      <p:sp>
        <p:nvSpPr>
          <p:cNvPr id="5" name="TextBox 4"/>
          <p:cNvSpPr txBox="1"/>
          <p:nvPr/>
        </p:nvSpPr>
        <p:spPr>
          <a:xfrm>
            <a:off x="0" y="883403"/>
            <a:ext cx="10160000" cy="1077218"/>
          </a:xfrm>
          <a:prstGeom prst="rect">
            <a:avLst/>
          </a:prstGeom>
          <a:noFill/>
        </p:spPr>
        <p:txBody>
          <a:bodyPr wrap="square" rtlCol="0">
            <a:spAutoFit/>
          </a:bodyPr>
          <a:lstStyle/>
          <a:p>
            <a:endParaRPr lang="en-US" sz="3200" dirty="0" smtClean="0"/>
          </a:p>
          <a:p>
            <a:endParaRPr lang="en-US" sz="3200" dirty="0" smtClean="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
                                            <p:txEl>
                                              <p:pRg st="0" end="0"/>
                                            </p:txEl>
                                          </p:spTgt>
                                        </p:tgtEl>
                                        <p:attrNameLst>
                                          <p:attrName>style.visibility</p:attrName>
                                        </p:attrNameLst>
                                      </p:cBhvr>
                                      <p:to>
                                        <p:strVal val="visible"/>
                                      </p:to>
                                    </p:set>
                                    <p:animEffect transition="in" filter="blinds(horizontal)">
                                      <p:cBhvr>
                                        <p:cTn id="12" dur="500"/>
                                        <p:tgtEl>
                                          <p:spTgt spid="2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7">
                                            <p:txEl>
                                              <p:pRg st="2" end="2"/>
                                            </p:txEl>
                                          </p:spTgt>
                                        </p:tgtEl>
                                        <p:attrNameLst>
                                          <p:attrName>style.visibility</p:attrName>
                                        </p:attrNameLst>
                                      </p:cBhvr>
                                      <p:to>
                                        <p:strVal val="visible"/>
                                      </p:to>
                                    </p:set>
                                    <p:animEffect transition="in" filter="blinds(horizontal)">
                                      <p:cBhvr>
                                        <p:cTn id="17" dur="500"/>
                                        <p:tgtEl>
                                          <p:spTgt spid="2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7">
                                            <p:txEl>
                                              <p:pRg st="3" end="3"/>
                                            </p:txEl>
                                          </p:spTgt>
                                        </p:tgtEl>
                                        <p:attrNameLst>
                                          <p:attrName>style.visibility</p:attrName>
                                        </p:attrNameLst>
                                      </p:cBhvr>
                                      <p:to>
                                        <p:strVal val="visible"/>
                                      </p:to>
                                    </p:set>
                                    <p:animEffect transition="in" filter="blinds(horizontal)">
                                      <p:cBhvr>
                                        <p:cTn id="22" dur="500"/>
                                        <p:tgtEl>
                                          <p:spTgt spid="207">
                                            <p:txEl>
                                              <p:pRg st="3" end="3"/>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07">
                                            <p:txEl>
                                              <p:pRg st="4" end="4"/>
                                            </p:txEl>
                                          </p:spTgt>
                                        </p:tgtEl>
                                        <p:attrNameLst>
                                          <p:attrName>style.visibility</p:attrName>
                                        </p:attrNameLst>
                                      </p:cBhvr>
                                      <p:to>
                                        <p:strVal val="visible"/>
                                      </p:to>
                                    </p:set>
                                    <p:animEffect transition="in" filter="blinds(horizontal)">
                                      <p:cBhvr>
                                        <p:cTn id="25" dur="500"/>
                                        <p:tgtEl>
                                          <p:spTgt spid="207">
                                            <p:txEl>
                                              <p:pRg st="4" end="4"/>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07">
                                            <p:txEl>
                                              <p:pRg st="5" end="5"/>
                                            </p:txEl>
                                          </p:spTgt>
                                        </p:tgtEl>
                                        <p:attrNameLst>
                                          <p:attrName>style.visibility</p:attrName>
                                        </p:attrNameLst>
                                      </p:cBhvr>
                                      <p:to>
                                        <p:strVal val="visible"/>
                                      </p:to>
                                    </p:set>
                                    <p:animEffect transition="in" filter="blinds(horizontal)">
                                      <p:cBhvr>
                                        <p:cTn id="28" dur="500"/>
                                        <p:tgtEl>
                                          <p:spTgt spid="207">
                                            <p:txEl>
                                              <p:pRg st="5" end="5"/>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07">
                                            <p:txEl>
                                              <p:pRg st="6" end="6"/>
                                            </p:txEl>
                                          </p:spTgt>
                                        </p:tgtEl>
                                        <p:attrNameLst>
                                          <p:attrName>style.visibility</p:attrName>
                                        </p:attrNameLst>
                                      </p:cBhvr>
                                      <p:to>
                                        <p:strVal val="visible"/>
                                      </p:to>
                                    </p:set>
                                    <p:animEffect transition="in" filter="blinds(horizontal)">
                                      <p:cBhvr>
                                        <p:cTn id="31" dur="500"/>
                                        <p:tgtEl>
                                          <p:spTgt spid="207">
                                            <p:txEl>
                                              <p:pRg st="6" end="6"/>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07">
                                            <p:txEl>
                                              <p:pRg st="7" end="7"/>
                                            </p:txEl>
                                          </p:spTgt>
                                        </p:tgtEl>
                                        <p:attrNameLst>
                                          <p:attrName>style.visibility</p:attrName>
                                        </p:attrNameLst>
                                      </p:cBhvr>
                                      <p:to>
                                        <p:strVal val="visible"/>
                                      </p:to>
                                    </p:set>
                                    <p:animEffect transition="in" filter="blinds(horizontal)">
                                      <p:cBhvr>
                                        <p:cTn id="34" dur="500"/>
                                        <p:tgtEl>
                                          <p:spTgt spid="207">
                                            <p:txEl>
                                              <p:pRg st="7" end="7"/>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07">
                                            <p:txEl>
                                              <p:pRg st="8" end="8"/>
                                            </p:txEl>
                                          </p:spTgt>
                                        </p:tgtEl>
                                        <p:attrNameLst>
                                          <p:attrName>style.visibility</p:attrName>
                                        </p:attrNameLst>
                                      </p:cBhvr>
                                      <p:to>
                                        <p:strVal val="visible"/>
                                      </p:to>
                                    </p:set>
                                    <p:animEffect transition="in" filter="blinds(horizontal)">
                                      <p:cBhvr>
                                        <p:cTn id="37" dur="500"/>
                                        <p:tgtEl>
                                          <p:spTgt spid="207">
                                            <p:txEl>
                                              <p:pRg st="8" end="8"/>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07">
                                            <p:txEl>
                                              <p:pRg st="9" end="9"/>
                                            </p:txEl>
                                          </p:spTgt>
                                        </p:tgtEl>
                                        <p:attrNameLst>
                                          <p:attrName>style.visibility</p:attrName>
                                        </p:attrNameLst>
                                      </p:cBhvr>
                                      <p:to>
                                        <p:strVal val="visible"/>
                                      </p:to>
                                    </p:set>
                                    <p:animEffect transition="in" filter="blinds(horizontal)">
                                      <p:cBhvr>
                                        <p:cTn id="40" dur="500"/>
                                        <p:tgtEl>
                                          <p:spTgt spid="207">
                                            <p:txEl>
                                              <p:pRg st="9" end="9"/>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07">
                                            <p:txEl>
                                              <p:pRg st="10" end="10"/>
                                            </p:txEl>
                                          </p:spTgt>
                                        </p:tgtEl>
                                        <p:attrNameLst>
                                          <p:attrName>style.visibility</p:attrName>
                                        </p:attrNameLst>
                                      </p:cBhvr>
                                      <p:to>
                                        <p:strVal val="visible"/>
                                      </p:to>
                                    </p:set>
                                    <p:animEffect transition="in" filter="blinds(horizontal)">
                                      <p:cBhvr>
                                        <p:cTn id="43" dur="500"/>
                                        <p:tgtEl>
                                          <p:spTgt spid="207">
                                            <p:txEl>
                                              <p:pRg st="10" end="10"/>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07">
                                            <p:txEl>
                                              <p:pRg st="11" end="11"/>
                                            </p:txEl>
                                          </p:spTgt>
                                        </p:tgtEl>
                                        <p:attrNameLst>
                                          <p:attrName>style.visibility</p:attrName>
                                        </p:attrNameLst>
                                      </p:cBhvr>
                                      <p:to>
                                        <p:strVal val="visible"/>
                                      </p:to>
                                    </p:set>
                                    <p:animEffect transition="in" filter="blinds(horizontal)">
                                      <p:cBhvr>
                                        <p:cTn id="46" dur="500"/>
                                        <p:tgtEl>
                                          <p:spTgt spid="207">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07">
                                            <p:txEl>
                                              <p:pRg st="12" end="12"/>
                                            </p:txEl>
                                          </p:spTgt>
                                        </p:tgtEl>
                                        <p:attrNameLst>
                                          <p:attrName>style.visibility</p:attrName>
                                        </p:attrNameLst>
                                      </p:cBhvr>
                                      <p:to>
                                        <p:strVal val="visible"/>
                                      </p:to>
                                    </p:set>
                                    <p:animEffect transition="in" filter="blinds(horizontal)">
                                      <p:cBhvr>
                                        <p:cTn id="51" dur="500"/>
                                        <p:tgtEl>
                                          <p:spTgt spid="20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
        <p:cNvGrpSpPr/>
        <p:nvPr/>
      </p:nvGrpSpPr>
      <p:grpSpPr>
        <a:xfrm>
          <a:off x="0" y="0"/>
          <a:ext cx="0" cy="0"/>
          <a:chOff x="0" y="0"/>
          <a:chExt cx="0" cy="0"/>
        </a:xfrm>
      </p:grpSpPr>
      <p:pic>
        <p:nvPicPr>
          <p:cNvPr id="53" name="Shape 53"/>
          <p:cNvPicPr preferRelativeResize="0"/>
          <p:nvPr/>
        </p:nvPicPr>
        <p:blipFill>
          <a:blip r:embed="rId4">
            <a:alphaModFix/>
          </a:blip>
          <a:stretch>
            <a:fillRect/>
          </a:stretch>
        </p:blipFill>
        <p:spPr>
          <a:xfrm>
            <a:off x="592650" y="592650"/>
            <a:ext cx="8773574" cy="6222975"/>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864300" y="897800"/>
            <a:ext cx="8507575" cy="5900550"/>
          </a:xfrm>
          <a:prstGeom prst="rect">
            <a:avLst/>
          </a:prstGeom>
          <a:noFill/>
          <a:ln>
            <a:noFill/>
          </a:ln>
        </p:spPr>
        <p:txBody>
          <a:bodyPr lIns="38100" tIns="38100" rIns="38100" bIns="38100" anchor="t" anchorCtr="0">
            <a:noAutofit/>
          </a:bodyPr>
          <a:lstStyle/>
          <a:p>
            <a:pPr marL="381000" marR="0" lvl="0" indent="-304800" algn="l">
              <a:lnSpc>
                <a:spcPct val="120138"/>
              </a:lnSpc>
              <a:spcBef>
                <a:spcPts val="0"/>
              </a:spcBef>
              <a:spcAft>
                <a:spcPts val="0"/>
              </a:spcAft>
              <a:buClr>
                <a:srgbClr val="333333"/>
              </a:buClr>
              <a:buSzPct val="100000"/>
              <a:buFont typeface="Arial"/>
              <a:buChar char="●"/>
            </a:pPr>
            <a:r>
              <a:rPr lang="en-US" sz="4000">
                <a:solidFill>
                  <a:srgbClr val="333333"/>
                </a:solidFill>
                <a:latin typeface="Arial"/>
                <a:ea typeface="Arial"/>
                <a:cs typeface="Arial"/>
                <a:sym typeface="Arial"/>
              </a:rPr>
              <a:t>The </a:t>
            </a:r>
            <a:r>
              <a:rPr lang="en-US" sz="4000" b="1" u="sng">
                <a:solidFill>
                  <a:srgbClr val="333333"/>
                </a:solidFill>
                <a:latin typeface="Arial"/>
                <a:ea typeface="Arial"/>
                <a:cs typeface="Arial"/>
                <a:sym typeface="Arial"/>
              </a:rPr>
              <a:t>legend</a:t>
            </a:r>
            <a:r>
              <a:rPr lang="en-US" sz="4000">
                <a:solidFill>
                  <a:srgbClr val="333333"/>
                </a:solidFill>
                <a:latin typeface="Arial"/>
                <a:ea typeface="Arial"/>
                <a:cs typeface="Arial"/>
                <a:sym typeface="Arial"/>
              </a:rPr>
              <a:t>, or </a:t>
            </a:r>
            <a:r>
              <a:rPr lang="en-US" sz="4000" b="1" u="sng">
                <a:solidFill>
                  <a:srgbClr val="333333"/>
                </a:solidFill>
                <a:latin typeface="Arial"/>
                <a:ea typeface="Arial"/>
                <a:cs typeface="Arial"/>
                <a:sym typeface="Arial"/>
              </a:rPr>
              <a:t>key</a:t>
            </a:r>
            <a:r>
              <a:rPr lang="en-US" sz="4000">
                <a:solidFill>
                  <a:srgbClr val="333333"/>
                </a:solidFill>
                <a:latin typeface="Arial"/>
                <a:ea typeface="Arial"/>
                <a:cs typeface="Arial"/>
                <a:sym typeface="Arial"/>
              </a:rPr>
              <a:t>, explains what the symbols on the map represent. Legends may use specific symbols or colors to represent information on maps.</a:t>
            </a:r>
            <a:r>
              <a:rPr lang="en-US" sz="3555">
                <a:solidFill>
                  <a:srgbClr val="333333"/>
                </a:solidFill>
                <a:latin typeface="Arial"/>
                <a:ea typeface="Arial"/>
                <a:cs typeface="Arial"/>
                <a:sym typeface="Arial"/>
              </a:rPr>
              <a:t> </a:t>
            </a:r>
          </a:p>
        </p:txBody>
      </p:sp>
      <p:pic>
        <p:nvPicPr>
          <p:cNvPr id="59" name="Shape 59"/>
          <p:cNvPicPr preferRelativeResize="0"/>
          <p:nvPr/>
        </p:nvPicPr>
        <p:blipFill>
          <a:blip r:embed="rId4">
            <a:alphaModFix/>
          </a:blip>
          <a:stretch>
            <a:fillRect/>
          </a:stretch>
        </p:blipFill>
        <p:spPr>
          <a:xfrm>
            <a:off x="5757325" y="3640650"/>
            <a:ext cx="3640649" cy="3640649"/>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pic>
        <p:nvPicPr>
          <p:cNvPr id="64" name="Shape 64"/>
          <p:cNvPicPr preferRelativeResize="0"/>
          <p:nvPr/>
        </p:nvPicPr>
        <p:blipFill>
          <a:blip r:embed="rId4">
            <a:alphaModFix/>
          </a:blip>
          <a:stretch>
            <a:fillRect/>
          </a:stretch>
        </p:blipFill>
        <p:spPr>
          <a:xfrm>
            <a:off x="2360075" y="317475"/>
            <a:ext cx="5439824" cy="6995574"/>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
        <p:cNvGrpSpPr/>
        <p:nvPr/>
      </p:nvGrpSpPr>
      <p:grpSpPr>
        <a:xfrm>
          <a:off x="0" y="0"/>
          <a:ext cx="0" cy="0"/>
          <a:chOff x="0" y="0"/>
          <a:chExt cx="0" cy="0"/>
        </a:xfrm>
      </p:grpSpPr>
      <p:pic>
        <p:nvPicPr>
          <p:cNvPr id="69" name="Shape 69"/>
          <p:cNvPicPr preferRelativeResize="0"/>
          <p:nvPr/>
        </p:nvPicPr>
        <p:blipFill>
          <a:blip r:embed="rId4">
            <a:alphaModFix/>
          </a:blip>
          <a:stretch>
            <a:fillRect/>
          </a:stretch>
        </p:blipFill>
        <p:spPr>
          <a:xfrm>
            <a:off x="1185325" y="846650"/>
            <a:ext cx="7852825" cy="5852575"/>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Custom Theme">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7244</TotalTime>
  <Words>1668</Words>
  <Application>Microsoft Office PowerPoint</Application>
  <PresentationFormat>Custom</PresentationFormat>
  <Paragraphs>176</Paragraphs>
  <Slides>55</Slides>
  <Notes>55</Notes>
  <HiddenSlides>0</HiddenSlides>
  <MMClips>1</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Custom Theme</vt:lpstr>
      <vt:lpstr>World Geography</vt:lpstr>
      <vt:lpstr>Maps</vt:lpstr>
      <vt:lpstr>Map Essentials</vt:lpstr>
      <vt:lpstr>Slide 4</vt:lpstr>
      <vt:lpstr>Slide 5</vt:lpstr>
      <vt:lpstr>Slide 6</vt:lpstr>
      <vt:lpstr>Slide 7</vt:lpstr>
      <vt:lpstr>Slide 8</vt:lpstr>
      <vt:lpstr>Slide 9</vt:lpstr>
      <vt:lpstr>Slide 10</vt:lpstr>
      <vt:lpstr>Slide 11</vt:lpstr>
      <vt:lpstr>Slide 12</vt:lpstr>
      <vt:lpstr>Slide 13</vt:lpstr>
      <vt:lpstr>Slide 14</vt:lpstr>
      <vt:lpstr>Globe</vt:lpstr>
      <vt:lpstr>Lines of Latitude and Longitude</vt:lpstr>
      <vt:lpstr>Slide 17</vt:lpstr>
      <vt:lpstr>Slide 18</vt:lpstr>
      <vt:lpstr>Slide 19</vt:lpstr>
      <vt:lpstr>Slide 20</vt:lpstr>
      <vt:lpstr>Slide 21</vt:lpstr>
      <vt:lpstr>Slide 22</vt:lpstr>
      <vt:lpstr>Slide 23</vt:lpstr>
      <vt:lpstr>Slide 24</vt:lpstr>
      <vt:lpstr>Slide 25</vt:lpstr>
      <vt:lpstr>Slide 26</vt:lpstr>
      <vt:lpstr>Slide 27</vt:lpstr>
      <vt:lpstr>Why do we use grids?</vt:lpstr>
      <vt:lpstr>Types of Maps</vt:lpstr>
      <vt:lpstr>Slide 30</vt:lpstr>
      <vt:lpstr>Slide 31</vt:lpstr>
      <vt:lpstr>Slide 32</vt:lpstr>
      <vt:lpstr>Slide 33</vt:lpstr>
      <vt:lpstr>Contour Map</vt:lpstr>
      <vt:lpstr>Contour Map</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Geography</dc:title>
  <dc:creator>Lashawn Christman</dc:creator>
  <cp:lastModifiedBy>JChristman</cp:lastModifiedBy>
  <cp:revision>196</cp:revision>
  <dcterms:modified xsi:type="dcterms:W3CDTF">2015-09-04T18:40:58Z</dcterms:modified>
</cp:coreProperties>
</file>