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9" r:id="rId11"/>
    <p:sldId id="267" r:id="rId12"/>
    <p:sldId id="27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B281-0D0E-423A-BBDA-04BFF19612E1}" type="datetimeFigureOut">
              <a:rPr lang="en-US" smtClean="0"/>
              <a:t>12/7/2010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F21C-CC82-47D7-A11B-8EB938F4E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B281-0D0E-423A-BBDA-04BFF19612E1}" type="datetimeFigureOut">
              <a:rPr lang="en-US" smtClean="0"/>
              <a:t>12/7/2010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F21C-CC82-47D7-A11B-8EB938F4E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7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B281-0D0E-423A-BBDA-04BFF19612E1}" type="datetimeFigureOut">
              <a:rPr lang="en-US" smtClean="0"/>
              <a:t>12/7/2010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F21C-CC82-47D7-A11B-8EB938F4E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B281-0D0E-423A-BBDA-04BFF19612E1}" type="datetimeFigureOut">
              <a:rPr lang="en-US" smtClean="0"/>
              <a:t>12/7/2010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F21C-CC82-47D7-A11B-8EB938F4E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2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B281-0D0E-423A-BBDA-04BFF19612E1}" type="datetimeFigureOut">
              <a:rPr lang="en-US" smtClean="0"/>
              <a:t>12/7/2010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F21C-CC82-47D7-A11B-8EB938F4E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1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B281-0D0E-423A-BBDA-04BFF19612E1}" type="datetimeFigureOut">
              <a:rPr lang="en-US" smtClean="0"/>
              <a:t>12/7/2010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F21C-CC82-47D7-A11B-8EB938F4E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B281-0D0E-423A-BBDA-04BFF19612E1}" type="datetimeFigureOut">
              <a:rPr lang="en-US" smtClean="0"/>
              <a:t>12/7/2010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F21C-CC82-47D7-A11B-8EB938F4E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B281-0D0E-423A-BBDA-04BFF19612E1}" type="datetimeFigureOut">
              <a:rPr lang="en-US" smtClean="0"/>
              <a:t>12/7/2010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F21C-CC82-47D7-A11B-8EB938F4E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B281-0D0E-423A-BBDA-04BFF19612E1}" type="datetimeFigureOut">
              <a:rPr lang="en-US" smtClean="0"/>
              <a:t>12/7/2010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F21C-CC82-47D7-A11B-8EB938F4E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B281-0D0E-423A-BBDA-04BFF19612E1}" type="datetimeFigureOut">
              <a:rPr lang="en-US" smtClean="0"/>
              <a:t>12/7/2010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F21C-CC82-47D7-A11B-8EB938F4E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B281-0D0E-423A-BBDA-04BFF19612E1}" type="datetimeFigureOut">
              <a:rPr lang="en-US" smtClean="0"/>
              <a:t>12/7/2010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F21C-CC82-47D7-A11B-8EB938F4E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3B281-0D0E-423A-BBDA-04BFF19612E1}" type="datetimeFigureOut">
              <a:rPr lang="en-US" smtClean="0"/>
              <a:t>12/7/2010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4F21C-CC82-47D7-A11B-8EB938F4EF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5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Persuasive Essay Notes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dirty="0" smtClean="0"/>
              <a:t>Midterm Exam</a:t>
            </a:r>
            <a:endParaRPr lang="en-US" dirty="0"/>
          </a:p>
        </p:txBody>
      </p:sp>
      <p:pic>
        <p:nvPicPr>
          <p:cNvPr id="3077" name="Picture 5" descr="C:\Users\admin\AppData\Local\Microsoft\Windows\Temporary Internet Files\Content.IE5\40R854SY\MM90017402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52800"/>
            <a:ext cx="2390775" cy="258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47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  <p:sndAc>
          <p:stSnd>
            <p:snd r:embed="rId2" name="applause.wav"/>
          </p:stSnd>
        </p:sndAc>
      </p:transition>
    </mc:Choice>
    <mc:Fallback xmlns="">
      <p:transition spd="slow">
        <p:blinds dir="vert"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Reaching the reader and acknowledging concerns…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 is acceptable to me when kids use the computer for worthwhile purposes. There are worthwhile reasons for kids to use the computers. </a:t>
            </a:r>
            <a:r>
              <a:rPr lang="en-US" b="1" dirty="0" smtClean="0"/>
              <a:t>(addressing reader’s concerns)</a:t>
            </a:r>
            <a:endParaRPr lang="en-US" b="1" dirty="0"/>
          </a:p>
        </p:txBody>
      </p:sp>
      <p:pic>
        <p:nvPicPr>
          <p:cNvPr id="8194" name="Picture 2" descr="C:\Program Files\Microsoft Office\MEDIA\CAGCAT10\j0195384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078" y="1752600"/>
            <a:ext cx="3400922" cy="347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3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Restatement of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Should always “say what you mean and mean what you say”</a:t>
            </a:r>
          </a:p>
          <a:p>
            <a:r>
              <a:rPr lang="en-US" dirty="0" smtClean="0"/>
              <a:t>Should not be stated the same way as introduced</a:t>
            </a:r>
          </a:p>
          <a:p>
            <a:r>
              <a:rPr lang="en-US" dirty="0" smtClean="0"/>
              <a:t>Should briefly summarize reasons for supporting opinion</a:t>
            </a:r>
            <a:endParaRPr lang="en-US" dirty="0"/>
          </a:p>
        </p:txBody>
      </p:sp>
      <p:pic>
        <p:nvPicPr>
          <p:cNvPr id="9218" name="Picture 2" descr="C:\Users\admin\AppData\Local\Microsoft\Windows\Temporary Internet Files\Content.IE5\MB0DBQ62\MC900440678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18" y="1676400"/>
            <a:ext cx="4129881" cy="41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S90006968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4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reader should be reminded to “do” something or “act” on what you have persuaded them to do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dmin\AppData\Local\Microsoft\Windows\Temporary Internet Files\Content.IE5\RE9ON3RV\MM90023467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748088" cy="326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7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Personal Narrative Essay Notes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Midterm Exam</a:t>
            </a:r>
            <a:endParaRPr lang="en-US" dirty="0"/>
          </a:p>
        </p:txBody>
      </p:sp>
      <p:pic>
        <p:nvPicPr>
          <p:cNvPr id="4098" name="Picture 2" descr="C:\Users\admin\AppData\Local\Microsoft\Windows\Temporary Internet Files\Content.IE5\MB0DBQ62\MM90030335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2347913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0200" y="5319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Prewriting and Organizing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371600"/>
            <a:ext cx="7620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5400" dirty="0" smtClean="0"/>
              <a:t>Does my topic contain a conflict or a surprise?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5400" dirty="0" smtClean="0"/>
              <a:t>Can I ask the 5W-How questions about the incident I plan to write about?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7852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 Grabbers!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Grab your reader’s attention so that they will want to keep reading</a:t>
            </a:r>
          </a:p>
          <a:p>
            <a:r>
              <a:rPr lang="en-US" dirty="0" smtClean="0"/>
              <a:t>Use creative ways to entice your reader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My family takes a vacation to the beach every summer. 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The smell of the salty air lets me know we are getting closer to paradise.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43" name="Picture 3" descr="C:\Users\admin\AppData\Local\Microsoft\Windows\Temporary Internet Files\Content.IE5\3VTED2VG\MC9004346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70" y="4350603"/>
            <a:ext cx="388938" cy="51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AppData\Local\Microsoft\Windows\Temporary Internet Files\Content.IE5\8NQUX026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67000"/>
            <a:ext cx="263473" cy="26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0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including dialogue in your essay don’t forget to </a:t>
            </a:r>
            <a:r>
              <a:rPr lang="en-US" dirty="0" smtClean="0"/>
              <a:t>include </a:t>
            </a:r>
            <a:r>
              <a:rPr lang="en-US" dirty="0" smtClean="0"/>
              <a:t>proper </a:t>
            </a:r>
            <a:r>
              <a:rPr lang="en-US" b="1" dirty="0" smtClean="0"/>
              <a:t>punctuation and capitalization.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Example: “Hey, Dad,” I said, “they have free balloon rides at the fair.”</a:t>
            </a:r>
          </a:p>
          <a:p>
            <a:endParaRPr lang="en-US" dirty="0"/>
          </a:p>
        </p:txBody>
      </p:sp>
      <p:pic>
        <p:nvPicPr>
          <p:cNvPr id="11266" name="Picture 2" descr="C:\Users\admin\AppData\Local\Microsoft\Windows\Temporary Internet Files\Content.IE5\LLNYM6ZX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92" y="30861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31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Transitional Words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transitional words that “fit”</a:t>
            </a:r>
          </a:p>
          <a:p>
            <a:r>
              <a:rPr lang="en-US" dirty="0" smtClean="0"/>
              <a:t>Reread the sentence so that you know “the point in time” </a:t>
            </a:r>
          </a:p>
          <a:p>
            <a:r>
              <a:rPr lang="en-US" dirty="0" smtClean="0"/>
              <a:t>Commas are used after transitional words and phrases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Examples: </a:t>
            </a:r>
          </a:p>
          <a:p>
            <a:r>
              <a:rPr lang="en-US" dirty="0" smtClean="0"/>
              <a:t>Finally, </a:t>
            </a:r>
          </a:p>
          <a:p>
            <a:r>
              <a:rPr lang="en-US" dirty="0" smtClean="0"/>
              <a:t>Then,</a:t>
            </a:r>
          </a:p>
          <a:p>
            <a:r>
              <a:rPr lang="en-US" dirty="0" smtClean="0"/>
              <a:t>Next,</a:t>
            </a:r>
          </a:p>
          <a:p>
            <a:r>
              <a:rPr lang="en-US" dirty="0" smtClean="0"/>
              <a:t>However,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3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Precise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“precise words” to make your feelings known so that the reader understands exactly how you feel</a:t>
            </a:r>
          </a:p>
          <a:p>
            <a:r>
              <a:rPr lang="en-US" dirty="0" smtClean="0"/>
              <a:t>Words like good, stuff, and </a:t>
            </a:r>
            <a:r>
              <a:rPr lang="en-US" dirty="0" smtClean="0"/>
              <a:t>got scared</a:t>
            </a:r>
            <a:r>
              <a:rPr lang="en-US" dirty="0" smtClean="0"/>
              <a:t> </a:t>
            </a:r>
            <a:r>
              <a:rPr lang="en-US" dirty="0" smtClean="0"/>
              <a:t>don’t really represent a precise word</a:t>
            </a:r>
          </a:p>
          <a:p>
            <a:r>
              <a:rPr lang="en-US" dirty="0" smtClean="0"/>
              <a:t>Good=Excellent</a:t>
            </a:r>
          </a:p>
          <a:p>
            <a:r>
              <a:rPr lang="en-US" dirty="0" smtClean="0"/>
              <a:t>Stuff=belongings</a:t>
            </a:r>
          </a:p>
          <a:p>
            <a:r>
              <a:rPr lang="en-US" dirty="0" smtClean="0"/>
              <a:t>Got scared=panicked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Details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Use sensory details to give the reader a better “picture” of </a:t>
            </a:r>
            <a:r>
              <a:rPr lang="en-US" dirty="0" smtClean="0"/>
              <a:t>what </a:t>
            </a:r>
            <a:r>
              <a:rPr lang="en-US" dirty="0" smtClean="0"/>
              <a:t>you </a:t>
            </a:r>
            <a:r>
              <a:rPr lang="en-US" dirty="0" smtClean="0"/>
              <a:t>are feeling, seeing, or touching</a:t>
            </a:r>
          </a:p>
          <a:p>
            <a:r>
              <a:rPr lang="en-US" b="1" dirty="0" smtClean="0"/>
              <a:t>Sensory details </a:t>
            </a:r>
            <a:r>
              <a:rPr lang="en-US" dirty="0" smtClean="0"/>
              <a:t>make the reader want to read more because he/she can “visualize” the writer’s feelings</a:t>
            </a:r>
          </a:p>
          <a:p>
            <a:r>
              <a:rPr lang="en-US" b="1" dirty="0" smtClean="0"/>
              <a:t>Example: In an instant, I felt like I was slowly and softly floating above the puffy white clouds.</a:t>
            </a:r>
            <a:endParaRPr lang="en-US" b="1" dirty="0"/>
          </a:p>
        </p:txBody>
      </p:sp>
      <p:pic>
        <p:nvPicPr>
          <p:cNvPr id="1026" name="Picture 2" descr="C:\Users\admin\AppData\Local\Microsoft\Windows\Temporary Internet Files\Content.IE5\LLNYM6ZX\MC900238189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45" y="2590800"/>
            <a:ext cx="3725955" cy="235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Prewriting and Organizing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800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5400" dirty="0" smtClean="0"/>
              <a:t>Do I have strong feelings about this issue or topic?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5400" dirty="0" smtClean="0"/>
              <a:t>Which of my reasons are most important in order to support my topic?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2246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meaning of experience </a:t>
            </a:r>
            <a:r>
              <a:rPr lang="en-US" dirty="0" smtClean="0"/>
              <a:t>must be included in the </a:t>
            </a:r>
            <a:r>
              <a:rPr lang="en-US" b="1" dirty="0" smtClean="0"/>
              <a:t>conclusion </a:t>
            </a:r>
            <a:r>
              <a:rPr lang="en-US" dirty="0" smtClean="0"/>
              <a:t>of a personal narrative</a:t>
            </a:r>
          </a:p>
          <a:p>
            <a:r>
              <a:rPr lang="en-US" dirty="0" smtClean="0"/>
              <a:t>MOE gives the reader insight into the writer’s thoughts and feelings after experiencing an event that he/she has written about.</a:t>
            </a:r>
          </a:p>
          <a:p>
            <a:r>
              <a:rPr lang="en-US" dirty="0" smtClean="0"/>
              <a:t>MOE gives purpose to your personal narrative writing</a:t>
            </a:r>
            <a:endParaRPr lang="en-US" dirty="0"/>
          </a:p>
        </p:txBody>
      </p:sp>
      <p:pic>
        <p:nvPicPr>
          <p:cNvPr id="2050" name="Picture 2" descr="C:\Users\admin\AppData\Local\Microsoft\Windows\Temporary Internet Files\Content.IE5\40R854SY\MC900230779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78" y="2149813"/>
            <a:ext cx="3444844" cy="342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45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good thesis statement will…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</a:t>
            </a:r>
            <a:r>
              <a:rPr lang="en-US" dirty="0" smtClean="0"/>
              <a:t>tate your opinion and yours ONLY</a:t>
            </a:r>
          </a:p>
          <a:p>
            <a:r>
              <a:rPr lang="en-US" dirty="0"/>
              <a:t>n</a:t>
            </a:r>
            <a:r>
              <a:rPr lang="en-US" dirty="0" smtClean="0"/>
              <a:t>ot include the “other side” of the issue</a:t>
            </a:r>
          </a:p>
          <a:p>
            <a:r>
              <a:rPr lang="en-US" dirty="0" smtClean="0"/>
              <a:t>not be stated as a question.</a:t>
            </a:r>
          </a:p>
          <a:p>
            <a:r>
              <a:rPr lang="en-US" dirty="0"/>
              <a:t>s</a:t>
            </a:r>
            <a:r>
              <a:rPr lang="en-US" dirty="0" smtClean="0"/>
              <a:t>ometimes begin with “I believe” so the reader will not be mistaken as to what you are supporting</a:t>
            </a:r>
            <a:endParaRPr lang="en-US" dirty="0"/>
          </a:p>
        </p:txBody>
      </p:sp>
      <p:pic>
        <p:nvPicPr>
          <p:cNvPr id="1026" name="Picture 2" descr="C:\Users\admin\AppData\Local\Microsoft\Windows\Temporary Internet Files\Content.IE5\MB0DBQ62\MC900440428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90763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S900069723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914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5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structure should…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</a:t>
            </a:r>
            <a:r>
              <a:rPr lang="en-US" dirty="0" smtClean="0"/>
              <a:t>e written in logical order of events</a:t>
            </a:r>
          </a:p>
          <a:p>
            <a:r>
              <a:rPr lang="en-US" dirty="0"/>
              <a:t>i</a:t>
            </a:r>
            <a:r>
              <a:rPr lang="en-US" dirty="0" smtClean="0"/>
              <a:t>nclude the proper punctuation such as commas to separate logical order of events</a:t>
            </a:r>
          </a:p>
          <a:p>
            <a:r>
              <a:rPr lang="en-US" b="1" dirty="0" smtClean="0"/>
              <a:t>Example:</a:t>
            </a:r>
            <a:r>
              <a:rPr lang="en-US" dirty="0" smtClean="0"/>
              <a:t> Once she decided to choose the book, it took a long time for the students to read it.</a:t>
            </a:r>
            <a:endParaRPr lang="en-US" dirty="0"/>
          </a:p>
        </p:txBody>
      </p:sp>
      <p:pic>
        <p:nvPicPr>
          <p:cNvPr id="2050" name="Picture 2" descr="C:\Users\admin\AppData\Local\Microsoft\Windows\Temporary Internet Files\Content.IE5\2JHGBOFY\MC900436161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124652" cy="297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S90009750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3092" y="53691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6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Supporting your reasons means you must include some of these…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vidence</a:t>
            </a:r>
          </a:p>
          <a:p>
            <a:r>
              <a:rPr lang="en-US" dirty="0"/>
              <a:t>a</a:t>
            </a:r>
            <a:r>
              <a:rPr lang="en-US" dirty="0" smtClean="0"/>
              <a:t>necdotes</a:t>
            </a:r>
          </a:p>
          <a:p>
            <a:r>
              <a:rPr lang="en-US" dirty="0"/>
              <a:t>s</a:t>
            </a:r>
            <a:r>
              <a:rPr lang="en-US" dirty="0" smtClean="0"/>
              <a:t>tatistics</a:t>
            </a:r>
          </a:p>
          <a:p>
            <a:r>
              <a:rPr lang="en-US" dirty="0"/>
              <a:t>i</a:t>
            </a:r>
            <a:r>
              <a:rPr lang="en-US" dirty="0" smtClean="0"/>
              <a:t>nterviews</a:t>
            </a:r>
          </a:p>
          <a:p>
            <a:r>
              <a:rPr lang="en-US" dirty="0"/>
              <a:t>e</a:t>
            </a:r>
            <a:r>
              <a:rPr lang="en-US" dirty="0" smtClean="0"/>
              <a:t>xamples</a:t>
            </a:r>
          </a:p>
          <a:p>
            <a:r>
              <a:rPr lang="en-US" dirty="0"/>
              <a:t>r</a:t>
            </a:r>
            <a:r>
              <a:rPr lang="en-US" dirty="0" smtClean="0"/>
              <a:t>esearch or survey results</a:t>
            </a:r>
            <a:endParaRPr lang="en-US" dirty="0"/>
          </a:p>
        </p:txBody>
      </p:sp>
      <p:pic>
        <p:nvPicPr>
          <p:cNvPr id="6146" name="Picture 2" descr="C:\Users\admin\AppData\Local\Microsoft\Windows\Temporary Internet Files\Content.IE5\ET6J9WVJ\MM900336573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63184"/>
            <a:ext cx="3200400" cy="378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8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Evidence/Anecdote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schools were closed after a recent flood and the school buses were not running, </a:t>
            </a:r>
            <a:r>
              <a:rPr lang="en-US" b="1" dirty="0" smtClean="0"/>
              <a:t>my father had to leave his job early to pick us up from school.</a:t>
            </a:r>
            <a:endParaRPr lang="en-US" b="1" dirty="0"/>
          </a:p>
        </p:txBody>
      </p:sp>
      <p:pic>
        <p:nvPicPr>
          <p:cNvPr id="4098" name="Picture 2" descr="C:\Program Files\Microsoft Office\MEDIA\CAGCAT10\j0183328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962400" cy="398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S90006947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1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Evidence/Fact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My reasons for wanting an extended lunch period are not completely ridiculous. </a:t>
            </a:r>
            <a:r>
              <a:rPr lang="en-US" b="1" dirty="0" smtClean="0"/>
              <a:t>I am angry</a:t>
            </a:r>
            <a:r>
              <a:rPr lang="en-US" dirty="0" smtClean="0"/>
              <a:t> about not having enough time to eat my lunch due to the long line and wait time.</a:t>
            </a:r>
            <a:endParaRPr lang="en-US" dirty="0"/>
          </a:p>
        </p:txBody>
      </p:sp>
      <p:pic>
        <p:nvPicPr>
          <p:cNvPr id="5122" name="Picture 2" descr="C:\Users\admin\AppData\Local\Microsoft\Windows\Temporary Internet Files\Content.IE5\8NQUX026\MP90038269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547394" cy="32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AppData\Local\Microsoft\Windows\Temporary Internet Files\Content.IE5\RE9ON3RV\MM90004372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29200"/>
            <a:ext cx="8191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3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Teenagers who spend excessive time on their iPhones playing games </a:t>
            </a:r>
            <a:r>
              <a:rPr lang="en-US" dirty="0" smtClean="0"/>
              <a:t>might </a:t>
            </a:r>
            <a:r>
              <a:rPr lang="en-US" dirty="0" smtClean="0"/>
              <a:t>miss out on personal relationships with friends and family.</a:t>
            </a:r>
            <a:endParaRPr lang="en-US" dirty="0"/>
          </a:p>
        </p:txBody>
      </p:sp>
      <p:pic>
        <p:nvPicPr>
          <p:cNvPr id="6148" name="Picture 4" descr="C:\Users\admin\AppData\Local\Microsoft\Windows\Temporary Internet Files\Content.IE5\HQHBEH1E\MC900089004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28" y="2057400"/>
            <a:ext cx="417618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60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Evidence/Fact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Memory loss is a real problem among older people. (</a:t>
            </a:r>
            <a:r>
              <a:rPr lang="en-US" b="1" dirty="0" smtClean="0"/>
              <a:t>evidence</a:t>
            </a:r>
            <a:r>
              <a:rPr lang="en-US" dirty="0" smtClean="0"/>
              <a:t>) Aging contributes to diseases such as Alzheimer’s Disease, a real disease that is diagnosed and can be treated.(</a:t>
            </a:r>
            <a:r>
              <a:rPr lang="en-US" b="1" dirty="0" smtClean="0"/>
              <a:t>fact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170" name="Picture 2" descr="C:\Users\admin\AppData\Local\Microsoft\Windows\Temporary Internet Files\Content.IE5\2JHGBOFY\MP90044400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23658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2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675</Words>
  <Application>Microsoft Office PowerPoint</Application>
  <PresentationFormat>On-screen Show (4:3)</PresentationFormat>
  <Paragraphs>73</Paragraphs>
  <Slides>20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Persuasive Essay Notes</vt:lpstr>
      <vt:lpstr>Prewriting and Organizing</vt:lpstr>
      <vt:lpstr>A good thesis statement will…</vt:lpstr>
      <vt:lpstr>Sentence structure should…</vt:lpstr>
      <vt:lpstr>Supporting your reasons means you must include some of these…</vt:lpstr>
      <vt:lpstr>Evidence/Anecdote</vt:lpstr>
      <vt:lpstr>Evidence/Fact</vt:lpstr>
      <vt:lpstr>Reasons</vt:lpstr>
      <vt:lpstr>Evidence/Fact</vt:lpstr>
      <vt:lpstr>Reaching the reader and acknowledging concerns…</vt:lpstr>
      <vt:lpstr>Restatement of Opinion</vt:lpstr>
      <vt:lpstr>Call To Action</vt:lpstr>
      <vt:lpstr>Personal Narrative Essay Notes</vt:lpstr>
      <vt:lpstr>Prewriting and Organizing</vt:lpstr>
      <vt:lpstr>Attention Grabbers!</vt:lpstr>
      <vt:lpstr>Dialogue</vt:lpstr>
      <vt:lpstr>Transitional Words</vt:lpstr>
      <vt:lpstr>Precise Words</vt:lpstr>
      <vt:lpstr>Sensory Details</vt:lpstr>
      <vt:lpstr>Meaning of Experience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Persuasive Essay Notes</dc:title>
  <dc:creator>admin</dc:creator>
  <cp:lastModifiedBy>admin</cp:lastModifiedBy>
  <cp:revision>30</cp:revision>
  <dcterms:created xsi:type="dcterms:W3CDTF">2010-12-06T19:49:27Z</dcterms:created>
  <dcterms:modified xsi:type="dcterms:W3CDTF">2010-12-07T18:53:51Z</dcterms:modified>
</cp:coreProperties>
</file>