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0"/>
  </p:notesMasterIdLst>
  <p:sldIdLst>
    <p:sldId id="335" r:id="rId3"/>
    <p:sldId id="355" r:id="rId4"/>
    <p:sldId id="356" r:id="rId5"/>
    <p:sldId id="357" r:id="rId6"/>
    <p:sldId id="358" r:id="rId7"/>
    <p:sldId id="341" r:id="rId8"/>
    <p:sldId id="34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20" clrIdx="0"/>
  <p:cmAuthor id="1" name="McLaughlin" initials="C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EF1"/>
    <a:srgbClr val="B6D5AB"/>
    <a:srgbClr val="EA0000"/>
    <a:srgbClr val="77933C"/>
    <a:srgbClr val="FF3300"/>
    <a:srgbClr val="FF0000"/>
    <a:srgbClr val="CC0000"/>
    <a:srgbClr val="1376B9"/>
    <a:srgbClr val="1312B9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2" autoAdjust="0"/>
    <p:restoredTop sz="94686" autoAdjust="0"/>
  </p:normalViewPr>
  <p:slideViewPr>
    <p:cSldViewPr>
      <p:cViewPr>
        <p:scale>
          <a:sx n="160" d="100"/>
          <a:sy n="160" d="100"/>
        </p:scale>
        <p:origin x="-110" y="1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12/21/2012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 anchor="b" anchorCtr="0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Wave 5"/>
          <p:cNvSpPr/>
          <p:nvPr userDrawn="1"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9D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 	Complete a bank statement reconciliation.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 	Record and journalize a bank service charge.</a:t>
            </a:r>
            <a:endParaRPr lang="en-US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0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 Statement</a:t>
            </a:r>
            <a:endParaRPr lang="en-US" dirty="0"/>
          </a:p>
        </p:txBody>
      </p:sp>
      <p:pic>
        <p:nvPicPr>
          <p:cNvPr id="22" name="Content Placeholder 21" descr="Chapter 5_Page 1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3239"/>
            <a:ext cx="3962400" cy="39198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report of deposits, withdrawals, and bank balances sent to a depositor by a bank is called a </a:t>
            </a:r>
            <a:r>
              <a:rPr lang="en-US" b="1" dirty="0" smtClean="0">
                <a:solidFill>
                  <a:srgbClr val="0070C0"/>
                </a:solidFill>
              </a:rPr>
              <a:t>bank statement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check which has been paid by the bank is called a </a:t>
            </a:r>
            <a:r>
              <a:rPr lang="en-US" b="1" dirty="0" smtClean="0">
                <a:solidFill>
                  <a:srgbClr val="0070C0"/>
                </a:solidFill>
              </a:rPr>
              <a:t>canceled check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 5_Page 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89469"/>
            <a:ext cx="5943600" cy="3901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 Statement Reconciliation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86600" y="2133600"/>
            <a:ext cx="1727653" cy="830997"/>
            <a:chOff x="7086600" y="2133600"/>
            <a:chExt cx="1727653" cy="830997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7086600" y="2514600"/>
              <a:ext cx="533400" cy="3810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7381875" y="2133600"/>
              <a:ext cx="1432378" cy="830997"/>
              <a:chOff x="533400" y="3429000"/>
              <a:chExt cx="1432378" cy="83099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914400" y="3429000"/>
                <a:ext cx="105137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Bank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/>
                </a:r>
                <a:br>
                  <a:rPr lang="en-US" sz="1600" dirty="0" smtClean="0">
                    <a:solidFill>
                      <a:prstClr val="black"/>
                    </a:solidFill>
                  </a:rPr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>Statement</a:t>
                </a:r>
                <a:br>
                  <a:rPr lang="en-US" sz="1600" dirty="0" smtClean="0">
                    <a:solidFill>
                      <a:srgbClr val="0070C0"/>
                    </a:solidFill>
                  </a:rPr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>Balance</a:t>
                </a:r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533400" y="3661618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1677709" y="5486400"/>
            <a:ext cx="2970491" cy="834628"/>
            <a:chOff x="1677709" y="5486400"/>
            <a:chExt cx="2970491" cy="834628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1828800" y="5486400"/>
              <a:ext cx="1752600" cy="609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677709" y="5955268"/>
              <a:ext cx="2970491" cy="365760"/>
              <a:chOff x="533400" y="3048000"/>
              <a:chExt cx="2970491" cy="36576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14400" y="3048000"/>
                <a:ext cx="25894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dirty="0" smtClean="0">
                    <a:solidFill>
                      <a:srgbClr val="0070C0"/>
                    </a:solidFill>
                  </a:rPr>
                  <a:t>Adjusted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Check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Stub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Balance</a:t>
                </a:r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5334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590800" y="1447800"/>
            <a:ext cx="2514600" cy="1447800"/>
            <a:chOff x="2590800" y="1447800"/>
            <a:chExt cx="2514600" cy="1447800"/>
          </a:xfrm>
        </p:grpSpPr>
        <p:cxnSp>
          <p:nvCxnSpPr>
            <p:cNvPr id="50" name="Straight Arrow Connector 49"/>
            <p:cNvCxnSpPr/>
            <p:nvPr/>
          </p:nvCxnSpPr>
          <p:spPr>
            <a:xfrm flipH="1" flipV="1">
              <a:off x="2819400" y="1676400"/>
              <a:ext cx="914400" cy="12192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2590800" y="1447800"/>
              <a:ext cx="2514600" cy="365760"/>
              <a:chOff x="533400" y="2133600"/>
              <a:chExt cx="2514600" cy="36576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914400" y="2133600"/>
                <a:ext cx="2133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Check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Stub Balance</a:t>
                </a: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533400" y="21336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848350" y="1447800"/>
            <a:ext cx="957504" cy="609600"/>
            <a:chOff x="5848350" y="1447800"/>
            <a:chExt cx="957504" cy="60960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6019800" y="1600200"/>
              <a:ext cx="0" cy="4572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848350" y="1447800"/>
              <a:ext cx="957504" cy="365760"/>
              <a:chOff x="533400" y="1600200"/>
              <a:chExt cx="957504" cy="3657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914400" y="1600200"/>
                <a:ext cx="5765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Date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533400" y="16002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52400" y="2514600"/>
            <a:ext cx="1524000" cy="914400"/>
            <a:chOff x="152400" y="2514600"/>
            <a:chExt cx="1524000" cy="914400"/>
          </a:xfrm>
        </p:grpSpPr>
        <p:cxnSp>
          <p:nvCxnSpPr>
            <p:cNvPr id="46" name="Straight Arrow Connector 45"/>
            <p:cNvCxnSpPr/>
            <p:nvPr/>
          </p:nvCxnSpPr>
          <p:spPr>
            <a:xfrm flipH="1" flipV="1">
              <a:off x="1066800" y="2819400"/>
              <a:ext cx="609600" cy="609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52400" y="2514600"/>
              <a:ext cx="1127760" cy="584775"/>
              <a:chOff x="-228600" y="2438400"/>
              <a:chExt cx="1127760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-228600" y="2438400"/>
                <a:ext cx="7845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Service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>Charge</a:t>
                </a: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533400" y="2547907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7086600" y="4559321"/>
            <a:ext cx="1880451" cy="622279"/>
            <a:chOff x="7086600" y="4559321"/>
            <a:chExt cx="1880451" cy="622279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7086600" y="4876800"/>
              <a:ext cx="457200" cy="3048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7381875" y="4559321"/>
              <a:ext cx="1585176" cy="584775"/>
              <a:chOff x="533400" y="4876800"/>
              <a:chExt cx="1585176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914400" y="4876800"/>
                <a:ext cx="12041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dirty="0" smtClean="0">
                    <a:solidFill>
                      <a:srgbClr val="0070C0"/>
                    </a:solidFill>
                  </a:rPr>
                  <a:t>Outstanding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/>
                </a:r>
                <a:br>
                  <a:rPr lang="en-US" sz="1600" dirty="0" smtClean="0">
                    <a:solidFill>
                      <a:prstClr val="black"/>
                    </a:solidFill>
                  </a:rPr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>Checks</a:t>
                </a:r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533400" y="4986307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8</a:t>
                </a: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7086600" y="3978832"/>
            <a:ext cx="1556068" cy="365760"/>
            <a:chOff x="7086600" y="3978832"/>
            <a:chExt cx="1556068" cy="36576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7086600" y="4038600"/>
              <a:ext cx="457200" cy="152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7381875" y="3978832"/>
              <a:ext cx="1260793" cy="365760"/>
              <a:chOff x="533400" y="4343400"/>
              <a:chExt cx="1260793" cy="36576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14400" y="4357003"/>
                <a:ext cx="8797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dirty="0" smtClean="0">
                    <a:solidFill>
                      <a:srgbClr val="0070C0"/>
                    </a:solidFill>
                  </a:rPr>
                  <a:t>Subtotal</a:t>
                </a:r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533400" y="4343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7</a:t>
                </a: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7086600" y="5358825"/>
            <a:ext cx="1968616" cy="584775"/>
            <a:chOff x="7086600" y="5358825"/>
            <a:chExt cx="1968616" cy="584775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7086600" y="5562600"/>
              <a:ext cx="457200" cy="762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7381875" y="5358825"/>
              <a:ext cx="1673341" cy="584775"/>
              <a:chOff x="533400" y="5257800"/>
              <a:chExt cx="1673341" cy="58477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914400" y="5257800"/>
                <a:ext cx="12923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dirty="0" smtClean="0">
                    <a:solidFill>
                      <a:srgbClr val="0070C0"/>
                    </a:solidFill>
                  </a:rPr>
                  <a:t>Adjusted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/>
                </a:r>
                <a:br>
                  <a:rPr lang="en-US" sz="1600" dirty="0" smtClean="0">
                    <a:solidFill>
                      <a:prstClr val="black"/>
                    </a:solidFill>
                  </a:rPr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>Bank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Balance</a:t>
                </a:r>
              </a:p>
            </p:txBody>
          </p:sp>
          <p:sp>
            <p:nvSpPr>
              <p:cNvPr id="32" name="Rectangle 9"/>
              <p:cNvSpPr>
                <a:spLocks noChangeArrowheads="1"/>
              </p:cNvSpPr>
              <p:nvPr/>
            </p:nvSpPr>
            <p:spPr bwMode="auto">
              <a:xfrm>
                <a:off x="533400" y="5367307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9</a:t>
                </a: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7086600" y="3179327"/>
            <a:ext cx="1880451" cy="584775"/>
            <a:chOff x="7086600" y="3179327"/>
            <a:chExt cx="1880451" cy="584775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7086600" y="3429000"/>
              <a:ext cx="533400" cy="3048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381875" y="3179327"/>
              <a:ext cx="1585176" cy="584775"/>
              <a:chOff x="533400" y="3962400"/>
              <a:chExt cx="1585176" cy="584775"/>
            </a:xfrm>
          </p:grpSpPr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533400" y="4071907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14400" y="3962400"/>
                <a:ext cx="120417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dirty="0" smtClean="0">
                    <a:solidFill>
                      <a:srgbClr val="0070C0"/>
                    </a:solidFill>
                  </a:rPr>
                  <a:t>Outstanding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/>
                </a:r>
                <a:br>
                  <a:rPr lang="en-US" sz="1600" dirty="0" smtClean="0">
                    <a:solidFill>
                      <a:prstClr val="black"/>
                    </a:solidFill>
                  </a:rPr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>Deposits</a:t>
                </a: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3886200" y="5562600"/>
            <a:ext cx="4333845" cy="758428"/>
            <a:chOff x="3886200" y="5562600"/>
            <a:chExt cx="4333845" cy="758428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3886200" y="5562600"/>
              <a:ext cx="1600200" cy="609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5486400" y="5562600"/>
              <a:ext cx="1143000" cy="609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334000" y="5955268"/>
              <a:ext cx="2886045" cy="365760"/>
              <a:chOff x="533400" y="5791200"/>
              <a:chExt cx="2886045" cy="36576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914400" y="5791200"/>
                <a:ext cx="250504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1600" dirty="0" smtClean="0">
                    <a:solidFill>
                      <a:srgbClr val="0070C0"/>
                    </a:solidFill>
                  </a:rPr>
                  <a:t>Compare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Adjusted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Balances</a:t>
                </a:r>
              </a:p>
            </p:txBody>
          </p:sp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533400" y="57912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10</a:t>
                </a: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Recording a Bank Service Charge </a:t>
            </a:r>
            <a:br>
              <a:rPr lang="en-US" dirty="0" smtClean="0"/>
            </a:br>
            <a:r>
              <a:rPr lang="en-US" dirty="0" smtClean="0"/>
              <a:t>on a Check Stub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Chapter 5_Page 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600200"/>
            <a:ext cx="266988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9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472952" y="4455402"/>
            <a:ext cx="7756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tabLst>
                <a:tab pos="228600" algn="dec"/>
              </a:tabLs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	</a:t>
            </a:r>
            <a:r>
              <a:rPr lang="en-US" sz="2000" dirty="0" smtClean="0"/>
              <a:t>Write </a:t>
            </a:r>
            <a:r>
              <a:rPr lang="en-US" sz="2000" b="1" dirty="0" smtClean="0"/>
              <a:t>Service Charge </a:t>
            </a:r>
            <a:r>
              <a:rPr lang="en-US" sz="2000" dirty="0" smtClean="0"/>
              <a:t>on the check stub under the heading </a:t>
            </a:r>
            <a:r>
              <a:rPr lang="en-US" sz="2000" i="1" dirty="0" smtClean="0"/>
              <a:t>Other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19400" y="3352800"/>
            <a:ext cx="990600" cy="594360"/>
            <a:chOff x="3291840" y="3200400"/>
            <a:chExt cx="990600" cy="59436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429000" y="3200400"/>
              <a:ext cx="853440" cy="4572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291840" y="34290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15000" y="2514600"/>
            <a:ext cx="990600" cy="990600"/>
            <a:chOff x="3185160" y="3429000"/>
            <a:chExt cx="990600" cy="990600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185160" y="3581400"/>
              <a:ext cx="777240" cy="8382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810000" y="34290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0" y="3276600"/>
            <a:ext cx="990600" cy="457200"/>
            <a:chOff x="3185160" y="3429000"/>
            <a:chExt cx="990600" cy="45720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3185160" y="3581400"/>
              <a:ext cx="777240" cy="3048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810000" y="34290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472952" y="5228046"/>
            <a:ext cx="684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tabLst>
                <a:tab pos="228600" algn="dec"/>
              </a:tabLs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	</a:t>
            </a:r>
            <a:r>
              <a:rPr lang="en-US" sz="2000" dirty="0" smtClean="0"/>
              <a:t>Calculate and record the new subtotal on the </a:t>
            </a:r>
            <a:r>
              <a:rPr lang="en-US" sz="2000" i="1" dirty="0" smtClean="0"/>
              <a:t>Subtotal</a:t>
            </a:r>
            <a:r>
              <a:rPr lang="en-US" sz="2000" dirty="0" smtClean="0"/>
              <a:t> line. </a:t>
            </a:r>
            <a:endParaRPr lang="en-US" sz="2000" dirty="0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472952" y="4841724"/>
            <a:ext cx="7756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tabLst>
                <a:tab pos="228600" algn="dec"/>
              </a:tabLs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	</a:t>
            </a:r>
            <a:r>
              <a:rPr lang="en-US" sz="2000" dirty="0" smtClean="0"/>
              <a:t>Write the amount of the service charge in the amount column.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2" grpId="0" autoUpdateAnimBg="0"/>
      <p:bldP spid="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Journalizing a Bank Service Charge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Chapter 5_Page 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00400"/>
            <a:ext cx="8229600" cy="141267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257800" y="1447800"/>
            <a:ext cx="2871269" cy="718066"/>
            <a:chOff x="5679649" y="1676400"/>
            <a:chExt cx="2871269" cy="718066"/>
          </a:xfrm>
        </p:grpSpPr>
        <p:grpSp>
          <p:nvGrpSpPr>
            <p:cNvPr id="26" name="Group 53"/>
            <p:cNvGrpSpPr/>
            <p:nvPr/>
          </p:nvGrpSpPr>
          <p:grpSpPr>
            <a:xfrm>
              <a:off x="5679649" y="1676400"/>
              <a:ext cx="2871269" cy="718066"/>
              <a:chOff x="5679649" y="1676400"/>
              <a:chExt cx="2871269" cy="71806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679649" y="1676400"/>
                <a:ext cx="28712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Miscellaneous Expense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5862989" y="2025134"/>
              <a:ext cx="126446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25.00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57800" y="2286000"/>
            <a:ext cx="2940860" cy="718066"/>
            <a:chOff x="5679649" y="2667000"/>
            <a:chExt cx="2940860" cy="718066"/>
          </a:xfrm>
        </p:grpSpPr>
        <p:grpSp>
          <p:nvGrpSpPr>
            <p:cNvPr id="32" name="Group 55"/>
            <p:cNvGrpSpPr/>
            <p:nvPr/>
          </p:nvGrpSpPr>
          <p:grpSpPr>
            <a:xfrm>
              <a:off x="5679649" y="2667000"/>
              <a:ext cx="2871269" cy="718066"/>
              <a:chOff x="5679649" y="2667000"/>
              <a:chExt cx="2871269" cy="71806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679649" y="2667000"/>
                <a:ext cx="28712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Cash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7356049" y="3019306"/>
              <a:ext cx="126446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25.00</a:t>
              </a:r>
            </a:p>
          </p:txBody>
        </p:sp>
      </p:grpSp>
      <p:sp>
        <p:nvSpPr>
          <p:cNvPr id="37" name="Down Arrow 36"/>
          <p:cNvSpPr/>
          <p:nvPr/>
        </p:nvSpPr>
        <p:spPr>
          <a:xfrm>
            <a:off x="6740951" y="2667000"/>
            <a:ext cx="365760" cy="36576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Up Arrow 37"/>
          <p:cNvSpPr/>
          <p:nvPr/>
        </p:nvSpPr>
        <p:spPr>
          <a:xfrm>
            <a:off x="5384591" y="1828800"/>
            <a:ext cx="365760" cy="365760"/>
          </a:xfrm>
          <a:prstGeom prst="up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" y="1590675"/>
            <a:ext cx="4495800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2000" dirty="0" smtClean="0"/>
              <a:t>January 31. Received bank statement showing January bank service charge, $25.00. Memorandum No. 3.</a:t>
            </a:r>
            <a:endParaRPr lang="en-US" sz="2000" dirty="0"/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548640" y="5057497"/>
            <a:ext cx="768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indent="-347663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en-US" dirty="0" smtClean="0"/>
              <a:t>Write the title of the account to be debited in the Account Title column and record the amount debited in the General Debit column.</a:t>
            </a:r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548640" y="47244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en-US" dirty="0" smtClean="0"/>
              <a:t>Write the date in the Date column.</a:t>
            </a:r>
            <a:endParaRPr lang="en-US" dirty="0"/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548640" y="5667593"/>
            <a:ext cx="768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indent="-347663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en-US" dirty="0" smtClean="0"/>
              <a:t>Record the amount credited in the Cash Credit column.</a:t>
            </a:r>
            <a:endParaRPr lang="en-US" dirty="0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548640" y="6000690"/>
            <a:ext cx="768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indent="-347663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/>
              <a:t>Write the source document number in the Doc. No. column.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914400" y="2819400"/>
            <a:ext cx="1273628" cy="1482634"/>
            <a:chOff x="1012372" y="2819400"/>
            <a:chExt cx="1273628" cy="1482634"/>
          </a:xfrm>
        </p:grpSpPr>
        <p:grpSp>
          <p:nvGrpSpPr>
            <p:cNvPr id="45" name="Group 51"/>
            <p:cNvGrpSpPr/>
            <p:nvPr/>
          </p:nvGrpSpPr>
          <p:grpSpPr>
            <a:xfrm>
              <a:off x="1012372" y="2819400"/>
              <a:ext cx="365760" cy="1482634"/>
              <a:chOff x="1088572" y="2438400"/>
              <a:chExt cx="365760" cy="148263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1273630" y="2732314"/>
                <a:ext cx="0" cy="118872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7"/>
              <p:cNvSpPr>
                <a:spLocks noChangeArrowheads="1"/>
              </p:cNvSpPr>
              <p:nvPr/>
            </p:nvSpPr>
            <p:spPr bwMode="auto">
              <a:xfrm>
                <a:off x="1088572" y="2438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1371600" y="2819400"/>
              <a:ext cx="914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Date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543800" y="4495800"/>
            <a:ext cx="1219200" cy="521732"/>
            <a:chOff x="7543800" y="4495800"/>
            <a:chExt cx="1219200" cy="521732"/>
          </a:xfrm>
        </p:grpSpPr>
        <p:grpSp>
          <p:nvGrpSpPr>
            <p:cNvPr id="50" name="Group 60"/>
            <p:cNvGrpSpPr/>
            <p:nvPr/>
          </p:nvGrpSpPr>
          <p:grpSpPr>
            <a:xfrm>
              <a:off x="7543800" y="4495800"/>
              <a:ext cx="609600" cy="518160"/>
              <a:chOff x="4800600" y="4191000"/>
              <a:chExt cx="609600" cy="518160"/>
            </a:xfrm>
          </p:grpSpPr>
          <p:sp>
            <p:nvSpPr>
              <p:cNvPr id="52" name="Line 20"/>
              <p:cNvSpPr>
                <a:spLocks noChangeShapeType="1"/>
              </p:cNvSpPr>
              <p:nvPr/>
            </p:nvSpPr>
            <p:spPr bwMode="auto">
              <a:xfrm flipH="1">
                <a:off x="5029200" y="4191000"/>
                <a:ext cx="381000" cy="3810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4800600" y="4343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7924800" y="4648200"/>
              <a:ext cx="838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Credit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05200" y="2819400"/>
            <a:ext cx="2645228" cy="1447800"/>
            <a:chOff x="3603172" y="2819400"/>
            <a:chExt cx="2645228" cy="1447800"/>
          </a:xfrm>
        </p:grpSpPr>
        <p:grpSp>
          <p:nvGrpSpPr>
            <p:cNvPr id="55" name="Group 54"/>
            <p:cNvGrpSpPr/>
            <p:nvPr/>
          </p:nvGrpSpPr>
          <p:grpSpPr>
            <a:xfrm>
              <a:off x="3603172" y="2819400"/>
              <a:ext cx="572588" cy="1447800"/>
              <a:chOff x="3603172" y="3048000"/>
              <a:chExt cx="572588" cy="1447800"/>
            </a:xfrm>
          </p:grpSpPr>
          <p:sp>
            <p:nvSpPr>
              <p:cNvPr id="57" name="Line 20"/>
              <p:cNvSpPr>
                <a:spLocks noChangeShapeType="1"/>
              </p:cNvSpPr>
              <p:nvPr/>
            </p:nvSpPr>
            <p:spPr bwMode="auto">
              <a:xfrm flipV="1">
                <a:off x="3603172" y="3200400"/>
                <a:ext cx="435428" cy="12954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Rectangle 9"/>
              <p:cNvSpPr>
                <a:spLocks noChangeArrowheads="1"/>
              </p:cNvSpPr>
              <p:nvPr/>
            </p:nvSpPr>
            <p:spPr bwMode="auto">
              <a:xfrm>
                <a:off x="38100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4191000" y="2819400"/>
              <a:ext cx="205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Source Document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895600" y="4419600"/>
            <a:ext cx="3581400" cy="652361"/>
            <a:chOff x="2895600" y="4419600"/>
            <a:chExt cx="3581400" cy="652361"/>
          </a:xfrm>
        </p:grpSpPr>
        <p:sp>
          <p:nvSpPr>
            <p:cNvPr id="63" name="Line 20"/>
            <p:cNvSpPr>
              <a:spLocks noChangeShapeType="1"/>
            </p:cNvSpPr>
            <p:nvPr/>
          </p:nvSpPr>
          <p:spPr bwMode="auto">
            <a:xfrm>
              <a:off x="4572000" y="4429125"/>
              <a:ext cx="762000" cy="4572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895600" y="4419600"/>
              <a:ext cx="2438400" cy="4572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181600" y="4702629"/>
              <a:ext cx="1295400" cy="369332"/>
              <a:chOff x="4267200" y="4419600"/>
              <a:chExt cx="1295400" cy="36933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648200" y="4419600"/>
                <a:ext cx="9144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Debit</a:t>
                </a:r>
                <a:endParaRPr lang="en-US" dirty="0"/>
              </a:p>
            </p:txBody>
          </p:sp>
          <p:sp>
            <p:nvSpPr>
              <p:cNvPr id="62" name="Rectangle 10"/>
              <p:cNvSpPr>
                <a:spLocks noChangeArrowheads="1"/>
              </p:cNvSpPr>
              <p:nvPr/>
            </p:nvSpPr>
            <p:spPr bwMode="auto">
              <a:xfrm>
                <a:off x="4267200" y="44196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67" name="Flowchart: Delay 6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utoUpdateAnimBg="0"/>
      <p:bldP spid="41" grpId="0" autoUpdateAnimBg="0"/>
      <p:bldP spid="42" grpId="0" autoUpdateAnimBg="0"/>
      <p:bldP spid="4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5-2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 smtClean="0"/>
              <a:t>List </a:t>
            </a:r>
            <a:r>
              <a:rPr lang="en-US" dirty="0"/>
              <a:t>four reasons why a depositor’s records and a bank’s records may differ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200400"/>
            <a:ext cx="7315200" cy="2971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ea typeface="Times New Roman"/>
                <a:cs typeface="Times-Roman"/>
              </a:rPr>
              <a:t>1.	A service charge may not have been recorded in the depositor’s business records.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ea typeface="Times New Roman"/>
                <a:cs typeface="Times-Roman"/>
              </a:rPr>
              <a:t>2.	Outstanding deposits may be recorded in the depositor’s records but not on a bank statement.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ea typeface="Times New Roman"/>
                <a:cs typeface="Times-Roman"/>
              </a:rPr>
              <a:t>3.	Outstanding checks may be recorded in the depositor’s records but not on a bank statement.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ea typeface="Times New Roman"/>
                <a:cs typeface="Times-Roman"/>
              </a:rPr>
              <a:t>4.	A depositor may have made a math or recording error.</a:t>
            </a:r>
            <a:endParaRPr lang="en-US" sz="3200" dirty="0" smtClean="0">
              <a:solidFill>
                <a:srgbClr val="000000"/>
              </a:solidFill>
              <a:latin typeface="MyriadPro-Regular"/>
              <a:ea typeface="Times New Roman"/>
              <a:cs typeface="MyriadPro-Regular"/>
            </a:endParaRPr>
          </a:p>
          <a:p>
            <a:pPr marL="514350" indent="-514350">
              <a:buNone/>
            </a:pPr>
            <a:endParaRPr lang="en-US" sz="3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5-2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 smtClean="0"/>
              <a:t>If </a:t>
            </a:r>
            <a:r>
              <a:rPr lang="en-US" dirty="0"/>
              <a:t>a check mark is placed on the check stub of </a:t>
            </a:r>
            <a:r>
              <a:rPr lang="en-US" dirty="0" smtClean="0"/>
              <a:t> each </a:t>
            </a:r>
            <a:r>
              <a:rPr lang="en-US" dirty="0"/>
              <a:t>canceled check, what </a:t>
            </a:r>
            <a:r>
              <a:rPr lang="en-US" dirty="0" smtClean="0"/>
              <a:t>does a </a:t>
            </a:r>
            <a:r>
              <a:rPr lang="en-US" dirty="0"/>
              <a:t>check stub with no check mark indicate?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solidFill>
                  <a:srgbClr val="000000"/>
                </a:solidFill>
                <a:ea typeface="Times New Roman"/>
                <a:cs typeface="Times-Roman"/>
              </a:rPr>
              <a:t>An outstanding check</a:t>
            </a:r>
            <a:endParaRPr lang="en-US" sz="3200" dirty="0" smtClean="0">
              <a:solidFill>
                <a:srgbClr val="000000"/>
              </a:solidFill>
              <a:latin typeface="MyriadPro-Regular"/>
              <a:ea typeface="Times New Roman"/>
              <a:cs typeface="MyriadPro-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186</Words>
  <Application>Microsoft Office PowerPoint</Application>
  <PresentationFormat>On-screen Show (4:3)</PresentationFormat>
  <Paragraphs>81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Slide 1</vt:lpstr>
      <vt:lpstr>Bank Statement</vt:lpstr>
      <vt:lpstr>Bank Statement Reconciliation</vt:lpstr>
      <vt:lpstr>Recording a Bank Service Charge  on a Check Stub</vt:lpstr>
      <vt:lpstr>Journalizing a Bank Service Charge</vt:lpstr>
      <vt:lpstr>Lesson 5-2 Audit Your Understanding</vt:lpstr>
      <vt:lpstr>Lesson 5-2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McLaughlin</cp:lastModifiedBy>
  <cp:revision>262</cp:revision>
  <dcterms:created xsi:type="dcterms:W3CDTF">2012-07-02T15:51:50Z</dcterms:created>
  <dcterms:modified xsi:type="dcterms:W3CDTF">2012-12-21T22:01:15Z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