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3"/>
  </p:notesMasterIdLst>
  <p:sldIdLst>
    <p:sldId id="334" r:id="rId2"/>
    <p:sldId id="259" r:id="rId3"/>
    <p:sldId id="342" r:id="rId4"/>
    <p:sldId id="343" r:id="rId5"/>
    <p:sldId id="344" r:id="rId6"/>
    <p:sldId id="345" r:id="rId7"/>
    <p:sldId id="346" r:id="rId8"/>
    <p:sldId id="347" r:id="rId9"/>
    <p:sldId id="336" r:id="rId10"/>
    <p:sldId id="337" r:id="rId11"/>
    <p:sldId id="35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FE5CD"/>
    <a:srgbClr val="B6D5AB"/>
    <a:srgbClr val="EA0000"/>
    <a:srgbClr val="77933C"/>
    <a:srgbClr val="FF0000"/>
    <a:srgbClr val="CC0000"/>
    <a:srgbClr val="73BEF1"/>
    <a:srgbClr val="1376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85" d="100"/>
          <a:sy n="85" d="100"/>
        </p:scale>
        <p:origin x="-20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12/21/2012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/>
              <a:t> 	</a:t>
            </a:r>
            <a:r>
              <a:rPr lang="en-US" sz="2400" dirty="0" smtClean="0"/>
              <a:t>Journalize and post closing entries for a service business organized as a proprietorship.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705" b="583"/>
          <a:stretch>
            <a:fillRect/>
          </a:stretch>
        </p:blipFill>
        <p:spPr bwMode="auto">
          <a:xfrm>
            <a:off x="0" y="-1"/>
            <a:ext cx="9144000" cy="221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8-1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.	</a:t>
            </a:r>
            <a:r>
              <a:rPr lang="en-US" dirty="0" smtClean="0"/>
              <a:t>What </a:t>
            </a:r>
            <a:r>
              <a:rPr lang="en-US" dirty="0"/>
              <a:t>do the balances of temporary accounts show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Changes in the owner’s capital account for a single fiscal period.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8-1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	</a:t>
            </a:r>
            <a:r>
              <a:rPr lang="en-US" dirty="0" smtClean="0"/>
              <a:t>List the four closing entries.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2514600"/>
            <a:ext cx="7315200" cy="36576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 marL="341313" lvl="0" indent="-341313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dirty="0" smtClean="0"/>
              <a:t>1.	An entry to close income statement accounts with credit balances. </a:t>
            </a:r>
          </a:p>
          <a:p>
            <a:pPr marL="341313" lvl="0" indent="-341313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dirty="0" smtClean="0"/>
              <a:t>2.	An entry to close income statement accounts with debit balances. </a:t>
            </a:r>
          </a:p>
          <a:p>
            <a:pPr marL="341313" lvl="0" indent="-341313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dirty="0" smtClean="0"/>
              <a:t>3.	An entry to record net income or net loss and close the Income Summary account. </a:t>
            </a:r>
          </a:p>
          <a:p>
            <a:pPr marL="341313" lvl="0" indent="-341313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dirty="0" smtClean="0"/>
              <a:t>4.	An entry to close the owner’s drawing account.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Need for Permanent and Temporary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Accounts used to accumulate information from one fiscal period to the next are called </a:t>
            </a:r>
            <a:r>
              <a:rPr lang="en-US" b="1" dirty="0" smtClean="0">
                <a:solidFill>
                  <a:srgbClr val="0070C0"/>
                </a:solidFill>
              </a:rPr>
              <a:t>permanent accounts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Permanent accounts are also referred to as </a:t>
            </a:r>
            <a:r>
              <a:rPr lang="en-US" i="1" dirty="0" smtClean="0">
                <a:solidFill>
                  <a:srgbClr val="0070C0"/>
                </a:solidFill>
              </a:rPr>
              <a:t>real accounts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Accounts used to accumulate information until it is transferred to the owner’s capital account are called </a:t>
            </a:r>
            <a:r>
              <a:rPr lang="en-US" b="1" dirty="0">
                <a:solidFill>
                  <a:srgbClr val="0070C0"/>
                </a:solidFill>
              </a:rPr>
              <a:t>temporary accounts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Temporary accounts are also referred to as </a:t>
            </a:r>
            <a:r>
              <a:rPr lang="en-US" i="1" dirty="0" smtClean="0">
                <a:solidFill>
                  <a:srgbClr val="0070C0"/>
                </a:solidFill>
              </a:rPr>
              <a:t>nominal accounts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 for Closing Temporary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 entries used to prepare temporary accounts for a new fiscal period </a:t>
            </a:r>
            <a:r>
              <a:rPr lang="en-US" dirty="0"/>
              <a:t>are called </a:t>
            </a:r>
            <a:r>
              <a:rPr lang="en-US" b="1" dirty="0" smtClean="0">
                <a:solidFill>
                  <a:srgbClr val="0070C0"/>
                </a:solidFill>
              </a:rPr>
              <a:t>closing entries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temporary account balances must be reduced to zero at the end of each fiscal period.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914400" y="4800600"/>
            <a:ext cx="7315200" cy="1447800"/>
            <a:chOff x="914400" y="4800600"/>
            <a:chExt cx="7315200" cy="1447800"/>
          </a:xfrm>
        </p:grpSpPr>
        <p:sp>
          <p:nvSpPr>
            <p:cNvPr id="65" name="Oval 64"/>
            <p:cNvSpPr/>
            <p:nvPr/>
          </p:nvSpPr>
          <p:spPr>
            <a:xfrm>
              <a:off x="914400" y="4800600"/>
              <a:ext cx="7315200" cy="1447800"/>
            </a:xfrm>
            <a:prstGeom prst="ellipse">
              <a:avLst/>
            </a:prstGeom>
            <a:gradFill flip="none" rotWithShape="1">
              <a:gsLst>
                <a:gs pos="0">
                  <a:srgbClr val="FFE5CD">
                    <a:alpha val="47843"/>
                  </a:srgb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914400" y="4905494"/>
              <a:ext cx="7315200" cy="1266706"/>
              <a:chOff x="914400" y="2590800"/>
              <a:chExt cx="7315200" cy="1266706"/>
            </a:xfrm>
          </p:grpSpPr>
          <p:grpSp>
            <p:nvGrpSpPr>
              <p:cNvPr id="58" name="Group 55"/>
              <p:cNvGrpSpPr/>
              <p:nvPr/>
            </p:nvGrpSpPr>
            <p:grpSpPr>
              <a:xfrm>
                <a:off x="914400" y="2590800"/>
                <a:ext cx="7315200" cy="1266706"/>
                <a:chOff x="5298649" y="2667000"/>
                <a:chExt cx="7315200" cy="126670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7520615" y="2667000"/>
                  <a:ext cx="287126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0070C0"/>
                      </a:solidFill>
                    </a:rPr>
                    <a:t>Income Summary</a:t>
                  </a:r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5298649" y="3019306"/>
                  <a:ext cx="7315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8956249" y="3019306"/>
                  <a:ext cx="0" cy="914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Rectangle 58"/>
              <p:cNvSpPr/>
              <p:nvPr/>
            </p:nvSpPr>
            <p:spPr>
              <a:xfrm>
                <a:off x="914400" y="2927866"/>
                <a:ext cx="3657600" cy="923330"/>
              </a:xfrm>
              <a:prstGeom prst="rect">
                <a:avLst/>
              </a:prstGeom>
            </p:spPr>
            <p:txBody>
              <a:bodyPr wrap="square" lIns="45720" rIns="45720">
                <a:spAutoFit/>
              </a:bodyPr>
              <a:lstStyle/>
              <a:p>
                <a:pPr lvl="0" algn="ctr"/>
                <a:r>
                  <a:rPr lang="en-US" dirty="0" smtClean="0">
                    <a:solidFill>
                      <a:srgbClr val="0070C0"/>
                    </a:solidFill>
                  </a:rPr>
                  <a:t>Debit</a:t>
                </a:r>
              </a:p>
              <a:p>
                <a:pPr lvl="0" algn="ctr"/>
                <a:r>
                  <a:rPr lang="en-US" dirty="0" smtClean="0">
                    <a:solidFill>
                      <a:prstClr val="black"/>
                    </a:solidFill>
                  </a:rPr>
                  <a:t>Total expenses (greater than revenue)</a:t>
                </a:r>
              </a:p>
              <a:p>
                <a:pPr lvl="0" algn="ctr"/>
                <a:r>
                  <a:rPr lang="en-US" dirty="0" smtClean="0">
                    <a:solidFill>
                      <a:prstClr val="black"/>
                    </a:solidFill>
                  </a:rPr>
                  <a:t>(Debit balance is the net loss.)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572000" y="2927866"/>
                <a:ext cx="36576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dirty="0" smtClean="0">
                    <a:solidFill>
                      <a:srgbClr val="0070C0"/>
                    </a:solidFill>
                  </a:rPr>
                  <a:t>Credit</a:t>
                </a:r>
              </a:p>
              <a:p>
                <a:pPr lvl="0" algn="ctr"/>
                <a:r>
                  <a:rPr lang="en-US" dirty="0" smtClean="0">
                    <a:solidFill>
                      <a:prstClr val="black"/>
                    </a:solidFill>
                  </a:rPr>
                  <a:t>Revenue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914400" y="2438400"/>
            <a:ext cx="7315200" cy="1600200"/>
            <a:chOff x="914400" y="2438400"/>
            <a:chExt cx="7315200" cy="1600200"/>
          </a:xfrm>
        </p:grpSpPr>
        <p:sp>
          <p:nvSpPr>
            <p:cNvPr id="64" name="Oval 63"/>
            <p:cNvSpPr/>
            <p:nvPr/>
          </p:nvSpPr>
          <p:spPr>
            <a:xfrm>
              <a:off x="914400" y="2438400"/>
              <a:ext cx="7315200" cy="1600200"/>
            </a:xfrm>
            <a:prstGeom prst="ellipse">
              <a:avLst/>
            </a:prstGeom>
            <a:gradFill flip="none" rotWithShape="1">
              <a:gsLst>
                <a:gs pos="0">
                  <a:srgbClr val="FFE5CD">
                    <a:alpha val="47843"/>
                  </a:srgb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914400" y="2590800"/>
              <a:ext cx="7315200" cy="1266706"/>
              <a:chOff x="914400" y="2590800"/>
              <a:chExt cx="7315200" cy="1266706"/>
            </a:xfrm>
          </p:grpSpPr>
          <p:grpSp>
            <p:nvGrpSpPr>
              <p:cNvPr id="46" name="Group 55"/>
              <p:cNvGrpSpPr/>
              <p:nvPr/>
            </p:nvGrpSpPr>
            <p:grpSpPr>
              <a:xfrm>
                <a:off x="914400" y="2590800"/>
                <a:ext cx="7315200" cy="1266706"/>
                <a:chOff x="5298649" y="2667000"/>
                <a:chExt cx="7315200" cy="126670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7520615" y="2667000"/>
                  <a:ext cx="287126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0070C0"/>
                      </a:solidFill>
                    </a:rPr>
                    <a:t>Income Summary</a:t>
                  </a: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5298649" y="3019306"/>
                  <a:ext cx="7315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8956249" y="3019306"/>
                  <a:ext cx="0" cy="914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Rectangle 52"/>
              <p:cNvSpPr/>
              <p:nvPr/>
            </p:nvSpPr>
            <p:spPr>
              <a:xfrm>
                <a:off x="914400" y="2927866"/>
                <a:ext cx="36576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dirty="0" smtClean="0">
                    <a:solidFill>
                      <a:srgbClr val="0070C0"/>
                    </a:solidFill>
                  </a:rPr>
                  <a:t>Debit</a:t>
                </a:r>
              </a:p>
              <a:p>
                <a:pPr lvl="0" algn="ctr"/>
                <a:r>
                  <a:rPr lang="en-US" dirty="0" smtClean="0">
                    <a:solidFill>
                      <a:prstClr val="black"/>
                    </a:solidFill>
                  </a:rPr>
                  <a:t>Total expenses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572000" y="2927866"/>
                <a:ext cx="36576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dirty="0" smtClean="0">
                    <a:solidFill>
                      <a:srgbClr val="0070C0"/>
                    </a:solidFill>
                  </a:rPr>
                  <a:t>Credit</a:t>
                </a:r>
              </a:p>
              <a:p>
                <a:pPr lvl="0" algn="ctr"/>
                <a:r>
                  <a:rPr lang="en-US" dirty="0" smtClean="0">
                    <a:solidFill>
                      <a:prstClr val="black"/>
                    </a:solidFill>
                  </a:rPr>
                  <a:t>Revenue (greater than expenses)</a:t>
                </a:r>
              </a:p>
              <a:p>
                <a:pPr lvl="0" algn="ctr"/>
                <a:r>
                  <a:rPr lang="en-US" dirty="0" smtClean="0">
                    <a:solidFill>
                      <a:prstClr val="black"/>
                    </a:solidFill>
                  </a:rPr>
                  <a:t>(Credit balance is the net income.)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 for the Income Summary Account</a:t>
            </a:r>
            <a:endParaRPr lang="en-US" dirty="0"/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When revenue is greater than total expenses, resulting in a net income, the Income  Summary account has a credit balance, as shown in the T account.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half" idx="4294967295"/>
          </p:nvPr>
        </p:nvSpPr>
        <p:spPr>
          <a:xfrm>
            <a:off x="457200" y="4114800"/>
            <a:ext cx="81534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When total expenses are greater than revenue, resulting in a net loss, the Income Summary account has a debit balance, as shown in the T account.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Closing Entry for an Income Statement Account with a Credit Balance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Chapter 8_Page 21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129" y="4267200"/>
            <a:ext cx="5367071" cy="1878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4256" y="1371600"/>
            <a:ext cx="4724400" cy="1480066"/>
            <a:chOff x="4419600" y="1524000"/>
            <a:chExt cx="4724400" cy="1480066"/>
          </a:xfrm>
        </p:grpSpPr>
        <p:sp>
          <p:nvSpPr>
            <p:cNvPr id="16" name="Rectangle 15"/>
            <p:cNvSpPr/>
            <p:nvPr/>
          </p:nvSpPr>
          <p:spPr>
            <a:xfrm>
              <a:off x="4419600" y="1796535"/>
              <a:ext cx="2133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828800" algn="dec"/>
                </a:tabLst>
              </a:pPr>
              <a:r>
                <a:rPr lang="en-US" sz="1600" dirty="0" smtClean="0"/>
                <a:t>Closing	5,820.00</a:t>
              </a:r>
              <a:endParaRPr lang="en-US" dirty="0" smtClean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53200" y="2639568"/>
              <a:ext cx="2514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057400" algn="dec"/>
                </a:tabLst>
              </a:pPr>
              <a:r>
                <a:rPr lang="en-US" sz="1600" dirty="0" smtClean="0"/>
                <a:t>Closing (revenue)	5,820.00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53200" y="1795713"/>
              <a:ext cx="2590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057400" algn="dec"/>
                </a:tabLst>
              </a:pPr>
              <a:r>
                <a:rPr lang="en-US" sz="1600" dirty="0" smtClean="0"/>
                <a:t>Bal. 	5,820.00</a:t>
              </a:r>
            </a:p>
            <a:p>
              <a:pPr>
                <a:tabLst>
                  <a:tab pos="2057400" algn="dec"/>
                </a:tabLst>
              </a:pPr>
              <a:r>
                <a:rPr lang="en-US" sz="1600" i="1" dirty="0" smtClean="0"/>
                <a:t>(New Bal.	0.00)</a:t>
              </a:r>
            </a:p>
          </p:txBody>
        </p:sp>
        <p:grpSp>
          <p:nvGrpSpPr>
            <p:cNvPr id="15" name="Group 53"/>
            <p:cNvGrpSpPr/>
            <p:nvPr/>
          </p:nvGrpSpPr>
          <p:grpSpPr>
            <a:xfrm>
              <a:off x="4419600" y="1524000"/>
              <a:ext cx="4572000" cy="824746"/>
              <a:chOff x="4841449" y="1752600"/>
              <a:chExt cx="4572000" cy="82474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146249" y="1752600"/>
                <a:ext cx="36576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/>
                  <a:t>Sales</a:t>
                </a:r>
                <a:endParaRPr lang="en-US" dirty="0" smtClean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>
                <a:off x="4841449" y="2028706"/>
                <a:ext cx="45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975049" y="2028706"/>
                <a:ext cx="0" cy="5486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55"/>
            <p:cNvGrpSpPr/>
            <p:nvPr/>
          </p:nvGrpSpPr>
          <p:grpSpPr>
            <a:xfrm>
              <a:off x="4457700" y="2362200"/>
              <a:ext cx="4572000" cy="641866"/>
              <a:chOff x="5717749" y="2743200"/>
              <a:chExt cx="4572000" cy="64186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441649" y="27432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/>
                  <a:t>Income Summary</a:t>
                </a:r>
                <a:endParaRPr lang="en-US" dirty="0" smtClean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>
                <a:off x="5717749" y="3019306"/>
                <a:ext cx="45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813249" y="3019306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Picture 8" descr="Chapter 8_Page 217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9516" y="2895600"/>
            <a:ext cx="5351297" cy="109979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676400" y="4114800"/>
            <a:ext cx="2743200" cy="1295400"/>
            <a:chOff x="4451124" y="4152900"/>
            <a:chExt cx="2743200" cy="1295400"/>
          </a:xfrm>
        </p:grpSpPr>
        <p:sp>
          <p:nvSpPr>
            <p:cNvPr id="33" name="Rectangle 32"/>
            <p:cNvSpPr/>
            <p:nvPr/>
          </p:nvSpPr>
          <p:spPr>
            <a:xfrm>
              <a:off x="4451124" y="4152900"/>
              <a:ext cx="870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Heading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grpSp>
          <p:nvGrpSpPr>
            <p:cNvPr id="34" name="Group 22"/>
            <p:cNvGrpSpPr/>
            <p:nvPr/>
          </p:nvGrpSpPr>
          <p:grpSpPr>
            <a:xfrm>
              <a:off x="5271036" y="4160520"/>
              <a:ext cx="1923288" cy="1287780"/>
              <a:chOff x="1308636" y="3017520"/>
              <a:chExt cx="1923288" cy="1287780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1512472" y="3200400"/>
                <a:ext cx="1719452" cy="11049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1308636" y="301752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981200" y="4913376"/>
            <a:ext cx="1658112" cy="685800"/>
            <a:chOff x="4755924" y="4152900"/>
            <a:chExt cx="1658112" cy="685800"/>
          </a:xfrm>
        </p:grpSpPr>
        <p:sp>
          <p:nvSpPr>
            <p:cNvPr id="38" name="Rectangle 37"/>
            <p:cNvSpPr/>
            <p:nvPr/>
          </p:nvSpPr>
          <p:spPr>
            <a:xfrm>
              <a:off x="4755924" y="4152900"/>
              <a:ext cx="5765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Date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grpSp>
          <p:nvGrpSpPr>
            <p:cNvPr id="39" name="Group 22"/>
            <p:cNvGrpSpPr/>
            <p:nvPr/>
          </p:nvGrpSpPr>
          <p:grpSpPr>
            <a:xfrm>
              <a:off x="5271036" y="4160520"/>
              <a:ext cx="1143000" cy="678180"/>
              <a:chOff x="1308636" y="3017520"/>
              <a:chExt cx="1143000" cy="678180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1537236" y="3238500"/>
                <a:ext cx="914400" cy="457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7"/>
              <p:cNvSpPr>
                <a:spLocks noChangeArrowheads="1"/>
              </p:cNvSpPr>
              <p:nvPr/>
            </p:nvSpPr>
            <p:spPr bwMode="auto">
              <a:xfrm>
                <a:off x="1308636" y="301752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grpSp>
        <p:nvGrpSpPr>
          <p:cNvPr id="52" name="Group 61"/>
          <p:cNvGrpSpPr/>
          <p:nvPr/>
        </p:nvGrpSpPr>
        <p:grpSpPr>
          <a:xfrm>
            <a:off x="4953000" y="5791200"/>
            <a:ext cx="2667000" cy="685800"/>
            <a:chOff x="1166900" y="5755005"/>
            <a:chExt cx="2667000" cy="685800"/>
          </a:xfrm>
        </p:grpSpPr>
        <p:cxnSp>
          <p:nvCxnSpPr>
            <p:cNvPr id="54" name="Straight Arrow Connector 53"/>
            <p:cNvCxnSpPr/>
            <p:nvPr/>
          </p:nvCxnSpPr>
          <p:spPr>
            <a:xfrm flipV="1">
              <a:off x="2462300" y="5755005"/>
              <a:ext cx="1371600" cy="42672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31"/>
            <p:cNvGrpSpPr/>
            <p:nvPr/>
          </p:nvGrpSpPr>
          <p:grpSpPr>
            <a:xfrm>
              <a:off x="1166900" y="5755005"/>
              <a:ext cx="2185409" cy="685800"/>
              <a:chOff x="3858665" y="3926205"/>
              <a:chExt cx="2185409" cy="685800"/>
            </a:xfrm>
          </p:grpSpPr>
          <p:grpSp>
            <p:nvGrpSpPr>
              <p:cNvPr id="56" name="Group 22"/>
              <p:cNvGrpSpPr/>
              <p:nvPr/>
            </p:nvGrpSpPr>
            <p:grpSpPr>
              <a:xfrm>
                <a:off x="3858665" y="3926205"/>
                <a:ext cx="1447800" cy="685800"/>
                <a:chOff x="-103735" y="2783205"/>
                <a:chExt cx="1447800" cy="685800"/>
              </a:xfrm>
            </p:grpSpPr>
            <p:cxnSp>
              <p:nvCxnSpPr>
                <p:cNvPr id="58" name="Straight Arrow Connector 57"/>
                <p:cNvCxnSpPr/>
                <p:nvPr/>
              </p:nvCxnSpPr>
              <p:spPr>
                <a:xfrm flipH="1" flipV="1">
                  <a:off x="-103735" y="2783205"/>
                  <a:ext cx="1295400" cy="42672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Rectangle 7"/>
                <p:cNvSpPr>
                  <a:spLocks noChangeArrowheads="1"/>
                </p:cNvSpPr>
                <p:nvPr/>
              </p:nvSpPr>
              <p:spPr bwMode="auto">
                <a:xfrm>
                  <a:off x="978305" y="3103245"/>
                  <a:ext cx="365760" cy="365760"/>
                </a:xfrm>
                <a:prstGeom prst="ellipse">
                  <a:avLst/>
                </a:prstGeom>
                <a:gradFill>
                  <a:gsLst>
                    <a:gs pos="0">
                      <a:srgbClr val="FF0000"/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/>
                  <a:r>
                    <a:rPr lang="en-US" b="1" dirty="0" smtClean="0"/>
                    <a:t>4</a:t>
                  </a:r>
                </a:p>
              </p:txBody>
            </p:sp>
          </p:grpSp>
          <p:sp>
            <p:nvSpPr>
              <p:cNvPr id="57" name="Rectangle 56"/>
              <p:cNvSpPr/>
              <p:nvPr/>
            </p:nvSpPr>
            <p:spPr>
              <a:xfrm>
                <a:off x="5355552" y="4248150"/>
                <a:ext cx="6885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1376B9"/>
                    </a:solidFill>
                  </a:rPr>
                  <a:t>Credit</a:t>
                </a:r>
                <a:endParaRPr lang="en-US" sz="1600" dirty="0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4191000" y="3429000"/>
            <a:ext cx="4285488" cy="2151888"/>
            <a:chOff x="4191000" y="3429000"/>
            <a:chExt cx="4285488" cy="2151888"/>
          </a:xfrm>
        </p:grpSpPr>
        <p:grpSp>
          <p:nvGrpSpPr>
            <p:cNvPr id="43" name="Group 39"/>
            <p:cNvGrpSpPr/>
            <p:nvPr/>
          </p:nvGrpSpPr>
          <p:grpSpPr>
            <a:xfrm>
              <a:off x="4191000" y="3962400"/>
              <a:ext cx="3200400" cy="1600200"/>
              <a:chOff x="100100" y="5998845"/>
              <a:chExt cx="3200400" cy="160020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2462300" y="6181725"/>
                <a:ext cx="533400" cy="134112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31"/>
              <p:cNvGrpSpPr/>
              <p:nvPr/>
            </p:nvGrpSpPr>
            <p:grpSpPr>
              <a:xfrm>
                <a:off x="100100" y="5998845"/>
                <a:ext cx="3200400" cy="1600200"/>
                <a:chOff x="2791865" y="4170045"/>
                <a:chExt cx="3200400" cy="1600200"/>
              </a:xfrm>
            </p:grpSpPr>
            <p:grpSp>
              <p:nvGrpSpPr>
                <p:cNvPr id="47" name="Group 22"/>
                <p:cNvGrpSpPr/>
                <p:nvPr/>
              </p:nvGrpSpPr>
              <p:grpSpPr>
                <a:xfrm>
                  <a:off x="2791865" y="4170045"/>
                  <a:ext cx="2514600" cy="1600200"/>
                  <a:chOff x="-1170535" y="3027045"/>
                  <a:chExt cx="2514600" cy="1600200"/>
                </a:xfrm>
              </p:grpSpPr>
              <p:cxnSp>
                <p:nvCxnSpPr>
                  <p:cNvPr id="49" name="Straight Arrow Connector 48"/>
                  <p:cNvCxnSpPr/>
                  <p:nvPr/>
                </p:nvCxnSpPr>
                <p:spPr>
                  <a:xfrm flipH="1">
                    <a:off x="-1170535" y="3209925"/>
                    <a:ext cx="2362200" cy="1417320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978305" y="3027045"/>
                    <a:ext cx="365760" cy="365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00"/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1"/>
                  <a:lstStyle/>
                  <a:p>
                    <a:pPr algn="ctr"/>
                    <a:r>
                      <a:rPr lang="en-US" b="1" dirty="0" smtClean="0"/>
                      <a:t>3</a:t>
                    </a:r>
                  </a:p>
                </p:txBody>
              </p:sp>
            </p:grpSp>
            <p:sp>
              <p:nvSpPr>
                <p:cNvPr id="48" name="Rectangle 47"/>
                <p:cNvSpPr/>
                <p:nvPr/>
              </p:nvSpPr>
              <p:spPr>
                <a:xfrm>
                  <a:off x="5355552" y="4171950"/>
                  <a:ext cx="63671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1376B9"/>
                      </a:solidFill>
                    </a:rPr>
                    <a:t>Debit</a:t>
                  </a:r>
                  <a:endParaRPr lang="en-US" sz="1600" dirty="0"/>
                </a:p>
              </p:txBody>
            </p:sp>
          </p:grpSp>
        </p:grpSp>
        <p:sp>
          <p:nvSpPr>
            <p:cNvPr id="62" name="Freeform 61"/>
            <p:cNvSpPr/>
            <p:nvPr/>
          </p:nvSpPr>
          <p:spPr>
            <a:xfrm>
              <a:off x="6705600" y="3733800"/>
              <a:ext cx="1770888" cy="1847088"/>
            </a:xfrm>
            <a:custGeom>
              <a:avLst/>
              <a:gdLst>
                <a:gd name="connsiteX0" fmla="*/ 0 w 2532888"/>
                <a:gd name="connsiteY0" fmla="*/ 0 h 1572768"/>
                <a:gd name="connsiteX1" fmla="*/ 2523744 w 2532888"/>
                <a:gd name="connsiteY1" fmla="*/ 0 h 1572768"/>
                <a:gd name="connsiteX2" fmla="*/ 2532888 w 2532888"/>
                <a:gd name="connsiteY2" fmla="*/ 1554480 h 1572768"/>
                <a:gd name="connsiteX3" fmla="*/ 877824 w 2532888"/>
                <a:gd name="connsiteY3" fmla="*/ 1572768 h 1572768"/>
                <a:gd name="connsiteX0" fmla="*/ 0 w 2532888"/>
                <a:gd name="connsiteY0" fmla="*/ 0 h 1559210"/>
                <a:gd name="connsiteX1" fmla="*/ 2523744 w 2532888"/>
                <a:gd name="connsiteY1" fmla="*/ 0 h 1559210"/>
                <a:gd name="connsiteX2" fmla="*/ 2532888 w 2532888"/>
                <a:gd name="connsiteY2" fmla="*/ 1554480 h 1559210"/>
                <a:gd name="connsiteX3" fmla="*/ 1027606 w 2532888"/>
                <a:gd name="connsiteY3" fmla="*/ 1559210 h 1559210"/>
                <a:gd name="connsiteX0" fmla="*/ 0 w 2532888"/>
                <a:gd name="connsiteY0" fmla="*/ 0 h 1559210"/>
                <a:gd name="connsiteX1" fmla="*/ 2523744 w 2532888"/>
                <a:gd name="connsiteY1" fmla="*/ 0 h 1559210"/>
                <a:gd name="connsiteX2" fmla="*/ 2532888 w 2532888"/>
                <a:gd name="connsiteY2" fmla="*/ 1554480 h 1559210"/>
                <a:gd name="connsiteX3" fmla="*/ 1228310 w 2532888"/>
                <a:gd name="connsiteY3" fmla="*/ 1559210 h 1559210"/>
                <a:gd name="connsiteX0" fmla="*/ 0 w 2332184"/>
                <a:gd name="connsiteY0" fmla="*/ 0 h 1574802"/>
                <a:gd name="connsiteX1" fmla="*/ 2323040 w 2332184"/>
                <a:gd name="connsiteY1" fmla="*/ 15592 h 1574802"/>
                <a:gd name="connsiteX2" fmla="*/ 2332184 w 2332184"/>
                <a:gd name="connsiteY2" fmla="*/ 1570072 h 1574802"/>
                <a:gd name="connsiteX3" fmla="*/ 1027606 w 2332184"/>
                <a:gd name="connsiteY3" fmla="*/ 1574802 h 157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2184" h="1574802">
                  <a:moveTo>
                    <a:pt x="0" y="0"/>
                  </a:moveTo>
                  <a:lnTo>
                    <a:pt x="2323040" y="15592"/>
                  </a:lnTo>
                  <a:lnTo>
                    <a:pt x="2332184" y="1570072"/>
                  </a:lnTo>
                  <a:lnTo>
                    <a:pt x="1027606" y="1574802"/>
                  </a:lnTo>
                </a:path>
              </a:pathLst>
            </a:cu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934200" y="3429000"/>
              <a:ext cx="14554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1376B9"/>
                  </a:solidFill>
                </a:rPr>
                <a:t>(Debit to close)</a:t>
              </a:r>
              <a:endParaRPr lang="en-US" sz="160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Closing Entry for Income Statement </a:t>
            </a:r>
            <a:br>
              <a:rPr lang="en-US" dirty="0" smtClean="0"/>
            </a:br>
            <a:r>
              <a:rPr lang="en-US" dirty="0" smtClean="0"/>
              <a:t>Accounts with Debit Balances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Chapter 8_Page 21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723710"/>
            <a:ext cx="5199754" cy="2524690"/>
          </a:xfrm>
          <a:prstGeom prst="rect">
            <a:avLst/>
          </a:prstGeom>
        </p:spPr>
      </p:pic>
      <p:pic>
        <p:nvPicPr>
          <p:cNvPr id="7" name="Picture 6" descr="Chapter 8_Page 21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447800"/>
            <a:ext cx="5029200" cy="2171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781800" y="2133600"/>
            <a:ext cx="1964472" cy="4050792"/>
            <a:chOff x="6781800" y="2133600"/>
            <a:chExt cx="1964472" cy="4050792"/>
          </a:xfrm>
        </p:grpSpPr>
        <p:grpSp>
          <p:nvGrpSpPr>
            <p:cNvPr id="12" name="Group 11"/>
            <p:cNvGrpSpPr/>
            <p:nvPr/>
          </p:nvGrpSpPr>
          <p:grpSpPr>
            <a:xfrm>
              <a:off x="7010400" y="2654260"/>
              <a:ext cx="1735872" cy="2908340"/>
              <a:chOff x="7010400" y="2667000"/>
              <a:chExt cx="1735872" cy="2908340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7010400" y="2743200"/>
                <a:ext cx="1466088" cy="2832140"/>
              </a:xfrm>
              <a:custGeom>
                <a:avLst/>
                <a:gdLst>
                  <a:gd name="connsiteX0" fmla="*/ 0 w 2532888"/>
                  <a:gd name="connsiteY0" fmla="*/ 0 h 1572768"/>
                  <a:gd name="connsiteX1" fmla="*/ 2523744 w 2532888"/>
                  <a:gd name="connsiteY1" fmla="*/ 0 h 1572768"/>
                  <a:gd name="connsiteX2" fmla="*/ 2532888 w 2532888"/>
                  <a:gd name="connsiteY2" fmla="*/ 1554480 h 1572768"/>
                  <a:gd name="connsiteX3" fmla="*/ 877824 w 2532888"/>
                  <a:gd name="connsiteY3" fmla="*/ 1572768 h 1572768"/>
                  <a:gd name="connsiteX0" fmla="*/ 0 w 2532888"/>
                  <a:gd name="connsiteY0" fmla="*/ 0 h 1559210"/>
                  <a:gd name="connsiteX1" fmla="*/ 2523744 w 2532888"/>
                  <a:gd name="connsiteY1" fmla="*/ 0 h 1559210"/>
                  <a:gd name="connsiteX2" fmla="*/ 2532888 w 2532888"/>
                  <a:gd name="connsiteY2" fmla="*/ 1554480 h 1559210"/>
                  <a:gd name="connsiteX3" fmla="*/ 1027606 w 2532888"/>
                  <a:gd name="connsiteY3" fmla="*/ 1559210 h 1559210"/>
                  <a:gd name="connsiteX0" fmla="*/ 0 w 2532888"/>
                  <a:gd name="connsiteY0" fmla="*/ 0 h 1559210"/>
                  <a:gd name="connsiteX1" fmla="*/ 2523744 w 2532888"/>
                  <a:gd name="connsiteY1" fmla="*/ 0 h 1559210"/>
                  <a:gd name="connsiteX2" fmla="*/ 2532888 w 2532888"/>
                  <a:gd name="connsiteY2" fmla="*/ 1554480 h 1559210"/>
                  <a:gd name="connsiteX3" fmla="*/ 1228310 w 2532888"/>
                  <a:gd name="connsiteY3" fmla="*/ 1559210 h 1559210"/>
                  <a:gd name="connsiteX0" fmla="*/ 0 w 2332184"/>
                  <a:gd name="connsiteY0" fmla="*/ 0 h 1574802"/>
                  <a:gd name="connsiteX1" fmla="*/ 2323040 w 2332184"/>
                  <a:gd name="connsiteY1" fmla="*/ 15592 h 1574802"/>
                  <a:gd name="connsiteX2" fmla="*/ 2332184 w 2332184"/>
                  <a:gd name="connsiteY2" fmla="*/ 1570072 h 1574802"/>
                  <a:gd name="connsiteX3" fmla="*/ 1027606 w 2332184"/>
                  <a:gd name="connsiteY3" fmla="*/ 1574802 h 1574802"/>
                  <a:gd name="connsiteX0" fmla="*/ 0 w 1930775"/>
                  <a:gd name="connsiteY0" fmla="*/ 0 h 2419374"/>
                  <a:gd name="connsiteX1" fmla="*/ 1921631 w 1930775"/>
                  <a:gd name="connsiteY1" fmla="*/ 860164 h 2419374"/>
                  <a:gd name="connsiteX2" fmla="*/ 1930775 w 1930775"/>
                  <a:gd name="connsiteY2" fmla="*/ 2414644 h 2419374"/>
                  <a:gd name="connsiteX3" fmla="*/ 626197 w 1930775"/>
                  <a:gd name="connsiteY3" fmla="*/ 2419374 h 2419374"/>
                  <a:gd name="connsiteX0" fmla="*/ 0 w 1930775"/>
                  <a:gd name="connsiteY0" fmla="*/ 0 h 2414644"/>
                  <a:gd name="connsiteX1" fmla="*/ 1921631 w 1930775"/>
                  <a:gd name="connsiteY1" fmla="*/ 860164 h 2414644"/>
                  <a:gd name="connsiteX2" fmla="*/ 1930775 w 1930775"/>
                  <a:gd name="connsiteY2" fmla="*/ 2414644 h 2414644"/>
                  <a:gd name="connsiteX3" fmla="*/ 401409 w 1930775"/>
                  <a:gd name="connsiteY3" fmla="*/ 2403782 h 2414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775" h="2414644">
                    <a:moveTo>
                      <a:pt x="0" y="0"/>
                    </a:moveTo>
                    <a:lnTo>
                      <a:pt x="1921631" y="860164"/>
                    </a:lnTo>
                    <a:lnTo>
                      <a:pt x="1930775" y="2414644"/>
                    </a:lnTo>
                    <a:lnTo>
                      <a:pt x="401409" y="2403782"/>
                    </a:lnTo>
                  </a:path>
                </a:pathLst>
              </a:cu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239000" y="2667000"/>
                <a:ext cx="15072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1376B9"/>
                    </a:solidFill>
                  </a:rPr>
                  <a:t>(Credit to close)</a:t>
                </a:r>
                <a:endParaRPr lang="en-US" sz="1600" dirty="0"/>
              </a:p>
            </p:txBody>
          </p:sp>
        </p:grpSp>
        <p:sp>
          <p:nvSpPr>
            <p:cNvPr id="22" name="Right Bracket 21"/>
            <p:cNvSpPr/>
            <p:nvPr/>
          </p:nvSpPr>
          <p:spPr>
            <a:xfrm>
              <a:off x="6781800" y="2133600"/>
              <a:ext cx="228600" cy="1371600"/>
            </a:xfrm>
            <a:prstGeom prst="rightBracket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Bracket 22"/>
            <p:cNvSpPr/>
            <p:nvPr/>
          </p:nvSpPr>
          <p:spPr>
            <a:xfrm>
              <a:off x="7086600" y="4812792"/>
              <a:ext cx="228600" cy="1371600"/>
            </a:xfrm>
            <a:prstGeom prst="rightBracket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7200" y="3124200"/>
            <a:ext cx="5181600" cy="1676400"/>
            <a:chOff x="457200" y="3124200"/>
            <a:chExt cx="5181600" cy="1676400"/>
          </a:xfrm>
        </p:grpSpPr>
        <p:sp>
          <p:nvSpPr>
            <p:cNvPr id="26" name="Rectangle 25"/>
            <p:cNvSpPr/>
            <p:nvPr/>
          </p:nvSpPr>
          <p:spPr>
            <a:xfrm>
              <a:off x="457200" y="3124200"/>
              <a:ext cx="13561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1376B9"/>
                  </a:solidFill>
                </a:rPr>
                <a:t>Debit Amount</a:t>
              </a:r>
              <a:endParaRPr lang="en-US" sz="1600" dirty="0"/>
            </a:p>
          </p:txBody>
        </p:sp>
        <p:cxnSp>
          <p:nvCxnSpPr>
            <p:cNvPr id="29" name="Straight Arrow Connector 28"/>
            <p:cNvCxnSpPr>
              <a:stCxn id="26" idx="3"/>
            </p:cNvCxnSpPr>
            <p:nvPr/>
          </p:nvCxnSpPr>
          <p:spPr>
            <a:xfrm>
              <a:off x="1813340" y="3293477"/>
              <a:ext cx="3825460" cy="1507123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70646" y="3581400"/>
            <a:ext cx="3105954" cy="1143000"/>
            <a:chOff x="170646" y="3581400"/>
            <a:chExt cx="3105954" cy="1143000"/>
          </a:xfrm>
        </p:grpSpPr>
        <p:sp>
          <p:nvSpPr>
            <p:cNvPr id="25" name="Rectangle 24"/>
            <p:cNvSpPr/>
            <p:nvPr/>
          </p:nvSpPr>
          <p:spPr>
            <a:xfrm>
              <a:off x="170646" y="3581400"/>
              <a:ext cx="16426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1376B9"/>
                  </a:solidFill>
                </a:rPr>
                <a:t>Income Summary</a:t>
              </a:r>
              <a:endParaRPr lang="en-US" sz="16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1828800" y="3810000"/>
              <a:ext cx="1447800" cy="9144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236836" y="4038600"/>
            <a:ext cx="1353964" cy="762000"/>
            <a:chOff x="1236836" y="4038600"/>
            <a:chExt cx="1353964" cy="762000"/>
          </a:xfrm>
        </p:grpSpPr>
        <p:sp>
          <p:nvSpPr>
            <p:cNvPr id="24" name="Rectangle 23"/>
            <p:cNvSpPr/>
            <p:nvPr/>
          </p:nvSpPr>
          <p:spPr>
            <a:xfrm>
              <a:off x="1236836" y="4038600"/>
              <a:ext cx="5765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1376B9"/>
                  </a:solidFill>
                </a:rPr>
                <a:t>Date</a:t>
              </a:r>
              <a:endParaRPr lang="en-US" sz="16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1828800" y="4191000"/>
              <a:ext cx="762000" cy="609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352544" y="5340096"/>
            <a:ext cx="2322576" cy="1170658"/>
            <a:chOff x="4352544" y="5340096"/>
            <a:chExt cx="2322576" cy="1170658"/>
          </a:xfrm>
        </p:grpSpPr>
        <p:sp>
          <p:nvSpPr>
            <p:cNvPr id="27" name="Rectangle 26"/>
            <p:cNvSpPr/>
            <p:nvPr/>
          </p:nvSpPr>
          <p:spPr>
            <a:xfrm>
              <a:off x="5407478" y="6172200"/>
              <a:ext cx="6885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1376B9"/>
                  </a:solidFill>
                </a:rPr>
                <a:t>Credit</a:t>
              </a:r>
              <a:endParaRPr lang="en-US" sz="1600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352544" y="5340096"/>
              <a:ext cx="2322576" cy="914400"/>
            </a:xfrm>
            <a:custGeom>
              <a:avLst/>
              <a:gdLst>
                <a:gd name="connsiteX0" fmla="*/ 2322576 w 2322576"/>
                <a:gd name="connsiteY0" fmla="*/ 0 h 914400"/>
                <a:gd name="connsiteX1" fmla="*/ 1426464 w 2322576"/>
                <a:gd name="connsiteY1" fmla="*/ 914400 h 914400"/>
                <a:gd name="connsiteX2" fmla="*/ 0 w 2322576"/>
                <a:gd name="connsiteY2" fmla="*/ 18288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2576" h="914400">
                  <a:moveTo>
                    <a:pt x="2322576" y="0"/>
                  </a:moveTo>
                  <a:lnTo>
                    <a:pt x="1426464" y="914400"/>
                  </a:lnTo>
                  <a:lnTo>
                    <a:pt x="0" y="18288"/>
                  </a:lnTo>
                </a:path>
              </a:pathLst>
            </a:custGeom>
            <a:ln w="38100">
              <a:solidFill>
                <a:srgbClr val="00B0F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Closing Entry to Record Net Income or Loss and Close the Income Summary Account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Chapter 8_Page 220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948113"/>
            <a:ext cx="6400800" cy="1766887"/>
          </a:xfrm>
          <a:prstGeom prst="rect">
            <a:avLst/>
          </a:prstGeom>
        </p:spPr>
      </p:pic>
      <p:pic>
        <p:nvPicPr>
          <p:cNvPr id="8" name="Picture 7" descr="Chapter 8_Page 22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600200"/>
            <a:ext cx="5943600" cy="16699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1" name="Flowchart: Delay 1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0688" y="3886200"/>
            <a:ext cx="1277112" cy="1219200"/>
            <a:chOff x="4755924" y="4152900"/>
            <a:chExt cx="1277112" cy="1219200"/>
          </a:xfrm>
        </p:grpSpPr>
        <p:sp>
          <p:nvSpPr>
            <p:cNvPr id="27" name="Rectangle 26"/>
            <p:cNvSpPr/>
            <p:nvPr/>
          </p:nvSpPr>
          <p:spPr>
            <a:xfrm>
              <a:off x="4755924" y="4152900"/>
              <a:ext cx="5765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Date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grpSp>
          <p:nvGrpSpPr>
            <p:cNvPr id="28" name="Group 22"/>
            <p:cNvGrpSpPr/>
            <p:nvPr/>
          </p:nvGrpSpPr>
          <p:grpSpPr>
            <a:xfrm>
              <a:off x="5271036" y="4160520"/>
              <a:ext cx="762000" cy="1211580"/>
              <a:chOff x="1308636" y="3017520"/>
              <a:chExt cx="762000" cy="121158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1537236" y="3238500"/>
                <a:ext cx="533400" cy="990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1308636" y="301752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3200400" y="2286000"/>
            <a:ext cx="5638800" cy="3886200"/>
            <a:chOff x="3200400" y="2286000"/>
            <a:chExt cx="5638800" cy="3886200"/>
          </a:xfrm>
        </p:grpSpPr>
        <p:grpSp>
          <p:nvGrpSpPr>
            <p:cNvPr id="31" name="Group 61"/>
            <p:cNvGrpSpPr/>
            <p:nvPr/>
          </p:nvGrpSpPr>
          <p:grpSpPr>
            <a:xfrm>
              <a:off x="3200400" y="5486400"/>
              <a:ext cx="2667000" cy="685800"/>
              <a:chOff x="1166900" y="5755005"/>
              <a:chExt cx="2667000" cy="685800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2462300" y="5755005"/>
                <a:ext cx="1371600" cy="42672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1"/>
              <p:cNvGrpSpPr/>
              <p:nvPr/>
            </p:nvGrpSpPr>
            <p:grpSpPr>
              <a:xfrm>
                <a:off x="1166900" y="5755005"/>
                <a:ext cx="2185409" cy="685800"/>
                <a:chOff x="3858665" y="3926205"/>
                <a:chExt cx="2185409" cy="685800"/>
              </a:xfrm>
            </p:grpSpPr>
            <p:grpSp>
              <p:nvGrpSpPr>
                <p:cNvPr id="34" name="Group 22"/>
                <p:cNvGrpSpPr/>
                <p:nvPr/>
              </p:nvGrpSpPr>
              <p:grpSpPr>
                <a:xfrm>
                  <a:off x="3858665" y="3926205"/>
                  <a:ext cx="1447800" cy="685800"/>
                  <a:chOff x="-103735" y="2783205"/>
                  <a:chExt cx="1447800" cy="685800"/>
                </a:xfrm>
              </p:grpSpPr>
              <p:cxnSp>
                <p:nvCxnSpPr>
                  <p:cNvPr id="36" name="Straight Arrow Connector 35"/>
                  <p:cNvCxnSpPr/>
                  <p:nvPr/>
                </p:nvCxnSpPr>
                <p:spPr>
                  <a:xfrm flipH="1" flipV="1">
                    <a:off x="-103735" y="2783205"/>
                    <a:ext cx="1295400" cy="426720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978305" y="3103245"/>
                    <a:ext cx="365760" cy="365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00"/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1"/>
                  <a:lstStyle/>
                  <a:p>
                    <a:pPr algn="ctr"/>
                    <a:r>
                      <a:rPr lang="en-US" b="1" dirty="0" smtClean="0"/>
                      <a:t>3</a:t>
                    </a:r>
                  </a:p>
                </p:txBody>
              </p:sp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5355552" y="4248150"/>
                  <a:ext cx="68852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1376B9"/>
                      </a:solidFill>
                    </a:rPr>
                    <a:t>Credit</a:t>
                  </a:r>
                  <a:endParaRPr lang="en-US" sz="1600" dirty="0"/>
                </a:p>
              </p:txBody>
            </p:sp>
          </p:grpSp>
        </p:grpSp>
        <p:sp>
          <p:nvSpPr>
            <p:cNvPr id="41" name="Rectangle 40"/>
            <p:cNvSpPr/>
            <p:nvPr/>
          </p:nvSpPr>
          <p:spPr>
            <a:xfrm>
              <a:off x="7010400" y="2286000"/>
              <a:ext cx="1828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1376B9"/>
                  </a:solidFill>
                </a:rPr>
                <a:t>(Capital: credit to record net income)</a:t>
              </a:r>
              <a:endParaRPr lang="en-US" sz="16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674659" y="2819400"/>
              <a:ext cx="2554941" cy="2514600"/>
            </a:xfrm>
            <a:custGeom>
              <a:avLst/>
              <a:gdLst>
                <a:gd name="connsiteX0" fmla="*/ 0 w 2554941"/>
                <a:gd name="connsiteY0" fmla="*/ 0 h 1837764"/>
                <a:gd name="connsiteX1" fmla="*/ 2537012 w 2554941"/>
                <a:gd name="connsiteY1" fmla="*/ 0 h 1837764"/>
                <a:gd name="connsiteX2" fmla="*/ 2554941 w 2554941"/>
                <a:gd name="connsiteY2" fmla="*/ 1828800 h 1837764"/>
                <a:gd name="connsiteX3" fmla="*/ 717176 w 2554941"/>
                <a:gd name="connsiteY3" fmla="*/ 1837764 h 183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941" h="1837764">
                  <a:moveTo>
                    <a:pt x="0" y="0"/>
                  </a:moveTo>
                  <a:lnTo>
                    <a:pt x="2537012" y="0"/>
                  </a:lnTo>
                  <a:lnTo>
                    <a:pt x="2554941" y="1828800"/>
                  </a:lnTo>
                  <a:lnTo>
                    <a:pt x="717176" y="1837764"/>
                  </a:lnTo>
                </a:path>
              </a:pathLst>
            </a:cu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19400" y="3276600"/>
            <a:ext cx="5029200" cy="1828800"/>
            <a:chOff x="2819400" y="3276600"/>
            <a:chExt cx="5029200" cy="1828800"/>
          </a:xfrm>
        </p:grpSpPr>
        <p:grpSp>
          <p:nvGrpSpPr>
            <p:cNvPr id="39" name="Group 39"/>
            <p:cNvGrpSpPr/>
            <p:nvPr/>
          </p:nvGrpSpPr>
          <p:grpSpPr>
            <a:xfrm>
              <a:off x="2819400" y="3505200"/>
              <a:ext cx="2362200" cy="1600200"/>
              <a:chOff x="938300" y="5998845"/>
              <a:chExt cx="2362200" cy="1600200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>
                <a:off x="2462300" y="6181725"/>
                <a:ext cx="533400" cy="134112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31"/>
              <p:cNvGrpSpPr/>
              <p:nvPr/>
            </p:nvGrpSpPr>
            <p:grpSpPr>
              <a:xfrm>
                <a:off x="938300" y="5998845"/>
                <a:ext cx="2362200" cy="1600200"/>
                <a:chOff x="3630065" y="4170045"/>
                <a:chExt cx="2362200" cy="1600200"/>
              </a:xfrm>
            </p:grpSpPr>
            <p:grpSp>
              <p:nvGrpSpPr>
                <p:cNvPr id="44" name="Group 22"/>
                <p:cNvGrpSpPr/>
                <p:nvPr/>
              </p:nvGrpSpPr>
              <p:grpSpPr>
                <a:xfrm>
                  <a:off x="3630065" y="4170045"/>
                  <a:ext cx="1676400" cy="1600200"/>
                  <a:chOff x="-332335" y="3027045"/>
                  <a:chExt cx="1676400" cy="1600200"/>
                </a:xfrm>
              </p:grpSpPr>
              <p:cxnSp>
                <p:nvCxnSpPr>
                  <p:cNvPr id="46" name="Straight Arrow Connector 45"/>
                  <p:cNvCxnSpPr/>
                  <p:nvPr/>
                </p:nvCxnSpPr>
                <p:spPr>
                  <a:xfrm flipH="1">
                    <a:off x="-332335" y="3209925"/>
                    <a:ext cx="1524000" cy="1417320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978305" y="3027045"/>
                    <a:ext cx="365760" cy="365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00"/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1"/>
                  <a:lstStyle/>
                  <a:p>
                    <a:pPr algn="ctr"/>
                    <a:r>
                      <a:rPr lang="en-US" b="1" dirty="0" smtClean="0"/>
                      <a:t>2</a:t>
                    </a:r>
                  </a:p>
                </p:txBody>
              </p:sp>
            </p:grpSp>
            <p:sp>
              <p:nvSpPr>
                <p:cNvPr id="45" name="Rectangle 44"/>
                <p:cNvSpPr/>
                <p:nvPr/>
              </p:nvSpPr>
              <p:spPr>
                <a:xfrm>
                  <a:off x="5355552" y="4171950"/>
                  <a:ext cx="63671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1376B9"/>
                      </a:solidFill>
                    </a:rPr>
                    <a:t>Debit</a:t>
                  </a:r>
                  <a:endParaRPr lang="en-US" sz="1600" dirty="0"/>
                </a:p>
              </p:txBody>
            </p:sp>
          </p:grpSp>
        </p:grpSp>
        <p:sp>
          <p:nvSpPr>
            <p:cNvPr id="51" name="Rectangle 50"/>
            <p:cNvSpPr/>
            <p:nvPr/>
          </p:nvSpPr>
          <p:spPr>
            <a:xfrm>
              <a:off x="5486400" y="3276600"/>
              <a:ext cx="1828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1376B9"/>
                  </a:solidFill>
                </a:rPr>
                <a:t>(Income Summary: debit to close)</a:t>
              </a:r>
              <a:endParaRPr lang="en-US" sz="16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468471" y="3505200"/>
              <a:ext cx="2380129" cy="1600200"/>
            </a:xfrm>
            <a:custGeom>
              <a:avLst/>
              <a:gdLst>
                <a:gd name="connsiteX0" fmla="*/ 0 w 3693458"/>
                <a:gd name="connsiteY0" fmla="*/ 1810871 h 1819836"/>
                <a:gd name="connsiteX1" fmla="*/ 3693458 w 3693458"/>
                <a:gd name="connsiteY1" fmla="*/ 1819836 h 1819836"/>
                <a:gd name="connsiteX2" fmla="*/ 3684494 w 3693458"/>
                <a:gd name="connsiteY2" fmla="*/ 0 h 1819836"/>
                <a:gd name="connsiteX3" fmla="*/ 1703294 w 3693458"/>
                <a:gd name="connsiteY3" fmla="*/ 0 h 1819836"/>
                <a:gd name="connsiteX0" fmla="*/ 0 w 3693458"/>
                <a:gd name="connsiteY0" fmla="*/ 1810871 h 1819836"/>
                <a:gd name="connsiteX1" fmla="*/ 3693458 w 3693458"/>
                <a:gd name="connsiteY1" fmla="*/ 1819836 h 1819836"/>
                <a:gd name="connsiteX2" fmla="*/ 3684494 w 3693458"/>
                <a:gd name="connsiteY2" fmla="*/ 0 h 1819836"/>
                <a:gd name="connsiteX3" fmla="*/ 2693282 w 3693458"/>
                <a:gd name="connsiteY3" fmla="*/ 0 h 181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3458" h="1819836">
                  <a:moveTo>
                    <a:pt x="0" y="1810871"/>
                  </a:moveTo>
                  <a:lnTo>
                    <a:pt x="3693458" y="1819836"/>
                  </a:lnTo>
                  <a:lnTo>
                    <a:pt x="3684494" y="0"/>
                  </a:lnTo>
                  <a:lnTo>
                    <a:pt x="2693282" y="0"/>
                  </a:lnTo>
                </a:path>
              </a:pathLst>
            </a:cu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Closing Entry for the Owner’s Drawing Account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Chapter 8_Page 22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931920"/>
            <a:ext cx="6400800" cy="2024678"/>
          </a:xfrm>
          <a:prstGeom prst="rect">
            <a:avLst/>
          </a:prstGeom>
        </p:spPr>
      </p:pic>
      <p:pic>
        <p:nvPicPr>
          <p:cNvPr id="9" name="Picture 8" descr="Chapter 8_Page 22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600200"/>
            <a:ext cx="5943600" cy="14468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688" y="3505200"/>
            <a:ext cx="1505712" cy="1676400"/>
            <a:chOff x="4755924" y="4152900"/>
            <a:chExt cx="1505712" cy="1676400"/>
          </a:xfrm>
        </p:grpSpPr>
        <p:sp>
          <p:nvSpPr>
            <p:cNvPr id="15" name="Rectangle 14"/>
            <p:cNvSpPr/>
            <p:nvPr/>
          </p:nvSpPr>
          <p:spPr>
            <a:xfrm>
              <a:off x="4755924" y="4152900"/>
              <a:ext cx="5765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Date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grpSp>
          <p:nvGrpSpPr>
            <p:cNvPr id="16" name="Group 22"/>
            <p:cNvGrpSpPr/>
            <p:nvPr/>
          </p:nvGrpSpPr>
          <p:grpSpPr>
            <a:xfrm>
              <a:off x="5271036" y="4160520"/>
              <a:ext cx="990600" cy="1668780"/>
              <a:chOff x="1308636" y="3017520"/>
              <a:chExt cx="990600" cy="166878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1537236" y="3238500"/>
                <a:ext cx="762000" cy="14478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1308636" y="301752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733800" y="2819400"/>
            <a:ext cx="5029201" cy="3505200"/>
            <a:chOff x="3200400" y="2667000"/>
            <a:chExt cx="5029201" cy="3505200"/>
          </a:xfrm>
        </p:grpSpPr>
        <p:grpSp>
          <p:nvGrpSpPr>
            <p:cNvPr id="20" name="Group 61"/>
            <p:cNvGrpSpPr/>
            <p:nvPr/>
          </p:nvGrpSpPr>
          <p:grpSpPr>
            <a:xfrm>
              <a:off x="3200400" y="5486400"/>
              <a:ext cx="2667000" cy="685800"/>
              <a:chOff x="1166900" y="5755005"/>
              <a:chExt cx="2667000" cy="68580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V="1">
                <a:off x="2462300" y="5755005"/>
                <a:ext cx="1371600" cy="42672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31"/>
              <p:cNvGrpSpPr/>
              <p:nvPr/>
            </p:nvGrpSpPr>
            <p:grpSpPr>
              <a:xfrm>
                <a:off x="1166900" y="5755005"/>
                <a:ext cx="2185409" cy="685800"/>
                <a:chOff x="3858665" y="3926205"/>
                <a:chExt cx="2185409" cy="685800"/>
              </a:xfrm>
            </p:grpSpPr>
            <p:grpSp>
              <p:nvGrpSpPr>
                <p:cNvPr id="25" name="Group 22"/>
                <p:cNvGrpSpPr/>
                <p:nvPr/>
              </p:nvGrpSpPr>
              <p:grpSpPr>
                <a:xfrm>
                  <a:off x="3858665" y="3926205"/>
                  <a:ext cx="1447800" cy="685800"/>
                  <a:chOff x="-103735" y="2783205"/>
                  <a:chExt cx="1447800" cy="685800"/>
                </a:xfrm>
              </p:grpSpPr>
              <p:cxnSp>
                <p:nvCxnSpPr>
                  <p:cNvPr id="27" name="Straight Arrow Connector 26"/>
                  <p:cNvCxnSpPr/>
                  <p:nvPr/>
                </p:nvCxnSpPr>
                <p:spPr>
                  <a:xfrm flipH="1" flipV="1">
                    <a:off x="-103735" y="2783205"/>
                    <a:ext cx="1295400" cy="426720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978305" y="3103245"/>
                    <a:ext cx="365760" cy="3657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00"/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1"/>
                  <a:lstStyle/>
                  <a:p>
                    <a:pPr algn="ctr"/>
                    <a:r>
                      <a:rPr lang="en-US" b="1" dirty="0" smtClean="0"/>
                      <a:t>3</a:t>
                    </a:r>
                  </a:p>
                </p:txBody>
              </p:sp>
            </p:grpSp>
            <p:sp>
              <p:nvSpPr>
                <p:cNvPr id="26" name="Rectangle 25"/>
                <p:cNvSpPr/>
                <p:nvPr/>
              </p:nvSpPr>
              <p:spPr>
                <a:xfrm>
                  <a:off x="5355552" y="4248150"/>
                  <a:ext cx="68852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1376B9"/>
                      </a:solidFill>
                    </a:rPr>
                    <a:t>Credit</a:t>
                  </a:r>
                  <a:endParaRPr lang="en-US" sz="1600" dirty="0"/>
                </a:p>
              </p:txBody>
            </p:sp>
          </p:grpSp>
        </p:grpSp>
        <p:sp>
          <p:nvSpPr>
            <p:cNvPr id="21" name="Rectangle 20"/>
            <p:cNvSpPr/>
            <p:nvPr/>
          </p:nvSpPr>
          <p:spPr>
            <a:xfrm>
              <a:off x="6324600" y="2667000"/>
              <a:ext cx="1828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1376B9"/>
                  </a:solidFill>
                </a:rPr>
                <a:t>(Credit to close)</a:t>
              </a:r>
              <a:endParaRPr lang="en-US" sz="16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105401" y="2667000"/>
              <a:ext cx="3124200" cy="2667000"/>
            </a:xfrm>
            <a:custGeom>
              <a:avLst/>
              <a:gdLst>
                <a:gd name="connsiteX0" fmla="*/ 0 w 2554941"/>
                <a:gd name="connsiteY0" fmla="*/ 0 h 1837764"/>
                <a:gd name="connsiteX1" fmla="*/ 2537012 w 2554941"/>
                <a:gd name="connsiteY1" fmla="*/ 0 h 1837764"/>
                <a:gd name="connsiteX2" fmla="*/ 2554941 w 2554941"/>
                <a:gd name="connsiteY2" fmla="*/ 1828800 h 1837764"/>
                <a:gd name="connsiteX3" fmla="*/ 717176 w 2554941"/>
                <a:gd name="connsiteY3" fmla="*/ 1837764 h 1837764"/>
                <a:gd name="connsiteX0" fmla="*/ 0 w 2554941"/>
                <a:gd name="connsiteY0" fmla="*/ 0 h 1837764"/>
                <a:gd name="connsiteX1" fmla="*/ 2537012 w 2554941"/>
                <a:gd name="connsiteY1" fmla="*/ 0 h 1837764"/>
                <a:gd name="connsiteX2" fmla="*/ 2554941 w 2554941"/>
                <a:gd name="connsiteY2" fmla="*/ 1828800 h 1837764"/>
                <a:gd name="connsiteX3" fmla="*/ 1246312 w 2554941"/>
                <a:gd name="connsiteY3" fmla="*/ 1837764 h 183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941" h="1837764">
                  <a:moveTo>
                    <a:pt x="0" y="0"/>
                  </a:moveTo>
                  <a:lnTo>
                    <a:pt x="2537012" y="0"/>
                  </a:lnTo>
                  <a:lnTo>
                    <a:pt x="2554941" y="1828800"/>
                  </a:lnTo>
                  <a:lnTo>
                    <a:pt x="1246312" y="1837764"/>
                  </a:lnTo>
                </a:path>
              </a:pathLst>
            </a:cu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39"/>
          <p:cNvGrpSpPr/>
          <p:nvPr/>
        </p:nvGrpSpPr>
        <p:grpSpPr>
          <a:xfrm>
            <a:off x="3048000" y="3505200"/>
            <a:ext cx="2286000" cy="1752600"/>
            <a:chOff x="1166900" y="5998845"/>
            <a:chExt cx="2286000" cy="1752600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462300" y="6181725"/>
              <a:ext cx="990600" cy="156972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1"/>
            <p:cNvGrpSpPr/>
            <p:nvPr/>
          </p:nvGrpSpPr>
          <p:grpSpPr>
            <a:xfrm>
              <a:off x="1166900" y="5998845"/>
              <a:ext cx="2133600" cy="1752600"/>
              <a:chOff x="3858665" y="4170045"/>
              <a:chExt cx="2133600" cy="17526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3858665" y="4170045"/>
                <a:ext cx="1447800" cy="1752600"/>
                <a:chOff x="-103735" y="3027045"/>
                <a:chExt cx="1447800" cy="1752600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flipH="1">
                  <a:off x="-103735" y="3209925"/>
                  <a:ext cx="1295400" cy="156972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Rectangle 7"/>
                <p:cNvSpPr>
                  <a:spLocks noChangeArrowheads="1"/>
                </p:cNvSpPr>
                <p:nvPr/>
              </p:nvSpPr>
              <p:spPr bwMode="auto">
                <a:xfrm>
                  <a:off x="978305" y="3027045"/>
                  <a:ext cx="365760" cy="365760"/>
                </a:xfrm>
                <a:prstGeom prst="ellipse">
                  <a:avLst/>
                </a:prstGeom>
                <a:gradFill>
                  <a:gsLst>
                    <a:gs pos="0">
                      <a:srgbClr val="FF0000"/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/>
                  <a:r>
                    <a:rPr lang="en-US" b="1" dirty="0" smtClean="0"/>
                    <a:t>2</a:t>
                  </a:r>
                </a:p>
              </p:txBody>
            </p:sp>
          </p:grpSp>
          <p:sp>
            <p:nvSpPr>
              <p:cNvPr id="36" name="Rectangle 35"/>
              <p:cNvSpPr/>
              <p:nvPr/>
            </p:nvSpPr>
            <p:spPr>
              <a:xfrm>
                <a:off x="5355552" y="4171950"/>
                <a:ext cx="6367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1376B9"/>
                    </a:solidFill>
                  </a:rPr>
                  <a:t>Debit</a:t>
                </a:r>
                <a:endParaRPr lang="en-US" sz="1600" dirty="0"/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8-1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.	</a:t>
            </a:r>
            <a:r>
              <a:rPr lang="en-US" dirty="0" smtClean="0"/>
              <a:t>What </a:t>
            </a:r>
            <a:r>
              <a:rPr lang="en-US" dirty="0"/>
              <a:t>do the ending balances of permanent accounts for one fiscal </a:t>
            </a:r>
            <a:r>
              <a:rPr lang="en-US" dirty="0" smtClean="0"/>
              <a:t>period represent </a:t>
            </a:r>
            <a:r>
              <a:rPr lang="en-US" dirty="0"/>
              <a:t>at the beginning of the next fiscal period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 marL="457200" marR="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52400" algn="l"/>
                <a:tab pos="304800" algn="l"/>
                <a:tab pos="3048000" algn="l"/>
                <a:tab pos="3200400" algn="l"/>
                <a:tab pos="457200" algn="l"/>
              </a:tabLst>
            </a:pPr>
            <a:r>
              <a:rPr lang="en-US" sz="3200" dirty="0" smtClean="0"/>
              <a:t>Beginning balances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8-1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411</Words>
  <Application>Microsoft Office PowerPoint</Application>
  <PresentationFormat>On-screen Show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Custom Design</vt:lpstr>
      <vt:lpstr>Slide 1</vt:lpstr>
      <vt:lpstr>Need for Permanent and Temporary Accounts</vt:lpstr>
      <vt:lpstr>Need for Closing Temporary Accounts</vt:lpstr>
      <vt:lpstr>Need for the Income Summary Account</vt:lpstr>
      <vt:lpstr>Closing Entry for an Income Statement Account with a Credit Balance</vt:lpstr>
      <vt:lpstr>Closing Entry for Income Statement  Accounts with Debit Balances</vt:lpstr>
      <vt:lpstr>Closing Entry to Record Net Income or Loss and Close the Income Summary Account</vt:lpstr>
      <vt:lpstr>Closing Entry for the Owner’s Drawing Account</vt:lpstr>
      <vt:lpstr>Lesson 8-1 Audit Your Understanding</vt:lpstr>
      <vt:lpstr>Lesson 8-1 Audit Your Understanding</vt:lpstr>
      <vt:lpstr>Lesson 8-1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McLaughlin</cp:lastModifiedBy>
  <cp:revision>233</cp:revision>
  <dcterms:created xsi:type="dcterms:W3CDTF">2012-07-02T15:51:50Z</dcterms:created>
  <dcterms:modified xsi:type="dcterms:W3CDTF">2012-12-21T21:58:52Z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