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3"/>
  </p:notesMasterIdLst>
  <p:sldIdLst>
    <p:sldId id="335" r:id="rId2"/>
    <p:sldId id="348" r:id="rId3"/>
    <p:sldId id="351" r:id="rId4"/>
    <p:sldId id="352" r:id="rId5"/>
    <p:sldId id="349" r:id="rId6"/>
    <p:sldId id="350" r:id="rId7"/>
    <p:sldId id="353" r:id="rId8"/>
    <p:sldId id="338" r:id="rId9"/>
    <p:sldId id="339" r:id="rId10"/>
    <p:sldId id="340" r:id="rId11"/>
    <p:sldId id="34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L User" initials="CU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3300"/>
    <a:srgbClr val="FFE5CD"/>
    <a:srgbClr val="B6D5AB"/>
    <a:srgbClr val="EA0000"/>
    <a:srgbClr val="77933C"/>
    <a:srgbClr val="FF0000"/>
    <a:srgbClr val="CC0000"/>
    <a:srgbClr val="73BEF1"/>
    <a:srgbClr val="1376B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2" autoAdjust="0"/>
    <p:restoredTop sz="94686" autoAdjust="0"/>
  </p:normalViewPr>
  <p:slideViewPr>
    <p:cSldViewPr>
      <p:cViewPr varScale="1">
        <p:scale>
          <a:sx n="85" d="100"/>
          <a:sy n="85" d="100"/>
        </p:scale>
        <p:origin x="-2021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3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B02248-3E8E-4013-A492-EE2D20E1DA6B}" type="datetimeFigureOut">
              <a:rPr lang="en-US" smtClean="0"/>
              <a:pPr/>
              <a:t>12/21/2012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F03EE-1FBA-4CD6-A9B1-250AC4FFD3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75438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396239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396239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1535113"/>
            <a:ext cx="39624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2174875"/>
            <a:ext cx="39624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Wave 6"/>
          <p:cNvSpPr/>
          <p:nvPr/>
        </p:nvSpPr>
        <p:spPr>
          <a:xfrm>
            <a:off x="0" y="6400800"/>
            <a:ext cx="9144000" cy="457200"/>
          </a:xfrm>
          <a:prstGeom prst="wav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/>
                </a:solidFill>
              </a:rPr>
              <a:t>© 2014 Cengage Learning. All Rights Reserved.</a:t>
            </a:r>
            <a:endParaRPr lang="en-US" sz="100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32320" y="6583680"/>
            <a:ext cx="1828800" cy="27432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1325880"/>
            <a:ext cx="8686800" cy="0"/>
          </a:xfrm>
          <a:prstGeom prst="line">
            <a:avLst/>
          </a:prstGeom>
          <a:ln w="38100">
            <a:solidFill>
              <a:srgbClr val="AAD2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transition>
    <p:wipe dir="r"/>
  </p:transition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0000"/>
        </a:buClr>
        <a:buFont typeface="Calibri" pitchFamily="34" charset="0"/>
        <a:buChar char="●"/>
        <a:defRPr lang="en-US" sz="32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●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●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600200"/>
            <a:ext cx="914400" cy="5257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800" dirty="0" smtClean="0"/>
              <a:t>Learning Objectives</a:t>
            </a:r>
            <a:endParaRPr lang="en-US" sz="2800" dirty="0"/>
          </a:p>
        </p:txBody>
      </p:sp>
      <p:sp>
        <p:nvSpPr>
          <p:cNvPr id="7" name="Wave 6"/>
          <p:cNvSpPr/>
          <p:nvPr/>
        </p:nvSpPr>
        <p:spPr>
          <a:xfrm>
            <a:off x="0" y="6400800"/>
            <a:ext cx="9144000" cy="457200"/>
          </a:xfrm>
          <a:prstGeom prst="wav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/>
                </a:solidFill>
              </a:rPr>
              <a:t>© 2014 Cengage Learning. All Rights Reserved.</a:t>
            </a:r>
            <a:endParaRPr lang="en-US" sz="1000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8801" y="2514600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spcAft>
                <a:spcPts val="1200"/>
              </a:spcAft>
            </a:pPr>
            <a:r>
              <a:rPr lang="en-US" sz="2400" b="1" dirty="0" smtClean="0"/>
              <a:t>LO</a:t>
            </a:r>
            <a:r>
              <a:rPr lang="en-US" sz="2400" b="1" dirty="0" smtClean="0">
                <a:solidFill>
                  <a:srgbClr val="FF0000"/>
                </a:solidFill>
              </a:rPr>
              <a:t>2</a:t>
            </a:r>
            <a:r>
              <a:rPr lang="en-US" sz="2400" dirty="0" smtClean="0"/>
              <a:t> 	Prepare a post-closing trial balance.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2209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accent1"/>
                </a:solidFill>
              </a:rPr>
              <a:t>Lesson 8-2 </a:t>
            </a:r>
            <a:r>
              <a:rPr lang="en-US" dirty="0" smtClean="0"/>
              <a:t>Audit Your Understanding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457200" marR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rgbClr val="FF0000"/>
                </a:solidFill>
              </a:rPr>
              <a:t>3</a:t>
            </a:r>
            <a:r>
              <a:rPr lang="en-US" b="1" dirty="0" smtClean="0">
                <a:solidFill>
                  <a:srgbClr val="FF0000"/>
                </a:solidFill>
              </a:rPr>
              <a:t>.	</a:t>
            </a:r>
            <a:r>
              <a:rPr lang="en-US" dirty="0" smtClean="0"/>
              <a:t>Why </a:t>
            </a:r>
            <a:r>
              <a:rPr lang="en-US" dirty="0"/>
              <a:t>are temporary accounts omitted from a post-closing trial balance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5048250" y="228600"/>
            <a:ext cx="40957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Isosceles Triangle 5"/>
          <p:cNvSpPr/>
          <p:nvPr/>
        </p:nvSpPr>
        <p:spPr>
          <a:xfrm rot="5400000">
            <a:off x="-228600" y="1084730"/>
            <a:ext cx="914400" cy="457200"/>
          </a:xfrm>
          <a:prstGeom prst="triangle">
            <a:avLst/>
          </a:prstGeom>
          <a:solidFill>
            <a:srgbClr val="FFA41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7"/>
          <p:cNvSpPr txBox="1">
            <a:spLocks/>
          </p:cNvSpPr>
          <p:nvPr/>
        </p:nvSpPr>
        <p:spPr>
          <a:xfrm>
            <a:off x="914400" y="3429001"/>
            <a:ext cx="7315200" cy="18288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ANSWER</a:t>
            </a:r>
          </a:p>
          <a:p>
            <a:pPr>
              <a:spcBef>
                <a:spcPct val="20000"/>
              </a:spcBef>
              <a:buClr>
                <a:srgbClr val="FF0000"/>
              </a:buClr>
            </a:pPr>
            <a:r>
              <a:rPr lang="en-US" sz="3200" dirty="0" smtClean="0"/>
              <a:t>Because they are closed and have </a:t>
            </a:r>
            <a:r>
              <a:rPr lang="en-US" sz="3200" smtClean="0"/>
              <a:t>zero balances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Group 12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0" name="Flowchart: Delay 9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49286" y="0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8-2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accent1"/>
                </a:solidFill>
              </a:rPr>
              <a:t>Lesson 8-2 </a:t>
            </a:r>
            <a:r>
              <a:rPr lang="en-US" dirty="0" smtClean="0"/>
              <a:t>Audit Your Understanding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457200" marR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500" b="1" dirty="0">
                <a:solidFill>
                  <a:srgbClr val="FF0000"/>
                </a:solidFill>
              </a:rPr>
              <a:t>4</a:t>
            </a:r>
            <a:r>
              <a:rPr lang="en-US" sz="3500" b="1" dirty="0" smtClean="0">
                <a:solidFill>
                  <a:srgbClr val="FF0000"/>
                </a:solidFill>
              </a:rPr>
              <a:t>.	</a:t>
            </a:r>
            <a:r>
              <a:rPr lang="en-US" dirty="0" smtClean="0"/>
              <a:t>What </a:t>
            </a:r>
            <a:r>
              <a:rPr lang="en-US" dirty="0"/>
              <a:t>are the steps in the accounting cycle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5048250" y="228600"/>
            <a:ext cx="40957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Isosceles Triangle 5"/>
          <p:cNvSpPr/>
          <p:nvPr/>
        </p:nvSpPr>
        <p:spPr>
          <a:xfrm rot="5400000">
            <a:off x="-228600" y="1084730"/>
            <a:ext cx="914400" cy="457200"/>
          </a:xfrm>
          <a:prstGeom prst="triangle">
            <a:avLst/>
          </a:prstGeom>
          <a:solidFill>
            <a:srgbClr val="FFA41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7"/>
          <p:cNvSpPr txBox="1">
            <a:spLocks/>
          </p:cNvSpPr>
          <p:nvPr/>
        </p:nvSpPr>
        <p:spPr>
          <a:xfrm>
            <a:off x="914400" y="2514600"/>
            <a:ext cx="7315200" cy="36576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itchFamily="34" charset="0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ANSWER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</a:pPr>
            <a:r>
              <a:rPr lang="en-US" sz="3200" dirty="0" smtClean="0"/>
              <a:t>1.	Analyze transactions.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</a:pPr>
            <a:r>
              <a:rPr lang="en-US" sz="3200" dirty="0" smtClean="0"/>
              <a:t>2.	 Journalize.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</a:pPr>
            <a:r>
              <a:rPr lang="en-US" sz="3200" dirty="0" smtClean="0"/>
              <a:t>3.	Post.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</a:pPr>
            <a:r>
              <a:rPr lang="en-US" sz="3200" dirty="0" smtClean="0"/>
              <a:t>4.	 Prepare work sheet.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</a:pPr>
            <a:r>
              <a:rPr lang="en-US" sz="3200" dirty="0" smtClean="0"/>
              <a:t>5.	 Journalize and post adjusting entries.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</a:pPr>
            <a:r>
              <a:rPr lang="en-US" sz="3200" dirty="0" smtClean="0"/>
              <a:t>6.	 Prepare financial statements.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</a:pPr>
            <a:r>
              <a:rPr lang="en-US" sz="3200" dirty="0" smtClean="0"/>
              <a:t>7.	 Journalize and post closing entries.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</a:pPr>
            <a:r>
              <a:rPr lang="en-US" sz="3200" dirty="0" smtClean="0"/>
              <a:t>8.	Prepare post-closing trial balance.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Group 12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0" name="Flowchart: Delay 9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49286" y="0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8-2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hapter 8_Page 2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34436" y="1406427"/>
            <a:ext cx="3895164" cy="5040621"/>
          </a:xfrm>
          <a:prstGeom prst="rect">
            <a:avLst/>
          </a:prstGeom>
        </p:spPr>
      </p:pic>
      <p:pic>
        <p:nvPicPr>
          <p:cNvPr id="14" name="Picture 13" descr="Chapter 8_Page 2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1406428"/>
            <a:ext cx="3657600" cy="389522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General Ledger Accounts after Closing Entries Are Posted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FCD2455E-EC1D-45EA-B6B2-90AB88848CF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LO2</a:t>
            </a:r>
            <a:endParaRPr lang="en-US" dirty="0"/>
          </a:p>
        </p:txBody>
      </p:sp>
      <p:grpSp>
        <p:nvGrpSpPr>
          <p:cNvPr id="9" name="Group 12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0" name="Flowchart: Delay 9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49286" y="0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8-2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hapter 8_Page 2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371600"/>
            <a:ext cx="3474720" cy="1744947"/>
          </a:xfrm>
          <a:prstGeom prst="rect">
            <a:avLst/>
          </a:prstGeom>
        </p:spPr>
      </p:pic>
      <p:pic>
        <p:nvPicPr>
          <p:cNvPr id="15" name="Picture 14" descr="Chapter 8_Page 225.jpg"/>
          <p:cNvPicPr>
            <a:picLocks noChangeAspect="1"/>
          </p:cNvPicPr>
          <p:nvPr/>
        </p:nvPicPr>
        <p:blipFill>
          <a:blip r:embed="rId3" cstate="print"/>
          <a:srcRect b="2368"/>
          <a:stretch>
            <a:fillRect/>
          </a:stretch>
        </p:blipFill>
        <p:spPr>
          <a:xfrm>
            <a:off x="533400" y="1371600"/>
            <a:ext cx="3886200" cy="49986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General Ledger Accounts after Closing Entries Are Posted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FCD2455E-EC1D-45EA-B6B2-90AB88848CF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LO2</a:t>
            </a:r>
            <a:endParaRPr lang="en-US" dirty="0"/>
          </a:p>
        </p:txBody>
      </p:sp>
      <p:grpSp>
        <p:nvGrpSpPr>
          <p:cNvPr id="9" name="Group 12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0" name="Flowchart: Delay 9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49286" y="0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8-2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Post-Closing Trial Balance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trial balance prepared after the closing entries are posted is called a </a:t>
            </a:r>
            <a:r>
              <a:rPr lang="en-US" b="1" dirty="0" smtClean="0">
                <a:solidFill>
                  <a:srgbClr val="0070C0"/>
                </a:solidFill>
              </a:rPr>
              <a:t>post-closing trial balance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FCD2455E-EC1D-45EA-B6B2-90AB88848CF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LO2</a:t>
            </a:r>
            <a:endParaRPr lang="en-US" dirty="0"/>
          </a:p>
        </p:txBody>
      </p:sp>
      <p:grpSp>
        <p:nvGrpSpPr>
          <p:cNvPr id="4" name="Group 12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1" name="Flowchart: Delay 10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49286" y="0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8-2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Post-Closing Trial Balance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FCD2455E-EC1D-45EA-B6B2-90AB88848CFD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Picture 6" descr="Chapter 8_Page 2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1828800"/>
            <a:ext cx="6400800" cy="40618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LO2</a:t>
            </a:r>
            <a:endParaRPr lang="en-US" dirty="0"/>
          </a:p>
        </p:txBody>
      </p:sp>
      <p:grpSp>
        <p:nvGrpSpPr>
          <p:cNvPr id="10" name="Group 12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1" name="Flowchart: Delay 10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49286" y="0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8-2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543800" y="5068824"/>
            <a:ext cx="1364191" cy="584775"/>
            <a:chOff x="4560471" y="4000500"/>
            <a:chExt cx="1592791" cy="660975"/>
          </a:xfrm>
        </p:grpSpPr>
        <p:sp>
          <p:nvSpPr>
            <p:cNvPr id="14" name="Rectangle 13"/>
            <p:cNvSpPr/>
            <p:nvPr/>
          </p:nvSpPr>
          <p:spPr>
            <a:xfrm>
              <a:off x="5474871" y="4076700"/>
              <a:ext cx="67839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1376B9"/>
                  </a:solidFill>
                </a:rPr>
                <a:t>Single</a:t>
              </a:r>
              <a:br>
                <a:rPr lang="en-US" sz="1600" dirty="0" smtClean="0">
                  <a:solidFill>
                    <a:srgbClr val="1376B9"/>
                  </a:solidFill>
                </a:rPr>
              </a:br>
              <a:r>
                <a:rPr lang="en-US" sz="1600" dirty="0" smtClean="0">
                  <a:solidFill>
                    <a:srgbClr val="1376B9"/>
                  </a:solidFill>
                </a:rPr>
                <a:t>Rule</a:t>
              </a:r>
              <a:endParaRPr lang="en-US" sz="1600" dirty="0"/>
            </a:p>
          </p:txBody>
        </p:sp>
        <p:grpSp>
          <p:nvGrpSpPr>
            <p:cNvPr id="15" name="Group 22"/>
            <p:cNvGrpSpPr/>
            <p:nvPr/>
          </p:nvGrpSpPr>
          <p:grpSpPr>
            <a:xfrm>
              <a:off x="4560471" y="4000500"/>
              <a:ext cx="975360" cy="525780"/>
              <a:chOff x="598071" y="2857500"/>
              <a:chExt cx="975360" cy="525780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 flipH="1" flipV="1">
                <a:off x="598071" y="2857500"/>
                <a:ext cx="838200" cy="3810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Rectangle 7"/>
              <p:cNvSpPr>
                <a:spLocks noChangeArrowheads="1"/>
              </p:cNvSpPr>
              <p:nvPr/>
            </p:nvSpPr>
            <p:spPr bwMode="auto">
              <a:xfrm>
                <a:off x="1207671" y="301752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4</a:t>
                </a:r>
              </a:p>
            </p:txBody>
          </p:sp>
        </p:grpSp>
      </p:grpSp>
      <p:grpSp>
        <p:nvGrpSpPr>
          <p:cNvPr id="18" name="Group 17"/>
          <p:cNvGrpSpPr/>
          <p:nvPr/>
        </p:nvGrpSpPr>
        <p:grpSpPr>
          <a:xfrm>
            <a:off x="6705600" y="5259765"/>
            <a:ext cx="1863837" cy="1092267"/>
            <a:chOff x="7086442" y="3966270"/>
            <a:chExt cx="1863837" cy="1092267"/>
          </a:xfrm>
        </p:grpSpPr>
        <p:cxnSp>
          <p:nvCxnSpPr>
            <p:cNvPr id="19" name="Straight Arrow Connector 18"/>
            <p:cNvCxnSpPr/>
            <p:nvPr/>
          </p:nvCxnSpPr>
          <p:spPr>
            <a:xfrm flipH="1" flipV="1">
              <a:off x="7086442" y="3966270"/>
              <a:ext cx="381000" cy="889575"/>
            </a:xfrm>
            <a:prstGeom prst="straightConnector1">
              <a:avLst/>
            </a:prstGeom>
            <a:ln w="3810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oup 36"/>
            <p:cNvGrpSpPr/>
            <p:nvPr/>
          </p:nvGrpSpPr>
          <p:grpSpPr>
            <a:xfrm>
              <a:off x="7238842" y="4692777"/>
              <a:ext cx="1711437" cy="365760"/>
              <a:chOff x="4234657" y="4142232"/>
              <a:chExt cx="1711437" cy="365760"/>
            </a:xfrm>
          </p:grpSpPr>
          <p:sp>
            <p:nvSpPr>
              <p:cNvPr id="21" name="Rectangle 7"/>
              <p:cNvSpPr>
                <a:spLocks noChangeArrowheads="1"/>
              </p:cNvSpPr>
              <p:nvPr/>
            </p:nvSpPr>
            <p:spPr bwMode="auto">
              <a:xfrm>
                <a:off x="4234657" y="4142232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7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4652150" y="4159437"/>
                <a:ext cx="1293944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dirty="0" smtClean="0">
                    <a:solidFill>
                      <a:srgbClr val="1376B9"/>
                    </a:solidFill>
                  </a:rPr>
                  <a:t>Record Totals</a:t>
                </a:r>
                <a:endParaRPr lang="en-US" sz="1600" dirty="0"/>
              </a:p>
            </p:txBody>
          </p:sp>
        </p:grpSp>
      </p:grpSp>
      <p:grpSp>
        <p:nvGrpSpPr>
          <p:cNvPr id="23" name="Group 22"/>
          <p:cNvGrpSpPr/>
          <p:nvPr/>
        </p:nvGrpSpPr>
        <p:grpSpPr>
          <a:xfrm>
            <a:off x="4648200" y="1447800"/>
            <a:ext cx="1295400" cy="685800"/>
            <a:chOff x="4484272" y="4305300"/>
            <a:chExt cx="1295400" cy="685800"/>
          </a:xfrm>
        </p:grpSpPr>
        <p:sp>
          <p:nvSpPr>
            <p:cNvPr id="24" name="Rectangle 23"/>
            <p:cNvSpPr/>
            <p:nvPr/>
          </p:nvSpPr>
          <p:spPr>
            <a:xfrm>
              <a:off x="4484272" y="4305300"/>
              <a:ext cx="87075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1376B9"/>
                  </a:solidFill>
                </a:rPr>
                <a:t>Heading</a:t>
              </a:r>
              <a:endParaRPr lang="en-US" sz="1600" dirty="0"/>
            </a:p>
          </p:txBody>
        </p:sp>
        <p:grpSp>
          <p:nvGrpSpPr>
            <p:cNvPr id="25" name="Group 22"/>
            <p:cNvGrpSpPr/>
            <p:nvPr/>
          </p:nvGrpSpPr>
          <p:grpSpPr>
            <a:xfrm>
              <a:off x="5322472" y="4320540"/>
              <a:ext cx="457200" cy="670560"/>
              <a:chOff x="1360072" y="3177540"/>
              <a:chExt cx="457200" cy="670560"/>
            </a:xfrm>
          </p:grpSpPr>
          <p:cxnSp>
            <p:nvCxnSpPr>
              <p:cNvPr id="26" name="Straight Arrow Connector 25"/>
              <p:cNvCxnSpPr/>
              <p:nvPr/>
            </p:nvCxnSpPr>
            <p:spPr>
              <a:xfrm flipH="1">
                <a:off x="1360072" y="3314700"/>
                <a:ext cx="304800" cy="5334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Rectangle 7"/>
              <p:cNvSpPr>
                <a:spLocks noChangeArrowheads="1"/>
              </p:cNvSpPr>
              <p:nvPr/>
            </p:nvSpPr>
            <p:spPr bwMode="auto">
              <a:xfrm>
                <a:off x="1451512" y="317754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1</a:t>
                </a:r>
              </a:p>
            </p:txBody>
          </p:sp>
        </p:grpSp>
      </p:grpSp>
      <p:grpSp>
        <p:nvGrpSpPr>
          <p:cNvPr id="50" name="Group 49"/>
          <p:cNvGrpSpPr/>
          <p:nvPr/>
        </p:nvGrpSpPr>
        <p:grpSpPr>
          <a:xfrm>
            <a:off x="304800" y="5181600"/>
            <a:ext cx="1371600" cy="609600"/>
            <a:chOff x="3692945" y="4267200"/>
            <a:chExt cx="1371600" cy="609600"/>
          </a:xfrm>
        </p:grpSpPr>
        <p:grpSp>
          <p:nvGrpSpPr>
            <p:cNvPr id="51" name="Group 22"/>
            <p:cNvGrpSpPr/>
            <p:nvPr/>
          </p:nvGrpSpPr>
          <p:grpSpPr>
            <a:xfrm>
              <a:off x="4358640" y="4267200"/>
              <a:ext cx="705905" cy="609600"/>
              <a:chOff x="396240" y="3124200"/>
              <a:chExt cx="705905" cy="609600"/>
            </a:xfrm>
          </p:grpSpPr>
          <p:cxnSp>
            <p:nvCxnSpPr>
              <p:cNvPr id="53" name="Straight Arrow Connector 52"/>
              <p:cNvCxnSpPr/>
              <p:nvPr/>
            </p:nvCxnSpPr>
            <p:spPr>
              <a:xfrm flipV="1">
                <a:off x="548640" y="3124200"/>
                <a:ext cx="553505" cy="4572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Rectangle 7"/>
              <p:cNvSpPr>
                <a:spLocks noChangeArrowheads="1"/>
              </p:cNvSpPr>
              <p:nvPr/>
            </p:nvSpPr>
            <p:spPr bwMode="auto">
              <a:xfrm>
                <a:off x="396240" y="336804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6</a:t>
                </a:r>
              </a:p>
            </p:txBody>
          </p:sp>
        </p:grpSp>
        <p:sp>
          <p:nvSpPr>
            <p:cNvPr id="52" name="Rectangle 51"/>
            <p:cNvSpPr/>
            <p:nvPr/>
          </p:nvSpPr>
          <p:spPr>
            <a:xfrm>
              <a:off x="3692945" y="4538246"/>
              <a:ext cx="66569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1376B9"/>
                  </a:solidFill>
                </a:rPr>
                <a:t>Totals</a:t>
              </a:r>
              <a:endParaRPr lang="en-US" sz="1600" dirty="0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3657600" y="5334000"/>
            <a:ext cx="2819400" cy="1018032"/>
            <a:chOff x="3215640" y="3482947"/>
            <a:chExt cx="2819400" cy="1018032"/>
          </a:xfrm>
        </p:grpSpPr>
        <p:grpSp>
          <p:nvGrpSpPr>
            <p:cNvPr id="56" name="Group 22"/>
            <p:cNvGrpSpPr/>
            <p:nvPr/>
          </p:nvGrpSpPr>
          <p:grpSpPr>
            <a:xfrm>
              <a:off x="4358640" y="3482947"/>
              <a:ext cx="1676400" cy="997613"/>
              <a:chOff x="396240" y="2339947"/>
              <a:chExt cx="1676400" cy="997613"/>
            </a:xfrm>
          </p:grpSpPr>
          <p:cxnSp>
            <p:nvCxnSpPr>
              <p:cNvPr id="58" name="Straight Arrow Connector 57"/>
              <p:cNvCxnSpPr/>
              <p:nvPr/>
            </p:nvCxnSpPr>
            <p:spPr>
              <a:xfrm flipV="1">
                <a:off x="548640" y="2339947"/>
                <a:ext cx="1524000" cy="784253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Rectangle 7"/>
              <p:cNvSpPr>
                <a:spLocks noChangeArrowheads="1"/>
              </p:cNvSpPr>
              <p:nvPr/>
            </p:nvSpPr>
            <p:spPr bwMode="auto">
              <a:xfrm>
                <a:off x="396240" y="29718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8</a:t>
                </a:r>
              </a:p>
            </p:txBody>
          </p:sp>
        </p:grpSp>
        <p:sp>
          <p:nvSpPr>
            <p:cNvPr id="57" name="Rectangle 56"/>
            <p:cNvSpPr/>
            <p:nvPr/>
          </p:nvSpPr>
          <p:spPr>
            <a:xfrm>
              <a:off x="3215640" y="4162425"/>
              <a:ext cx="119936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1376B9"/>
                  </a:solidFill>
                </a:rPr>
                <a:t>Double Rule</a:t>
              </a:r>
              <a:endParaRPr lang="en-US" sz="1600" dirty="0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307219" y="3124200"/>
            <a:ext cx="1140581" cy="1920240"/>
            <a:chOff x="307219" y="3124200"/>
            <a:chExt cx="1140581" cy="1920240"/>
          </a:xfrm>
        </p:grpSpPr>
        <p:grpSp>
          <p:nvGrpSpPr>
            <p:cNvPr id="66" name="Group 95"/>
            <p:cNvGrpSpPr/>
            <p:nvPr/>
          </p:nvGrpSpPr>
          <p:grpSpPr>
            <a:xfrm>
              <a:off x="307219" y="3130737"/>
              <a:ext cx="942461" cy="892623"/>
              <a:chOff x="4870110" y="4184262"/>
              <a:chExt cx="942461" cy="892623"/>
            </a:xfrm>
          </p:grpSpPr>
          <p:sp>
            <p:nvSpPr>
              <p:cNvPr id="68" name="Rectangle 67"/>
              <p:cNvSpPr/>
              <p:nvPr/>
            </p:nvSpPr>
            <p:spPr>
              <a:xfrm>
                <a:off x="4870110" y="4184262"/>
                <a:ext cx="86549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dirty="0" smtClean="0">
                    <a:solidFill>
                      <a:srgbClr val="1376B9"/>
                    </a:solidFill>
                  </a:rPr>
                  <a:t>Account</a:t>
                </a:r>
                <a:br>
                  <a:rPr lang="en-US" sz="1600" dirty="0" smtClean="0">
                    <a:solidFill>
                      <a:srgbClr val="1376B9"/>
                    </a:solidFill>
                  </a:rPr>
                </a:br>
                <a:r>
                  <a:rPr lang="en-US" sz="1600" dirty="0" smtClean="0">
                    <a:solidFill>
                      <a:srgbClr val="1376B9"/>
                    </a:solidFill>
                  </a:rPr>
                  <a:t>Titles</a:t>
                </a:r>
                <a:endParaRPr lang="en-US" sz="1600" dirty="0"/>
              </a:p>
            </p:txBody>
          </p:sp>
          <p:grpSp>
            <p:nvGrpSpPr>
              <p:cNvPr id="69" name="Group 22"/>
              <p:cNvGrpSpPr/>
              <p:nvPr/>
            </p:nvGrpSpPr>
            <p:grpSpPr>
              <a:xfrm>
                <a:off x="5020091" y="4711125"/>
                <a:ext cx="792480" cy="365760"/>
                <a:chOff x="1057691" y="3568125"/>
                <a:chExt cx="792480" cy="365760"/>
              </a:xfrm>
            </p:grpSpPr>
            <p:cxnSp>
              <p:nvCxnSpPr>
                <p:cNvPr id="70" name="Straight Arrow Connector 69"/>
                <p:cNvCxnSpPr/>
                <p:nvPr/>
              </p:nvCxnSpPr>
              <p:spPr>
                <a:xfrm>
                  <a:off x="1210091" y="3768210"/>
                  <a:ext cx="640080" cy="13275"/>
                </a:xfrm>
                <a:prstGeom prst="straightConnector1">
                  <a:avLst/>
                </a:prstGeom>
                <a:ln w="38100">
                  <a:solidFill>
                    <a:srgbClr val="00B0F0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1" name="Rectangle 7"/>
                <p:cNvSpPr>
                  <a:spLocks noChangeArrowheads="1"/>
                </p:cNvSpPr>
                <p:nvPr/>
              </p:nvSpPr>
              <p:spPr bwMode="auto">
                <a:xfrm>
                  <a:off x="1057691" y="3568125"/>
                  <a:ext cx="365760" cy="365760"/>
                </a:xfrm>
                <a:prstGeom prst="ellipse">
                  <a:avLst/>
                </a:prstGeom>
                <a:gradFill>
                  <a:gsLst>
                    <a:gs pos="0">
                      <a:srgbClr val="FF0000"/>
                    </a:gs>
                    <a:gs pos="80000">
                      <a:schemeClr val="accent2">
                        <a:shade val="93000"/>
                        <a:satMod val="130000"/>
                      </a:schemeClr>
                    </a:gs>
                    <a:gs pos="100000">
                      <a:schemeClr val="accent2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pPr algn="ctr"/>
                  <a:r>
                    <a:rPr lang="en-US" b="1" dirty="0" smtClean="0"/>
                    <a:t>2</a:t>
                  </a:r>
                </a:p>
              </p:txBody>
            </p:sp>
          </p:grpSp>
        </p:grpSp>
        <p:sp>
          <p:nvSpPr>
            <p:cNvPr id="67" name="Left Bracket 66"/>
            <p:cNvSpPr/>
            <p:nvPr/>
          </p:nvSpPr>
          <p:spPr>
            <a:xfrm>
              <a:off x="1295400" y="3124200"/>
              <a:ext cx="152400" cy="1920240"/>
            </a:xfrm>
            <a:prstGeom prst="leftBracket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1447800" y="5181600"/>
            <a:ext cx="4267200" cy="1170432"/>
            <a:chOff x="3215640" y="3200400"/>
            <a:chExt cx="4267200" cy="1170432"/>
          </a:xfrm>
        </p:grpSpPr>
        <p:grpSp>
          <p:nvGrpSpPr>
            <p:cNvPr id="73" name="Group 22"/>
            <p:cNvGrpSpPr/>
            <p:nvPr/>
          </p:nvGrpSpPr>
          <p:grpSpPr>
            <a:xfrm>
              <a:off x="4678680" y="3200400"/>
              <a:ext cx="2804160" cy="1170432"/>
              <a:chOff x="716280" y="2057400"/>
              <a:chExt cx="2804160" cy="1170432"/>
            </a:xfrm>
          </p:grpSpPr>
          <p:cxnSp>
            <p:nvCxnSpPr>
              <p:cNvPr id="75" name="Straight Arrow Connector 74"/>
              <p:cNvCxnSpPr/>
              <p:nvPr/>
            </p:nvCxnSpPr>
            <p:spPr>
              <a:xfrm flipV="1">
                <a:off x="853440" y="2057400"/>
                <a:ext cx="2667000" cy="9906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Rectangle 7"/>
              <p:cNvSpPr>
                <a:spLocks noChangeArrowheads="1"/>
              </p:cNvSpPr>
              <p:nvPr/>
            </p:nvSpPr>
            <p:spPr bwMode="auto">
              <a:xfrm>
                <a:off x="716280" y="2862072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5</a:t>
                </a:r>
              </a:p>
            </p:txBody>
          </p:sp>
        </p:grpSp>
        <p:sp>
          <p:nvSpPr>
            <p:cNvPr id="74" name="Rectangle 73"/>
            <p:cNvSpPr/>
            <p:nvPr/>
          </p:nvSpPr>
          <p:spPr>
            <a:xfrm>
              <a:off x="3215640" y="4004846"/>
              <a:ext cx="147091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1376B9"/>
                  </a:solidFill>
                </a:rPr>
                <a:t>Compare Totals</a:t>
              </a:r>
              <a:endParaRPr lang="en-US" sz="1600" dirty="0"/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7763256" y="3124200"/>
            <a:ext cx="1152144" cy="1828800"/>
            <a:chOff x="7763256" y="3124200"/>
            <a:chExt cx="1152144" cy="1828800"/>
          </a:xfrm>
        </p:grpSpPr>
        <p:grpSp>
          <p:nvGrpSpPr>
            <p:cNvPr id="38" name="Group 37"/>
            <p:cNvGrpSpPr/>
            <p:nvPr/>
          </p:nvGrpSpPr>
          <p:grpSpPr>
            <a:xfrm>
              <a:off x="7924800" y="3124200"/>
              <a:ext cx="990600" cy="890016"/>
              <a:chOff x="4484272" y="3535680"/>
              <a:chExt cx="990600" cy="890016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4484272" y="3535680"/>
                <a:ext cx="9906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dirty="0" smtClean="0">
                    <a:solidFill>
                      <a:srgbClr val="1376B9"/>
                    </a:solidFill>
                  </a:rPr>
                  <a:t>Account </a:t>
                </a:r>
                <a:br>
                  <a:rPr lang="en-US" sz="1600" dirty="0" smtClean="0">
                    <a:solidFill>
                      <a:srgbClr val="1376B9"/>
                    </a:solidFill>
                  </a:rPr>
                </a:br>
                <a:r>
                  <a:rPr lang="en-US" sz="1600" dirty="0" smtClean="0">
                    <a:solidFill>
                      <a:srgbClr val="1376B9"/>
                    </a:solidFill>
                  </a:rPr>
                  <a:t>Balances</a:t>
                </a:r>
                <a:endParaRPr lang="en-US" sz="1600" dirty="0"/>
              </a:p>
            </p:txBody>
          </p:sp>
          <p:grpSp>
            <p:nvGrpSpPr>
              <p:cNvPr id="40" name="Group 22"/>
              <p:cNvGrpSpPr/>
              <p:nvPr/>
            </p:nvGrpSpPr>
            <p:grpSpPr>
              <a:xfrm>
                <a:off x="4484272" y="4059936"/>
                <a:ext cx="746760" cy="365760"/>
                <a:chOff x="521872" y="2916936"/>
                <a:chExt cx="746760" cy="365760"/>
              </a:xfrm>
            </p:grpSpPr>
            <p:cxnSp>
              <p:nvCxnSpPr>
                <p:cNvPr id="41" name="Straight Arrow Connector 40"/>
                <p:cNvCxnSpPr/>
                <p:nvPr/>
              </p:nvCxnSpPr>
              <p:spPr>
                <a:xfrm flipH="1">
                  <a:off x="521872" y="3137916"/>
                  <a:ext cx="533400" cy="0"/>
                </a:xfrm>
                <a:prstGeom prst="straightConnector1">
                  <a:avLst/>
                </a:prstGeom>
                <a:ln w="38100">
                  <a:solidFill>
                    <a:srgbClr val="00B0F0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Rectangle 7"/>
                <p:cNvSpPr>
                  <a:spLocks noChangeArrowheads="1"/>
                </p:cNvSpPr>
                <p:nvPr/>
              </p:nvSpPr>
              <p:spPr bwMode="auto">
                <a:xfrm>
                  <a:off x="902872" y="2916936"/>
                  <a:ext cx="365760" cy="365760"/>
                </a:xfrm>
                <a:prstGeom prst="ellipse">
                  <a:avLst/>
                </a:prstGeom>
                <a:gradFill>
                  <a:gsLst>
                    <a:gs pos="0">
                      <a:srgbClr val="FF0000"/>
                    </a:gs>
                    <a:gs pos="80000">
                      <a:schemeClr val="accent2">
                        <a:shade val="93000"/>
                        <a:satMod val="130000"/>
                      </a:schemeClr>
                    </a:gs>
                    <a:gs pos="100000">
                      <a:schemeClr val="accent2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pPr algn="ctr"/>
                  <a:r>
                    <a:rPr lang="en-US" b="1" dirty="0" smtClean="0"/>
                    <a:t>3</a:t>
                  </a:r>
                </a:p>
              </p:txBody>
            </p:sp>
          </p:grpSp>
        </p:grpSp>
        <p:sp>
          <p:nvSpPr>
            <p:cNvPr id="77" name="Left Bracket 76"/>
            <p:cNvSpPr/>
            <p:nvPr/>
          </p:nvSpPr>
          <p:spPr>
            <a:xfrm flipH="1">
              <a:off x="7763256" y="3124200"/>
              <a:ext cx="152400" cy="1828800"/>
            </a:xfrm>
            <a:prstGeom prst="leftBracket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Accounting Cycle for a Service Business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series of accounting activities included in recording financial information for a fiscal period is called an </a:t>
            </a:r>
            <a:r>
              <a:rPr lang="en-US" b="1" dirty="0" smtClean="0">
                <a:solidFill>
                  <a:srgbClr val="0070C0"/>
                </a:solidFill>
              </a:rPr>
              <a:t>accounting cycle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FCD2455E-EC1D-45EA-B6B2-90AB88848CF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LO2</a:t>
            </a:r>
            <a:endParaRPr lang="en-US" dirty="0"/>
          </a:p>
        </p:txBody>
      </p:sp>
      <p:grpSp>
        <p:nvGrpSpPr>
          <p:cNvPr id="11" name="Group 12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2" name="Flowchart: Delay 11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49286" y="0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8-2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Chapter 8_Page 2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371600"/>
            <a:ext cx="4937760" cy="49377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Accounting Cycle for a Service Business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FCD2455E-EC1D-45EA-B6B2-90AB88848CF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LO2</a:t>
            </a:r>
            <a:endParaRPr lang="en-US" dirty="0"/>
          </a:p>
        </p:txBody>
      </p:sp>
      <p:grpSp>
        <p:nvGrpSpPr>
          <p:cNvPr id="4" name="Group 12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2" name="Flowchart: Delay 11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49286" y="0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8-2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3505200" y="2057400"/>
            <a:ext cx="365760" cy="365760"/>
          </a:xfrm>
          <a:prstGeom prst="ellipse">
            <a:avLst/>
          </a:prstGeom>
          <a:gradFill>
            <a:gsLst>
              <a:gs pos="0">
                <a:srgbClr val="FF0000"/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 smtClean="0">
                <a:solidFill>
                  <a:schemeClr val="lt1"/>
                </a:solidFill>
              </a:rPr>
              <a:t>2</a:t>
            </a: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3124200" y="3352800"/>
            <a:ext cx="365760" cy="365760"/>
          </a:xfrm>
          <a:prstGeom prst="ellipse">
            <a:avLst/>
          </a:prstGeom>
          <a:gradFill>
            <a:gsLst>
              <a:gs pos="0">
                <a:srgbClr val="FF0000"/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 smtClean="0">
                <a:solidFill>
                  <a:schemeClr val="lt1"/>
                </a:solidFill>
              </a:rPr>
              <a:t>3</a:t>
            </a:r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4358640" y="4206240"/>
            <a:ext cx="365760" cy="365760"/>
          </a:xfrm>
          <a:prstGeom prst="ellipse">
            <a:avLst/>
          </a:prstGeom>
          <a:gradFill>
            <a:gsLst>
              <a:gs pos="0">
                <a:srgbClr val="FF0000"/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 smtClean="0">
                <a:solidFill>
                  <a:schemeClr val="lt1"/>
                </a:solidFill>
              </a:rPr>
              <a:t>4</a:t>
            </a:r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3276600" y="5044440"/>
            <a:ext cx="365760" cy="365760"/>
          </a:xfrm>
          <a:prstGeom prst="ellipse">
            <a:avLst/>
          </a:prstGeom>
          <a:gradFill>
            <a:gsLst>
              <a:gs pos="0">
                <a:srgbClr val="FF0000"/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 smtClean="0">
                <a:solidFill>
                  <a:schemeClr val="lt1"/>
                </a:solidFill>
              </a:rPr>
              <a:t>5</a:t>
            </a:r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1600200" y="4114800"/>
            <a:ext cx="365760" cy="365760"/>
          </a:xfrm>
          <a:prstGeom prst="ellipse">
            <a:avLst/>
          </a:prstGeom>
          <a:gradFill>
            <a:gsLst>
              <a:gs pos="0">
                <a:srgbClr val="FF0000"/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 smtClean="0">
                <a:solidFill>
                  <a:schemeClr val="lt1"/>
                </a:solidFill>
              </a:rPr>
              <a:t>6</a:t>
            </a:r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2514600" y="1828800"/>
            <a:ext cx="365760" cy="365760"/>
          </a:xfrm>
          <a:prstGeom prst="ellipse">
            <a:avLst/>
          </a:prstGeom>
          <a:gradFill>
            <a:gsLst>
              <a:gs pos="0">
                <a:srgbClr val="FF0000"/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 smtClean="0">
                <a:solidFill>
                  <a:schemeClr val="lt1"/>
                </a:solidFill>
              </a:rPr>
              <a:t>1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762000" y="3581400"/>
            <a:ext cx="365760" cy="365760"/>
          </a:xfrm>
          <a:prstGeom prst="ellipse">
            <a:avLst/>
          </a:prstGeom>
          <a:gradFill>
            <a:gsLst>
              <a:gs pos="0">
                <a:srgbClr val="FF0000"/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 smtClean="0">
                <a:solidFill>
                  <a:schemeClr val="lt1"/>
                </a:solidFill>
              </a:rPr>
              <a:t>7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1447800" y="2209800"/>
            <a:ext cx="365760" cy="365760"/>
          </a:xfrm>
          <a:prstGeom prst="ellipse">
            <a:avLst/>
          </a:prstGeom>
          <a:gradFill>
            <a:gsLst>
              <a:gs pos="0">
                <a:srgbClr val="FF0000"/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 smtClean="0">
                <a:solidFill>
                  <a:schemeClr val="lt1"/>
                </a:solidFill>
              </a:rPr>
              <a:t>8</a:t>
            </a: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5562600" y="5073650"/>
            <a:ext cx="3200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</a:t>
            </a:r>
            <a:r>
              <a:rPr lang="en-US" sz="2000" dirty="0"/>
              <a:t>	Prepare post-closing trial balance</a:t>
            </a:r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5562600" y="4397375"/>
            <a:ext cx="3200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</a:t>
            </a:r>
            <a:r>
              <a:rPr lang="en-US" sz="2000" dirty="0"/>
              <a:t>	</a:t>
            </a:r>
            <a:r>
              <a:rPr lang="en-US" sz="2000" dirty="0" smtClean="0"/>
              <a:t>Journalize and post closing entries</a:t>
            </a:r>
            <a:endParaRPr lang="en-US" sz="2000" dirty="0"/>
          </a:p>
        </p:txBody>
      </p:sp>
      <p:sp>
        <p:nvSpPr>
          <p:cNvPr id="26" name="Rectangle 22"/>
          <p:cNvSpPr>
            <a:spLocks noChangeArrowheads="1"/>
          </p:cNvSpPr>
          <p:nvPr/>
        </p:nvSpPr>
        <p:spPr bwMode="auto">
          <a:xfrm>
            <a:off x="5562600" y="3730625"/>
            <a:ext cx="3200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</a:t>
            </a:r>
            <a:r>
              <a:rPr lang="en-US" sz="2000" dirty="0"/>
              <a:t>	</a:t>
            </a:r>
            <a:r>
              <a:rPr lang="en-US" sz="2000" dirty="0" smtClean="0"/>
              <a:t>Prepare financial statements 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en-US" sz="2000" dirty="0"/>
          </a:p>
        </p:txBody>
      </p:sp>
      <p:sp>
        <p:nvSpPr>
          <p:cNvPr id="27" name="Rectangle 23"/>
          <p:cNvSpPr>
            <a:spLocks noChangeArrowheads="1"/>
          </p:cNvSpPr>
          <p:nvPr/>
        </p:nvSpPr>
        <p:spPr bwMode="auto">
          <a:xfrm>
            <a:off x="5562600" y="3060700"/>
            <a:ext cx="3200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	</a:t>
            </a:r>
            <a:r>
              <a:rPr lang="en-US" sz="2000" dirty="0" smtClean="0"/>
              <a:t>Journalize and post adjusting entries</a:t>
            </a:r>
            <a:endParaRPr lang="en-US" sz="2000" dirty="0"/>
          </a:p>
        </p:txBody>
      </p:sp>
      <p:sp>
        <p:nvSpPr>
          <p:cNvPr id="28" name="Rectangle 24"/>
          <p:cNvSpPr>
            <a:spLocks noChangeArrowheads="1"/>
          </p:cNvSpPr>
          <p:nvPr/>
        </p:nvSpPr>
        <p:spPr bwMode="auto">
          <a:xfrm>
            <a:off x="5562600" y="2698750"/>
            <a:ext cx="320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	</a:t>
            </a:r>
            <a:r>
              <a:rPr lang="en-US" sz="2000" dirty="0"/>
              <a:t>Prepare work sheet</a:t>
            </a:r>
          </a:p>
        </p:txBody>
      </p:sp>
      <p:sp>
        <p:nvSpPr>
          <p:cNvPr id="29" name="Rectangle 25"/>
          <p:cNvSpPr>
            <a:spLocks noChangeArrowheads="1"/>
          </p:cNvSpPr>
          <p:nvPr/>
        </p:nvSpPr>
        <p:spPr bwMode="auto">
          <a:xfrm>
            <a:off x="5562600" y="2327275"/>
            <a:ext cx="320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  <a:r>
              <a:rPr lang="en-US" sz="2000" dirty="0"/>
              <a:t>	Post</a:t>
            </a:r>
          </a:p>
        </p:txBody>
      </p:sp>
      <p:sp>
        <p:nvSpPr>
          <p:cNvPr id="30" name="Rectangle 26"/>
          <p:cNvSpPr>
            <a:spLocks noChangeArrowheads="1"/>
          </p:cNvSpPr>
          <p:nvPr/>
        </p:nvSpPr>
        <p:spPr bwMode="auto">
          <a:xfrm>
            <a:off x="5562600" y="1965325"/>
            <a:ext cx="320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	</a:t>
            </a:r>
            <a:r>
              <a:rPr lang="en-US" sz="2000" dirty="0"/>
              <a:t>Journalize</a:t>
            </a:r>
          </a:p>
        </p:txBody>
      </p:sp>
      <p:sp>
        <p:nvSpPr>
          <p:cNvPr id="31" name="Rectangle 27"/>
          <p:cNvSpPr>
            <a:spLocks noChangeArrowheads="1"/>
          </p:cNvSpPr>
          <p:nvPr/>
        </p:nvSpPr>
        <p:spPr bwMode="auto">
          <a:xfrm>
            <a:off x="5562600" y="1600200"/>
            <a:ext cx="320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en-US" sz="2000" dirty="0"/>
              <a:t>	</a:t>
            </a:r>
            <a:r>
              <a:rPr lang="en-US" sz="2000" dirty="0" smtClean="0"/>
              <a:t>Analyze </a:t>
            </a:r>
            <a:r>
              <a:rPr lang="en-US" sz="2000" dirty="0"/>
              <a:t>transactions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 autoUpdateAnimBg="0"/>
      <p:bldP spid="17" grpId="0" animBg="1" autoUpdateAnimBg="0"/>
      <p:bldP spid="18" grpId="0" animBg="1" autoUpdateAnimBg="0"/>
      <p:bldP spid="19" grpId="0" animBg="1" autoUpdateAnimBg="0"/>
      <p:bldP spid="20" grpId="0" animBg="1" autoUpdateAnimBg="0"/>
      <p:bldP spid="21" grpId="0" animBg="1" autoUpdateAnimBg="0"/>
      <p:bldP spid="22" grpId="0" animBg="1" autoUpdateAnimBg="0"/>
      <p:bldP spid="23" grpId="0" animBg="1" autoUpdateAnimBg="0"/>
      <p:bldP spid="24" grpId="0" autoUpdateAnimBg="0"/>
      <p:bldP spid="25" grpId="0" autoUpdateAnimBg="0"/>
      <p:bldP spid="26" grpId="0" autoUpdateAnimBg="0"/>
      <p:bldP spid="27" grpId="0" autoUpdateAnimBg="0"/>
      <p:bldP spid="28" grpId="0" autoUpdateAnimBg="0"/>
      <p:bldP spid="29" grpId="0" autoUpdateAnimBg="0"/>
      <p:bldP spid="30" grpId="0" autoUpdateAnimBg="0"/>
      <p:bldP spid="31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accent1"/>
                </a:solidFill>
              </a:rPr>
              <a:t>Lesson 8-2 </a:t>
            </a:r>
            <a:r>
              <a:rPr lang="en-US" dirty="0" smtClean="0"/>
              <a:t>Audit Your Understanding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457200" marR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rgbClr val="FF0000"/>
                </a:solidFill>
              </a:rPr>
              <a:t>1</a:t>
            </a:r>
            <a:r>
              <a:rPr lang="en-US" b="1" dirty="0" smtClean="0">
                <a:solidFill>
                  <a:srgbClr val="FF0000"/>
                </a:solidFill>
              </a:rPr>
              <a:t>.	</a:t>
            </a:r>
            <a:r>
              <a:rPr lang="en-US" dirty="0" smtClean="0"/>
              <a:t>Why </a:t>
            </a:r>
            <a:r>
              <a:rPr lang="en-US" dirty="0"/>
              <a:t>are lines drawn in both the Balance Debit and Balance Credit </a:t>
            </a:r>
            <a:r>
              <a:rPr lang="en-US" dirty="0" smtClean="0"/>
              <a:t>columns when </a:t>
            </a:r>
            <a:r>
              <a:rPr lang="en-US" dirty="0"/>
              <a:t>an account has a zero balance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5048250" y="228600"/>
            <a:ext cx="40957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Isosceles Triangle 5"/>
          <p:cNvSpPr/>
          <p:nvPr/>
        </p:nvSpPr>
        <p:spPr>
          <a:xfrm rot="5400000">
            <a:off x="-228600" y="1084730"/>
            <a:ext cx="914400" cy="457200"/>
          </a:xfrm>
          <a:prstGeom prst="triangle">
            <a:avLst/>
          </a:prstGeom>
          <a:solidFill>
            <a:srgbClr val="FFA41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7"/>
          <p:cNvSpPr txBox="1">
            <a:spLocks/>
          </p:cNvSpPr>
          <p:nvPr/>
        </p:nvSpPr>
        <p:spPr>
          <a:xfrm>
            <a:off x="914400" y="3429001"/>
            <a:ext cx="7315200" cy="18288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ANSWER</a:t>
            </a:r>
          </a:p>
          <a:p>
            <a:pPr>
              <a:spcBef>
                <a:spcPct val="20000"/>
              </a:spcBef>
              <a:buClr>
                <a:srgbClr val="FF0000"/>
              </a:buClr>
            </a:pPr>
            <a:r>
              <a:rPr lang="en-US" sz="3200" dirty="0" smtClean="0"/>
              <a:t>To assure a reader that a balance has not been omitted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0" name="Group 12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1" name="Flowchart: Delay 10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49286" y="0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8-2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accent1"/>
                </a:solidFill>
              </a:rPr>
              <a:t>Lesson 8-2 </a:t>
            </a:r>
            <a:r>
              <a:rPr lang="en-US" dirty="0" smtClean="0"/>
              <a:t>Audit Your Understanding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457200" marR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rgbClr val="FF0000"/>
                </a:solidFill>
              </a:rPr>
              <a:t>2</a:t>
            </a:r>
            <a:r>
              <a:rPr lang="en-US" b="1" dirty="0" smtClean="0">
                <a:solidFill>
                  <a:srgbClr val="FF0000"/>
                </a:solidFill>
              </a:rPr>
              <a:t>.	</a:t>
            </a:r>
            <a:r>
              <a:rPr lang="en-US" dirty="0" smtClean="0"/>
              <a:t>Which </a:t>
            </a:r>
            <a:r>
              <a:rPr lang="en-US" dirty="0"/>
              <a:t>accounts go on the post-closing trial balance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5048250" y="228600"/>
            <a:ext cx="40957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Isosceles Triangle 5"/>
          <p:cNvSpPr/>
          <p:nvPr/>
        </p:nvSpPr>
        <p:spPr>
          <a:xfrm rot="5400000">
            <a:off x="-228600" y="1084730"/>
            <a:ext cx="914400" cy="457200"/>
          </a:xfrm>
          <a:prstGeom prst="triangle">
            <a:avLst/>
          </a:prstGeom>
          <a:solidFill>
            <a:srgbClr val="FFA41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7"/>
          <p:cNvSpPr txBox="1">
            <a:spLocks/>
          </p:cNvSpPr>
          <p:nvPr/>
        </p:nvSpPr>
        <p:spPr>
          <a:xfrm>
            <a:off x="914400" y="3429001"/>
            <a:ext cx="7315200" cy="18288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ANSWER</a:t>
            </a:r>
          </a:p>
          <a:p>
            <a:pPr>
              <a:spcBef>
                <a:spcPct val="20000"/>
              </a:spcBef>
              <a:buClr>
                <a:srgbClr val="FF0000"/>
              </a:buClr>
            </a:pPr>
            <a:r>
              <a:rPr lang="en-US" sz="3200" dirty="0" smtClean="0"/>
              <a:t>Only those with balances (permanent accounts)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Group 12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0" name="Flowchart: Delay 9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49286" y="0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8-2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2734</TotalTime>
  <Words>233</Words>
  <Application>Microsoft Office PowerPoint</Application>
  <PresentationFormat>On-screen Show (4:3)</PresentationFormat>
  <Paragraphs>92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Custom Design</vt:lpstr>
      <vt:lpstr>Slide 1</vt:lpstr>
      <vt:lpstr>General Ledger Accounts after Closing Entries Are Posted</vt:lpstr>
      <vt:lpstr>General Ledger Accounts after Closing Entries Are Posted</vt:lpstr>
      <vt:lpstr>Post-Closing Trial Balance</vt:lpstr>
      <vt:lpstr>Post-Closing Trial Balance</vt:lpstr>
      <vt:lpstr>Accounting Cycle for a Service Business</vt:lpstr>
      <vt:lpstr>Accounting Cycle for a Service Business</vt:lpstr>
      <vt:lpstr>Lesson 8-2 Audit Your Understanding</vt:lpstr>
      <vt:lpstr>Lesson 8-2 Audit Your Understanding</vt:lpstr>
      <vt:lpstr>Lesson 8-2 Audit Your Understanding</vt:lpstr>
      <vt:lpstr>Lesson 8-2 Audit Your Understanding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McLaughlin</dc:creator>
  <cp:lastModifiedBy>McLaughlin</cp:lastModifiedBy>
  <cp:revision>233</cp:revision>
  <dcterms:created xsi:type="dcterms:W3CDTF">2012-07-02T15:51:50Z</dcterms:created>
  <dcterms:modified xsi:type="dcterms:W3CDTF">2012-12-21T22:01:40Z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-748959103</vt:i4>
  </property>
  <property fmtid="{D5CDD505-2E9C-101B-9397-08002B2CF9AE}" pid="3" name="_NewReviewCycle">
    <vt:lpwstr/>
  </property>
  <property fmtid="{D5CDD505-2E9C-101B-9397-08002B2CF9AE}" pid="4" name="_EmailSubject">
    <vt:lpwstr>C21 PPT Sample Comments</vt:lpwstr>
  </property>
  <property fmtid="{D5CDD505-2E9C-101B-9397-08002B2CF9AE}" pid="5" name="_AuthorEmail">
    <vt:lpwstr>Diane.Bowdler@cengage.com</vt:lpwstr>
  </property>
  <property fmtid="{D5CDD505-2E9C-101B-9397-08002B2CF9AE}" pid="6" name="_AuthorEmailDisplayName">
    <vt:lpwstr>Bowdler, Diane</vt:lpwstr>
  </property>
</Properties>
</file>