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5"/>
  </p:notesMasterIdLst>
  <p:sldIdLst>
    <p:sldId id="336" r:id="rId2"/>
    <p:sldId id="259" r:id="rId3"/>
    <p:sldId id="365" r:id="rId4"/>
    <p:sldId id="398" r:id="rId5"/>
    <p:sldId id="399" r:id="rId6"/>
    <p:sldId id="366" r:id="rId7"/>
    <p:sldId id="367" r:id="rId8"/>
    <p:sldId id="368" r:id="rId9"/>
    <p:sldId id="341" r:id="rId10"/>
    <p:sldId id="342" r:id="rId11"/>
    <p:sldId id="343" r:id="rId12"/>
    <p:sldId id="344" r:id="rId13"/>
    <p:sldId id="34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5AB"/>
    <a:srgbClr val="EA0000"/>
    <a:srgbClr val="77933C"/>
    <a:srgbClr val="FF3300"/>
    <a:srgbClr val="FF0000"/>
    <a:srgbClr val="CC0000"/>
    <a:srgbClr val="73BEF1"/>
    <a:srgbClr val="1376B9"/>
    <a:srgbClr val="1312B9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2" autoAdjust="0"/>
    <p:restoredTop sz="94686" autoAdjust="0"/>
  </p:normalViewPr>
  <p:slideViewPr>
    <p:cSldViewPr>
      <p:cViewPr varScale="1">
        <p:scale>
          <a:sx n="85" d="100"/>
          <a:sy n="85" d="100"/>
        </p:scale>
        <p:origin x="-202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12/21/2012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2014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914400" cy="525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Learning Objectives</a:t>
            </a:r>
            <a:endParaRPr lang="en-US" sz="2800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2014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1" y="2514600"/>
            <a:ext cx="6400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/>
              <a:t> 	Distinguish among service, retail merchandising, and wholesale merchandising businesses.</a:t>
            </a:r>
          </a:p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/>
              <a:t> 	</a:t>
            </a:r>
            <a:r>
              <a:rPr lang="en-US" sz="2400" dirty="0" smtClean="0"/>
              <a:t>Identify differences between a sole proprietorship and a corporation.</a:t>
            </a:r>
          </a:p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3 	</a:t>
            </a:r>
            <a:r>
              <a:rPr lang="en-US" sz="2400" dirty="0" smtClean="0"/>
              <a:t>Explain the relationship between a subsidiary ledger and a controlling account.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r="705"/>
          <a:stretch>
            <a:fillRect/>
          </a:stretch>
        </p:blipFill>
        <p:spPr bwMode="auto">
          <a:xfrm>
            <a:off x="0" y="0"/>
            <a:ext cx="9144000" cy="221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9-1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FF0000"/>
                </a:solidFill>
              </a:rPr>
              <a:t>2.	</a:t>
            </a:r>
            <a:r>
              <a:rPr lang="en-US" dirty="0" smtClean="0"/>
              <a:t>What </a:t>
            </a:r>
            <a:r>
              <a:rPr lang="en-US" dirty="0"/>
              <a:t>allows a corporation to own property, incur liabilities, and enter </a:t>
            </a:r>
            <a:r>
              <a:rPr lang="en-US" dirty="0" smtClean="0"/>
              <a:t>into contracts </a:t>
            </a:r>
            <a:r>
              <a:rPr lang="en-US" dirty="0"/>
              <a:t>in its own name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3429000"/>
            <a:ext cx="7315200" cy="26971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/>
              <a:t>A corporation, through the rights granted in its charter, has the legal rights of a person.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9-1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9-1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FF0000"/>
                </a:solidFill>
              </a:rPr>
              <a:t>3.	</a:t>
            </a:r>
            <a:r>
              <a:rPr lang="en-US" dirty="0" smtClean="0"/>
              <a:t>What </a:t>
            </a:r>
            <a:r>
              <a:rPr lang="en-US" dirty="0"/>
              <a:t>is the principal difference between the accounting records </a:t>
            </a:r>
            <a:r>
              <a:rPr lang="en-US" dirty="0" smtClean="0"/>
              <a:t>of proprietorships </a:t>
            </a:r>
            <a:r>
              <a:rPr lang="en-US" dirty="0"/>
              <a:t>and corporations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3429000"/>
            <a:ext cx="7315200" cy="26971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/>
              <a:t>Proprietorships have a single capital and drawing account for the owner. A corporation has separate capital accounts for the stock issued and for the earnings kept in the business.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9-1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9-1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FF0000"/>
                </a:solidFill>
              </a:rPr>
              <a:t>4.	</a:t>
            </a:r>
            <a:r>
              <a:rPr lang="en-US" dirty="0" smtClean="0"/>
              <a:t>What </a:t>
            </a:r>
            <a:r>
              <a:rPr lang="en-US" dirty="0"/>
              <a:t>is the relationship between a controlling account and a </a:t>
            </a:r>
            <a:r>
              <a:rPr lang="en-US" dirty="0" smtClean="0"/>
              <a:t>subsidiary ledger?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3429000"/>
            <a:ext cx="7315200" cy="26971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/>
              <a:t>The sum of the subsidiary ledger accounts is equal to the balance in the general ledger controlling account.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9-1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9-1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FF0000"/>
                </a:solidFill>
              </a:rPr>
              <a:t>5.	</a:t>
            </a:r>
            <a:r>
              <a:rPr lang="en-US" dirty="0" smtClean="0"/>
              <a:t>What </a:t>
            </a:r>
            <a:r>
              <a:rPr lang="en-US" dirty="0"/>
              <a:t>column on a general ledger form is not on an accounts payable </a:t>
            </a:r>
            <a:r>
              <a:rPr lang="en-US" dirty="0" smtClean="0"/>
              <a:t>ledger form?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3429001"/>
            <a:ext cx="7315200" cy="18288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/>
              <a:t>Debit Balance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9-1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Merchandising Businesses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Goods that a business purchases to sell are called </a:t>
            </a:r>
            <a:r>
              <a:rPr lang="en-US" b="1" dirty="0" smtClean="0">
                <a:solidFill>
                  <a:srgbClr val="0070C0"/>
                </a:solidFill>
              </a:rPr>
              <a:t>merchandise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business that purchases and resells goods is called a </a:t>
            </a:r>
            <a:r>
              <a:rPr lang="en-US" b="1" dirty="0">
                <a:solidFill>
                  <a:srgbClr val="0070C0"/>
                </a:solidFill>
              </a:rPr>
              <a:t>merchandising business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merchandising business that sells to those who use or consume the goods is called a </a:t>
            </a:r>
            <a:r>
              <a:rPr lang="en-US" b="1" dirty="0">
                <a:solidFill>
                  <a:srgbClr val="0070C0"/>
                </a:solidFill>
              </a:rPr>
              <a:t>retail merchandising business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</a:t>
            </a:r>
            <a:r>
              <a:rPr lang="en-US" b="1" dirty="0">
                <a:solidFill>
                  <a:srgbClr val="0070C0"/>
                </a:solidFill>
              </a:rPr>
              <a:t>wholesale merchandising business </a:t>
            </a:r>
            <a:r>
              <a:rPr lang="en-US" dirty="0" smtClean="0"/>
              <a:t>buys and resells merchandise primarily to other merchandising businesses.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7" name="Flowchart: Delay 6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9-1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a Corporation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70C0"/>
                </a:solidFill>
              </a:rPr>
              <a:t>corporation</a:t>
            </a:r>
            <a:r>
              <a:rPr lang="en-US" dirty="0" smtClean="0"/>
              <a:t> is an organization with the legal rights of a person which many persons or other corporations may own.</a:t>
            </a:r>
          </a:p>
          <a:p>
            <a:r>
              <a:rPr lang="en-US" dirty="0" smtClean="0"/>
              <a:t>The assets or other financial resources available to a business are called </a:t>
            </a:r>
            <a:r>
              <a:rPr lang="en-US" b="1" dirty="0">
                <a:solidFill>
                  <a:srgbClr val="0070C0"/>
                </a:solidFill>
              </a:rPr>
              <a:t>capital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7" name="Flowchart: Delay 6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9-1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737636" y="5791200"/>
            <a:ext cx="2406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Continued on next slide.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a Corporation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unit of ownership in a corporation is called a </a:t>
            </a:r>
            <a:r>
              <a:rPr lang="en-US" b="1" dirty="0">
                <a:solidFill>
                  <a:srgbClr val="0070C0"/>
                </a:solidFill>
              </a:rPr>
              <a:t>share of stock</a:t>
            </a:r>
            <a:r>
              <a:rPr lang="en-US" dirty="0"/>
              <a:t>.</a:t>
            </a:r>
          </a:p>
          <a:p>
            <a:r>
              <a:rPr lang="en-US" dirty="0" smtClean="0"/>
              <a:t>The owner of one or more shares of stock is called a </a:t>
            </a:r>
            <a:r>
              <a:rPr lang="en-US" b="1" dirty="0">
                <a:solidFill>
                  <a:srgbClr val="0070C0"/>
                </a:solidFill>
              </a:rPr>
              <a:t>stockholder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total shares of ownership in a corporation are called </a:t>
            </a:r>
            <a:r>
              <a:rPr lang="en-US" sz="3100" b="1" dirty="0">
                <a:solidFill>
                  <a:srgbClr val="0070C0"/>
                </a:solidFill>
              </a:rPr>
              <a:t>capital</a:t>
            </a:r>
            <a:r>
              <a:rPr lang="en-US" dirty="0" smtClean="0"/>
              <a:t> </a:t>
            </a:r>
            <a:r>
              <a:rPr lang="en-US" sz="3100" b="1" dirty="0" smtClean="0">
                <a:solidFill>
                  <a:srgbClr val="0070C0"/>
                </a:solidFill>
              </a:rPr>
              <a:t>stock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7" name="Flowchart: Delay 6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9-1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737636" y="5791200"/>
            <a:ext cx="2406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Continued on next slide.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2361" y="897493"/>
            <a:ext cx="302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Continued from previous slide.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a Corporation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>
                <a:solidFill>
                  <a:srgbClr val="0070C0"/>
                </a:solidFill>
              </a:rPr>
              <a:t>articles of incorporation</a:t>
            </a:r>
            <a:r>
              <a:rPr lang="en-US" dirty="0" smtClean="0"/>
              <a:t>, a legal document that identifies basic characteristics of a corporation, is a part of the application submitted to a state to become a corporation.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A state approves </a:t>
            </a:r>
            <a:r>
              <a:rPr lang="en-US" dirty="0"/>
              <a:t>the formation of a corporation by issuing </a:t>
            </a:r>
            <a:r>
              <a:rPr lang="en-US" dirty="0" smtClean="0"/>
              <a:t>a </a:t>
            </a:r>
            <a:r>
              <a:rPr lang="en-US" b="1" dirty="0" smtClean="0">
                <a:solidFill>
                  <a:srgbClr val="0070C0"/>
                </a:solidFill>
              </a:rPr>
              <a:t>charter</a:t>
            </a:r>
            <a:r>
              <a:rPr lang="en-US" dirty="0"/>
              <a:t>, the legal right for a business to conduct </a:t>
            </a:r>
            <a:r>
              <a:rPr lang="en-US" dirty="0" smtClean="0"/>
              <a:t>operations as </a:t>
            </a:r>
            <a:r>
              <a:rPr lang="en-US" dirty="0"/>
              <a:t>a corporation.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7" name="Flowchart: Delay 6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9-1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02361" y="897493"/>
            <a:ext cx="302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Continued from previous slide.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Subsidiary Ledgers and Controlling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business from which merchandise, supplies, or other assets are purchased is called a </a:t>
            </a:r>
            <a:r>
              <a:rPr lang="en-US" b="1" dirty="0" smtClean="0">
                <a:solidFill>
                  <a:srgbClr val="0070C0"/>
                </a:solidFill>
              </a:rPr>
              <a:t>vendor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</a:t>
            </a:r>
            <a:r>
              <a:rPr lang="en-US" dirty="0"/>
              <a:t>ledger that is </a:t>
            </a:r>
            <a:r>
              <a:rPr lang="en-US" dirty="0" smtClean="0"/>
              <a:t>summarized in a single general ledger account is called a </a:t>
            </a:r>
            <a:r>
              <a:rPr lang="en-US" b="1" dirty="0" smtClean="0">
                <a:solidFill>
                  <a:srgbClr val="0070C0"/>
                </a:solidFill>
              </a:rPr>
              <a:t>subsidiary ledger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Accountants often refer to a subsidiary ledger as a </a:t>
            </a:r>
            <a:r>
              <a:rPr lang="en-US" i="1" dirty="0" err="1">
                <a:solidFill>
                  <a:srgbClr val="0070C0"/>
                </a:solidFill>
              </a:rPr>
              <a:t>subledger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subsidiary ledger containing vendor accounts is called an </a:t>
            </a:r>
            <a:r>
              <a:rPr lang="en-US" b="1" dirty="0">
                <a:solidFill>
                  <a:srgbClr val="0070C0"/>
                </a:solidFill>
              </a:rPr>
              <a:t>accounts payable ledger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An account in a general ledger that summarizes all accounts in a subsidiary ledger is called a </a:t>
            </a:r>
            <a:r>
              <a:rPr lang="en-US" b="1" dirty="0">
                <a:solidFill>
                  <a:srgbClr val="0070C0"/>
                </a:solidFill>
              </a:rPr>
              <a:t>controlling account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LO3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7" name="Flowchart: Delay 6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9-1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21-SE-MC-009-Page2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275" y="2190539"/>
            <a:ext cx="7315200" cy="3972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Subsidiary Ledgers and Controlling Accounts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2514600"/>
            <a:ext cx="289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LO3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9" name="Flowchart: Delay 8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9-1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Subsidiary Ledger Form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LO3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9" name="Flowchart: Delay 8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9-1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 descr="C21-SE-MC-009-Page247.jpg"/>
          <p:cNvPicPr>
            <a:picLocks noChangeAspect="1"/>
          </p:cNvPicPr>
          <p:nvPr/>
        </p:nvPicPr>
        <p:blipFill>
          <a:blip r:embed="rId2" cstate="print"/>
          <a:srcRect l="16679" t="22504"/>
          <a:stretch>
            <a:fillRect/>
          </a:stretch>
        </p:blipFill>
        <p:spPr>
          <a:xfrm>
            <a:off x="2066925" y="2743200"/>
            <a:ext cx="6400800" cy="3209105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133350" y="3200400"/>
            <a:ext cx="6191250" cy="1981200"/>
            <a:chOff x="285750" y="3429000"/>
            <a:chExt cx="6191250" cy="1981200"/>
          </a:xfrm>
        </p:grpSpPr>
        <p:grpSp>
          <p:nvGrpSpPr>
            <p:cNvPr id="43" name="Group 42"/>
            <p:cNvGrpSpPr/>
            <p:nvPr/>
          </p:nvGrpSpPr>
          <p:grpSpPr>
            <a:xfrm>
              <a:off x="2133600" y="3429000"/>
              <a:ext cx="4343400" cy="1981200"/>
              <a:chOff x="1752600" y="3429000"/>
              <a:chExt cx="4648200" cy="19812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752600" y="3429000"/>
                <a:ext cx="4648200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752600" y="5105400"/>
                <a:ext cx="4648200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85750" y="40386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Same column headings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62000" y="2133600"/>
            <a:ext cx="1524000" cy="1447800"/>
            <a:chOff x="914400" y="2362200"/>
            <a:chExt cx="1524000" cy="1447800"/>
          </a:xfrm>
        </p:grpSpPr>
        <p:grpSp>
          <p:nvGrpSpPr>
            <p:cNvPr id="25" name="Group 24"/>
            <p:cNvGrpSpPr/>
            <p:nvPr/>
          </p:nvGrpSpPr>
          <p:grpSpPr>
            <a:xfrm>
              <a:off x="1552575" y="2362200"/>
              <a:ext cx="885825" cy="1447800"/>
              <a:chOff x="1066800" y="2819400"/>
              <a:chExt cx="885825" cy="1447800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>
                <a:off x="1249680" y="2895600"/>
                <a:ext cx="702945" cy="13716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7"/>
              <p:cNvSpPr>
                <a:spLocks noChangeArrowheads="1"/>
              </p:cNvSpPr>
              <p:nvPr/>
            </p:nvSpPr>
            <p:spPr bwMode="auto">
              <a:xfrm>
                <a:off x="1066800" y="28194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3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914400" y="2362200"/>
              <a:ext cx="6256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solidFill>
                    <a:srgbClr val="0070C0"/>
                  </a:solidFill>
                </a:rPr>
                <a:t>Date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057400" y="1600200"/>
            <a:ext cx="2209800" cy="1371600"/>
            <a:chOff x="2209800" y="1828800"/>
            <a:chExt cx="2209800" cy="1371600"/>
          </a:xfrm>
        </p:grpSpPr>
        <p:grpSp>
          <p:nvGrpSpPr>
            <p:cNvPr id="18" name="Group 17"/>
            <p:cNvGrpSpPr/>
            <p:nvPr/>
          </p:nvGrpSpPr>
          <p:grpSpPr>
            <a:xfrm>
              <a:off x="2209800" y="1828800"/>
              <a:ext cx="914400" cy="1371600"/>
              <a:chOff x="1066800" y="2819400"/>
              <a:chExt cx="914400" cy="137160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1249680" y="2895600"/>
                <a:ext cx="731520" cy="12954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1066800" y="28194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2590800" y="1828800"/>
              <a:ext cx="1828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dirty="0" smtClean="0">
                  <a:solidFill>
                    <a:srgbClr val="0070C0"/>
                  </a:solidFill>
                </a:rPr>
                <a:t>Account  Name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972300" y="1600200"/>
            <a:ext cx="2019300" cy="1295400"/>
            <a:chOff x="7124700" y="1828800"/>
            <a:chExt cx="2019300" cy="1295400"/>
          </a:xfrm>
        </p:grpSpPr>
        <p:grpSp>
          <p:nvGrpSpPr>
            <p:cNvPr id="22" name="Group 21"/>
            <p:cNvGrpSpPr/>
            <p:nvPr/>
          </p:nvGrpSpPr>
          <p:grpSpPr>
            <a:xfrm>
              <a:off x="7124700" y="1828800"/>
              <a:ext cx="365760" cy="1295400"/>
              <a:chOff x="1066800" y="2819400"/>
              <a:chExt cx="365760" cy="1295400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1249680" y="2895600"/>
                <a:ext cx="7620" cy="12192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1066800" y="28194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2</a:t>
                </a:r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7467600" y="1828800"/>
              <a:ext cx="1676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dirty="0" smtClean="0">
                  <a:solidFill>
                    <a:srgbClr val="0070C0"/>
                  </a:solidFill>
                </a:rPr>
                <a:t>Account Number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124200" y="2133600"/>
            <a:ext cx="1600200" cy="1371600"/>
            <a:chOff x="3276600" y="2362200"/>
            <a:chExt cx="1600200" cy="1371600"/>
          </a:xfrm>
        </p:grpSpPr>
        <p:grpSp>
          <p:nvGrpSpPr>
            <p:cNvPr id="28" name="Group 27"/>
            <p:cNvGrpSpPr/>
            <p:nvPr/>
          </p:nvGrpSpPr>
          <p:grpSpPr>
            <a:xfrm>
              <a:off x="3276600" y="2362200"/>
              <a:ext cx="685800" cy="1371600"/>
              <a:chOff x="746760" y="2819400"/>
              <a:chExt cx="685800" cy="1371600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flipH="1">
                <a:off x="746760" y="2895600"/>
                <a:ext cx="502920" cy="12954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7"/>
              <p:cNvSpPr>
                <a:spLocks noChangeArrowheads="1"/>
              </p:cNvSpPr>
              <p:nvPr/>
            </p:nvSpPr>
            <p:spPr bwMode="auto">
              <a:xfrm>
                <a:off x="1066800" y="28194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4</a:t>
                </a: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953021" y="2362200"/>
              <a:ext cx="9237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i="1" dirty="0" smtClean="0">
                  <a:solidFill>
                    <a:srgbClr val="0070C0"/>
                  </a:solidFill>
                </a:rPr>
                <a:t>Balance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315200" y="2743200"/>
            <a:ext cx="1676400" cy="762000"/>
            <a:chOff x="7467600" y="2971800"/>
            <a:chExt cx="1676400" cy="762000"/>
          </a:xfrm>
        </p:grpSpPr>
        <p:grpSp>
          <p:nvGrpSpPr>
            <p:cNvPr id="34" name="Group 33"/>
            <p:cNvGrpSpPr/>
            <p:nvPr/>
          </p:nvGrpSpPr>
          <p:grpSpPr>
            <a:xfrm>
              <a:off x="7467600" y="2971800"/>
              <a:ext cx="670560" cy="762000"/>
              <a:chOff x="762000" y="2819400"/>
              <a:chExt cx="670560" cy="762000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H="1">
                <a:off x="762000" y="2971800"/>
                <a:ext cx="457200" cy="6096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1066800" y="28194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6</a:t>
                </a:r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8153400" y="2971800"/>
              <a:ext cx="990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dirty="0" smtClean="0">
                  <a:solidFill>
                    <a:srgbClr val="0070C0"/>
                  </a:solidFill>
                </a:rPr>
                <a:t>Account </a:t>
              </a:r>
              <a:br>
                <a:rPr lang="en-US" dirty="0" smtClean="0">
                  <a:solidFill>
                    <a:srgbClr val="0070C0"/>
                  </a:solidFill>
                </a:rPr>
              </a:br>
              <a:r>
                <a:rPr lang="en-US" dirty="0" smtClean="0">
                  <a:solidFill>
                    <a:srgbClr val="0070C0"/>
                  </a:solidFill>
                </a:rPr>
                <a:t>Balance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495800" y="2133600"/>
            <a:ext cx="2743200" cy="1447800"/>
            <a:chOff x="4648200" y="2362200"/>
            <a:chExt cx="2743200" cy="1447800"/>
          </a:xfrm>
        </p:grpSpPr>
        <p:grpSp>
          <p:nvGrpSpPr>
            <p:cNvPr id="31" name="Group 30"/>
            <p:cNvGrpSpPr/>
            <p:nvPr/>
          </p:nvGrpSpPr>
          <p:grpSpPr>
            <a:xfrm>
              <a:off x="4648200" y="2362200"/>
              <a:ext cx="914400" cy="1447800"/>
              <a:chOff x="518160" y="2819400"/>
              <a:chExt cx="914400" cy="1447800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 flipH="1">
                <a:off x="518160" y="2895600"/>
                <a:ext cx="731520" cy="13716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7"/>
              <p:cNvSpPr>
                <a:spLocks noChangeArrowheads="1"/>
              </p:cNvSpPr>
              <p:nvPr/>
            </p:nvSpPr>
            <p:spPr bwMode="auto">
              <a:xfrm>
                <a:off x="1066800" y="28194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5</a:t>
                </a:r>
              </a:p>
            </p:txBody>
          </p:sp>
        </p:grpSp>
        <p:sp>
          <p:nvSpPr>
            <p:cNvPr id="63" name="Rectangle 62"/>
            <p:cNvSpPr/>
            <p:nvPr/>
          </p:nvSpPr>
          <p:spPr>
            <a:xfrm>
              <a:off x="5562600" y="2362200"/>
              <a:ext cx="1828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dirty="0" smtClean="0">
                  <a:solidFill>
                    <a:srgbClr val="0070C0"/>
                  </a:solidFill>
                </a:rPr>
                <a:t>Check Mark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9-1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514350" marR="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	</a:t>
            </a:r>
            <a:r>
              <a:rPr lang="en-US" dirty="0" smtClean="0"/>
              <a:t>What </a:t>
            </a:r>
            <a:r>
              <a:rPr lang="en-US" dirty="0"/>
              <a:t>is the primary difference between retail and wholesale </a:t>
            </a:r>
            <a:r>
              <a:rPr lang="en-US" dirty="0" smtClean="0"/>
              <a:t>merchandising businesses?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3429000"/>
            <a:ext cx="7315200" cy="26971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/>
              <a:t>A retail merchandising business sells to those who use or consume the goods. A wholesale merchandising business buys and resells merchandise primarily to other merchandising businesses.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9286" y="0"/>
              <a:ext cx="848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9-1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4100</TotalTime>
  <Words>538</Words>
  <Application>Microsoft Office PowerPoint</Application>
  <PresentationFormat>On-screen Show (4:3)</PresentationFormat>
  <Paragraphs>96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Custom Design</vt:lpstr>
      <vt:lpstr>Slide 1</vt:lpstr>
      <vt:lpstr>Merchandising Businesses</vt:lpstr>
      <vt:lpstr>Forming a Corporation</vt:lpstr>
      <vt:lpstr>Forming a Corporation</vt:lpstr>
      <vt:lpstr>Forming a Corporation</vt:lpstr>
      <vt:lpstr>Subsidiary Ledgers and Controlling Accounts</vt:lpstr>
      <vt:lpstr>Subsidiary Ledgers and Controlling Accounts</vt:lpstr>
      <vt:lpstr>Subsidiary Ledger Form</vt:lpstr>
      <vt:lpstr>Lesson 9-1 Audit Your Understanding</vt:lpstr>
      <vt:lpstr>Lesson 9-1 Audit Your Understanding</vt:lpstr>
      <vt:lpstr>Lesson 9-1 Audit Your Understanding</vt:lpstr>
      <vt:lpstr>Lesson 9-1 Audit Your Understanding</vt:lpstr>
      <vt:lpstr>Lesson 9-1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McLaughlin</cp:lastModifiedBy>
  <cp:revision>267</cp:revision>
  <dcterms:created xsi:type="dcterms:W3CDTF">2012-07-02T15:51:50Z</dcterms:created>
  <dcterms:modified xsi:type="dcterms:W3CDTF">2012-12-21T22:05:29Z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