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5"/>
  </p:notesMasterIdLst>
  <p:sldIdLst>
    <p:sldId id="337" r:id="rId2"/>
    <p:sldId id="360" r:id="rId3"/>
    <p:sldId id="373" r:id="rId4"/>
    <p:sldId id="361" r:id="rId5"/>
    <p:sldId id="374" r:id="rId6"/>
    <p:sldId id="362" r:id="rId7"/>
    <p:sldId id="363" r:id="rId8"/>
    <p:sldId id="364" r:id="rId9"/>
    <p:sldId id="365" r:id="rId10"/>
    <p:sldId id="366" r:id="rId11"/>
    <p:sldId id="347" r:id="rId12"/>
    <p:sldId id="348" r:id="rId13"/>
    <p:sldId id="34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1" clrIdx="0"/>
  <p:cmAuthor id="1" name="McLaughlin" initials="C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12/21/2012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	Record cash and credit card sales using a cash receipts journal.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	Journalize cash receipts on account using a cash receipts journal.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r="705" b="583"/>
          <a:stretch>
            <a:fillRect/>
          </a:stretch>
        </p:blipFill>
        <p:spPr bwMode="auto">
          <a:xfrm>
            <a:off x="0" y="0"/>
            <a:ext cx="9144000" cy="221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Journalizing Cash Receipts on Account with Sales Discounts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 descr="Chapter 10_Page 300.jpg"/>
          <p:cNvPicPr>
            <a:picLocks noChangeAspect="1"/>
          </p:cNvPicPr>
          <p:nvPr/>
        </p:nvPicPr>
        <p:blipFill>
          <a:blip r:embed="rId2" cstate="print"/>
          <a:srcRect b="19481"/>
          <a:stretch>
            <a:fillRect/>
          </a:stretch>
        </p:blipFill>
        <p:spPr>
          <a:xfrm>
            <a:off x="381000" y="4014913"/>
            <a:ext cx="8229600" cy="14714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81000" y="1600200"/>
            <a:ext cx="5105400" cy="132343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dirty="0" smtClean="0"/>
              <a:t>November 5. Received cash on account from Palmer Dentistry, $1,421.00, covering Sales Invoice No. 462 for $1,450.00, less 2% discount, $29.00. Receipt No. 611.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828800" y="5257800"/>
            <a:ext cx="2133600" cy="889322"/>
            <a:chOff x="1066800" y="2299410"/>
            <a:chExt cx="2133600" cy="889322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249680" y="2299410"/>
              <a:ext cx="426720" cy="70096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28194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Receipt Number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5181600"/>
            <a:ext cx="949534" cy="965522"/>
            <a:chOff x="1066800" y="2463478"/>
            <a:chExt cx="949534" cy="96552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1219200" y="2463478"/>
              <a:ext cx="457200" cy="813122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90650" y="3059668"/>
              <a:ext cx="62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Date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05400" y="5257800"/>
            <a:ext cx="2286000" cy="889322"/>
            <a:chOff x="-457200" y="2299410"/>
            <a:chExt cx="2286000" cy="889322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1249680" y="2299410"/>
              <a:ext cx="579120" cy="67239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457200" y="28194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Sales Discount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66800" y="3574115"/>
            <a:ext cx="2470785" cy="1571625"/>
            <a:chOff x="729615" y="2514600"/>
            <a:chExt cx="2470785" cy="1571625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914400" y="2668905"/>
              <a:ext cx="348615" cy="14173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66800" y="2514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Customer’s Name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58664" y="1324094"/>
            <a:ext cx="2928136" cy="718066"/>
            <a:chOff x="5755849" y="1676400"/>
            <a:chExt cx="2928136" cy="718066"/>
          </a:xfrm>
        </p:grpSpPr>
        <p:grpSp>
          <p:nvGrpSpPr>
            <p:cNvPr id="35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812716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/>
                  <a:t>Cash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H="1">
                <a:off x="5755849" y="2028706"/>
                <a:ext cx="24688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/>
                <a:t>1,421.80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55849" y="2057400"/>
            <a:ext cx="2871269" cy="718066"/>
            <a:chOff x="5753034" y="2667000"/>
            <a:chExt cx="2871269" cy="718066"/>
          </a:xfrm>
        </p:grpSpPr>
        <p:grpSp>
          <p:nvGrpSpPr>
            <p:cNvPr id="41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/>
                  <a:t>Accounts Receivable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/>
                <a:t>1,450.00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58664" y="2819400"/>
            <a:ext cx="2871269" cy="718066"/>
            <a:chOff x="5753034" y="2667000"/>
            <a:chExt cx="2871269" cy="718066"/>
          </a:xfrm>
        </p:grpSpPr>
        <p:grpSp>
          <p:nvGrpSpPr>
            <p:cNvPr id="47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/>
                  <a:t>Sales Discount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5861770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/>
                <a:t>29.00</a:t>
              </a:r>
            </a:p>
          </p:txBody>
        </p:sp>
      </p:grpSp>
      <p:sp>
        <p:nvSpPr>
          <p:cNvPr id="52" name="Down Arrow 51"/>
          <p:cNvSpPr/>
          <p:nvPr/>
        </p:nvSpPr>
        <p:spPr>
          <a:xfrm>
            <a:off x="7165615" y="24384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Up Arrow 52"/>
          <p:cNvSpPr/>
          <p:nvPr/>
        </p:nvSpPr>
        <p:spPr>
          <a:xfrm>
            <a:off x="5809255" y="1705094"/>
            <a:ext cx="274320" cy="182880"/>
          </a:xfrm>
          <a:prstGeom prst="up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Down Arrow 53"/>
          <p:cNvSpPr/>
          <p:nvPr/>
        </p:nvSpPr>
        <p:spPr>
          <a:xfrm flipV="1">
            <a:off x="5809255" y="32004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7696200" y="5257800"/>
            <a:ext cx="1447800" cy="1169895"/>
            <a:chOff x="1066800" y="2295836"/>
            <a:chExt cx="1447800" cy="1169895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1249680" y="2295836"/>
              <a:ext cx="0" cy="67596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6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71600" y="28194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Received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67200" y="3574115"/>
            <a:ext cx="3733799" cy="1571625"/>
            <a:chOff x="729615" y="2514600"/>
            <a:chExt cx="3733799" cy="1571625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914400" y="2668905"/>
              <a:ext cx="348615" cy="14173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66799" y="2514600"/>
              <a:ext cx="3396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Original Sales Amount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10-3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MyriadPro-Regular"/>
                <a:ea typeface="Times New Roman"/>
                <a:cs typeface="MyriadPro-Regular"/>
              </a:rPr>
              <a:t>1.</a:t>
            </a:r>
            <a:r>
              <a:rPr lang="en-US" sz="2800" dirty="0">
                <a:solidFill>
                  <a:srgbClr val="000000"/>
                </a:solidFill>
                <a:latin typeface="MyriadPro-Regular"/>
                <a:ea typeface="Times New Roman"/>
                <a:cs typeface="MyriadPro-Regular"/>
              </a:rPr>
              <a:t>	How does a POS terminal determine the price of an item?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0"/>
            <a:ext cx="7315200" cy="2743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Times New Roman"/>
                <a:cs typeface="Times-Roman"/>
              </a:rPr>
              <a:t>Before any sale is entered, the number, description, price, and quantity on hand of each item of merchandise are stored in the POS terminal.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10-3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MyriadPro-Regular"/>
                <a:ea typeface="Times New Roman"/>
                <a:cs typeface="MyriadPro-Regular"/>
              </a:rPr>
              <a:t>2.</a:t>
            </a:r>
            <a:r>
              <a:rPr lang="en-US" sz="2800" dirty="0">
                <a:solidFill>
                  <a:srgbClr val="000000"/>
                </a:solidFill>
                <a:latin typeface="MyriadPro-Regular"/>
                <a:ea typeface="Times New Roman"/>
                <a:cs typeface="MyriadPro-Regular"/>
              </a:rPr>
              <a:t>	What are the two types of batch reports?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514600"/>
            <a:ext cx="7315200" cy="2743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Times New Roman"/>
                <a:cs typeface="Times-Roman"/>
              </a:rPr>
              <a:t>A batch report can be detailed, showing each credit card sale, or a summary of the number and total of sales by credit card type.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10-3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MyriadPro-Regular"/>
                <a:ea typeface="Times New Roman"/>
                <a:cs typeface="MyriadPro-Regular"/>
              </a:rPr>
              <a:t>3.</a:t>
            </a:r>
            <a:r>
              <a:rPr lang="en-US" sz="2800" dirty="0">
                <a:solidFill>
                  <a:srgbClr val="000000"/>
                </a:solidFill>
                <a:latin typeface="MyriadPro-Regular"/>
                <a:ea typeface="Times New Roman"/>
                <a:cs typeface="MyriadPro-Regular"/>
              </a:rPr>
              <a:t>	What is meant by 2/10, n/30 credit terms?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514600"/>
            <a:ext cx="7315200" cy="2743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Times New Roman"/>
                <a:cs typeface="Times-Roman"/>
              </a:rPr>
              <a:t>If a customer pays the amount owed within 10 days, the sales invoice amount is reduced 2%. Otherwise, the net amount is due in 30 days.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Processing Sales Transactions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sale in which the customer pays for the total amount of the sale at the time of the transaction is called a </a:t>
            </a:r>
            <a:r>
              <a:rPr lang="en-US" sz="2400" b="1" dirty="0" smtClean="0">
                <a:solidFill>
                  <a:srgbClr val="0070C0"/>
                </a:solidFill>
              </a:rPr>
              <a:t>cash sale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Credit card and debit card sales are treated as cash sales because the business receives its cash in a very short time. </a:t>
            </a:r>
          </a:p>
          <a:p>
            <a:r>
              <a:rPr lang="en-US" sz="2400" dirty="0" smtClean="0"/>
              <a:t>A specialized computer used to collect, store, and report all the information about a sales transaction is called a </a:t>
            </a:r>
            <a:r>
              <a:rPr lang="en-US" sz="2400" b="1" dirty="0" smtClean="0">
                <a:solidFill>
                  <a:srgbClr val="0070C0"/>
                </a:solidFill>
              </a:rPr>
              <a:t>point-of-sale (POS) terminal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report that summarizes the cash and credit card sales of a point-of-sale terminal is called a </a:t>
            </a:r>
            <a:r>
              <a:rPr lang="en-US" sz="2400" b="1" dirty="0" smtClean="0">
                <a:solidFill>
                  <a:srgbClr val="0070C0"/>
                </a:solidFill>
              </a:rPr>
              <a:t>terminal summary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8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Summary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636" t="1542" r="3636" b="1542"/>
          <a:stretch>
            <a:fillRect/>
          </a:stretch>
        </p:blipFill>
        <p:spPr bwMode="auto">
          <a:xfrm>
            <a:off x="4668966" y="188421"/>
            <a:ext cx="2473052" cy="60936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Processing Credit Cards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Sales information for credit card sales is stored in the POS terminals. </a:t>
            </a:r>
          </a:p>
          <a:p>
            <a:r>
              <a:rPr lang="en-US" dirty="0" smtClean="0"/>
              <a:t>A report of credit card sales produced by a point-of-sale terminal is called a </a:t>
            </a:r>
            <a:r>
              <a:rPr lang="en-US" b="1" dirty="0">
                <a:solidFill>
                  <a:srgbClr val="0070C0"/>
                </a:solidFill>
              </a:rPr>
              <a:t>batch report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 batch report can be detailed, showing every credit card sale. </a:t>
            </a:r>
          </a:p>
          <a:p>
            <a:pPr lvl="1"/>
            <a:r>
              <a:rPr lang="en-US" dirty="0" smtClean="0"/>
              <a:t>Or, the batch report can be a summary, showing only the number and total of sales by credit card type.</a:t>
            </a:r>
          </a:p>
          <a:p>
            <a:r>
              <a:rPr lang="en-US" dirty="0" smtClean="0"/>
              <a:t>The process of preparing a batch report from a point-of-sale terminal is called </a:t>
            </a:r>
            <a:r>
              <a:rPr lang="en-US" b="1" dirty="0" smtClean="0">
                <a:solidFill>
                  <a:srgbClr val="0070C0"/>
                </a:solidFill>
              </a:rPr>
              <a:t>batching out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Batch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390" t="1392" r="3390" b="1392"/>
          <a:stretch>
            <a:fillRect/>
          </a:stretch>
        </p:blipFill>
        <p:spPr bwMode="auto">
          <a:xfrm>
            <a:off x="4661102" y="180569"/>
            <a:ext cx="2450421" cy="6222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Cash Receipts Journal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cash receipts journal </a:t>
            </a:r>
            <a:r>
              <a:rPr lang="en-US" dirty="0" smtClean="0"/>
              <a:t>is a special journal used to record only cash receipt transactions. </a:t>
            </a:r>
          </a:p>
          <a:p>
            <a:r>
              <a:rPr lang="en-US" dirty="0" smtClean="0"/>
              <a:t>A cash discount on a sale taken by the customer is called a </a:t>
            </a:r>
            <a:r>
              <a:rPr lang="en-US" b="1" dirty="0" smtClean="0">
                <a:solidFill>
                  <a:srgbClr val="0070C0"/>
                </a:solidFill>
              </a:rPr>
              <a:t>sales discount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228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latin typeface="AGaramondPro-Regular"/>
              </a:rPr>
              <a:t>.</a:t>
            </a:r>
            <a:endParaRPr lang="en-US" dirty="0"/>
          </a:p>
        </p:txBody>
      </p:sp>
      <p:pic>
        <p:nvPicPr>
          <p:cNvPr id="7" name="Picture 6" descr="Chapter 10_Page 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495800"/>
            <a:ext cx="8229600" cy="1654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9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Cash and Credit Card Sales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5029200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dirty="0" smtClean="0"/>
              <a:t>November 4. Recorded cash and credit card sales, $6,280.00, plus sales tax, $376.80; total, $6,656.80. Terminal Summary 35.</a:t>
            </a:r>
            <a:endParaRPr lang="en-US" sz="2000" dirty="0"/>
          </a:p>
        </p:txBody>
      </p:sp>
      <p:pic>
        <p:nvPicPr>
          <p:cNvPr id="8" name="Picture 7" descr="Chapter 10_Page 297.jpg"/>
          <p:cNvPicPr>
            <a:picLocks noChangeAspect="1"/>
          </p:cNvPicPr>
          <p:nvPr/>
        </p:nvPicPr>
        <p:blipFill>
          <a:blip r:embed="rId2" cstate="print"/>
          <a:srcRect b="14545"/>
          <a:stretch>
            <a:fillRect/>
          </a:stretch>
        </p:blipFill>
        <p:spPr>
          <a:xfrm>
            <a:off x="457200" y="3809999"/>
            <a:ext cx="8229600" cy="13953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LO4</a:t>
            </a:r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1" name="Flowchart: Delay 10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800" y="2819400"/>
            <a:ext cx="2743200" cy="1905000"/>
            <a:chOff x="685800" y="2426697"/>
            <a:chExt cx="2743200" cy="1905000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249680" y="3036297"/>
              <a:ext cx="807720" cy="1295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187990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5800" y="2426697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Terminal Summary Number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2819400"/>
            <a:ext cx="625684" cy="1981200"/>
            <a:chOff x="797134" y="2667000"/>
            <a:chExt cx="625684" cy="1981200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1109976" y="3276600"/>
              <a:ext cx="0" cy="1371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927096" y="305966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7134" y="2667000"/>
              <a:ext cx="62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Date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19800" y="4876800"/>
            <a:ext cx="1143000" cy="1492625"/>
            <a:chOff x="1524000" y="2359462"/>
            <a:chExt cx="1143000" cy="1492625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2095500" y="2359462"/>
              <a:ext cx="0" cy="61233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191262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6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24000" y="3205756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Sales Tax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Payable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90600" y="4876800"/>
            <a:ext cx="762000" cy="1496199"/>
            <a:chOff x="51547" y="2054662"/>
            <a:chExt cx="762000" cy="1496199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432547" y="2054662"/>
              <a:ext cx="0" cy="61424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249667" y="25146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547" y="290453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Check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Mark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58664" y="1324094"/>
            <a:ext cx="2928136" cy="718066"/>
            <a:chOff x="5755849" y="1676400"/>
            <a:chExt cx="2928136" cy="718066"/>
          </a:xfrm>
        </p:grpSpPr>
        <p:grpSp>
          <p:nvGrpSpPr>
            <p:cNvPr id="34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812716" y="16764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/>
                  <a:t>Cash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5755849" y="2028706"/>
                <a:ext cx="24688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5862989" y="2025134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/>
                <a:t>6,656.80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55849" y="2057400"/>
            <a:ext cx="2871269" cy="718066"/>
            <a:chOff x="5753034" y="2667000"/>
            <a:chExt cx="2871269" cy="718066"/>
          </a:xfrm>
        </p:grpSpPr>
        <p:grpSp>
          <p:nvGrpSpPr>
            <p:cNvPr id="40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/>
                  <a:t>Sales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/>
                <a:t>6,280.00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696200" y="4876800"/>
            <a:ext cx="762000" cy="1207532"/>
            <a:chOff x="2362200" y="1902262"/>
            <a:chExt cx="762000" cy="1207532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2743200" y="1902262"/>
              <a:ext cx="0" cy="7315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2556735" y="2359462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7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62200" y="2740462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Cash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58664" y="2819400"/>
            <a:ext cx="2871269" cy="718066"/>
            <a:chOff x="5753034" y="2667000"/>
            <a:chExt cx="2871269" cy="718066"/>
          </a:xfrm>
        </p:grpSpPr>
        <p:grpSp>
          <p:nvGrpSpPr>
            <p:cNvPr id="50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753034" y="2667000"/>
                <a:ext cx="287126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/>
                  <a:t>Sales Tax Payable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Rectangle 50"/>
            <p:cNvSpPr/>
            <p:nvPr/>
          </p:nvSpPr>
          <p:spPr>
            <a:xfrm>
              <a:off x="7356049" y="3019306"/>
              <a:ext cx="12644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 smtClean="0"/>
                <a:t>376.80</a:t>
              </a:r>
            </a:p>
          </p:txBody>
        </p:sp>
      </p:grpSp>
      <p:sp>
        <p:nvSpPr>
          <p:cNvPr id="55" name="Down Arrow 54"/>
          <p:cNvSpPr/>
          <p:nvPr/>
        </p:nvSpPr>
        <p:spPr>
          <a:xfrm flipV="1">
            <a:off x="7165615" y="24384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Up Arrow 55"/>
          <p:cNvSpPr/>
          <p:nvPr/>
        </p:nvSpPr>
        <p:spPr>
          <a:xfrm>
            <a:off x="5809255" y="1705094"/>
            <a:ext cx="274320" cy="182880"/>
          </a:xfrm>
          <a:prstGeom prst="up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Down Arrow 56"/>
          <p:cNvSpPr/>
          <p:nvPr/>
        </p:nvSpPr>
        <p:spPr>
          <a:xfrm flipV="1">
            <a:off x="7168430" y="32004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2438400" y="4876800"/>
            <a:ext cx="762000" cy="1496199"/>
            <a:chOff x="958215" y="2054662"/>
            <a:chExt cx="762000" cy="1496199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1339215" y="2054662"/>
              <a:ext cx="0" cy="61424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56335" y="25146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8215" y="2904530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Check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Mark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800600" y="4876800"/>
            <a:ext cx="762000" cy="1219200"/>
            <a:chOff x="533400" y="2054662"/>
            <a:chExt cx="762000" cy="1219200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914400" y="2054662"/>
              <a:ext cx="381000" cy="61424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5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3400" y="290453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Sales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Receipts on Account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Chapter 10_Page 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14450"/>
            <a:ext cx="8229600" cy="1819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9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1600200"/>
            <a:ext cx="4572000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dirty="0" smtClean="0"/>
              <a:t>November 4. Received cash on account from Edmonds Hospital, $2,516.80, covering S448. Receipt No. 610.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34000" y="1447800"/>
            <a:ext cx="2928136" cy="718066"/>
            <a:chOff x="5755849" y="1676400"/>
            <a:chExt cx="2928136" cy="718066"/>
          </a:xfrm>
        </p:grpSpPr>
        <p:grpSp>
          <p:nvGrpSpPr>
            <p:cNvPr id="13" name="Group 53"/>
            <p:cNvGrpSpPr/>
            <p:nvPr/>
          </p:nvGrpSpPr>
          <p:grpSpPr>
            <a:xfrm>
              <a:off x="5755849" y="1676400"/>
              <a:ext cx="2928136" cy="718066"/>
              <a:chOff x="5755849" y="1676400"/>
              <a:chExt cx="2928136" cy="71806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812716" y="1676400"/>
                <a:ext cx="28712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Cash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5755849" y="2028706"/>
                <a:ext cx="2743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127449" y="20287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5862989" y="2025134"/>
              <a:ext cx="12644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2,516.80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1185" y="2286000"/>
            <a:ext cx="2871269" cy="718066"/>
            <a:chOff x="5753034" y="2667000"/>
            <a:chExt cx="2871269" cy="718066"/>
          </a:xfrm>
        </p:grpSpPr>
        <p:grpSp>
          <p:nvGrpSpPr>
            <p:cNvPr id="19" name="Group 55"/>
            <p:cNvGrpSpPr/>
            <p:nvPr/>
          </p:nvGrpSpPr>
          <p:grpSpPr>
            <a:xfrm>
              <a:off x="5753034" y="2667000"/>
              <a:ext cx="2871269" cy="718066"/>
              <a:chOff x="5753034" y="2667000"/>
              <a:chExt cx="2871269" cy="71806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753034" y="2667000"/>
                <a:ext cx="28712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Accounts Payable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5755849" y="3019306"/>
                <a:ext cx="2743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127449" y="30193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7356049" y="3019306"/>
              <a:ext cx="1264460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2,516.80</a:t>
              </a:r>
            </a:p>
          </p:txBody>
        </p:sp>
      </p:grpSp>
      <p:sp>
        <p:nvSpPr>
          <p:cNvPr id="24" name="Down Arrow 23"/>
          <p:cNvSpPr/>
          <p:nvPr/>
        </p:nvSpPr>
        <p:spPr>
          <a:xfrm>
            <a:off x="6740951" y="2667000"/>
            <a:ext cx="365760" cy="36576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5384591" y="1828800"/>
            <a:ext cx="365760" cy="365760"/>
          </a:xfrm>
          <a:prstGeom prst="up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28800" y="4724400"/>
            <a:ext cx="2133600" cy="1447800"/>
            <a:chOff x="1066800" y="2017931"/>
            <a:chExt cx="2133600" cy="1447800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1249680" y="2017931"/>
              <a:ext cx="579120" cy="98244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7800" y="28194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Receipt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Number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000" y="4752201"/>
            <a:ext cx="949534" cy="1143000"/>
            <a:chOff x="1066800" y="2286000"/>
            <a:chExt cx="949534" cy="11430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1219200" y="2286000"/>
              <a:ext cx="533400" cy="990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1066800" y="305966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90650" y="3059668"/>
              <a:ext cx="625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Date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96000" y="4752201"/>
            <a:ext cx="2057400" cy="1143000"/>
            <a:chOff x="-533400" y="2045732"/>
            <a:chExt cx="2057400" cy="114300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1249680" y="2045732"/>
              <a:ext cx="274320" cy="92606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533400" y="28194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Received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62400" y="4724400"/>
            <a:ext cx="2362200" cy="1445657"/>
            <a:chOff x="1066800" y="2020074"/>
            <a:chExt cx="2362200" cy="1445657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1249680" y="2020074"/>
              <a:ext cx="655320" cy="951728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1066800" y="282118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47800" y="28194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Sales Invoice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Amount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6800" y="3076575"/>
            <a:ext cx="2470785" cy="1571625"/>
            <a:chOff x="729615" y="2514600"/>
            <a:chExt cx="2470785" cy="1571625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914400" y="2668905"/>
              <a:ext cx="348615" cy="141732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729615" y="25146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66800" y="25146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Customer’s Name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Cash Receipts on Account with Sales Discount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6" name="Flowchart: Delay 5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10-3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53670" y="2586320"/>
            <a:ext cx="6409765" cy="1384995"/>
            <a:chOff x="1819835" y="2777580"/>
            <a:chExt cx="6409765" cy="1384995"/>
          </a:xfrm>
        </p:grpSpPr>
        <p:sp>
          <p:nvSpPr>
            <p:cNvPr id="9" name="Rectangle 8"/>
            <p:cNvSpPr/>
            <p:nvPr/>
          </p:nvSpPr>
          <p:spPr>
            <a:xfrm>
              <a:off x="1819835" y="2777580"/>
              <a:ext cx="18288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dirty="0" smtClean="0">
                  <a:solidFill>
                    <a:srgbClr val="0070C0"/>
                  </a:solidFill>
                </a:rPr>
                <a:t>Sales</a:t>
              </a:r>
            </a:p>
            <a:p>
              <a:pPr lvl="0" algn="ctr"/>
              <a:r>
                <a:rPr lang="en-US" sz="2800" dirty="0" smtClean="0">
                  <a:solidFill>
                    <a:srgbClr val="0070C0"/>
                  </a:solidFill>
                </a:rPr>
                <a:t>Invoice</a:t>
              </a:r>
            </a:p>
            <a:p>
              <a:pPr lvl="0" algn="ctr"/>
              <a:r>
                <a:rPr lang="en-US" sz="2800" dirty="0" smtClean="0">
                  <a:solidFill>
                    <a:srgbClr val="0070C0"/>
                  </a:solidFill>
                </a:rPr>
                <a:t>Amount 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0317" y="2777580"/>
              <a:ext cx="1828800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</a:rPr>
                <a:t> Sales</a:t>
              </a:r>
              <a:br>
                <a:rPr lang="en-US" sz="2800" dirty="0" smtClean="0">
                  <a:solidFill>
                    <a:srgbClr val="0070C0"/>
                  </a:solidFill>
                </a:rPr>
              </a:br>
              <a:r>
                <a:rPr lang="en-US" sz="2800" dirty="0" smtClean="0">
                  <a:solidFill>
                    <a:srgbClr val="0070C0"/>
                  </a:solidFill>
                </a:rPr>
                <a:t>Discount</a:t>
              </a:r>
              <a:br>
                <a:rPr lang="en-US" sz="2800" dirty="0" smtClean="0">
                  <a:solidFill>
                    <a:srgbClr val="0070C0"/>
                  </a:solidFill>
                </a:rPr>
              </a:br>
              <a:r>
                <a:rPr lang="en-US" sz="2800" dirty="0" smtClean="0">
                  <a:solidFill>
                    <a:srgbClr val="0070C0"/>
                  </a:solidFill>
                </a:rPr>
                <a:t>Rate 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2777580"/>
              <a:ext cx="1828800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</a:rPr>
                <a:t/>
              </a:r>
              <a:br>
                <a:rPr lang="en-US" sz="2800" dirty="0" smtClean="0">
                  <a:solidFill>
                    <a:srgbClr val="0070C0"/>
                  </a:solidFill>
                </a:rPr>
              </a:br>
              <a:r>
                <a:rPr lang="en-US" sz="2800" dirty="0" smtClean="0">
                  <a:solidFill>
                    <a:srgbClr val="0070C0"/>
                  </a:solidFill>
                </a:rPr>
                <a:t>Sales</a:t>
              </a:r>
              <a:br>
                <a:rPr lang="en-US" sz="2800" dirty="0" smtClean="0">
                  <a:solidFill>
                    <a:srgbClr val="0070C0"/>
                  </a:solidFill>
                </a:rPr>
              </a:br>
              <a:r>
                <a:rPr lang="en-US" sz="2800" dirty="0" smtClean="0">
                  <a:solidFill>
                    <a:srgbClr val="0070C0"/>
                  </a:solidFill>
                </a:rPr>
                <a:t>Discount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0876" y="3208467"/>
              <a:ext cx="4572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</a:rPr>
                <a:t>×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41358" y="3208467"/>
              <a:ext cx="4572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800" dirty="0" smtClean="0">
                  <a:solidFill>
                    <a:srgbClr val="0070C0"/>
                  </a:solidFill>
                </a:rPr>
                <a:t>= 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3966" y="4191000"/>
            <a:ext cx="6438434" cy="523220"/>
            <a:chOff x="1333966" y="4191000"/>
            <a:chExt cx="6438434" cy="523220"/>
          </a:xfrm>
        </p:grpSpPr>
        <p:sp>
          <p:nvSpPr>
            <p:cNvPr id="21" name="Rectangle 20"/>
            <p:cNvSpPr/>
            <p:nvPr/>
          </p:nvSpPr>
          <p:spPr>
            <a:xfrm>
              <a:off x="1447800" y="4240305"/>
              <a:ext cx="5943600" cy="4572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3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3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33966" y="4191000"/>
              <a:ext cx="6438434" cy="523220"/>
              <a:chOff x="1800132" y="5094779"/>
              <a:chExt cx="6339189" cy="52322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800132" y="5094779"/>
                <a:ext cx="18288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prstClr val="black"/>
                    </a:solidFill>
                  </a:rPr>
                  <a:t>$1,450.00 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055326" y="5094779"/>
                <a:ext cx="18288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prstClr val="black"/>
                    </a:solidFill>
                  </a:rPr>
                  <a:t>2% 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310521" y="5094779"/>
                <a:ext cx="1828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prstClr val="black"/>
                    </a:solidFill>
                  </a:rPr>
                  <a:t>$29.00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613529" y="5094779"/>
                <a:ext cx="4572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prstClr val="black"/>
                    </a:solidFill>
                  </a:rPr>
                  <a:t>×</a:t>
                </a:r>
                <a:endParaRPr lang="en-US" sz="20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68723" y="5094779"/>
                <a:ext cx="4572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= </a:t>
                </a:r>
                <a:endParaRPr lang="en-US" sz="2000" dirty="0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602</Words>
  <Application>Microsoft Office PowerPoint</Application>
  <PresentationFormat>On-screen Show (4:3)</PresentationFormat>
  <Paragraphs>138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Slide 1</vt:lpstr>
      <vt:lpstr>Processing Sales Transactions</vt:lpstr>
      <vt:lpstr>Terminal Summary</vt:lpstr>
      <vt:lpstr>Processing Credit Cards</vt:lpstr>
      <vt:lpstr>Batch Report</vt:lpstr>
      <vt:lpstr>Cash Receipts Journal</vt:lpstr>
      <vt:lpstr>Cash and Credit Card Sales</vt:lpstr>
      <vt:lpstr>Cash Receipts on Account</vt:lpstr>
      <vt:lpstr>Calculating Cash Receipts on Account with Sales Discount</vt:lpstr>
      <vt:lpstr>Journalizing Cash Receipts on Account with Sales Discounts</vt:lpstr>
      <vt:lpstr>Lesson 10-3 Audit Your Understanding</vt:lpstr>
      <vt:lpstr>Lesson 10-3 Audit Your Understanding</vt:lpstr>
      <vt:lpstr>Lesson 10-3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McLaughlin</cp:lastModifiedBy>
  <cp:revision>262</cp:revision>
  <dcterms:created xsi:type="dcterms:W3CDTF">2012-07-02T15:51:50Z</dcterms:created>
  <dcterms:modified xsi:type="dcterms:W3CDTF">2012-12-21T22:13:09Z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