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0"/>
  </p:notesMasterIdLst>
  <p:sldIdLst>
    <p:sldId id="351" r:id="rId2"/>
    <p:sldId id="372" r:id="rId3"/>
    <p:sldId id="363" r:id="rId4"/>
    <p:sldId id="370" r:id="rId5"/>
    <p:sldId id="364" r:id="rId6"/>
    <p:sldId id="343" r:id="rId7"/>
    <p:sldId id="344" r:id="rId8"/>
    <p:sldId id="34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3300"/>
    <a:srgbClr val="00B0F0"/>
    <a:srgbClr val="B6D5AB"/>
    <a:srgbClr val="EA0000"/>
    <a:srgbClr val="77933C"/>
    <a:srgbClr val="FF0000"/>
    <a:srgbClr val="73BEF1"/>
    <a:srgbClr val="1376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it-IT" sz="2400" b="1" dirty="0" smtClean="0"/>
              <a:t>LO</a:t>
            </a:r>
            <a:r>
              <a:rPr lang="it-IT" sz="2400" b="1" dirty="0" smtClean="0">
                <a:solidFill>
                  <a:srgbClr val="FF0000"/>
                </a:solidFill>
              </a:rPr>
              <a:t>6</a:t>
            </a:r>
            <a:r>
              <a:rPr lang="it-IT" sz="2400" dirty="0" smtClean="0"/>
              <a:t> 	Prepare a payroll register.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r>
              <a:rPr lang="en-US" sz="2400" dirty="0" smtClean="0"/>
              <a:t> 	Prepare employee earnings records.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r="705" b="292"/>
          <a:stretch>
            <a:fillRect/>
          </a:stretch>
        </p:blipFill>
        <p:spPr bwMode="auto">
          <a:xfrm>
            <a:off x="0" y="0"/>
            <a:ext cx="9144000" cy="22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Register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payroll register </a:t>
            </a:r>
            <a:r>
              <a:rPr lang="en-US" dirty="0" smtClean="0"/>
              <a:t>summarizes the earnings, deductions, and net pay of all employees for one pay period.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LO6</a:t>
            </a:r>
            <a:endParaRPr lang="en-US" dirty="0"/>
          </a:p>
        </p:txBody>
      </p:sp>
      <p:grpSp>
        <p:nvGrpSpPr>
          <p:cNvPr id="5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12-3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 12_Page 358.jpg"/>
          <p:cNvPicPr>
            <a:picLocks noChangeAspect="1"/>
          </p:cNvPicPr>
          <p:nvPr/>
        </p:nvPicPr>
        <p:blipFill>
          <a:blip r:embed="rId2" cstate="print"/>
          <a:srcRect b="10156"/>
          <a:stretch>
            <a:fillRect/>
          </a:stretch>
        </p:blipFill>
        <p:spPr>
          <a:xfrm>
            <a:off x="685800" y="2276821"/>
            <a:ext cx="7772400" cy="28285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Register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LO6</a:t>
            </a:r>
            <a:endParaRPr lang="en-US" dirty="0"/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12-3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200" y="1320225"/>
            <a:ext cx="2133600" cy="1346775"/>
            <a:chOff x="304800" y="1320225"/>
            <a:chExt cx="2133600" cy="1346775"/>
          </a:xfrm>
        </p:grpSpPr>
        <p:sp>
          <p:nvSpPr>
            <p:cNvPr id="11" name="Rectangle 10"/>
            <p:cNvSpPr/>
            <p:nvPr/>
          </p:nvSpPr>
          <p:spPr>
            <a:xfrm>
              <a:off x="304800" y="1320225"/>
              <a:ext cx="10588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Pay Period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Date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1328" y="1905000"/>
              <a:ext cx="1787072" cy="762000"/>
              <a:chOff x="885825" y="1905000"/>
              <a:chExt cx="1787072" cy="76200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1066800" y="2057400"/>
                <a:ext cx="1606097" cy="609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  <a:endParaRPr lang="en-US" b="1" dirty="0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313662" y="1566446"/>
            <a:ext cx="2267738" cy="2014954"/>
            <a:chOff x="1371600" y="1566446"/>
            <a:chExt cx="2267738" cy="2014954"/>
          </a:xfrm>
        </p:grpSpPr>
        <p:sp>
          <p:nvSpPr>
            <p:cNvPr id="15" name="Rectangle 14"/>
            <p:cNvSpPr/>
            <p:nvPr/>
          </p:nvSpPr>
          <p:spPr>
            <a:xfrm>
              <a:off x="1371600" y="1566446"/>
              <a:ext cx="8897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Earnings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33617" y="1905000"/>
              <a:ext cx="2005721" cy="1676400"/>
              <a:chOff x="885825" y="1905000"/>
              <a:chExt cx="2005721" cy="16764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1066800" y="2057400"/>
                <a:ext cx="1824746" cy="15240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  <a:endParaRPr lang="en-US" b="1" dirty="0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2382103" y="1320225"/>
            <a:ext cx="2494697" cy="2337375"/>
            <a:chOff x="2362200" y="1320225"/>
            <a:chExt cx="2494697" cy="2337375"/>
          </a:xfrm>
        </p:grpSpPr>
        <p:sp>
          <p:nvSpPr>
            <p:cNvPr id="16" name="Rectangle 15"/>
            <p:cNvSpPr/>
            <p:nvPr/>
          </p:nvSpPr>
          <p:spPr>
            <a:xfrm>
              <a:off x="2362200" y="1320225"/>
              <a:ext cx="11701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Social 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Security Tax</a:t>
              </a:r>
              <a:endParaRPr lang="en-US" sz="16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764416" y="1905000"/>
              <a:ext cx="2092481" cy="1752600"/>
              <a:chOff x="885825" y="1905000"/>
              <a:chExt cx="2092481" cy="17526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1066800" y="2057400"/>
                <a:ext cx="1911506" cy="1600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  <a:endParaRPr lang="en-US" b="1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730941" y="1320225"/>
            <a:ext cx="1679259" cy="2337375"/>
            <a:chOff x="3429000" y="1320225"/>
            <a:chExt cx="1679259" cy="2337375"/>
          </a:xfrm>
        </p:grpSpPr>
        <p:sp>
          <p:nvSpPr>
            <p:cNvPr id="17" name="Rectangle 16"/>
            <p:cNvSpPr/>
            <p:nvPr/>
          </p:nvSpPr>
          <p:spPr>
            <a:xfrm>
              <a:off x="3429000" y="1320225"/>
              <a:ext cx="9705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Medicare</a:t>
              </a:r>
            </a:p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Tax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31381" y="1905000"/>
              <a:ext cx="1376878" cy="1752600"/>
              <a:chOff x="885825" y="1905000"/>
              <a:chExt cx="1376878" cy="175260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1066800" y="2057400"/>
                <a:ext cx="1195903" cy="1600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  <a:endParaRPr lang="en-US" b="1" dirty="0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880109" y="1320225"/>
            <a:ext cx="1139691" cy="2354520"/>
            <a:chOff x="4953000" y="1320225"/>
            <a:chExt cx="1139691" cy="2354520"/>
          </a:xfrm>
        </p:grpSpPr>
        <p:sp>
          <p:nvSpPr>
            <p:cNvPr id="20" name="Rectangle 19"/>
            <p:cNvSpPr/>
            <p:nvPr/>
          </p:nvSpPr>
          <p:spPr>
            <a:xfrm>
              <a:off x="4953000" y="1320225"/>
              <a:ext cx="9931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Health</a:t>
              </a:r>
            </a:p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Insurance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266698" y="1905000"/>
              <a:ext cx="825993" cy="1769745"/>
              <a:chOff x="885825" y="1905000"/>
              <a:chExt cx="825993" cy="1769745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1066800" y="2028825"/>
                <a:ext cx="645018" cy="16459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  <a:endParaRPr lang="en-US" b="1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6051912" y="1320225"/>
            <a:ext cx="1122743" cy="2337375"/>
            <a:chOff x="6324600" y="1320225"/>
            <a:chExt cx="1122743" cy="2337375"/>
          </a:xfrm>
        </p:grpSpPr>
        <p:sp>
          <p:nvSpPr>
            <p:cNvPr id="21" name="Rectangle 20"/>
            <p:cNvSpPr/>
            <p:nvPr/>
          </p:nvSpPr>
          <p:spPr>
            <a:xfrm>
              <a:off x="6324600" y="1320225"/>
              <a:ext cx="11227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Retirement</a:t>
              </a:r>
            </a:p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Plan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703091" y="1905000"/>
              <a:ext cx="365760" cy="1752600"/>
              <a:chOff x="885825" y="1905000"/>
              <a:chExt cx="365760" cy="17526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1066800" y="2057400"/>
                <a:ext cx="18022" cy="1600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9</a:t>
                </a:r>
                <a:endParaRPr lang="en-US" b="1" dirty="0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353300" y="1320225"/>
            <a:ext cx="913520" cy="1346775"/>
            <a:chOff x="7353300" y="1320225"/>
            <a:chExt cx="913520" cy="1346775"/>
          </a:xfrm>
        </p:grpSpPr>
        <p:sp>
          <p:nvSpPr>
            <p:cNvPr id="18" name="Rectangle 17"/>
            <p:cNvSpPr/>
            <p:nvPr/>
          </p:nvSpPr>
          <p:spPr>
            <a:xfrm>
              <a:off x="7353300" y="1320225"/>
              <a:ext cx="9135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Payment</a:t>
              </a:r>
            </a:p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Date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20000" y="1905000"/>
              <a:ext cx="372940" cy="762000"/>
              <a:chOff x="878645" y="1905000"/>
              <a:chExt cx="372940" cy="76200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878645" y="2057400"/>
                <a:ext cx="188155" cy="609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  <a:endParaRPr lang="en-US" b="1" dirty="0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1335417" y="3733800"/>
            <a:ext cx="1331583" cy="2489775"/>
            <a:chOff x="1335417" y="3733800"/>
            <a:chExt cx="1331583" cy="2489775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1828800" y="3733800"/>
              <a:ext cx="152401" cy="1676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 flipV="1">
              <a:off x="1439777" y="3733800"/>
              <a:ext cx="389023" cy="1676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1335417" y="3733800"/>
              <a:ext cx="1331583" cy="2489775"/>
              <a:chOff x="0" y="3733800"/>
              <a:chExt cx="1331583" cy="2489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5638800"/>
                <a:ext cx="13315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Employee</a:t>
                </a:r>
                <a:br>
                  <a:rPr lang="en-US" sz="1600" dirty="0" smtClean="0">
                    <a:solidFill>
                      <a:srgbClr val="0070C0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Personal Data</a:t>
                </a:r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320431" y="3733800"/>
                <a:ext cx="477752" cy="1889760"/>
                <a:chOff x="885825" y="381000"/>
                <a:chExt cx="477752" cy="1889760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1066800" y="381000"/>
                  <a:ext cx="296777" cy="16764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/>
                <p:cNvSpPr/>
                <p:nvPr/>
              </p:nvSpPr>
              <p:spPr>
                <a:xfrm>
                  <a:off x="885825" y="1905000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3</a:t>
                  </a:r>
                  <a:endParaRPr lang="en-US" b="1" dirty="0"/>
                </a:p>
              </p:txBody>
            </p:sp>
          </p:grpSp>
        </p:grpSp>
      </p:grpSp>
      <p:grpSp>
        <p:nvGrpSpPr>
          <p:cNvPr id="65" name="Group 64"/>
          <p:cNvGrpSpPr/>
          <p:nvPr/>
        </p:nvGrpSpPr>
        <p:grpSpPr>
          <a:xfrm>
            <a:off x="2750507" y="3733800"/>
            <a:ext cx="1592893" cy="2489775"/>
            <a:chOff x="3019425" y="3733800"/>
            <a:chExt cx="1592893" cy="2489775"/>
          </a:xfrm>
        </p:grpSpPr>
        <p:sp>
          <p:nvSpPr>
            <p:cNvPr id="19" name="Rectangle 18"/>
            <p:cNvSpPr/>
            <p:nvPr/>
          </p:nvSpPr>
          <p:spPr>
            <a:xfrm>
              <a:off x="3019425" y="5638800"/>
              <a:ext cx="11171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Federal</a:t>
              </a:r>
            </a:p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Income Tax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395127" y="3733800"/>
              <a:ext cx="1217191" cy="1889760"/>
              <a:chOff x="885825" y="381000"/>
              <a:chExt cx="1217191" cy="1889760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1066800" y="381000"/>
                <a:ext cx="1036216" cy="1676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  <a:endParaRPr lang="en-US" b="1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51179" y="4953000"/>
            <a:ext cx="1210909" cy="1270575"/>
            <a:chOff x="4267200" y="4953000"/>
            <a:chExt cx="1210909" cy="1270575"/>
          </a:xfrm>
        </p:grpSpPr>
        <p:sp>
          <p:nvSpPr>
            <p:cNvPr id="12" name="Rectangle 11"/>
            <p:cNvSpPr/>
            <p:nvPr/>
          </p:nvSpPr>
          <p:spPr>
            <a:xfrm>
              <a:off x="4267200" y="5638800"/>
              <a:ext cx="12109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Total, Prove,</a:t>
              </a:r>
            </a:p>
            <a:p>
              <a:r>
                <a:rPr lang="en-US" sz="1600" dirty="0" smtClean="0">
                  <a:solidFill>
                    <a:srgbClr val="0070C0"/>
                  </a:solidFill>
                </a:rPr>
                <a:t>and Rule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689774" y="4953000"/>
              <a:ext cx="365760" cy="670560"/>
              <a:chOff x="885825" y="1600200"/>
              <a:chExt cx="365760" cy="670560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V="1">
                <a:off x="1066800" y="1600200"/>
                <a:ext cx="0" cy="457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12</a:t>
                </a:r>
                <a:endParaRPr lang="en-US" b="1" dirty="0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949418" y="3733800"/>
            <a:ext cx="822982" cy="2243554"/>
            <a:chOff x="6641822" y="3733800"/>
            <a:chExt cx="822982" cy="2243554"/>
          </a:xfrm>
        </p:grpSpPr>
        <p:sp>
          <p:nvSpPr>
            <p:cNvPr id="13" name="Rectangle 12"/>
            <p:cNvSpPr/>
            <p:nvPr/>
          </p:nvSpPr>
          <p:spPr>
            <a:xfrm>
              <a:off x="6641822" y="5638800"/>
              <a:ext cx="8229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Net Pay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870433" y="3733800"/>
              <a:ext cx="365771" cy="1889760"/>
              <a:chOff x="885825" y="381000"/>
              <a:chExt cx="365771" cy="1889760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V="1">
                <a:off x="1066800" y="381000"/>
                <a:ext cx="184796" cy="1676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11</a:t>
                </a:r>
                <a:endParaRPr lang="en-US" b="1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738679" y="3733800"/>
            <a:ext cx="1347921" cy="2489775"/>
            <a:chOff x="5562600" y="3733800"/>
            <a:chExt cx="1347921" cy="2489775"/>
          </a:xfrm>
        </p:grpSpPr>
        <p:sp>
          <p:nvSpPr>
            <p:cNvPr id="22" name="Rectangle 21"/>
            <p:cNvSpPr/>
            <p:nvPr/>
          </p:nvSpPr>
          <p:spPr>
            <a:xfrm>
              <a:off x="5562600" y="5638800"/>
              <a:ext cx="11272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Total</a:t>
              </a:r>
            </a:p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Deductions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943336" y="3733800"/>
              <a:ext cx="967185" cy="1889760"/>
              <a:chOff x="885825" y="381000"/>
              <a:chExt cx="967185" cy="188976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1066800" y="381000"/>
                <a:ext cx="786210" cy="1676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10</a:t>
                </a:r>
                <a:endParaRPr lang="en-US" b="1" dirty="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8044649" y="3733800"/>
            <a:ext cx="870751" cy="2489775"/>
            <a:chOff x="7362825" y="3733800"/>
            <a:chExt cx="870751" cy="2489775"/>
          </a:xfrm>
        </p:grpSpPr>
        <p:sp>
          <p:nvSpPr>
            <p:cNvPr id="23" name="Rectangle 22"/>
            <p:cNvSpPr/>
            <p:nvPr/>
          </p:nvSpPr>
          <p:spPr>
            <a:xfrm>
              <a:off x="7362825" y="5638800"/>
              <a:ext cx="8707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Check</a:t>
              </a:r>
            </a:p>
            <a:p>
              <a:pPr lvl="0"/>
              <a:r>
                <a:rPr lang="en-US" sz="1600" dirty="0" smtClean="0">
                  <a:solidFill>
                    <a:srgbClr val="0070C0"/>
                  </a:solidFill>
                </a:rPr>
                <a:t>Number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595402" y="3733800"/>
              <a:ext cx="385678" cy="1889760"/>
              <a:chOff x="865907" y="381000"/>
              <a:chExt cx="385678" cy="188976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865907" y="381000"/>
                <a:ext cx="180974" cy="1752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885825" y="1905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13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Earnings Records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business form used to record details of an employee’s earnings and deductions is called an </a:t>
            </a:r>
            <a:r>
              <a:rPr lang="en-US" b="1" dirty="0" smtClean="0">
                <a:solidFill>
                  <a:srgbClr val="0070C0"/>
                </a:solidFill>
              </a:rPr>
              <a:t>employee earnings record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12-3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hapter 12_Page 36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438380"/>
            <a:ext cx="5943600" cy="2752870"/>
          </a:xfrm>
          <a:prstGeom prst="rect">
            <a:avLst/>
          </a:prstGeom>
        </p:spPr>
      </p:pic>
      <p:pic>
        <p:nvPicPr>
          <p:cNvPr id="43" name="Picture 42" descr="Chapter 12_Page 36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24005"/>
            <a:ext cx="5943600" cy="1249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Employee Earnings Records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10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12-3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9400" y="3635800"/>
            <a:ext cx="2057400" cy="905720"/>
            <a:chOff x="3063240" y="3261896"/>
            <a:chExt cx="2057400" cy="905720"/>
          </a:xfrm>
        </p:grpSpPr>
        <p:sp>
          <p:nvSpPr>
            <p:cNvPr id="14" name="TextBox 13"/>
            <p:cNvSpPr txBox="1"/>
            <p:nvPr/>
          </p:nvSpPr>
          <p:spPr>
            <a:xfrm>
              <a:off x="3672840" y="3261896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Beginning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Accumulated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Earnings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063240" y="3436096"/>
              <a:ext cx="457200" cy="7315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383280" y="327660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72200" y="2895600"/>
            <a:ext cx="2819400" cy="685800"/>
            <a:chOff x="522814" y="3035439"/>
            <a:chExt cx="2819400" cy="68580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22814" y="3212068"/>
              <a:ext cx="731520" cy="509171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132414" y="3059668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63630" y="3035439"/>
              <a:ext cx="1978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Last Day of Quarter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71601" y="1905000"/>
            <a:ext cx="1981199" cy="3657600"/>
            <a:chOff x="2971801" y="2022277"/>
            <a:chExt cx="1981199" cy="3657600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971801" y="2022277"/>
              <a:ext cx="1142999" cy="3657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611880" y="3071932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6200" y="3012877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Pay 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Period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" y="2895600"/>
            <a:ext cx="1752600" cy="1219200"/>
            <a:chOff x="760095" y="2486025"/>
            <a:chExt cx="1752600" cy="1219200"/>
          </a:xfrm>
        </p:grpSpPr>
        <p:cxnSp>
          <p:nvCxnSpPr>
            <p:cNvPr id="30" name="Straight Arrow Connector 29"/>
            <p:cNvCxnSpPr>
              <a:endCxn id="46" idx="1"/>
            </p:cNvCxnSpPr>
            <p:nvPr/>
          </p:nvCxnSpPr>
          <p:spPr>
            <a:xfrm>
              <a:off x="914400" y="2668906"/>
              <a:ext cx="683895" cy="1036319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760095" y="251460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4895" y="2486025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Employee 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Personal Data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42760" y="5188803"/>
            <a:ext cx="2301240" cy="830997"/>
            <a:chOff x="2301240" y="1250632"/>
            <a:chExt cx="2301240" cy="830997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2301240" y="1654909"/>
              <a:ext cx="54864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2773680" y="1502509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6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71800" y="1250632"/>
              <a:ext cx="16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Updated Accumulated Earnings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24600" y="6062246"/>
            <a:ext cx="2514600" cy="338554"/>
            <a:chOff x="457200" y="2809875"/>
            <a:chExt cx="2514600" cy="338554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457200" y="2843630"/>
              <a:ext cx="762000" cy="152399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066800" y="2867561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7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1600" y="2809875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Total and Prove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6" name="Left Bracket 45"/>
          <p:cNvSpPr/>
          <p:nvPr/>
        </p:nvSpPr>
        <p:spPr>
          <a:xfrm>
            <a:off x="914400" y="3810000"/>
            <a:ext cx="228600" cy="609600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47725" y="5486400"/>
            <a:ext cx="6035040" cy="228600"/>
          </a:xfrm>
          <a:prstGeom prst="rect">
            <a:avLst/>
          </a:prstGeom>
          <a:solidFill>
            <a:srgbClr val="FF33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33600" y="2590801"/>
            <a:ext cx="4495800" cy="2926079"/>
            <a:chOff x="2133600" y="2590801"/>
            <a:chExt cx="4495800" cy="2926079"/>
          </a:xfrm>
        </p:grpSpPr>
        <p:grpSp>
          <p:nvGrpSpPr>
            <p:cNvPr id="21" name="Group 20"/>
            <p:cNvGrpSpPr/>
            <p:nvPr/>
          </p:nvGrpSpPr>
          <p:grpSpPr>
            <a:xfrm>
              <a:off x="3429000" y="2819400"/>
              <a:ext cx="3200400" cy="2697480"/>
              <a:chOff x="1066800" y="2714625"/>
              <a:chExt cx="3200400" cy="269748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1219200" y="2714625"/>
                <a:ext cx="0" cy="269748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1066800" y="2821186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95400" y="2790825"/>
                <a:ext cx="2971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Earnings, Deductions,</a:t>
                </a:r>
                <a:br>
                  <a:rPr lang="en-US" sz="1600" dirty="0" smtClean="0">
                    <a:solidFill>
                      <a:srgbClr val="0070C0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Net Pay</a:t>
                </a:r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9" name="Left Bracket 48"/>
            <p:cNvSpPr/>
            <p:nvPr/>
          </p:nvSpPr>
          <p:spPr>
            <a:xfrm rot="16200000">
              <a:off x="4213860" y="510541"/>
              <a:ext cx="228600" cy="4389120"/>
            </a:xfrm>
            <a:prstGeom prst="lef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MyriadPro-Regular"/>
              </a:rPr>
              <a:t>	What does the payroll register summarize?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514600"/>
            <a:ext cx="7315200" cy="274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Times New Roman"/>
                <a:cs typeface="MyriadPro-Regular"/>
              </a:rPr>
              <a:t>The payroll register summarizes the payroll for one pay period and shows total earnings, payroll withholdings, and net pay for all employees.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12-3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MyriadPro-Regular"/>
              </a:rPr>
              <a:t>	How is net pay calculated?</a:t>
            </a:r>
            <a:endParaRPr lang="en-US" sz="2800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514600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Times New Roman"/>
                <a:cs typeface="MyriadPro-Regular"/>
              </a:rPr>
              <a:t>By subtracting total deductions from total earnings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12-3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MyriadPro-Regular"/>
              </a:rPr>
              <a:t>	Why do companies complete employee earnings records?</a:t>
            </a:r>
            <a:endParaRPr lang="en-US" sz="2800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971800"/>
            <a:ext cx="7315200" cy="31543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dirty="0" smtClean="0">
                <a:ea typeface="Times New Roman"/>
                <a:cs typeface="MyriadPro-Regular"/>
              </a:rPr>
              <a:t>Because a business must send quarterly and annual reports to federal and state governments showing employee taxable earnings and taxes withheld from employee earnings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12-3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239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Slide 1</vt:lpstr>
      <vt:lpstr>Payroll Register</vt:lpstr>
      <vt:lpstr>Payroll Register</vt:lpstr>
      <vt:lpstr>Employee Earnings Records</vt:lpstr>
      <vt:lpstr>Employee Earnings Records</vt:lpstr>
      <vt:lpstr>Lesson 12-3 Audit Your Understanding</vt:lpstr>
      <vt:lpstr>Lesson 12-3 Audit Your Understanding</vt:lpstr>
      <vt:lpstr>Lesson 12-3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McLaughlin</cp:lastModifiedBy>
  <cp:revision>292</cp:revision>
  <dcterms:created xsi:type="dcterms:W3CDTF">2012-07-02T15:51:50Z</dcterms:created>
  <dcterms:modified xsi:type="dcterms:W3CDTF">2012-12-29T00:28:13Z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