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docProps/custom.xml" ContentType="application/vnd.openxmlformats-officedocument.custom-properties+xml"/>
  <Override PartName="/ppt/commentAuthors.xml" ContentType="application/vnd.openxmlformats-officedocument.presentationml.commentAuthors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6" r:id="rId1"/>
  </p:sldMasterIdLst>
  <p:notesMasterIdLst>
    <p:notesMasterId r:id="rId10"/>
  </p:notesMasterIdLst>
  <p:sldIdLst>
    <p:sldId id="351" r:id="rId2"/>
    <p:sldId id="372" r:id="rId3"/>
    <p:sldId id="363" r:id="rId4"/>
    <p:sldId id="370" r:id="rId5"/>
    <p:sldId id="364" r:id="rId6"/>
    <p:sldId id="343" r:id="rId7"/>
    <p:sldId id="344" r:id="rId8"/>
    <p:sldId id="345" r:id="rId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CL User" initials="CU" lastIdx="1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CC0000"/>
    <a:srgbClr val="FF3300"/>
    <a:srgbClr val="00B0F0"/>
    <a:srgbClr val="B6D5AB"/>
    <a:srgbClr val="EA0000"/>
    <a:srgbClr val="77933C"/>
    <a:srgbClr val="FF0000"/>
    <a:srgbClr val="73BEF1"/>
    <a:srgbClr val="1376B9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69CF1AB2-1976-4502-BF36-3FF5EA218861}" styleName="Medium Style 4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15622" autoAdjust="0"/>
    <p:restoredTop sz="94686" autoAdjust="0"/>
  </p:normalViewPr>
  <p:slideViewPr>
    <p:cSldViewPr>
      <p:cViewPr varScale="1">
        <p:scale>
          <a:sx n="85" d="100"/>
          <a:sy n="85" d="100"/>
        </p:scale>
        <p:origin x="-2021" y="-77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7368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commentAuthors" Target="commentAuthors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0B02248-3E8E-4013-A492-EE2D20E1DA6B}" type="datetimeFigureOut">
              <a:rPr lang="en-US" smtClean="0"/>
              <a:pPr/>
              <a:t>12/28/2012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C4F03EE-1FBA-4CD6-A9B1-250AC4FFD3B6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5"/>
            <a:ext cx="75438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 smtClean="0"/>
              <a:t>SLIDE </a:t>
            </a:r>
            <a:fld id="{FCD2455E-EC1D-45EA-B6B2-90AB88848CFD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>
    <p:wipe dir="r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82880"/>
            <a:ext cx="7772400" cy="1143000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 smtClean="0"/>
              <a:t>SLIDE </a:t>
            </a:r>
            <a:fld id="{FCD2455E-EC1D-45EA-B6B2-90AB88848CFD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>
    <p:wipe dir="r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 smtClean="0"/>
              <a:t>SLIDE </a:t>
            </a:r>
            <a:fld id="{FCD2455E-EC1D-45EA-B6B2-90AB88848CFD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>
    <p:wipe dir="r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82880"/>
            <a:ext cx="77724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9624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4400" y="1600200"/>
            <a:ext cx="39624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 smtClean="0"/>
              <a:t>SLIDE </a:t>
            </a:r>
            <a:fld id="{FCD2455E-EC1D-45EA-B6B2-90AB88848CFD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>
    <p:wipe dir="r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82880"/>
            <a:ext cx="77724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1" y="1535113"/>
            <a:ext cx="3962399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1" y="2174875"/>
            <a:ext cx="3962399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24400" y="1535113"/>
            <a:ext cx="396240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24400" y="2174875"/>
            <a:ext cx="39624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 smtClean="0"/>
              <a:t>SLIDE </a:t>
            </a:r>
            <a:fld id="{FCD2455E-EC1D-45EA-B6B2-90AB88848CFD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>
    <p:wipe dir="r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82880"/>
            <a:ext cx="7772400" cy="1143000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 smtClean="0"/>
              <a:t>SLIDE </a:t>
            </a:r>
            <a:fld id="{FCD2455E-EC1D-45EA-B6B2-90AB88848CFD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>
    <p:wipe dir="r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 smtClean="0"/>
              <a:t>SLIDE </a:t>
            </a:r>
            <a:fld id="{FCD2455E-EC1D-45EA-B6B2-90AB88848CFD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>
    <p:wipe dir="r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182880"/>
            <a:ext cx="7772400" cy="11430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Wave 6"/>
          <p:cNvSpPr/>
          <p:nvPr/>
        </p:nvSpPr>
        <p:spPr>
          <a:xfrm>
            <a:off x="0" y="6400800"/>
            <a:ext cx="9144000" cy="457200"/>
          </a:xfrm>
          <a:prstGeom prst="wave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dirty="0" smtClean="0">
                <a:solidFill>
                  <a:schemeClr val="accent1"/>
                </a:solidFill>
              </a:rPr>
              <a:t>© 2014 Cengage Learning. All Rights Reserved.</a:t>
            </a:r>
            <a:endParaRPr lang="en-US" sz="1000" dirty="0">
              <a:solidFill>
                <a:schemeClr val="accent1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132320" y="6583680"/>
            <a:ext cx="1828800" cy="274320"/>
          </a:xfrm>
          <a:prstGeom prst="rect">
            <a:avLst/>
          </a:prstGeom>
          <a:solidFill>
            <a:schemeClr val="tx1"/>
          </a:solidFill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SLIDE </a:t>
            </a:r>
            <a:fld id="{FCD2455E-EC1D-45EA-B6B2-90AB88848CFD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2" name="Straight Connector 11"/>
          <p:cNvCxnSpPr/>
          <p:nvPr/>
        </p:nvCxnSpPr>
        <p:spPr>
          <a:xfrm>
            <a:off x="0" y="1325880"/>
            <a:ext cx="8686800" cy="0"/>
          </a:xfrm>
          <a:prstGeom prst="line">
            <a:avLst/>
          </a:prstGeom>
          <a:ln w="38100">
            <a:solidFill>
              <a:srgbClr val="AAD24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7" r:id="rId1"/>
    <p:sldLayoutId id="2147483658" r:id="rId2"/>
    <p:sldLayoutId id="2147483659" r:id="rId3"/>
    <p:sldLayoutId id="2147483660" r:id="rId4"/>
    <p:sldLayoutId id="2147483661" r:id="rId5"/>
    <p:sldLayoutId id="2147483662" r:id="rId6"/>
    <p:sldLayoutId id="2147483663" r:id="rId7"/>
  </p:sldLayoutIdLst>
  <p:transition>
    <p:wipe dir="r"/>
  </p:transition>
  <p:hf hdr="0" ftr="0" dt="0"/>
  <p:txStyles>
    <p:titleStyle>
      <a:lvl1pPr algn="l" defTabSz="914400" rtl="0" eaLnBrk="1" latinLnBrk="0" hangingPunct="1">
        <a:spcBef>
          <a:spcPct val="0"/>
        </a:spcBef>
        <a:buNone/>
        <a:defRPr sz="3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Clr>
          <a:srgbClr val="FF0000"/>
        </a:buClr>
        <a:buFont typeface="Calibri" pitchFamily="34" charset="0"/>
        <a:buChar char="●"/>
        <a:defRPr lang="en-US" sz="3200" kern="1200" dirty="0" smtClean="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Clr>
          <a:schemeClr val="tx2"/>
        </a:buClr>
        <a:buFont typeface="Calibri" pitchFamily="34" charset="0"/>
        <a:buChar char="●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Clr>
          <a:schemeClr val="tx1"/>
        </a:buClr>
        <a:buFont typeface="Calibri" pitchFamily="34" charset="0"/>
        <a:buChar char="●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Clr>
          <a:schemeClr val="tx1"/>
        </a:buClr>
        <a:buFont typeface="Calibri" pitchFamily="34" charset="0"/>
        <a:buChar char="●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Clr>
          <a:schemeClr val="tx1"/>
        </a:buClr>
        <a:buFont typeface="Calibri" pitchFamily="34" charset="0"/>
        <a:buChar char="●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0" y="1600200"/>
            <a:ext cx="914400" cy="525780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en-US" sz="2800" dirty="0" smtClean="0"/>
              <a:t>Learning Objectives</a:t>
            </a:r>
            <a:endParaRPr lang="en-US" sz="2800" dirty="0"/>
          </a:p>
        </p:txBody>
      </p:sp>
      <p:sp>
        <p:nvSpPr>
          <p:cNvPr id="7" name="Wave 6"/>
          <p:cNvSpPr/>
          <p:nvPr/>
        </p:nvSpPr>
        <p:spPr>
          <a:xfrm>
            <a:off x="0" y="6400800"/>
            <a:ext cx="9144000" cy="457200"/>
          </a:xfrm>
          <a:prstGeom prst="wave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dirty="0" smtClean="0">
                <a:solidFill>
                  <a:schemeClr val="accent1"/>
                </a:solidFill>
              </a:rPr>
              <a:t>© 2014 Cengage Learning. All Rights Reserved.</a:t>
            </a:r>
            <a:endParaRPr lang="en-US" sz="1000" dirty="0">
              <a:solidFill>
                <a:schemeClr val="accent1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828801" y="2514600"/>
            <a:ext cx="6400800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685800" indent="-685800">
              <a:spcAft>
                <a:spcPts val="1200"/>
              </a:spcAft>
            </a:pPr>
            <a:r>
              <a:rPr lang="it-IT" sz="2400" b="1" dirty="0" smtClean="0"/>
              <a:t>LO</a:t>
            </a:r>
            <a:r>
              <a:rPr lang="it-IT" sz="2400" b="1" dirty="0" smtClean="0">
                <a:solidFill>
                  <a:srgbClr val="FF0000"/>
                </a:solidFill>
              </a:rPr>
              <a:t>6</a:t>
            </a:r>
            <a:r>
              <a:rPr lang="it-IT" sz="2400" dirty="0" smtClean="0"/>
              <a:t> 	Prepare a payroll register.</a:t>
            </a:r>
          </a:p>
          <a:p>
            <a:pPr marL="685800" indent="-685800">
              <a:spcAft>
                <a:spcPts val="1200"/>
              </a:spcAft>
            </a:pPr>
            <a:r>
              <a:rPr lang="en-US" sz="2400" b="1" dirty="0" smtClean="0"/>
              <a:t>LO</a:t>
            </a:r>
            <a:r>
              <a:rPr lang="en-US" sz="2400" b="1" dirty="0" smtClean="0">
                <a:solidFill>
                  <a:srgbClr val="FF0000"/>
                </a:solidFill>
              </a:rPr>
              <a:t>7</a:t>
            </a:r>
            <a:r>
              <a:rPr lang="en-US" sz="2400" dirty="0" smtClean="0"/>
              <a:t> 	Prepare employee earnings records.</a:t>
            </a:r>
          </a:p>
        </p:txBody>
      </p:sp>
      <p:pic>
        <p:nvPicPr>
          <p:cNvPr id="36866" name="Picture 2"/>
          <p:cNvPicPr>
            <a:picLocks noChangeAspect="1" noChangeArrowheads="1"/>
          </p:cNvPicPr>
          <p:nvPr/>
        </p:nvPicPr>
        <p:blipFill>
          <a:blip r:embed="rId2" cstate="print"/>
          <a:srcRect r="705" b="292"/>
          <a:stretch>
            <a:fillRect/>
          </a:stretch>
        </p:blipFill>
        <p:spPr bwMode="auto">
          <a:xfrm>
            <a:off x="0" y="0"/>
            <a:ext cx="9144000" cy="22172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Payroll Register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 </a:t>
            </a:r>
            <a:r>
              <a:rPr lang="en-US" b="1" dirty="0" smtClean="0">
                <a:solidFill>
                  <a:srgbClr val="0070C0"/>
                </a:solidFill>
              </a:rPr>
              <a:t>payroll register </a:t>
            </a:r>
            <a:r>
              <a:rPr lang="en-US" dirty="0" smtClean="0"/>
              <a:t>summarizes the earnings, deductions, and net pay of all employees for one pay period.</a:t>
            </a:r>
          </a:p>
          <a:p>
            <a:endParaRPr 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 smtClean="0"/>
              <a:t>SLIDE </a:t>
            </a:r>
            <a:fld id="{FCD2455E-EC1D-45EA-B6B2-90AB88848CFD}" type="slidenum">
              <a:rPr lang="en-US" smtClean="0"/>
              <a:pPr/>
              <a:t>2</a:t>
            </a:fld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8229600" y="1115568"/>
            <a:ext cx="588216" cy="408623"/>
          </a:xfrm>
          <a:prstGeom prst="roundRect">
            <a:avLst/>
          </a:prstGeom>
          <a:ln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US" b="1" dirty="0" smtClean="0"/>
              <a:t>LO6</a:t>
            </a:r>
            <a:endParaRPr lang="en-US" dirty="0"/>
          </a:p>
        </p:txBody>
      </p:sp>
      <p:grpSp>
        <p:nvGrpSpPr>
          <p:cNvPr id="5" name="Group 12"/>
          <p:cNvGrpSpPr/>
          <p:nvPr/>
        </p:nvGrpSpPr>
        <p:grpSpPr>
          <a:xfrm>
            <a:off x="7879080" y="0"/>
            <a:ext cx="1188720" cy="381000"/>
            <a:chOff x="7879080" y="0"/>
            <a:chExt cx="1188720" cy="381000"/>
          </a:xfrm>
        </p:grpSpPr>
        <p:sp>
          <p:nvSpPr>
            <p:cNvPr id="9" name="Flowchart: Delay 8"/>
            <p:cNvSpPr/>
            <p:nvPr/>
          </p:nvSpPr>
          <p:spPr>
            <a:xfrm rot="5400000">
              <a:off x="8282940" y="-403860"/>
              <a:ext cx="381000" cy="1188720"/>
            </a:xfrm>
            <a:prstGeom prst="flowChartDelay">
              <a:avLst/>
            </a:prstGeom>
            <a:solidFill>
              <a:schemeClr val="accent1"/>
            </a:solidFill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8010012" y="0"/>
              <a:ext cx="926857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200" dirty="0" smtClean="0">
                  <a:solidFill>
                    <a:schemeClr val="bg1"/>
                  </a:solidFill>
                </a:rPr>
                <a:t>Lesson 12-3</a:t>
              </a:r>
              <a:endParaRPr lang="en-US" sz="1200" dirty="0">
                <a:solidFill>
                  <a:schemeClr val="bg1"/>
                </a:solidFill>
              </a:endParaRPr>
            </a:p>
          </p:txBody>
        </p:sp>
      </p:grp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Chapter 12_Page 358.jpg"/>
          <p:cNvPicPr>
            <a:picLocks noChangeAspect="1"/>
          </p:cNvPicPr>
          <p:nvPr/>
        </p:nvPicPr>
        <p:blipFill>
          <a:blip r:embed="rId2" cstate="print"/>
          <a:srcRect b="10156"/>
          <a:stretch>
            <a:fillRect/>
          </a:stretch>
        </p:blipFill>
        <p:spPr>
          <a:xfrm>
            <a:off x="685800" y="2276821"/>
            <a:ext cx="7772400" cy="2828579"/>
          </a:xfrm>
          <a:prstGeom prst="rect">
            <a:avLst/>
          </a:prstGeom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Payroll Register</a:t>
            </a:r>
            <a:endParaRPr 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 smtClean="0"/>
              <a:t>SLIDE </a:t>
            </a:r>
            <a:fld id="{FCD2455E-EC1D-45EA-B6B2-90AB88848CFD}" type="slidenum">
              <a:rPr lang="en-US" smtClean="0"/>
              <a:pPr/>
              <a:t>3</a:t>
            </a:fld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8229600" y="1115568"/>
            <a:ext cx="588216" cy="408623"/>
          </a:xfrm>
          <a:prstGeom prst="roundRect">
            <a:avLst/>
          </a:prstGeom>
          <a:ln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US" b="1" dirty="0" smtClean="0"/>
              <a:t>LO6</a:t>
            </a:r>
            <a:endParaRPr lang="en-US" dirty="0"/>
          </a:p>
        </p:txBody>
      </p:sp>
      <p:grpSp>
        <p:nvGrpSpPr>
          <p:cNvPr id="8" name="Group 12"/>
          <p:cNvGrpSpPr/>
          <p:nvPr/>
        </p:nvGrpSpPr>
        <p:grpSpPr>
          <a:xfrm>
            <a:off x="7879080" y="0"/>
            <a:ext cx="1188720" cy="381000"/>
            <a:chOff x="7879080" y="0"/>
            <a:chExt cx="1188720" cy="381000"/>
          </a:xfrm>
        </p:grpSpPr>
        <p:sp>
          <p:nvSpPr>
            <p:cNvPr id="9" name="Flowchart: Delay 8"/>
            <p:cNvSpPr/>
            <p:nvPr/>
          </p:nvSpPr>
          <p:spPr>
            <a:xfrm rot="5400000">
              <a:off x="8282940" y="-403860"/>
              <a:ext cx="381000" cy="1188720"/>
            </a:xfrm>
            <a:prstGeom prst="flowChartDelay">
              <a:avLst/>
            </a:prstGeom>
            <a:solidFill>
              <a:schemeClr val="accent1"/>
            </a:solidFill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8010012" y="0"/>
              <a:ext cx="926857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200" dirty="0" smtClean="0">
                  <a:solidFill>
                    <a:schemeClr val="bg1"/>
                  </a:solidFill>
                </a:rPr>
                <a:t>Lesson 12-3</a:t>
              </a:r>
              <a:endParaRPr lang="en-US" sz="12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71" name="Group 70"/>
          <p:cNvGrpSpPr/>
          <p:nvPr/>
        </p:nvGrpSpPr>
        <p:grpSpPr>
          <a:xfrm>
            <a:off x="76200" y="1320225"/>
            <a:ext cx="2133600" cy="1346775"/>
            <a:chOff x="304800" y="1320225"/>
            <a:chExt cx="2133600" cy="1346775"/>
          </a:xfrm>
        </p:grpSpPr>
        <p:sp>
          <p:nvSpPr>
            <p:cNvPr id="11" name="Rectangle 10"/>
            <p:cNvSpPr/>
            <p:nvPr/>
          </p:nvSpPr>
          <p:spPr>
            <a:xfrm>
              <a:off x="304800" y="1320225"/>
              <a:ext cx="1058816" cy="58477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1600" dirty="0" smtClean="0">
                  <a:solidFill>
                    <a:srgbClr val="0070C0"/>
                  </a:solidFill>
                </a:rPr>
                <a:t>Pay Period</a:t>
              </a:r>
              <a:br>
                <a:rPr lang="en-US" sz="1600" dirty="0" smtClean="0">
                  <a:solidFill>
                    <a:srgbClr val="0070C0"/>
                  </a:solidFill>
                </a:rPr>
              </a:br>
              <a:r>
                <a:rPr lang="en-US" sz="1600" dirty="0" smtClean="0">
                  <a:solidFill>
                    <a:srgbClr val="0070C0"/>
                  </a:solidFill>
                </a:rPr>
                <a:t>Date</a:t>
              </a:r>
              <a:endParaRPr lang="en-US" sz="4000" dirty="0">
                <a:solidFill>
                  <a:srgbClr val="0070C0"/>
                </a:solidFill>
              </a:endParaRPr>
            </a:p>
          </p:txBody>
        </p:sp>
        <p:grpSp>
          <p:nvGrpSpPr>
            <p:cNvPr id="28" name="Group 27"/>
            <p:cNvGrpSpPr/>
            <p:nvPr/>
          </p:nvGrpSpPr>
          <p:grpSpPr>
            <a:xfrm>
              <a:off x="651328" y="1905000"/>
              <a:ext cx="1787072" cy="762000"/>
              <a:chOff x="885825" y="1905000"/>
              <a:chExt cx="1787072" cy="762000"/>
            </a:xfrm>
          </p:grpSpPr>
          <p:cxnSp>
            <p:nvCxnSpPr>
              <p:cNvPr id="24" name="Straight Arrow Connector 23"/>
              <p:cNvCxnSpPr/>
              <p:nvPr/>
            </p:nvCxnSpPr>
            <p:spPr>
              <a:xfrm flipH="1" flipV="1">
                <a:off x="1066800" y="2057400"/>
                <a:ext cx="1606097" cy="609600"/>
              </a:xfrm>
              <a:prstGeom prst="straightConnector1">
                <a:avLst/>
              </a:prstGeom>
              <a:ln w="38100">
                <a:solidFill>
                  <a:srgbClr val="00B0F0"/>
                </a:solidFill>
                <a:headEnd type="triangle" w="med" len="med"/>
                <a:tailEnd type="non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5" name="Oval 24"/>
              <p:cNvSpPr/>
              <p:nvPr/>
            </p:nvSpPr>
            <p:spPr>
              <a:xfrm>
                <a:off x="885825" y="1905000"/>
                <a:ext cx="365760" cy="365760"/>
              </a:xfrm>
              <a:prstGeom prst="ellipse">
                <a:avLst/>
              </a:prstGeom>
              <a:gradFill>
                <a:gsLst>
                  <a:gs pos="0">
                    <a:srgbClr val="FF0000"/>
                  </a:gs>
                  <a:gs pos="80000">
                    <a:schemeClr val="accent2">
                      <a:shade val="93000"/>
                      <a:satMod val="130000"/>
                    </a:schemeClr>
                  </a:gs>
                  <a:gs pos="100000">
                    <a:schemeClr val="accent2">
                      <a:shade val="94000"/>
                      <a:satMod val="135000"/>
                    </a:schemeClr>
                  </a:gs>
                </a:gsLst>
              </a:gradFill>
            </p:spPr>
            <p:style>
              <a:lnRef idx="0">
                <a:schemeClr val="accent2"/>
              </a:lnRef>
              <a:fillRef idx="3">
                <a:schemeClr val="accent2"/>
              </a:fillRef>
              <a:effectRef idx="3">
                <a:schemeClr val="accent2"/>
              </a:effectRef>
              <a:fontRef idx="minor">
                <a:schemeClr val="lt1"/>
              </a:fontRef>
            </p:style>
            <p:txBody>
              <a:bodyPr lIns="0" tIns="0" rIns="0" bIns="0" rtlCol="0" anchor="ctr" anchorCtr="1"/>
              <a:lstStyle/>
              <a:p>
                <a:pPr algn="ctr"/>
                <a:r>
                  <a:rPr lang="en-US" b="1" dirty="0" smtClean="0"/>
                  <a:t>1</a:t>
                </a:r>
                <a:endParaRPr lang="en-US" b="1" dirty="0"/>
              </a:p>
            </p:txBody>
          </p:sp>
        </p:grpSp>
      </p:grpSp>
      <p:grpSp>
        <p:nvGrpSpPr>
          <p:cNvPr id="72" name="Group 71"/>
          <p:cNvGrpSpPr/>
          <p:nvPr/>
        </p:nvGrpSpPr>
        <p:grpSpPr>
          <a:xfrm>
            <a:off x="1313662" y="1566446"/>
            <a:ext cx="2267738" cy="2014954"/>
            <a:chOff x="1371600" y="1566446"/>
            <a:chExt cx="2267738" cy="2014954"/>
          </a:xfrm>
        </p:grpSpPr>
        <p:sp>
          <p:nvSpPr>
            <p:cNvPr id="15" name="Rectangle 14"/>
            <p:cNvSpPr/>
            <p:nvPr/>
          </p:nvSpPr>
          <p:spPr>
            <a:xfrm>
              <a:off x="1371600" y="1566446"/>
              <a:ext cx="889795" cy="33855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1600" dirty="0" smtClean="0">
                  <a:solidFill>
                    <a:srgbClr val="0070C0"/>
                  </a:solidFill>
                </a:rPr>
                <a:t>Earnings</a:t>
              </a:r>
              <a:endParaRPr lang="en-US" sz="1600" dirty="0"/>
            </a:p>
          </p:txBody>
        </p:sp>
        <p:grpSp>
          <p:nvGrpSpPr>
            <p:cNvPr id="29" name="Group 28"/>
            <p:cNvGrpSpPr/>
            <p:nvPr/>
          </p:nvGrpSpPr>
          <p:grpSpPr>
            <a:xfrm>
              <a:off x="1633617" y="1905000"/>
              <a:ext cx="2005721" cy="1676400"/>
              <a:chOff x="885825" y="1905000"/>
              <a:chExt cx="2005721" cy="1676400"/>
            </a:xfrm>
          </p:grpSpPr>
          <p:cxnSp>
            <p:nvCxnSpPr>
              <p:cNvPr id="30" name="Straight Arrow Connector 29"/>
              <p:cNvCxnSpPr/>
              <p:nvPr/>
            </p:nvCxnSpPr>
            <p:spPr>
              <a:xfrm flipH="1" flipV="1">
                <a:off x="1066800" y="2057400"/>
                <a:ext cx="1824746" cy="1524000"/>
              </a:xfrm>
              <a:prstGeom prst="straightConnector1">
                <a:avLst/>
              </a:prstGeom>
              <a:ln w="38100">
                <a:solidFill>
                  <a:srgbClr val="00B0F0"/>
                </a:solidFill>
                <a:headEnd type="triangle" w="med" len="med"/>
                <a:tailEnd type="non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1" name="Oval 30"/>
              <p:cNvSpPr/>
              <p:nvPr/>
            </p:nvSpPr>
            <p:spPr>
              <a:xfrm>
                <a:off x="885825" y="1905000"/>
                <a:ext cx="365760" cy="365760"/>
              </a:xfrm>
              <a:prstGeom prst="ellipse">
                <a:avLst/>
              </a:prstGeom>
              <a:gradFill>
                <a:gsLst>
                  <a:gs pos="0">
                    <a:srgbClr val="FF0000"/>
                  </a:gs>
                  <a:gs pos="80000">
                    <a:schemeClr val="accent2">
                      <a:shade val="93000"/>
                      <a:satMod val="130000"/>
                    </a:schemeClr>
                  </a:gs>
                  <a:gs pos="100000">
                    <a:schemeClr val="accent2">
                      <a:shade val="94000"/>
                      <a:satMod val="135000"/>
                    </a:schemeClr>
                  </a:gs>
                </a:gsLst>
              </a:gradFill>
            </p:spPr>
            <p:style>
              <a:lnRef idx="0">
                <a:schemeClr val="accent2"/>
              </a:lnRef>
              <a:fillRef idx="3">
                <a:schemeClr val="accent2"/>
              </a:fillRef>
              <a:effectRef idx="3">
                <a:schemeClr val="accent2"/>
              </a:effectRef>
              <a:fontRef idx="minor">
                <a:schemeClr val="lt1"/>
              </a:fontRef>
            </p:style>
            <p:txBody>
              <a:bodyPr lIns="0" tIns="0" rIns="0" bIns="0" rtlCol="0" anchor="ctr" anchorCtr="1"/>
              <a:lstStyle/>
              <a:p>
                <a:pPr algn="ctr"/>
                <a:r>
                  <a:rPr lang="en-US" b="1" dirty="0" smtClean="0"/>
                  <a:t>4</a:t>
                </a:r>
                <a:endParaRPr lang="en-US" b="1" dirty="0"/>
              </a:p>
            </p:txBody>
          </p:sp>
        </p:grpSp>
      </p:grpSp>
      <p:grpSp>
        <p:nvGrpSpPr>
          <p:cNvPr id="73" name="Group 72"/>
          <p:cNvGrpSpPr/>
          <p:nvPr/>
        </p:nvGrpSpPr>
        <p:grpSpPr>
          <a:xfrm>
            <a:off x="2382103" y="1320225"/>
            <a:ext cx="2494697" cy="2337375"/>
            <a:chOff x="2362200" y="1320225"/>
            <a:chExt cx="2494697" cy="2337375"/>
          </a:xfrm>
        </p:grpSpPr>
        <p:sp>
          <p:nvSpPr>
            <p:cNvPr id="16" name="Rectangle 15"/>
            <p:cNvSpPr/>
            <p:nvPr/>
          </p:nvSpPr>
          <p:spPr>
            <a:xfrm>
              <a:off x="2362200" y="1320225"/>
              <a:ext cx="1170192" cy="58477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lvl="0"/>
              <a:r>
                <a:rPr lang="en-US" sz="1600" dirty="0" smtClean="0">
                  <a:solidFill>
                    <a:srgbClr val="0070C0"/>
                  </a:solidFill>
                </a:rPr>
                <a:t>Social </a:t>
              </a:r>
              <a:br>
                <a:rPr lang="en-US" sz="1600" dirty="0" smtClean="0">
                  <a:solidFill>
                    <a:srgbClr val="0070C0"/>
                  </a:solidFill>
                </a:rPr>
              </a:br>
              <a:r>
                <a:rPr lang="en-US" sz="1600" dirty="0" smtClean="0">
                  <a:solidFill>
                    <a:srgbClr val="0070C0"/>
                  </a:solidFill>
                </a:rPr>
                <a:t>Security Tax</a:t>
              </a:r>
              <a:endParaRPr lang="en-US" sz="1600" dirty="0"/>
            </a:p>
          </p:txBody>
        </p:sp>
        <p:grpSp>
          <p:nvGrpSpPr>
            <p:cNvPr id="32" name="Group 31"/>
            <p:cNvGrpSpPr/>
            <p:nvPr/>
          </p:nvGrpSpPr>
          <p:grpSpPr>
            <a:xfrm>
              <a:off x="2764416" y="1905000"/>
              <a:ext cx="2092481" cy="1752600"/>
              <a:chOff x="885825" y="1905000"/>
              <a:chExt cx="2092481" cy="1752600"/>
            </a:xfrm>
          </p:grpSpPr>
          <p:cxnSp>
            <p:nvCxnSpPr>
              <p:cNvPr id="33" name="Straight Arrow Connector 32"/>
              <p:cNvCxnSpPr/>
              <p:nvPr/>
            </p:nvCxnSpPr>
            <p:spPr>
              <a:xfrm flipH="1" flipV="1">
                <a:off x="1066800" y="2057400"/>
                <a:ext cx="1911506" cy="1600200"/>
              </a:xfrm>
              <a:prstGeom prst="straightConnector1">
                <a:avLst/>
              </a:prstGeom>
              <a:ln w="38100">
                <a:solidFill>
                  <a:srgbClr val="00B0F0"/>
                </a:solidFill>
                <a:headEnd type="triangle" w="med" len="med"/>
                <a:tailEnd type="non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4" name="Oval 33"/>
              <p:cNvSpPr/>
              <p:nvPr/>
            </p:nvSpPr>
            <p:spPr>
              <a:xfrm>
                <a:off x="885825" y="1905000"/>
                <a:ext cx="365760" cy="365760"/>
              </a:xfrm>
              <a:prstGeom prst="ellipse">
                <a:avLst/>
              </a:prstGeom>
              <a:gradFill>
                <a:gsLst>
                  <a:gs pos="0">
                    <a:srgbClr val="FF0000"/>
                  </a:gs>
                  <a:gs pos="80000">
                    <a:schemeClr val="accent2">
                      <a:shade val="93000"/>
                      <a:satMod val="130000"/>
                    </a:schemeClr>
                  </a:gs>
                  <a:gs pos="100000">
                    <a:schemeClr val="accent2">
                      <a:shade val="94000"/>
                      <a:satMod val="135000"/>
                    </a:schemeClr>
                  </a:gs>
                </a:gsLst>
              </a:gradFill>
            </p:spPr>
            <p:style>
              <a:lnRef idx="0">
                <a:schemeClr val="accent2"/>
              </a:lnRef>
              <a:fillRef idx="3">
                <a:schemeClr val="accent2"/>
              </a:fillRef>
              <a:effectRef idx="3">
                <a:schemeClr val="accent2"/>
              </a:effectRef>
              <a:fontRef idx="minor">
                <a:schemeClr val="lt1"/>
              </a:fontRef>
            </p:style>
            <p:txBody>
              <a:bodyPr lIns="0" tIns="0" rIns="0" bIns="0" rtlCol="0" anchor="ctr" anchorCtr="1"/>
              <a:lstStyle/>
              <a:p>
                <a:pPr algn="ctr"/>
                <a:r>
                  <a:rPr lang="en-US" b="1" dirty="0" smtClean="0"/>
                  <a:t>6</a:t>
                </a:r>
                <a:endParaRPr lang="en-US" b="1" dirty="0"/>
              </a:p>
            </p:txBody>
          </p:sp>
        </p:grpSp>
      </p:grpSp>
      <p:grpSp>
        <p:nvGrpSpPr>
          <p:cNvPr id="74" name="Group 73"/>
          <p:cNvGrpSpPr/>
          <p:nvPr/>
        </p:nvGrpSpPr>
        <p:grpSpPr>
          <a:xfrm>
            <a:off x="3730941" y="1320225"/>
            <a:ext cx="1679259" cy="2337375"/>
            <a:chOff x="3429000" y="1320225"/>
            <a:chExt cx="1679259" cy="2337375"/>
          </a:xfrm>
        </p:grpSpPr>
        <p:sp>
          <p:nvSpPr>
            <p:cNvPr id="17" name="Rectangle 16"/>
            <p:cNvSpPr/>
            <p:nvPr/>
          </p:nvSpPr>
          <p:spPr>
            <a:xfrm>
              <a:off x="3429000" y="1320225"/>
              <a:ext cx="970522" cy="58477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lvl="0"/>
              <a:r>
                <a:rPr lang="en-US" sz="1600" dirty="0" smtClean="0">
                  <a:solidFill>
                    <a:srgbClr val="0070C0"/>
                  </a:solidFill>
                </a:rPr>
                <a:t>Medicare</a:t>
              </a:r>
            </a:p>
            <a:p>
              <a:pPr lvl="0"/>
              <a:r>
                <a:rPr lang="en-US" sz="1600" dirty="0" smtClean="0">
                  <a:solidFill>
                    <a:srgbClr val="0070C0"/>
                  </a:solidFill>
                </a:rPr>
                <a:t>Tax</a:t>
              </a:r>
            </a:p>
          </p:txBody>
        </p:sp>
        <p:grpSp>
          <p:nvGrpSpPr>
            <p:cNvPr id="35" name="Group 34"/>
            <p:cNvGrpSpPr/>
            <p:nvPr/>
          </p:nvGrpSpPr>
          <p:grpSpPr>
            <a:xfrm>
              <a:off x="3731381" y="1905000"/>
              <a:ext cx="1376878" cy="1752600"/>
              <a:chOff x="885825" y="1905000"/>
              <a:chExt cx="1376878" cy="1752600"/>
            </a:xfrm>
          </p:grpSpPr>
          <p:cxnSp>
            <p:nvCxnSpPr>
              <p:cNvPr id="36" name="Straight Arrow Connector 35"/>
              <p:cNvCxnSpPr/>
              <p:nvPr/>
            </p:nvCxnSpPr>
            <p:spPr>
              <a:xfrm flipH="1" flipV="1">
                <a:off x="1066800" y="2057400"/>
                <a:ext cx="1195903" cy="1600200"/>
              </a:xfrm>
              <a:prstGeom prst="straightConnector1">
                <a:avLst/>
              </a:prstGeom>
              <a:ln w="38100">
                <a:solidFill>
                  <a:srgbClr val="00B0F0"/>
                </a:solidFill>
                <a:headEnd type="triangle" w="med" len="med"/>
                <a:tailEnd type="non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7" name="Oval 36"/>
              <p:cNvSpPr/>
              <p:nvPr/>
            </p:nvSpPr>
            <p:spPr>
              <a:xfrm>
                <a:off x="885825" y="1905000"/>
                <a:ext cx="365760" cy="365760"/>
              </a:xfrm>
              <a:prstGeom prst="ellipse">
                <a:avLst/>
              </a:prstGeom>
              <a:gradFill>
                <a:gsLst>
                  <a:gs pos="0">
                    <a:srgbClr val="FF0000"/>
                  </a:gs>
                  <a:gs pos="80000">
                    <a:schemeClr val="accent2">
                      <a:shade val="93000"/>
                      <a:satMod val="130000"/>
                    </a:schemeClr>
                  </a:gs>
                  <a:gs pos="100000">
                    <a:schemeClr val="accent2">
                      <a:shade val="94000"/>
                      <a:satMod val="135000"/>
                    </a:schemeClr>
                  </a:gs>
                </a:gsLst>
              </a:gradFill>
            </p:spPr>
            <p:style>
              <a:lnRef idx="0">
                <a:schemeClr val="accent2"/>
              </a:lnRef>
              <a:fillRef idx="3">
                <a:schemeClr val="accent2"/>
              </a:fillRef>
              <a:effectRef idx="3">
                <a:schemeClr val="accent2"/>
              </a:effectRef>
              <a:fontRef idx="minor">
                <a:schemeClr val="lt1"/>
              </a:fontRef>
            </p:style>
            <p:txBody>
              <a:bodyPr lIns="0" tIns="0" rIns="0" bIns="0" rtlCol="0" anchor="ctr" anchorCtr="1"/>
              <a:lstStyle/>
              <a:p>
                <a:pPr algn="ctr"/>
                <a:r>
                  <a:rPr lang="en-US" b="1" dirty="0" smtClean="0"/>
                  <a:t>7</a:t>
                </a:r>
                <a:endParaRPr lang="en-US" b="1" dirty="0"/>
              </a:p>
            </p:txBody>
          </p:sp>
        </p:grpSp>
      </p:grpSp>
      <p:grpSp>
        <p:nvGrpSpPr>
          <p:cNvPr id="75" name="Group 74"/>
          <p:cNvGrpSpPr/>
          <p:nvPr/>
        </p:nvGrpSpPr>
        <p:grpSpPr>
          <a:xfrm>
            <a:off x="4880109" y="1320225"/>
            <a:ext cx="1139691" cy="2354520"/>
            <a:chOff x="4953000" y="1320225"/>
            <a:chExt cx="1139691" cy="2354520"/>
          </a:xfrm>
        </p:grpSpPr>
        <p:sp>
          <p:nvSpPr>
            <p:cNvPr id="20" name="Rectangle 19"/>
            <p:cNvSpPr/>
            <p:nvPr/>
          </p:nvSpPr>
          <p:spPr>
            <a:xfrm>
              <a:off x="4953000" y="1320225"/>
              <a:ext cx="993157" cy="58477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lvl="0"/>
              <a:r>
                <a:rPr lang="en-US" sz="1600" dirty="0" smtClean="0">
                  <a:solidFill>
                    <a:srgbClr val="0070C0"/>
                  </a:solidFill>
                </a:rPr>
                <a:t>Health</a:t>
              </a:r>
            </a:p>
            <a:p>
              <a:pPr lvl="0"/>
              <a:r>
                <a:rPr lang="en-US" sz="1600" dirty="0" smtClean="0">
                  <a:solidFill>
                    <a:srgbClr val="0070C0"/>
                  </a:solidFill>
                </a:rPr>
                <a:t>Insurance</a:t>
              </a:r>
            </a:p>
          </p:txBody>
        </p:sp>
        <p:grpSp>
          <p:nvGrpSpPr>
            <p:cNvPr id="38" name="Group 37"/>
            <p:cNvGrpSpPr/>
            <p:nvPr/>
          </p:nvGrpSpPr>
          <p:grpSpPr>
            <a:xfrm>
              <a:off x="5266698" y="1905000"/>
              <a:ext cx="825993" cy="1769745"/>
              <a:chOff x="885825" y="1905000"/>
              <a:chExt cx="825993" cy="1769745"/>
            </a:xfrm>
          </p:grpSpPr>
          <p:cxnSp>
            <p:nvCxnSpPr>
              <p:cNvPr id="39" name="Straight Arrow Connector 38"/>
              <p:cNvCxnSpPr/>
              <p:nvPr/>
            </p:nvCxnSpPr>
            <p:spPr>
              <a:xfrm flipH="1" flipV="1">
                <a:off x="1066800" y="2028825"/>
                <a:ext cx="645018" cy="1645920"/>
              </a:xfrm>
              <a:prstGeom prst="straightConnector1">
                <a:avLst/>
              </a:prstGeom>
              <a:ln w="38100">
                <a:solidFill>
                  <a:srgbClr val="00B0F0"/>
                </a:solidFill>
                <a:headEnd type="triangle" w="med" len="med"/>
                <a:tailEnd type="non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40" name="Oval 39"/>
              <p:cNvSpPr/>
              <p:nvPr/>
            </p:nvSpPr>
            <p:spPr>
              <a:xfrm>
                <a:off x="885825" y="1905000"/>
                <a:ext cx="365760" cy="365760"/>
              </a:xfrm>
              <a:prstGeom prst="ellipse">
                <a:avLst/>
              </a:prstGeom>
              <a:gradFill>
                <a:gsLst>
                  <a:gs pos="0">
                    <a:srgbClr val="FF0000"/>
                  </a:gs>
                  <a:gs pos="80000">
                    <a:schemeClr val="accent2">
                      <a:shade val="93000"/>
                      <a:satMod val="130000"/>
                    </a:schemeClr>
                  </a:gs>
                  <a:gs pos="100000">
                    <a:schemeClr val="accent2">
                      <a:shade val="94000"/>
                      <a:satMod val="135000"/>
                    </a:schemeClr>
                  </a:gs>
                </a:gsLst>
              </a:gradFill>
            </p:spPr>
            <p:style>
              <a:lnRef idx="0">
                <a:schemeClr val="accent2"/>
              </a:lnRef>
              <a:fillRef idx="3">
                <a:schemeClr val="accent2"/>
              </a:fillRef>
              <a:effectRef idx="3">
                <a:schemeClr val="accent2"/>
              </a:effectRef>
              <a:fontRef idx="minor">
                <a:schemeClr val="lt1"/>
              </a:fontRef>
            </p:style>
            <p:txBody>
              <a:bodyPr lIns="0" tIns="0" rIns="0" bIns="0" rtlCol="0" anchor="ctr" anchorCtr="1"/>
              <a:lstStyle/>
              <a:p>
                <a:pPr algn="ctr"/>
                <a:r>
                  <a:rPr lang="en-US" b="1" dirty="0" smtClean="0"/>
                  <a:t>8</a:t>
                </a:r>
                <a:endParaRPr lang="en-US" b="1" dirty="0"/>
              </a:p>
            </p:txBody>
          </p:sp>
        </p:grpSp>
      </p:grpSp>
      <p:grpSp>
        <p:nvGrpSpPr>
          <p:cNvPr id="76" name="Group 75"/>
          <p:cNvGrpSpPr/>
          <p:nvPr/>
        </p:nvGrpSpPr>
        <p:grpSpPr>
          <a:xfrm>
            <a:off x="6051912" y="1320225"/>
            <a:ext cx="1122743" cy="2337375"/>
            <a:chOff x="6324600" y="1320225"/>
            <a:chExt cx="1122743" cy="2337375"/>
          </a:xfrm>
        </p:grpSpPr>
        <p:sp>
          <p:nvSpPr>
            <p:cNvPr id="21" name="Rectangle 20"/>
            <p:cNvSpPr/>
            <p:nvPr/>
          </p:nvSpPr>
          <p:spPr>
            <a:xfrm>
              <a:off x="6324600" y="1320225"/>
              <a:ext cx="1122743" cy="58477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lvl="0"/>
              <a:r>
                <a:rPr lang="en-US" sz="1600" dirty="0" smtClean="0">
                  <a:solidFill>
                    <a:srgbClr val="0070C0"/>
                  </a:solidFill>
                </a:rPr>
                <a:t>Retirement</a:t>
              </a:r>
            </a:p>
            <a:p>
              <a:pPr lvl="0"/>
              <a:r>
                <a:rPr lang="en-US" sz="1600" dirty="0" smtClean="0">
                  <a:solidFill>
                    <a:srgbClr val="0070C0"/>
                  </a:solidFill>
                </a:rPr>
                <a:t>Plan</a:t>
              </a:r>
              <a:endParaRPr lang="en-US" sz="4000" dirty="0">
                <a:solidFill>
                  <a:srgbClr val="0070C0"/>
                </a:solidFill>
              </a:endParaRPr>
            </a:p>
          </p:txBody>
        </p:sp>
        <p:grpSp>
          <p:nvGrpSpPr>
            <p:cNvPr id="41" name="Group 40"/>
            <p:cNvGrpSpPr/>
            <p:nvPr/>
          </p:nvGrpSpPr>
          <p:grpSpPr>
            <a:xfrm>
              <a:off x="6703091" y="1905000"/>
              <a:ext cx="365760" cy="1752600"/>
              <a:chOff x="885825" y="1905000"/>
              <a:chExt cx="365760" cy="1752600"/>
            </a:xfrm>
          </p:grpSpPr>
          <p:cxnSp>
            <p:nvCxnSpPr>
              <p:cNvPr id="42" name="Straight Arrow Connector 41"/>
              <p:cNvCxnSpPr/>
              <p:nvPr/>
            </p:nvCxnSpPr>
            <p:spPr>
              <a:xfrm flipH="1" flipV="1">
                <a:off x="1066800" y="2057400"/>
                <a:ext cx="18022" cy="1600200"/>
              </a:xfrm>
              <a:prstGeom prst="straightConnector1">
                <a:avLst/>
              </a:prstGeom>
              <a:ln w="38100">
                <a:solidFill>
                  <a:srgbClr val="00B0F0"/>
                </a:solidFill>
                <a:headEnd type="triangle" w="med" len="med"/>
                <a:tailEnd type="non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43" name="Oval 42"/>
              <p:cNvSpPr/>
              <p:nvPr/>
            </p:nvSpPr>
            <p:spPr>
              <a:xfrm>
                <a:off x="885825" y="1905000"/>
                <a:ext cx="365760" cy="365760"/>
              </a:xfrm>
              <a:prstGeom prst="ellipse">
                <a:avLst/>
              </a:prstGeom>
              <a:gradFill>
                <a:gsLst>
                  <a:gs pos="0">
                    <a:srgbClr val="FF0000"/>
                  </a:gs>
                  <a:gs pos="80000">
                    <a:schemeClr val="accent2">
                      <a:shade val="93000"/>
                      <a:satMod val="130000"/>
                    </a:schemeClr>
                  </a:gs>
                  <a:gs pos="100000">
                    <a:schemeClr val="accent2">
                      <a:shade val="94000"/>
                      <a:satMod val="135000"/>
                    </a:schemeClr>
                  </a:gs>
                </a:gsLst>
              </a:gradFill>
            </p:spPr>
            <p:style>
              <a:lnRef idx="0">
                <a:schemeClr val="accent2"/>
              </a:lnRef>
              <a:fillRef idx="3">
                <a:schemeClr val="accent2"/>
              </a:fillRef>
              <a:effectRef idx="3">
                <a:schemeClr val="accent2"/>
              </a:effectRef>
              <a:fontRef idx="minor">
                <a:schemeClr val="lt1"/>
              </a:fontRef>
            </p:style>
            <p:txBody>
              <a:bodyPr lIns="0" tIns="0" rIns="0" bIns="0" rtlCol="0" anchor="ctr" anchorCtr="1"/>
              <a:lstStyle/>
              <a:p>
                <a:pPr algn="ctr"/>
                <a:r>
                  <a:rPr lang="en-US" b="1" dirty="0" smtClean="0"/>
                  <a:t>9</a:t>
                </a:r>
                <a:endParaRPr lang="en-US" b="1" dirty="0"/>
              </a:p>
            </p:txBody>
          </p:sp>
        </p:grpSp>
      </p:grpSp>
      <p:grpSp>
        <p:nvGrpSpPr>
          <p:cNvPr id="77" name="Group 76"/>
          <p:cNvGrpSpPr/>
          <p:nvPr/>
        </p:nvGrpSpPr>
        <p:grpSpPr>
          <a:xfrm>
            <a:off x="7353300" y="1320225"/>
            <a:ext cx="913520" cy="1346775"/>
            <a:chOff x="7353300" y="1320225"/>
            <a:chExt cx="913520" cy="1346775"/>
          </a:xfrm>
        </p:grpSpPr>
        <p:sp>
          <p:nvSpPr>
            <p:cNvPr id="18" name="Rectangle 17"/>
            <p:cNvSpPr/>
            <p:nvPr/>
          </p:nvSpPr>
          <p:spPr>
            <a:xfrm>
              <a:off x="7353300" y="1320225"/>
              <a:ext cx="913520" cy="58477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lvl="0"/>
              <a:r>
                <a:rPr lang="en-US" sz="1600" dirty="0" smtClean="0">
                  <a:solidFill>
                    <a:srgbClr val="0070C0"/>
                  </a:solidFill>
                </a:rPr>
                <a:t>Payment</a:t>
              </a:r>
            </a:p>
            <a:p>
              <a:pPr lvl="0"/>
              <a:r>
                <a:rPr lang="en-US" sz="1600" dirty="0" smtClean="0">
                  <a:solidFill>
                    <a:srgbClr val="0070C0"/>
                  </a:solidFill>
                </a:rPr>
                <a:t>Date</a:t>
              </a:r>
            </a:p>
          </p:txBody>
        </p:sp>
        <p:grpSp>
          <p:nvGrpSpPr>
            <p:cNvPr id="44" name="Group 43"/>
            <p:cNvGrpSpPr/>
            <p:nvPr/>
          </p:nvGrpSpPr>
          <p:grpSpPr>
            <a:xfrm>
              <a:off x="7620000" y="1905000"/>
              <a:ext cx="372940" cy="762000"/>
              <a:chOff x="878645" y="1905000"/>
              <a:chExt cx="372940" cy="762000"/>
            </a:xfrm>
          </p:grpSpPr>
          <p:cxnSp>
            <p:nvCxnSpPr>
              <p:cNvPr id="45" name="Straight Arrow Connector 44"/>
              <p:cNvCxnSpPr/>
              <p:nvPr/>
            </p:nvCxnSpPr>
            <p:spPr>
              <a:xfrm flipV="1">
                <a:off x="878645" y="2057400"/>
                <a:ext cx="188155" cy="609600"/>
              </a:xfrm>
              <a:prstGeom prst="straightConnector1">
                <a:avLst/>
              </a:prstGeom>
              <a:ln w="38100">
                <a:solidFill>
                  <a:srgbClr val="00B0F0"/>
                </a:solidFill>
                <a:headEnd type="triangle" w="med" len="med"/>
                <a:tailEnd type="non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46" name="Oval 45"/>
              <p:cNvSpPr/>
              <p:nvPr/>
            </p:nvSpPr>
            <p:spPr>
              <a:xfrm>
                <a:off x="885825" y="1905000"/>
                <a:ext cx="365760" cy="365760"/>
              </a:xfrm>
              <a:prstGeom prst="ellipse">
                <a:avLst/>
              </a:prstGeom>
              <a:gradFill>
                <a:gsLst>
                  <a:gs pos="0">
                    <a:srgbClr val="FF0000"/>
                  </a:gs>
                  <a:gs pos="80000">
                    <a:schemeClr val="accent2">
                      <a:shade val="93000"/>
                      <a:satMod val="130000"/>
                    </a:schemeClr>
                  </a:gs>
                  <a:gs pos="100000">
                    <a:schemeClr val="accent2">
                      <a:shade val="94000"/>
                      <a:satMod val="135000"/>
                    </a:schemeClr>
                  </a:gs>
                </a:gsLst>
              </a:gradFill>
            </p:spPr>
            <p:style>
              <a:lnRef idx="0">
                <a:schemeClr val="accent2"/>
              </a:lnRef>
              <a:fillRef idx="3">
                <a:schemeClr val="accent2"/>
              </a:fillRef>
              <a:effectRef idx="3">
                <a:schemeClr val="accent2"/>
              </a:effectRef>
              <a:fontRef idx="minor">
                <a:schemeClr val="lt1"/>
              </a:fontRef>
            </p:style>
            <p:txBody>
              <a:bodyPr lIns="0" tIns="0" rIns="0" bIns="0" rtlCol="0" anchor="ctr" anchorCtr="1"/>
              <a:lstStyle/>
              <a:p>
                <a:pPr algn="ctr"/>
                <a:r>
                  <a:rPr lang="en-US" b="1" dirty="0" smtClean="0"/>
                  <a:t>2</a:t>
                </a:r>
                <a:endParaRPr lang="en-US" b="1" dirty="0"/>
              </a:p>
            </p:txBody>
          </p:sp>
        </p:grpSp>
      </p:grpSp>
      <p:grpSp>
        <p:nvGrpSpPr>
          <p:cNvPr id="96" name="Group 95"/>
          <p:cNvGrpSpPr/>
          <p:nvPr/>
        </p:nvGrpSpPr>
        <p:grpSpPr>
          <a:xfrm>
            <a:off x="1335417" y="3733800"/>
            <a:ext cx="1331583" cy="2489775"/>
            <a:chOff x="1335417" y="3733800"/>
            <a:chExt cx="1331583" cy="2489775"/>
          </a:xfrm>
        </p:grpSpPr>
        <p:cxnSp>
          <p:nvCxnSpPr>
            <p:cNvPr id="91" name="Straight Arrow Connector 90"/>
            <p:cNvCxnSpPr/>
            <p:nvPr/>
          </p:nvCxnSpPr>
          <p:spPr>
            <a:xfrm flipV="1">
              <a:off x="1828800" y="3733800"/>
              <a:ext cx="152401" cy="1676400"/>
            </a:xfrm>
            <a:prstGeom prst="straightConnector1">
              <a:avLst/>
            </a:prstGeom>
            <a:ln w="38100">
              <a:solidFill>
                <a:srgbClr val="00B0F0"/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2" name="Straight Arrow Connector 91"/>
            <p:cNvCxnSpPr/>
            <p:nvPr/>
          </p:nvCxnSpPr>
          <p:spPr>
            <a:xfrm flipH="1" flipV="1">
              <a:off x="1439777" y="3733800"/>
              <a:ext cx="389023" cy="1676400"/>
            </a:xfrm>
            <a:prstGeom prst="straightConnector1">
              <a:avLst/>
            </a:prstGeom>
            <a:ln w="38100">
              <a:solidFill>
                <a:srgbClr val="00B0F0"/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66" name="Group 65"/>
            <p:cNvGrpSpPr/>
            <p:nvPr/>
          </p:nvGrpSpPr>
          <p:grpSpPr>
            <a:xfrm>
              <a:off x="1335417" y="3733800"/>
              <a:ext cx="1331583" cy="2489775"/>
              <a:chOff x="0" y="3733800"/>
              <a:chExt cx="1331583" cy="2489775"/>
            </a:xfrm>
          </p:grpSpPr>
          <p:sp>
            <p:nvSpPr>
              <p:cNvPr id="14" name="Rectangle 13"/>
              <p:cNvSpPr/>
              <p:nvPr/>
            </p:nvSpPr>
            <p:spPr>
              <a:xfrm>
                <a:off x="0" y="5638800"/>
                <a:ext cx="1331583" cy="58477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1600" dirty="0" smtClean="0">
                    <a:solidFill>
                      <a:srgbClr val="0070C0"/>
                    </a:solidFill>
                  </a:rPr>
                  <a:t>Employee</a:t>
                </a:r>
                <a:br>
                  <a:rPr lang="en-US" sz="1600" dirty="0" smtClean="0">
                    <a:solidFill>
                      <a:srgbClr val="0070C0"/>
                    </a:solidFill>
                  </a:rPr>
                </a:br>
                <a:r>
                  <a:rPr lang="en-US" sz="1600" dirty="0" smtClean="0">
                    <a:solidFill>
                      <a:srgbClr val="0070C0"/>
                    </a:solidFill>
                  </a:rPr>
                  <a:t>Personal Data</a:t>
                </a:r>
                <a:endParaRPr lang="en-US" sz="4000" dirty="0">
                  <a:solidFill>
                    <a:srgbClr val="0070C0"/>
                  </a:solidFill>
                </a:endParaRPr>
              </a:p>
            </p:txBody>
          </p:sp>
          <p:grpSp>
            <p:nvGrpSpPr>
              <p:cNvPr id="47" name="Group 46"/>
              <p:cNvGrpSpPr/>
              <p:nvPr/>
            </p:nvGrpSpPr>
            <p:grpSpPr>
              <a:xfrm>
                <a:off x="320431" y="3733800"/>
                <a:ext cx="477752" cy="1889760"/>
                <a:chOff x="885825" y="381000"/>
                <a:chExt cx="477752" cy="1889760"/>
              </a:xfrm>
            </p:grpSpPr>
            <p:cxnSp>
              <p:nvCxnSpPr>
                <p:cNvPr id="48" name="Straight Arrow Connector 47"/>
                <p:cNvCxnSpPr/>
                <p:nvPr/>
              </p:nvCxnSpPr>
              <p:spPr>
                <a:xfrm flipV="1">
                  <a:off x="1066800" y="381000"/>
                  <a:ext cx="296777" cy="1676400"/>
                </a:xfrm>
                <a:prstGeom prst="straightConnector1">
                  <a:avLst/>
                </a:prstGeom>
                <a:ln w="38100">
                  <a:solidFill>
                    <a:srgbClr val="00B0F0"/>
                  </a:solidFill>
                  <a:headEnd type="none" w="med" len="med"/>
                  <a:tailEnd type="triangle" w="med" len="med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49" name="Oval 48"/>
                <p:cNvSpPr/>
                <p:nvPr/>
              </p:nvSpPr>
              <p:spPr>
                <a:xfrm>
                  <a:off x="885825" y="1905000"/>
                  <a:ext cx="365760" cy="365760"/>
                </a:xfrm>
                <a:prstGeom prst="ellipse">
                  <a:avLst/>
                </a:prstGeom>
                <a:gradFill>
                  <a:gsLst>
                    <a:gs pos="0">
                      <a:srgbClr val="FF0000"/>
                    </a:gs>
                    <a:gs pos="80000">
                      <a:schemeClr val="accent2">
                        <a:shade val="93000"/>
                        <a:satMod val="130000"/>
                      </a:schemeClr>
                    </a:gs>
                    <a:gs pos="100000">
                      <a:schemeClr val="accent2">
                        <a:shade val="94000"/>
                        <a:satMod val="135000"/>
                      </a:schemeClr>
                    </a:gs>
                  </a:gsLst>
                </a:gradFill>
              </p:spPr>
              <p:style>
                <a:lnRef idx="0">
                  <a:schemeClr val="accent2"/>
                </a:lnRef>
                <a:fillRef idx="3">
                  <a:schemeClr val="accent2"/>
                </a:fillRef>
                <a:effectRef idx="3">
                  <a:schemeClr val="accent2"/>
                </a:effectRef>
                <a:fontRef idx="minor">
                  <a:schemeClr val="lt1"/>
                </a:fontRef>
              </p:style>
              <p:txBody>
                <a:bodyPr lIns="0" tIns="0" rIns="0" bIns="0" rtlCol="0" anchor="ctr" anchorCtr="1"/>
                <a:lstStyle/>
                <a:p>
                  <a:pPr algn="ctr"/>
                  <a:r>
                    <a:rPr lang="en-US" b="1" dirty="0" smtClean="0"/>
                    <a:t>3</a:t>
                  </a:r>
                  <a:endParaRPr lang="en-US" b="1" dirty="0"/>
                </a:p>
              </p:txBody>
            </p:sp>
          </p:grpSp>
        </p:grpSp>
      </p:grpSp>
      <p:grpSp>
        <p:nvGrpSpPr>
          <p:cNvPr id="65" name="Group 64"/>
          <p:cNvGrpSpPr/>
          <p:nvPr/>
        </p:nvGrpSpPr>
        <p:grpSpPr>
          <a:xfrm>
            <a:off x="2750507" y="3733800"/>
            <a:ext cx="1592893" cy="2489775"/>
            <a:chOff x="3019425" y="3733800"/>
            <a:chExt cx="1592893" cy="2489775"/>
          </a:xfrm>
        </p:grpSpPr>
        <p:sp>
          <p:nvSpPr>
            <p:cNvPr id="19" name="Rectangle 18"/>
            <p:cNvSpPr/>
            <p:nvPr/>
          </p:nvSpPr>
          <p:spPr>
            <a:xfrm>
              <a:off x="3019425" y="5638800"/>
              <a:ext cx="1117165" cy="58477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lvl="0"/>
              <a:r>
                <a:rPr lang="en-US" sz="1600" dirty="0" smtClean="0">
                  <a:solidFill>
                    <a:srgbClr val="0070C0"/>
                  </a:solidFill>
                </a:rPr>
                <a:t>Federal</a:t>
              </a:r>
            </a:p>
            <a:p>
              <a:pPr lvl="0"/>
              <a:r>
                <a:rPr lang="en-US" sz="1600" dirty="0" smtClean="0">
                  <a:solidFill>
                    <a:srgbClr val="0070C0"/>
                  </a:solidFill>
                </a:rPr>
                <a:t>Income Tax</a:t>
              </a:r>
            </a:p>
          </p:txBody>
        </p:sp>
        <p:grpSp>
          <p:nvGrpSpPr>
            <p:cNvPr id="50" name="Group 49"/>
            <p:cNvGrpSpPr/>
            <p:nvPr/>
          </p:nvGrpSpPr>
          <p:grpSpPr>
            <a:xfrm>
              <a:off x="3395127" y="3733800"/>
              <a:ext cx="1217191" cy="1889760"/>
              <a:chOff x="885825" y="381000"/>
              <a:chExt cx="1217191" cy="1889760"/>
            </a:xfrm>
          </p:grpSpPr>
          <p:cxnSp>
            <p:nvCxnSpPr>
              <p:cNvPr id="51" name="Straight Arrow Connector 50"/>
              <p:cNvCxnSpPr/>
              <p:nvPr/>
            </p:nvCxnSpPr>
            <p:spPr>
              <a:xfrm flipV="1">
                <a:off x="1066800" y="381000"/>
                <a:ext cx="1036216" cy="1676400"/>
              </a:xfrm>
              <a:prstGeom prst="straightConnector1">
                <a:avLst/>
              </a:prstGeom>
              <a:ln w="38100">
                <a:solidFill>
                  <a:srgbClr val="00B0F0"/>
                </a:solidFill>
                <a:headEnd type="none" w="med" len="med"/>
                <a:tailEnd type="triangl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52" name="Oval 51"/>
              <p:cNvSpPr/>
              <p:nvPr/>
            </p:nvSpPr>
            <p:spPr>
              <a:xfrm>
                <a:off x="885825" y="1905000"/>
                <a:ext cx="365760" cy="365760"/>
              </a:xfrm>
              <a:prstGeom prst="ellipse">
                <a:avLst/>
              </a:prstGeom>
              <a:gradFill>
                <a:gsLst>
                  <a:gs pos="0">
                    <a:srgbClr val="FF0000"/>
                  </a:gs>
                  <a:gs pos="80000">
                    <a:schemeClr val="accent2">
                      <a:shade val="93000"/>
                      <a:satMod val="130000"/>
                    </a:schemeClr>
                  </a:gs>
                  <a:gs pos="100000">
                    <a:schemeClr val="accent2">
                      <a:shade val="94000"/>
                      <a:satMod val="135000"/>
                    </a:schemeClr>
                  </a:gs>
                </a:gsLst>
              </a:gradFill>
            </p:spPr>
            <p:style>
              <a:lnRef idx="0">
                <a:schemeClr val="accent2"/>
              </a:lnRef>
              <a:fillRef idx="3">
                <a:schemeClr val="accent2"/>
              </a:fillRef>
              <a:effectRef idx="3">
                <a:schemeClr val="accent2"/>
              </a:effectRef>
              <a:fontRef idx="minor">
                <a:schemeClr val="lt1"/>
              </a:fontRef>
            </p:style>
            <p:txBody>
              <a:bodyPr lIns="0" tIns="0" rIns="0" bIns="0" rtlCol="0" anchor="ctr" anchorCtr="1"/>
              <a:lstStyle/>
              <a:p>
                <a:pPr algn="ctr"/>
                <a:r>
                  <a:rPr lang="en-US" b="1" dirty="0" smtClean="0"/>
                  <a:t>5</a:t>
                </a:r>
                <a:endParaRPr lang="en-US" b="1" dirty="0"/>
              </a:p>
            </p:txBody>
          </p:sp>
        </p:grpSp>
      </p:grpSp>
      <p:grpSp>
        <p:nvGrpSpPr>
          <p:cNvPr id="67" name="Group 66"/>
          <p:cNvGrpSpPr/>
          <p:nvPr/>
        </p:nvGrpSpPr>
        <p:grpSpPr>
          <a:xfrm>
            <a:off x="3951179" y="4953000"/>
            <a:ext cx="1210909" cy="1270575"/>
            <a:chOff x="4267200" y="4953000"/>
            <a:chExt cx="1210909" cy="1270575"/>
          </a:xfrm>
        </p:grpSpPr>
        <p:sp>
          <p:nvSpPr>
            <p:cNvPr id="12" name="Rectangle 11"/>
            <p:cNvSpPr/>
            <p:nvPr/>
          </p:nvSpPr>
          <p:spPr>
            <a:xfrm>
              <a:off x="4267200" y="5638800"/>
              <a:ext cx="1210909" cy="58477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1600" dirty="0" smtClean="0">
                  <a:solidFill>
                    <a:srgbClr val="0070C0"/>
                  </a:solidFill>
                </a:rPr>
                <a:t>Total, Prove,</a:t>
              </a:r>
            </a:p>
            <a:p>
              <a:r>
                <a:rPr lang="en-US" sz="1600" dirty="0" smtClean="0">
                  <a:solidFill>
                    <a:srgbClr val="0070C0"/>
                  </a:solidFill>
                </a:rPr>
                <a:t>and Rule</a:t>
              </a:r>
            </a:p>
          </p:txBody>
        </p:sp>
        <p:grpSp>
          <p:nvGrpSpPr>
            <p:cNvPr id="53" name="Group 52"/>
            <p:cNvGrpSpPr/>
            <p:nvPr/>
          </p:nvGrpSpPr>
          <p:grpSpPr>
            <a:xfrm>
              <a:off x="4689774" y="4953000"/>
              <a:ext cx="365760" cy="670560"/>
              <a:chOff x="885825" y="1600200"/>
              <a:chExt cx="365760" cy="670560"/>
            </a:xfrm>
          </p:grpSpPr>
          <p:cxnSp>
            <p:nvCxnSpPr>
              <p:cNvPr id="54" name="Straight Arrow Connector 53"/>
              <p:cNvCxnSpPr/>
              <p:nvPr/>
            </p:nvCxnSpPr>
            <p:spPr>
              <a:xfrm flipV="1">
                <a:off x="1066800" y="1600200"/>
                <a:ext cx="0" cy="457200"/>
              </a:xfrm>
              <a:prstGeom prst="straightConnector1">
                <a:avLst/>
              </a:prstGeom>
              <a:ln w="38100">
                <a:solidFill>
                  <a:srgbClr val="00B0F0"/>
                </a:solidFill>
                <a:headEnd type="none" w="med" len="med"/>
                <a:tailEnd type="triangl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55" name="Oval 54"/>
              <p:cNvSpPr/>
              <p:nvPr/>
            </p:nvSpPr>
            <p:spPr>
              <a:xfrm>
                <a:off x="885825" y="1905000"/>
                <a:ext cx="365760" cy="365760"/>
              </a:xfrm>
              <a:prstGeom prst="ellipse">
                <a:avLst/>
              </a:prstGeom>
              <a:gradFill>
                <a:gsLst>
                  <a:gs pos="0">
                    <a:srgbClr val="FF0000"/>
                  </a:gs>
                  <a:gs pos="80000">
                    <a:schemeClr val="accent2">
                      <a:shade val="93000"/>
                      <a:satMod val="130000"/>
                    </a:schemeClr>
                  </a:gs>
                  <a:gs pos="100000">
                    <a:schemeClr val="accent2">
                      <a:shade val="94000"/>
                      <a:satMod val="135000"/>
                    </a:schemeClr>
                  </a:gs>
                </a:gsLst>
              </a:gradFill>
            </p:spPr>
            <p:style>
              <a:lnRef idx="0">
                <a:schemeClr val="accent2"/>
              </a:lnRef>
              <a:fillRef idx="3">
                <a:schemeClr val="accent2"/>
              </a:fillRef>
              <a:effectRef idx="3">
                <a:schemeClr val="accent2"/>
              </a:effectRef>
              <a:fontRef idx="minor">
                <a:schemeClr val="lt1"/>
              </a:fontRef>
            </p:style>
            <p:txBody>
              <a:bodyPr lIns="0" tIns="0" rIns="0" bIns="0" rtlCol="0" anchor="ctr" anchorCtr="1"/>
              <a:lstStyle/>
              <a:p>
                <a:pPr algn="ctr"/>
                <a:r>
                  <a:rPr lang="en-US" b="1" dirty="0" smtClean="0"/>
                  <a:t>12</a:t>
                </a:r>
                <a:endParaRPr lang="en-US" b="1" dirty="0"/>
              </a:p>
            </p:txBody>
          </p:sp>
        </p:grpSp>
      </p:grpSp>
      <p:grpSp>
        <p:nvGrpSpPr>
          <p:cNvPr id="69" name="Group 68"/>
          <p:cNvGrpSpPr/>
          <p:nvPr/>
        </p:nvGrpSpPr>
        <p:grpSpPr>
          <a:xfrm>
            <a:off x="6949418" y="3733800"/>
            <a:ext cx="822982" cy="2243554"/>
            <a:chOff x="6641822" y="3733800"/>
            <a:chExt cx="822982" cy="2243554"/>
          </a:xfrm>
        </p:grpSpPr>
        <p:sp>
          <p:nvSpPr>
            <p:cNvPr id="13" name="Rectangle 12"/>
            <p:cNvSpPr/>
            <p:nvPr/>
          </p:nvSpPr>
          <p:spPr>
            <a:xfrm>
              <a:off x="6641822" y="5638800"/>
              <a:ext cx="822982" cy="33855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1600" dirty="0" smtClean="0">
                  <a:solidFill>
                    <a:srgbClr val="0070C0"/>
                  </a:solidFill>
                </a:rPr>
                <a:t>Net Pay</a:t>
              </a:r>
              <a:endParaRPr lang="en-US" sz="4000" dirty="0">
                <a:solidFill>
                  <a:srgbClr val="0070C0"/>
                </a:solidFill>
              </a:endParaRPr>
            </a:p>
          </p:txBody>
        </p:sp>
        <p:grpSp>
          <p:nvGrpSpPr>
            <p:cNvPr id="56" name="Group 55"/>
            <p:cNvGrpSpPr/>
            <p:nvPr/>
          </p:nvGrpSpPr>
          <p:grpSpPr>
            <a:xfrm>
              <a:off x="6870433" y="3733800"/>
              <a:ext cx="365771" cy="1889760"/>
              <a:chOff x="885825" y="381000"/>
              <a:chExt cx="365771" cy="1889760"/>
            </a:xfrm>
          </p:grpSpPr>
          <p:cxnSp>
            <p:nvCxnSpPr>
              <p:cNvPr id="57" name="Straight Arrow Connector 56"/>
              <p:cNvCxnSpPr/>
              <p:nvPr/>
            </p:nvCxnSpPr>
            <p:spPr>
              <a:xfrm flipV="1">
                <a:off x="1066800" y="381000"/>
                <a:ext cx="184796" cy="1676400"/>
              </a:xfrm>
              <a:prstGeom prst="straightConnector1">
                <a:avLst/>
              </a:prstGeom>
              <a:ln w="38100">
                <a:solidFill>
                  <a:srgbClr val="00B0F0"/>
                </a:solidFill>
                <a:headEnd type="none" w="med" len="med"/>
                <a:tailEnd type="triangl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58" name="Oval 57"/>
              <p:cNvSpPr/>
              <p:nvPr/>
            </p:nvSpPr>
            <p:spPr>
              <a:xfrm>
                <a:off x="885825" y="1905000"/>
                <a:ext cx="365760" cy="365760"/>
              </a:xfrm>
              <a:prstGeom prst="ellipse">
                <a:avLst/>
              </a:prstGeom>
              <a:gradFill>
                <a:gsLst>
                  <a:gs pos="0">
                    <a:srgbClr val="FF0000"/>
                  </a:gs>
                  <a:gs pos="80000">
                    <a:schemeClr val="accent2">
                      <a:shade val="93000"/>
                      <a:satMod val="130000"/>
                    </a:schemeClr>
                  </a:gs>
                  <a:gs pos="100000">
                    <a:schemeClr val="accent2">
                      <a:shade val="94000"/>
                      <a:satMod val="135000"/>
                    </a:schemeClr>
                  </a:gs>
                </a:gsLst>
              </a:gradFill>
            </p:spPr>
            <p:style>
              <a:lnRef idx="0">
                <a:schemeClr val="accent2"/>
              </a:lnRef>
              <a:fillRef idx="3">
                <a:schemeClr val="accent2"/>
              </a:fillRef>
              <a:effectRef idx="3">
                <a:schemeClr val="accent2"/>
              </a:effectRef>
              <a:fontRef idx="minor">
                <a:schemeClr val="lt1"/>
              </a:fontRef>
            </p:style>
            <p:txBody>
              <a:bodyPr lIns="0" tIns="0" rIns="0" bIns="0" rtlCol="0" anchor="ctr" anchorCtr="1"/>
              <a:lstStyle/>
              <a:p>
                <a:pPr algn="ctr"/>
                <a:r>
                  <a:rPr lang="en-US" b="1" dirty="0" smtClean="0"/>
                  <a:t>11</a:t>
                </a:r>
                <a:endParaRPr lang="en-US" b="1" dirty="0"/>
              </a:p>
            </p:txBody>
          </p:sp>
        </p:grpSp>
      </p:grpSp>
      <p:grpSp>
        <p:nvGrpSpPr>
          <p:cNvPr id="68" name="Group 67"/>
          <p:cNvGrpSpPr/>
          <p:nvPr/>
        </p:nvGrpSpPr>
        <p:grpSpPr>
          <a:xfrm>
            <a:off x="5738679" y="3733800"/>
            <a:ext cx="1347921" cy="2489775"/>
            <a:chOff x="5562600" y="3733800"/>
            <a:chExt cx="1347921" cy="2489775"/>
          </a:xfrm>
        </p:grpSpPr>
        <p:sp>
          <p:nvSpPr>
            <p:cNvPr id="22" name="Rectangle 21"/>
            <p:cNvSpPr/>
            <p:nvPr/>
          </p:nvSpPr>
          <p:spPr>
            <a:xfrm>
              <a:off x="5562600" y="5638800"/>
              <a:ext cx="1127232" cy="58477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lvl="0"/>
              <a:r>
                <a:rPr lang="en-US" sz="1600" dirty="0" smtClean="0">
                  <a:solidFill>
                    <a:srgbClr val="0070C0"/>
                  </a:solidFill>
                </a:rPr>
                <a:t>Total</a:t>
              </a:r>
            </a:p>
            <a:p>
              <a:pPr lvl="0"/>
              <a:r>
                <a:rPr lang="en-US" sz="1600" dirty="0" smtClean="0">
                  <a:solidFill>
                    <a:srgbClr val="0070C0"/>
                  </a:solidFill>
                </a:rPr>
                <a:t>Deductions</a:t>
              </a:r>
            </a:p>
          </p:txBody>
        </p:sp>
        <p:grpSp>
          <p:nvGrpSpPr>
            <p:cNvPr id="59" name="Group 58"/>
            <p:cNvGrpSpPr/>
            <p:nvPr/>
          </p:nvGrpSpPr>
          <p:grpSpPr>
            <a:xfrm>
              <a:off x="5943336" y="3733800"/>
              <a:ext cx="967185" cy="1889760"/>
              <a:chOff x="885825" y="381000"/>
              <a:chExt cx="967185" cy="1889760"/>
            </a:xfrm>
          </p:grpSpPr>
          <p:cxnSp>
            <p:nvCxnSpPr>
              <p:cNvPr id="60" name="Straight Arrow Connector 59"/>
              <p:cNvCxnSpPr/>
              <p:nvPr/>
            </p:nvCxnSpPr>
            <p:spPr>
              <a:xfrm flipV="1">
                <a:off x="1066800" y="381000"/>
                <a:ext cx="786210" cy="1676400"/>
              </a:xfrm>
              <a:prstGeom prst="straightConnector1">
                <a:avLst/>
              </a:prstGeom>
              <a:ln w="38100">
                <a:solidFill>
                  <a:srgbClr val="00B0F0"/>
                </a:solidFill>
                <a:headEnd type="none" w="med" len="med"/>
                <a:tailEnd type="triangl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61" name="Oval 60"/>
              <p:cNvSpPr/>
              <p:nvPr/>
            </p:nvSpPr>
            <p:spPr>
              <a:xfrm>
                <a:off x="885825" y="1905000"/>
                <a:ext cx="365760" cy="365760"/>
              </a:xfrm>
              <a:prstGeom prst="ellipse">
                <a:avLst/>
              </a:prstGeom>
              <a:gradFill>
                <a:gsLst>
                  <a:gs pos="0">
                    <a:srgbClr val="FF0000"/>
                  </a:gs>
                  <a:gs pos="80000">
                    <a:schemeClr val="accent2">
                      <a:shade val="93000"/>
                      <a:satMod val="130000"/>
                    </a:schemeClr>
                  </a:gs>
                  <a:gs pos="100000">
                    <a:schemeClr val="accent2">
                      <a:shade val="94000"/>
                      <a:satMod val="135000"/>
                    </a:schemeClr>
                  </a:gs>
                </a:gsLst>
              </a:gradFill>
            </p:spPr>
            <p:style>
              <a:lnRef idx="0">
                <a:schemeClr val="accent2"/>
              </a:lnRef>
              <a:fillRef idx="3">
                <a:schemeClr val="accent2"/>
              </a:fillRef>
              <a:effectRef idx="3">
                <a:schemeClr val="accent2"/>
              </a:effectRef>
              <a:fontRef idx="minor">
                <a:schemeClr val="lt1"/>
              </a:fontRef>
            </p:style>
            <p:txBody>
              <a:bodyPr lIns="0" tIns="0" rIns="0" bIns="0" rtlCol="0" anchor="ctr" anchorCtr="1"/>
              <a:lstStyle/>
              <a:p>
                <a:pPr algn="ctr"/>
                <a:r>
                  <a:rPr lang="en-US" b="1" dirty="0" smtClean="0"/>
                  <a:t>10</a:t>
                </a:r>
                <a:endParaRPr lang="en-US" b="1" dirty="0"/>
              </a:p>
            </p:txBody>
          </p:sp>
        </p:grpSp>
      </p:grpSp>
      <p:grpSp>
        <p:nvGrpSpPr>
          <p:cNvPr id="70" name="Group 69"/>
          <p:cNvGrpSpPr/>
          <p:nvPr/>
        </p:nvGrpSpPr>
        <p:grpSpPr>
          <a:xfrm>
            <a:off x="8044649" y="3733800"/>
            <a:ext cx="870751" cy="2489775"/>
            <a:chOff x="7362825" y="3733800"/>
            <a:chExt cx="870751" cy="2489775"/>
          </a:xfrm>
        </p:grpSpPr>
        <p:sp>
          <p:nvSpPr>
            <p:cNvPr id="23" name="Rectangle 22"/>
            <p:cNvSpPr/>
            <p:nvPr/>
          </p:nvSpPr>
          <p:spPr>
            <a:xfrm>
              <a:off x="7362825" y="5638800"/>
              <a:ext cx="870751" cy="58477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lvl="0"/>
              <a:r>
                <a:rPr lang="en-US" sz="1600" dirty="0" smtClean="0">
                  <a:solidFill>
                    <a:srgbClr val="0070C0"/>
                  </a:solidFill>
                </a:rPr>
                <a:t>Check</a:t>
              </a:r>
            </a:p>
            <a:p>
              <a:pPr lvl="0"/>
              <a:r>
                <a:rPr lang="en-US" sz="1600" dirty="0" smtClean="0">
                  <a:solidFill>
                    <a:srgbClr val="0070C0"/>
                  </a:solidFill>
                </a:rPr>
                <a:t>Number</a:t>
              </a:r>
              <a:endParaRPr lang="en-US" sz="4000" dirty="0">
                <a:solidFill>
                  <a:srgbClr val="0070C0"/>
                </a:solidFill>
              </a:endParaRPr>
            </a:p>
          </p:txBody>
        </p:sp>
        <p:grpSp>
          <p:nvGrpSpPr>
            <p:cNvPr id="62" name="Group 61"/>
            <p:cNvGrpSpPr/>
            <p:nvPr/>
          </p:nvGrpSpPr>
          <p:grpSpPr>
            <a:xfrm>
              <a:off x="7595402" y="3733800"/>
              <a:ext cx="385678" cy="1889760"/>
              <a:chOff x="865907" y="381000"/>
              <a:chExt cx="385678" cy="1889760"/>
            </a:xfrm>
          </p:grpSpPr>
          <p:cxnSp>
            <p:nvCxnSpPr>
              <p:cNvPr id="63" name="Straight Arrow Connector 62"/>
              <p:cNvCxnSpPr/>
              <p:nvPr/>
            </p:nvCxnSpPr>
            <p:spPr>
              <a:xfrm flipH="1" flipV="1">
                <a:off x="865907" y="381000"/>
                <a:ext cx="180974" cy="1752600"/>
              </a:xfrm>
              <a:prstGeom prst="straightConnector1">
                <a:avLst/>
              </a:prstGeom>
              <a:ln w="38100">
                <a:solidFill>
                  <a:srgbClr val="00B0F0"/>
                </a:solidFill>
                <a:headEnd type="none" w="med" len="med"/>
                <a:tailEnd type="triangl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64" name="Oval 63"/>
              <p:cNvSpPr/>
              <p:nvPr/>
            </p:nvSpPr>
            <p:spPr>
              <a:xfrm>
                <a:off x="885825" y="1905000"/>
                <a:ext cx="365760" cy="365760"/>
              </a:xfrm>
              <a:prstGeom prst="ellipse">
                <a:avLst/>
              </a:prstGeom>
              <a:gradFill>
                <a:gsLst>
                  <a:gs pos="0">
                    <a:srgbClr val="FF0000"/>
                  </a:gs>
                  <a:gs pos="80000">
                    <a:schemeClr val="accent2">
                      <a:shade val="93000"/>
                      <a:satMod val="130000"/>
                    </a:schemeClr>
                  </a:gs>
                  <a:gs pos="100000">
                    <a:schemeClr val="accent2">
                      <a:shade val="94000"/>
                      <a:satMod val="135000"/>
                    </a:schemeClr>
                  </a:gs>
                </a:gsLst>
              </a:gradFill>
            </p:spPr>
            <p:style>
              <a:lnRef idx="0">
                <a:schemeClr val="accent2"/>
              </a:lnRef>
              <a:fillRef idx="3">
                <a:schemeClr val="accent2"/>
              </a:fillRef>
              <a:effectRef idx="3">
                <a:schemeClr val="accent2"/>
              </a:effectRef>
              <a:fontRef idx="minor">
                <a:schemeClr val="lt1"/>
              </a:fontRef>
            </p:style>
            <p:txBody>
              <a:bodyPr lIns="0" tIns="0" rIns="0" bIns="0" rtlCol="0" anchor="ctr" anchorCtr="1"/>
              <a:lstStyle/>
              <a:p>
                <a:pPr algn="ctr"/>
                <a:r>
                  <a:rPr lang="en-US" b="1" dirty="0" smtClean="0"/>
                  <a:t>13</a:t>
                </a:r>
                <a:endParaRPr lang="en-US" b="1" dirty="0"/>
              </a:p>
            </p:txBody>
          </p:sp>
        </p:grpSp>
      </p:grpSp>
    </p:spTree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7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2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7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2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7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Employee Earnings Records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 business form used to record details of an employee’s earnings and deductions is called an </a:t>
            </a:r>
            <a:r>
              <a:rPr lang="en-US" b="1" dirty="0" smtClean="0">
                <a:solidFill>
                  <a:srgbClr val="0070C0"/>
                </a:solidFill>
              </a:rPr>
              <a:t>employee earnings record</a:t>
            </a:r>
            <a:r>
              <a:rPr lang="en-US" dirty="0" smtClean="0"/>
              <a:t>.</a:t>
            </a:r>
          </a:p>
          <a:p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 smtClean="0"/>
              <a:t>SLIDE </a:t>
            </a:r>
            <a:fld id="{FCD2455E-EC1D-45EA-B6B2-90AB88848CFD}" type="slidenum">
              <a:rPr lang="en-US" smtClean="0"/>
              <a:pPr/>
              <a:t>4</a:t>
            </a:fld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8229600" y="1115568"/>
            <a:ext cx="588216" cy="408623"/>
          </a:xfrm>
          <a:prstGeom prst="roundRect">
            <a:avLst/>
          </a:prstGeom>
          <a:ln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US" b="1" dirty="0" smtClean="0"/>
              <a:t>LO7</a:t>
            </a:r>
            <a:endParaRPr lang="en-US" dirty="0"/>
          </a:p>
        </p:txBody>
      </p:sp>
      <p:grpSp>
        <p:nvGrpSpPr>
          <p:cNvPr id="4" name="Group 12"/>
          <p:cNvGrpSpPr/>
          <p:nvPr/>
        </p:nvGrpSpPr>
        <p:grpSpPr>
          <a:xfrm>
            <a:off x="7879080" y="0"/>
            <a:ext cx="1188720" cy="381000"/>
            <a:chOff x="7879080" y="0"/>
            <a:chExt cx="1188720" cy="381000"/>
          </a:xfrm>
        </p:grpSpPr>
        <p:sp>
          <p:nvSpPr>
            <p:cNvPr id="11" name="Flowchart: Delay 10"/>
            <p:cNvSpPr/>
            <p:nvPr/>
          </p:nvSpPr>
          <p:spPr>
            <a:xfrm rot="5400000">
              <a:off x="8282940" y="-403860"/>
              <a:ext cx="381000" cy="1188720"/>
            </a:xfrm>
            <a:prstGeom prst="flowChartDelay">
              <a:avLst/>
            </a:prstGeom>
            <a:solidFill>
              <a:schemeClr val="accent1"/>
            </a:solidFill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8010012" y="0"/>
              <a:ext cx="926857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200" dirty="0" smtClean="0">
                  <a:solidFill>
                    <a:schemeClr val="bg1"/>
                  </a:solidFill>
                </a:rPr>
                <a:t>Lesson 12-3</a:t>
              </a:r>
              <a:endParaRPr lang="en-US" sz="1200" dirty="0">
                <a:solidFill>
                  <a:schemeClr val="bg1"/>
                </a:solidFill>
              </a:endParaRPr>
            </a:p>
          </p:txBody>
        </p:sp>
      </p:grp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" name="Picture 43" descr="Chapter 12_Page 360_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914400" y="3438380"/>
            <a:ext cx="5943600" cy="2752870"/>
          </a:xfrm>
          <a:prstGeom prst="rect">
            <a:avLst/>
          </a:prstGeom>
        </p:spPr>
      </p:pic>
      <p:pic>
        <p:nvPicPr>
          <p:cNvPr id="43" name="Picture 42" descr="Chapter 12_Page 360_1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914400" y="1524005"/>
            <a:ext cx="5943600" cy="1249237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82880"/>
            <a:ext cx="7772400" cy="1143000"/>
          </a:xfrm>
        </p:spPr>
        <p:txBody>
          <a:bodyPr/>
          <a:lstStyle/>
          <a:p>
            <a:r>
              <a:rPr lang="en-US" dirty="0" smtClean="0"/>
              <a:t>Employee Earnings Records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 smtClean="0"/>
              <a:t>SLIDE </a:t>
            </a:r>
            <a:fld id="{FCD2455E-EC1D-45EA-B6B2-90AB88848CFD}" type="slidenum">
              <a:rPr lang="en-US" smtClean="0"/>
              <a:pPr/>
              <a:t>5</a:t>
            </a:fld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8229600" y="1115568"/>
            <a:ext cx="588216" cy="408623"/>
          </a:xfrm>
          <a:prstGeom prst="roundRect">
            <a:avLst/>
          </a:prstGeom>
          <a:ln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US" b="1" dirty="0" smtClean="0"/>
              <a:t>LO7</a:t>
            </a:r>
            <a:endParaRPr lang="en-US" dirty="0"/>
          </a:p>
        </p:txBody>
      </p:sp>
      <p:grpSp>
        <p:nvGrpSpPr>
          <p:cNvPr id="10" name="Group 12"/>
          <p:cNvGrpSpPr/>
          <p:nvPr/>
        </p:nvGrpSpPr>
        <p:grpSpPr>
          <a:xfrm>
            <a:off x="7879080" y="0"/>
            <a:ext cx="1188720" cy="381000"/>
            <a:chOff x="7879080" y="0"/>
            <a:chExt cx="1188720" cy="381000"/>
          </a:xfrm>
        </p:grpSpPr>
        <p:sp>
          <p:nvSpPr>
            <p:cNvPr id="11" name="Flowchart: Delay 10"/>
            <p:cNvSpPr/>
            <p:nvPr/>
          </p:nvSpPr>
          <p:spPr>
            <a:xfrm rot="5400000">
              <a:off x="8282940" y="-403860"/>
              <a:ext cx="381000" cy="1188720"/>
            </a:xfrm>
            <a:prstGeom prst="flowChartDelay">
              <a:avLst/>
            </a:prstGeom>
            <a:solidFill>
              <a:schemeClr val="accent1"/>
            </a:solidFill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8010012" y="0"/>
              <a:ext cx="926857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200" dirty="0" smtClean="0">
                  <a:solidFill>
                    <a:schemeClr val="bg1"/>
                  </a:solidFill>
                </a:rPr>
                <a:t>Lesson 12-3</a:t>
              </a:r>
              <a:endParaRPr lang="en-US" sz="12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13" name="Group 12"/>
          <p:cNvGrpSpPr/>
          <p:nvPr/>
        </p:nvGrpSpPr>
        <p:grpSpPr>
          <a:xfrm>
            <a:off x="6629400" y="3635800"/>
            <a:ext cx="2057400" cy="905720"/>
            <a:chOff x="3063240" y="3261896"/>
            <a:chExt cx="2057400" cy="905720"/>
          </a:xfrm>
        </p:grpSpPr>
        <p:sp>
          <p:nvSpPr>
            <p:cNvPr id="14" name="TextBox 13"/>
            <p:cNvSpPr txBox="1"/>
            <p:nvPr/>
          </p:nvSpPr>
          <p:spPr>
            <a:xfrm>
              <a:off x="3672840" y="3261896"/>
              <a:ext cx="144780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dirty="0" smtClean="0">
                  <a:solidFill>
                    <a:srgbClr val="0070C0"/>
                  </a:solidFill>
                </a:rPr>
                <a:t>Beginning</a:t>
              </a:r>
              <a:br>
                <a:rPr lang="en-US" sz="1600" dirty="0" smtClean="0">
                  <a:solidFill>
                    <a:srgbClr val="0070C0"/>
                  </a:solidFill>
                </a:rPr>
              </a:br>
              <a:r>
                <a:rPr lang="en-US" sz="1600" dirty="0" smtClean="0">
                  <a:solidFill>
                    <a:srgbClr val="0070C0"/>
                  </a:solidFill>
                </a:rPr>
                <a:t>Accumulated</a:t>
              </a:r>
              <a:br>
                <a:rPr lang="en-US" sz="1600" dirty="0" smtClean="0">
                  <a:solidFill>
                    <a:srgbClr val="0070C0"/>
                  </a:solidFill>
                </a:rPr>
              </a:br>
              <a:r>
                <a:rPr lang="en-US" sz="1600" dirty="0" smtClean="0">
                  <a:solidFill>
                    <a:srgbClr val="0070C0"/>
                  </a:solidFill>
                </a:rPr>
                <a:t>Earnings</a:t>
              </a:r>
              <a:endParaRPr lang="en-US" sz="1600" dirty="0">
                <a:solidFill>
                  <a:srgbClr val="0070C0"/>
                </a:solidFill>
              </a:endParaRPr>
            </a:p>
          </p:txBody>
        </p:sp>
        <p:cxnSp>
          <p:nvCxnSpPr>
            <p:cNvPr id="15" name="Straight Arrow Connector 14"/>
            <p:cNvCxnSpPr/>
            <p:nvPr/>
          </p:nvCxnSpPr>
          <p:spPr>
            <a:xfrm flipH="1">
              <a:off x="3063240" y="3436096"/>
              <a:ext cx="457200" cy="731520"/>
            </a:xfrm>
            <a:prstGeom prst="straightConnector1">
              <a:avLst/>
            </a:prstGeom>
            <a:ln w="38100">
              <a:solidFill>
                <a:srgbClr val="00B0F0"/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6" name="Rectangle 7"/>
            <p:cNvSpPr>
              <a:spLocks noChangeArrowheads="1"/>
            </p:cNvSpPr>
            <p:nvPr/>
          </p:nvSpPr>
          <p:spPr bwMode="auto">
            <a:xfrm>
              <a:off x="3383280" y="3276600"/>
              <a:ext cx="274320" cy="274320"/>
            </a:xfrm>
            <a:prstGeom prst="ellipse">
              <a:avLst/>
            </a:prstGeom>
            <a:gradFill>
              <a:gsLst>
                <a:gs pos="0">
                  <a:srgbClr val="FF0000"/>
                </a:gs>
                <a:gs pos="80000">
                  <a:schemeClr val="accent2">
                    <a:shade val="93000"/>
                    <a:satMod val="130000"/>
                  </a:schemeClr>
                </a:gs>
                <a:gs pos="100000">
                  <a:schemeClr val="accent2">
                    <a:shade val="94000"/>
                    <a:satMod val="135000"/>
                  </a:schemeClr>
                </a:gs>
              </a:gsLst>
            </a:gradFill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lIns="0" tIns="0" rIns="0" bIns="0" rtlCol="0" anchor="ctr" anchorCtr="1"/>
            <a:lstStyle/>
            <a:p>
              <a:pPr algn="ctr"/>
              <a:r>
                <a:rPr lang="en-US" b="1" dirty="0" smtClean="0"/>
                <a:t>3</a:t>
              </a:r>
            </a:p>
          </p:txBody>
        </p:sp>
      </p:grpSp>
      <p:grpSp>
        <p:nvGrpSpPr>
          <p:cNvPr id="17" name="Group 16"/>
          <p:cNvGrpSpPr/>
          <p:nvPr/>
        </p:nvGrpSpPr>
        <p:grpSpPr>
          <a:xfrm>
            <a:off x="6172200" y="2895600"/>
            <a:ext cx="2819400" cy="685800"/>
            <a:chOff x="522814" y="3035439"/>
            <a:chExt cx="2819400" cy="685800"/>
          </a:xfrm>
        </p:grpSpPr>
        <p:cxnSp>
          <p:nvCxnSpPr>
            <p:cNvPr id="18" name="Straight Arrow Connector 17"/>
            <p:cNvCxnSpPr/>
            <p:nvPr/>
          </p:nvCxnSpPr>
          <p:spPr>
            <a:xfrm flipH="1">
              <a:off x="522814" y="3212068"/>
              <a:ext cx="731520" cy="509171"/>
            </a:xfrm>
            <a:prstGeom prst="straightConnector1">
              <a:avLst/>
            </a:prstGeom>
            <a:ln w="38100">
              <a:solidFill>
                <a:srgbClr val="00B0F0"/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Rectangle 7"/>
            <p:cNvSpPr>
              <a:spLocks noChangeArrowheads="1"/>
            </p:cNvSpPr>
            <p:nvPr/>
          </p:nvSpPr>
          <p:spPr bwMode="auto">
            <a:xfrm>
              <a:off x="1132414" y="3059668"/>
              <a:ext cx="274320" cy="274320"/>
            </a:xfrm>
            <a:prstGeom prst="ellipse">
              <a:avLst/>
            </a:prstGeom>
            <a:gradFill>
              <a:gsLst>
                <a:gs pos="0">
                  <a:srgbClr val="FF0000"/>
                </a:gs>
                <a:gs pos="80000">
                  <a:schemeClr val="accent2">
                    <a:shade val="93000"/>
                    <a:satMod val="130000"/>
                  </a:schemeClr>
                </a:gs>
                <a:gs pos="100000">
                  <a:schemeClr val="accent2">
                    <a:shade val="94000"/>
                    <a:satMod val="135000"/>
                  </a:schemeClr>
                </a:gs>
              </a:gsLst>
            </a:gradFill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lIns="0" tIns="0" rIns="0" bIns="0" rtlCol="0" anchor="ctr" anchorCtr="1"/>
            <a:lstStyle/>
            <a:p>
              <a:pPr algn="ctr"/>
              <a:r>
                <a:rPr lang="en-US" b="1" dirty="0" smtClean="0"/>
                <a:t>1</a:t>
              </a:r>
            </a:p>
          </p:txBody>
        </p:sp>
        <p:sp>
          <p:nvSpPr>
            <p:cNvPr id="20" name="TextBox 19"/>
            <p:cNvSpPr txBox="1"/>
            <p:nvPr/>
          </p:nvSpPr>
          <p:spPr>
            <a:xfrm>
              <a:off x="1363630" y="3035439"/>
              <a:ext cx="1978584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dirty="0" smtClean="0">
                  <a:solidFill>
                    <a:srgbClr val="0070C0"/>
                  </a:solidFill>
                </a:rPr>
                <a:t>Last Day of Quarter</a:t>
              </a:r>
              <a:endParaRPr lang="en-US" sz="1600" dirty="0">
                <a:solidFill>
                  <a:srgbClr val="0070C0"/>
                </a:solidFill>
              </a:endParaRPr>
            </a:p>
          </p:txBody>
        </p:sp>
      </p:grpSp>
      <p:grpSp>
        <p:nvGrpSpPr>
          <p:cNvPr id="25" name="Group 24"/>
          <p:cNvGrpSpPr/>
          <p:nvPr/>
        </p:nvGrpSpPr>
        <p:grpSpPr>
          <a:xfrm>
            <a:off x="1371601" y="1905000"/>
            <a:ext cx="1981199" cy="3657600"/>
            <a:chOff x="2971801" y="2022277"/>
            <a:chExt cx="1981199" cy="3657600"/>
          </a:xfrm>
        </p:grpSpPr>
        <p:cxnSp>
          <p:nvCxnSpPr>
            <p:cNvPr id="26" name="Straight Arrow Connector 25"/>
            <p:cNvCxnSpPr/>
            <p:nvPr/>
          </p:nvCxnSpPr>
          <p:spPr>
            <a:xfrm flipH="1">
              <a:off x="2971801" y="2022277"/>
              <a:ext cx="1142999" cy="3657600"/>
            </a:xfrm>
            <a:prstGeom prst="straightConnector1">
              <a:avLst/>
            </a:prstGeom>
            <a:ln w="38100">
              <a:solidFill>
                <a:srgbClr val="00B0F0"/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7" name="Rectangle 7"/>
            <p:cNvSpPr>
              <a:spLocks noChangeArrowheads="1"/>
            </p:cNvSpPr>
            <p:nvPr/>
          </p:nvSpPr>
          <p:spPr bwMode="auto">
            <a:xfrm>
              <a:off x="3611880" y="3071932"/>
              <a:ext cx="274320" cy="274320"/>
            </a:xfrm>
            <a:prstGeom prst="ellipse">
              <a:avLst/>
            </a:prstGeom>
            <a:gradFill>
              <a:gsLst>
                <a:gs pos="0">
                  <a:srgbClr val="FF0000"/>
                </a:gs>
                <a:gs pos="80000">
                  <a:schemeClr val="accent2">
                    <a:shade val="93000"/>
                    <a:satMod val="130000"/>
                  </a:schemeClr>
                </a:gs>
                <a:gs pos="100000">
                  <a:schemeClr val="accent2">
                    <a:shade val="94000"/>
                    <a:satMod val="135000"/>
                  </a:schemeClr>
                </a:gs>
              </a:gsLst>
            </a:gradFill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lIns="0" tIns="0" rIns="0" bIns="0" rtlCol="0" anchor="ctr" anchorCtr="1"/>
            <a:lstStyle/>
            <a:p>
              <a:pPr algn="ctr"/>
              <a:r>
                <a:rPr lang="en-US" b="1" dirty="0" smtClean="0"/>
                <a:t>4</a:t>
              </a:r>
            </a:p>
          </p:txBody>
        </p:sp>
        <p:sp>
          <p:nvSpPr>
            <p:cNvPr id="28" name="TextBox 27"/>
            <p:cNvSpPr txBox="1"/>
            <p:nvPr/>
          </p:nvSpPr>
          <p:spPr>
            <a:xfrm>
              <a:off x="3886200" y="3012877"/>
              <a:ext cx="106680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dirty="0" smtClean="0">
                  <a:solidFill>
                    <a:srgbClr val="0070C0"/>
                  </a:solidFill>
                </a:rPr>
                <a:t>Pay </a:t>
              </a:r>
              <a:br>
                <a:rPr lang="en-US" sz="1600" dirty="0" smtClean="0">
                  <a:solidFill>
                    <a:srgbClr val="0070C0"/>
                  </a:solidFill>
                </a:rPr>
              </a:br>
              <a:r>
                <a:rPr lang="en-US" sz="1600" dirty="0" smtClean="0">
                  <a:solidFill>
                    <a:srgbClr val="0070C0"/>
                  </a:solidFill>
                </a:rPr>
                <a:t>Period</a:t>
              </a:r>
              <a:endParaRPr lang="en-US" sz="1600" dirty="0">
                <a:solidFill>
                  <a:srgbClr val="0070C0"/>
                </a:solidFill>
              </a:endParaRPr>
            </a:p>
          </p:txBody>
        </p:sp>
      </p:grpSp>
      <p:grpSp>
        <p:nvGrpSpPr>
          <p:cNvPr id="29" name="Group 28"/>
          <p:cNvGrpSpPr/>
          <p:nvPr/>
        </p:nvGrpSpPr>
        <p:grpSpPr>
          <a:xfrm>
            <a:off x="76200" y="2895600"/>
            <a:ext cx="1752600" cy="1219200"/>
            <a:chOff x="760095" y="2486025"/>
            <a:chExt cx="1752600" cy="1219200"/>
          </a:xfrm>
        </p:grpSpPr>
        <p:cxnSp>
          <p:nvCxnSpPr>
            <p:cNvPr id="30" name="Straight Arrow Connector 29"/>
            <p:cNvCxnSpPr>
              <a:endCxn id="46" idx="1"/>
            </p:cNvCxnSpPr>
            <p:nvPr/>
          </p:nvCxnSpPr>
          <p:spPr>
            <a:xfrm>
              <a:off x="914400" y="2668906"/>
              <a:ext cx="683895" cy="1036319"/>
            </a:xfrm>
            <a:prstGeom prst="straightConnector1">
              <a:avLst/>
            </a:prstGeom>
            <a:ln w="38100">
              <a:solidFill>
                <a:srgbClr val="00B0F0"/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1" name="Rectangle 7"/>
            <p:cNvSpPr>
              <a:spLocks noChangeArrowheads="1"/>
            </p:cNvSpPr>
            <p:nvPr/>
          </p:nvSpPr>
          <p:spPr bwMode="auto">
            <a:xfrm>
              <a:off x="760095" y="2514600"/>
              <a:ext cx="274320" cy="274320"/>
            </a:xfrm>
            <a:prstGeom prst="ellipse">
              <a:avLst/>
            </a:prstGeom>
            <a:gradFill>
              <a:gsLst>
                <a:gs pos="0">
                  <a:srgbClr val="FF0000"/>
                </a:gs>
                <a:gs pos="80000">
                  <a:schemeClr val="accent2">
                    <a:shade val="93000"/>
                    <a:satMod val="130000"/>
                  </a:schemeClr>
                </a:gs>
                <a:gs pos="100000">
                  <a:schemeClr val="accent2">
                    <a:shade val="94000"/>
                    <a:satMod val="135000"/>
                  </a:schemeClr>
                </a:gs>
              </a:gsLst>
            </a:gradFill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lIns="0" tIns="0" rIns="0" bIns="0" rtlCol="0" anchor="ctr" anchorCtr="1"/>
            <a:lstStyle/>
            <a:p>
              <a:pPr algn="ctr"/>
              <a:r>
                <a:rPr lang="en-US" b="1" dirty="0" smtClean="0"/>
                <a:t>2</a:t>
              </a:r>
            </a:p>
          </p:txBody>
        </p:sp>
        <p:sp>
          <p:nvSpPr>
            <p:cNvPr id="32" name="TextBox 31"/>
            <p:cNvSpPr txBox="1"/>
            <p:nvPr/>
          </p:nvSpPr>
          <p:spPr>
            <a:xfrm>
              <a:off x="1064895" y="2486025"/>
              <a:ext cx="144780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dirty="0" smtClean="0">
                  <a:solidFill>
                    <a:srgbClr val="0070C0"/>
                  </a:solidFill>
                </a:rPr>
                <a:t>Employee </a:t>
              </a:r>
              <a:br>
                <a:rPr lang="en-US" sz="1600" dirty="0" smtClean="0">
                  <a:solidFill>
                    <a:srgbClr val="0070C0"/>
                  </a:solidFill>
                </a:rPr>
              </a:br>
              <a:r>
                <a:rPr lang="en-US" sz="1600" dirty="0" smtClean="0">
                  <a:solidFill>
                    <a:srgbClr val="0070C0"/>
                  </a:solidFill>
                </a:rPr>
                <a:t>Personal Data</a:t>
              </a:r>
              <a:endParaRPr lang="en-US" sz="1600" dirty="0">
                <a:solidFill>
                  <a:srgbClr val="0070C0"/>
                </a:solidFill>
              </a:endParaRPr>
            </a:p>
          </p:txBody>
        </p:sp>
      </p:grpSp>
      <p:grpSp>
        <p:nvGrpSpPr>
          <p:cNvPr id="33" name="Group 32"/>
          <p:cNvGrpSpPr/>
          <p:nvPr/>
        </p:nvGrpSpPr>
        <p:grpSpPr>
          <a:xfrm>
            <a:off x="6842760" y="5188803"/>
            <a:ext cx="2301240" cy="830997"/>
            <a:chOff x="2301240" y="1250632"/>
            <a:chExt cx="2301240" cy="830997"/>
          </a:xfrm>
        </p:grpSpPr>
        <p:cxnSp>
          <p:nvCxnSpPr>
            <p:cNvPr id="34" name="Straight Arrow Connector 33"/>
            <p:cNvCxnSpPr/>
            <p:nvPr/>
          </p:nvCxnSpPr>
          <p:spPr>
            <a:xfrm flipH="1">
              <a:off x="2301240" y="1654909"/>
              <a:ext cx="548640" cy="0"/>
            </a:xfrm>
            <a:prstGeom prst="straightConnector1">
              <a:avLst/>
            </a:prstGeom>
            <a:ln w="38100">
              <a:solidFill>
                <a:srgbClr val="00B0F0"/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5" name="Rectangle 7"/>
            <p:cNvSpPr>
              <a:spLocks noChangeArrowheads="1"/>
            </p:cNvSpPr>
            <p:nvPr/>
          </p:nvSpPr>
          <p:spPr bwMode="auto">
            <a:xfrm>
              <a:off x="2773680" y="1502509"/>
              <a:ext cx="274320" cy="274320"/>
            </a:xfrm>
            <a:prstGeom prst="ellipse">
              <a:avLst/>
            </a:prstGeom>
            <a:gradFill>
              <a:gsLst>
                <a:gs pos="0">
                  <a:srgbClr val="FF0000"/>
                </a:gs>
                <a:gs pos="80000">
                  <a:schemeClr val="accent2">
                    <a:shade val="93000"/>
                    <a:satMod val="130000"/>
                  </a:schemeClr>
                </a:gs>
                <a:gs pos="100000">
                  <a:schemeClr val="accent2">
                    <a:shade val="94000"/>
                    <a:satMod val="135000"/>
                  </a:schemeClr>
                </a:gs>
              </a:gsLst>
            </a:gradFill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lIns="0" tIns="0" rIns="0" bIns="0" rtlCol="0" anchor="ctr" anchorCtr="1"/>
            <a:lstStyle/>
            <a:p>
              <a:pPr algn="ctr"/>
              <a:r>
                <a:rPr lang="en-US" b="1" dirty="0" smtClean="0"/>
                <a:t>6</a:t>
              </a:r>
            </a:p>
          </p:txBody>
        </p:sp>
        <p:sp>
          <p:nvSpPr>
            <p:cNvPr id="36" name="TextBox 35"/>
            <p:cNvSpPr txBox="1"/>
            <p:nvPr/>
          </p:nvSpPr>
          <p:spPr>
            <a:xfrm>
              <a:off x="2971800" y="1250632"/>
              <a:ext cx="163068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dirty="0" smtClean="0">
                  <a:solidFill>
                    <a:srgbClr val="0070C0"/>
                  </a:solidFill>
                </a:rPr>
                <a:t>Updated Accumulated Earnings</a:t>
              </a:r>
              <a:endParaRPr lang="en-US" sz="1600" dirty="0">
                <a:solidFill>
                  <a:srgbClr val="0070C0"/>
                </a:solidFill>
              </a:endParaRPr>
            </a:p>
          </p:txBody>
        </p:sp>
      </p:grpSp>
      <p:grpSp>
        <p:nvGrpSpPr>
          <p:cNvPr id="37" name="Group 36"/>
          <p:cNvGrpSpPr/>
          <p:nvPr/>
        </p:nvGrpSpPr>
        <p:grpSpPr>
          <a:xfrm>
            <a:off x="6324600" y="6062246"/>
            <a:ext cx="2514600" cy="338554"/>
            <a:chOff x="457200" y="2809875"/>
            <a:chExt cx="2514600" cy="338554"/>
          </a:xfrm>
        </p:grpSpPr>
        <p:cxnSp>
          <p:nvCxnSpPr>
            <p:cNvPr id="38" name="Straight Arrow Connector 37"/>
            <p:cNvCxnSpPr/>
            <p:nvPr/>
          </p:nvCxnSpPr>
          <p:spPr>
            <a:xfrm flipH="1" flipV="1">
              <a:off x="457200" y="2843630"/>
              <a:ext cx="762000" cy="152399"/>
            </a:xfrm>
            <a:prstGeom prst="straightConnector1">
              <a:avLst/>
            </a:prstGeom>
            <a:ln w="38100">
              <a:solidFill>
                <a:srgbClr val="00B0F0"/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9" name="Rectangle 7"/>
            <p:cNvSpPr>
              <a:spLocks noChangeArrowheads="1"/>
            </p:cNvSpPr>
            <p:nvPr/>
          </p:nvSpPr>
          <p:spPr bwMode="auto">
            <a:xfrm>
              <a:off x="1066800" y="2867561"/>
              <a:ext cx="274320" cy="274320"/>
            </a:xfrm>
            <a:prstGeom prst="ellipse">
              <a:avLst/>
            </a:prstGeom>
            <a:gradFill>
              <a:gsLst>
                <a:gs pos="0">
                  <a:srgbClr val="FF0000"/>
                </a:gs>
                <a:gs pos="80000">
                  <a:schemeClr val="accent2">
                    <a:shade val="93000"/>
                    <a:satMod val="130000"/>
                  </a:schemeClr>
                </a:gs>
                <a:gs pos="100000">
                  <a:schemeClr val="accent2">
                    <a:shade val="94000"/>
                    <a:satMod val="135000"/>
                  </a:schemeClr>
                </a:gs>
              </a:gsLst>
            </a:gradFill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lIns="0" tIns="0" rIns="0" bIns="0" rtlCol="0" anchor="ctr" anchorCtr="1"/>
            <a:lstStyle/>
            <a:p>
              <a:pPr algn="ctr"/>
              <a:r>
                <a:rPr lang="en-US" b="1" dirty="0" smtClean="0"/>
                <a:t>7</a:t>
              </a:r>
            </a:p>
          </p:txBody>
        </p:sp>
        <p:sp>
          <p:nvSpPr>
            <p:cNvPr id="40" name="TextBox 39"/>
            <p:cNvSpPr txBox="1"/>
            <p:nvPr/>
          </p:nvSpPr>
          <p:spPr>
            <a:xfrm>
              <a:off x="1371600" y="2809875"/>
              <a:ext cx="160020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dirty="0" smtClean="0">
                  <a:solidFill>
                    <a:srgbClr val="0070C0"/>
                  </a:solidFill>
                </a:rPr>
                <a:t>Total and Prove</a:t>
              </a:r>
              <a:endParaRPr lang="en-US" sz="1600" dirty="0">
                <a:solidFill>
                  <a:srgbClr val="0070C0"/>
                </a:solidFill>
              </a:endParaRPr>
            </a:p>
          </p:txBody>
        </p:sp>
      </p:grpSp>
      <p:sp>
        <p:nvSpPr>
          <p:cNvPr id="46" name="Left Bracket 45"/>
          <p:cNvSpPr/>
          <p:nvPr/>
        </p:nvSpPr>
        <p:spPr>
          <a:xfrm>
            <a:off x="914400" y="3810000"/>
            <a:ext cx="228600" cy="609600"/>
          </a:xfrm>
          <a:prstGeom prst="leftBracket">
            <a:avLst/>
          </a:prstGeom>
          <a:ln w="3810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8" name="Rectangle 57"/>
          <p:cNvSpPr/>
          <p:nvPr/>
        </p:nvSpPr>
        <p:spPr>
          <a:xfrm>
            <a:off x="847725" y="5486400"/>
            <a:ext cx="6035040" cy="228600"/>
          </a:xfrm>
          <a:prstGeom prst="rect">
            <a:avLst/>
          </a:prstGeom>
          <a:solidFill>
            <a:srgbClr val="FF3300">
              <a:alpha val="902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61" name="Group 60"/>
          <p:cNvGrpSpPr/>
          <p:nvPr/>
        </p:nvGrpSpPr>
        <p:grpSpPr>
          <a:xfrm>
            <a:off x="2133600" y="2590801"/>
            <a:ext cx="4495800" cy="2926079"/>
            <a:chOff x="2133600" y="2590801"/>
            <a:chExt cx="4495800" cy="2926079"/>
          </a:xfrm>
        </p:grpSpPr>
        <p:grpSp>
          <p:nvGrpSpPr>
            <p:cNvPr id="21" name="Group 20"/>
            <p:cNvGrpSpPr/>
            <p:nvPr/>
          </p:nvGrpSpPr>
          <p:grpSpPr>
            <a:xfrm>
              <a:off x="3429000" y="2819400"/>
              <a:ext cx="3200400" cy="2697480"/>
              <a:chOff x="1066800" y="2714625"/>
              <a:chExt cx="3200400" cy="2697480"/>
            </a:xfrm>
          </p:grpSpPr>
          <p:cxnSp>
            <p:nvCxnSpPr>
              <p:cNvPr id="22" name="Straight Arrow Connector 21"/>
              <p:cNvCxnSpPr/>
              <p:nvPr/>
            </p:nvCxnSpPr>
            <p:spPr>
              <a:xfrm flipH="1">
                <a:off x="1219200" y="2714625"/>
                <a:ext cx="0" cy="2697480"/>
              </a:xfrm>
              <a:prstGeom prst="straightConnector1">
                <a:avLst/>
              </a:prstGeom>
              <a:ln w="38100">
                <a:solidFill>
                  <a:srgbClr val="00B0F0"/>
                </a:solidFill>
                <a:headEnd type="none" w="med" len="med"/>
                <a:tailEnd type="non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3" name="Rectangle 7"/>
              <p:cNvSpPr>
                <a:spLocks noChangeArrowheads="1"/>
              </p:cNvSpPr>
              <p:nvPr/>
            </p:nvSpPr>
            <p:spPr bwMode="auto">
              <a:xfrm>
                <a:off x="1066800" y="2821186"/>
                <a:ext cx="274320" cy="274320"/>
              </a:xfrm>
              <a:prstGeom prst="ellipse">
                <a:avLst/>
              </a:prstGeom>
              <a:gradFill>
                <a:gsLst>
                  <a:gs pos="0">
                    <a:srgbClr val="FF0000"/>
                  </a:gs>
                  <a:gs pos="80000">
                    <a:schemeClr val="accent2">
                      <a:shade val="93000"/>
                      <a:satMod val="130000"/>
                    </a:schemeClr>
                  </a:gs>
                  <a:gs pos="100000">
                    <a:schemeClr val="accent2">
                      <a:shade val="94000"/>
                      <a:satMod val="135000"/>
                    </a:schemeClr>
                  </a:gs>
                </a:gsLst>
              </a:gradFill>
            </p:spPr>
            <p:style>
              <a:lnRef idx="0">
                <a:schemeClr val="accent2"/>
              </a:lnRef>
              <a:fillRef idx="3">
                <a:schemeClr val="accent2"/>
              </a:fillRef>
              <a:effectRef idx="3">
                <a:schemeClr val="accent2"/>
              </a:effectRef>
              <a:fontRef idx="minor">
                <a:schemeClr val="lt1"/>
              </a:fontRef>
            </p:style>
            <p:txBody>
              <a:bodyPr lIns="0" tIns="0" rIns="0" bIns="0" rtlCol="0" anchor="ctr" anchorCtr="1"/>
              <a:lstStyle/>
              <a:p>
                <a:pPr algn="ctr"/>
                <a:r>
                  <a:rPr lang="en-US" b="1" dirty="0" smtClean="0"/>
                  <a:t>5</a:t>
                </a:r>
              </a:p>
            </p:txBody>
          </p:sp>
          <p:sp>
            <p:nvSpPr>
              <p:cNvPr id="24" name="TextBox 23"/>
              <p:cNvSpPr txBox="1"/>
              <p:nvPr/>
            </p:nvSpPr>
            <p:spPr>
              <a:xfrm>
                <a:off x="1295400" y="2790825"/>
                <a:ext cx="2971800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600" dirty="0" smtClean="0">
                    <a:solidFill>
                      <a:srgbClr val="0070C0"/>
                    </a:solidFill>
                  </a:rPr>
                  <a:t>Earnings, Deductions,</a:t>
                </a:r>
                <a:br>
                  <a:rPr lang="en-US" sz="1600" dirty="0" smtClean="0">
                    <a:solidFill>
                      <a:srgbClr val="0070C0"/>
                    </a:solidFill>
                  </a:rPr>
                </a:br>
                <a:r>
                  <a:rPr lang="en-US" sz="1600" dirty="0" smtClean="0">
                    <a:solidFill>
                      <a:srgbClr val="0070C0"/>
                    </a:solidFill>
                  </a:rPr>
                  <a:t>Net Pay</a:t>
                </a:r>
                <a:endParaRPr lang="en-US" sz="1600" dirty="0">
                  <a:solidFill>
                    <a:srgbClr val="0070C0"/>
                  </a:solidFill>
                </a:endParaRPr>
              </a:p>
            </p:txBody>
          </p:sp>
        </p:grpSp>
        <p:sp>
          <p:nvSpPr>
            <p:cNvPr id="49" name="Left Bracket 48"/>
            <p:cNvSpPr/>
            <p:nvPr/>
          </p:nvSpPr>
          <p:spPr>
            <a:xfrm rot="16200000">
              <a:off x="4213860" y="510541"/>
              <a:ext cx="228600" cy="4389120"/>
            </a:xfrm>
            <a:prstGeom prst="leftBracket">
              <a:avLst/>
            </a:prstGeom>
            <a:ln w="38100">
              <a:solidFill>
                <a:srgbClr val="00B0F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</p:spTree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1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00"/>
                            </p:stCondLst>
                            <p:childTnLst>
                              <p:par>
                                <p:cTn id="33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2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" grpId="0" animBg="1"/>
      <p:bldP spid="58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en-US" b="1" dirty="0" smtClean="0">
                <a:solidFill>
                  <a:schemeClr val="accent1"/>
                </a:solidFill>
              </a:rPr>
              <a:t>Lesson 12-3 </a:t>
            </a:r>
            <a:r>
              <a:rPr lang="en-US" dirty="0" smtClean="0"/>
              <a:t>Audit Your Understanding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457200" indent="-4572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en-US" sz="2800" b="1" dirty="0">
                <a:solidFill>
                  <a:srgbClr val="FF0000"/>
                </a:solidFill>
                <a:ea typeface="Times New Roman"/>
                <a:cs typeface="MyriadPro-Regular"/>
              </a:rPr>
              <a:t>1.</a:t>
            </a:r>
            <a:r>
              <a:rPr lang="en-US" sz="2800" dirty="0">
                <a:solidFill>
                  <a:srgbClr val="000000"/>
                </a:solidFill>
                <a:ea typeface="Times New Roman"/>
                <a:cs typeface="MyriadPro-Regular"/>
              </a:rPr>
              <a:t>	What does the payroll register summarize?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 smtClean="0"/>
              <a:t>SLIDE </a:t>
            </a:r>
            <a:fld id="{FCD2455E-EC1D-45EA-B6B2-90AB88848CFD}" type="slidenum">
              <a:rPr lang="en-US" smtClean="0"/>
              <a:pPr/>
              <a:t>6</a:t>
            </a:fld>
            <a:endParaRPr lang="en-US" dirty="0"/>
          </a:p>
        </p:txBody>
      </p:sp>
      <p:pic>
        <p:nvPicPr>
          <p:cNvPr id="18439" name="Picture 7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flipV="1">
            <a:off x="5048250" y="228600"/>
            <a:ext cx="4095750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Isosceles Triangle 5"/>
          <p:cNvSpPr/>
          <p:nvPr/>
        </p:nvSpPr>
        <p:spPr>
          <a:xfrm rot="5400000">
            <a:off x="-228600" y="1084730"/>
            <a:ext cx="914400" cy="457200"/>
          </a:xfrm>
          <a:prstGeom prst="triangle">
            <a:avLst/>
          </a:prstGeom>
          <a:solidFill>
            <a:srgbClr val="FFA41D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Content Placeholder 7"/>
          <p:cNvSpPr txBox="1">
            <a:spLocks/>
          </p:cNvSpPr>
          <p:nvPr/>
        </p:nvSpPr>
        <p:spPr>
          <a:xfrm>
            <a:off x="914400" y="2514600"/>
            <a:ext cx="7315200" cy="2743200"/>
          </a:xfrm>
          <a:prstGeom prst="rect">
            <a:avLst/>
          </a:prstGeom>
          <a:solidFill>
            <a:schemeClr val="bg2"/>
          </a:solidFill>
        </p:spPr>
        <p:txBody>
          <a:bodyPr vert="horz" lIns="91440" tIns="45720" rIns="91440" bIns="45720" rtlCol="0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FF0000"/>
              </a:buClr>
              <a:buSzTx/>
              <a:buFont typeface="Calibri" pitchFamily="34" charset="0"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ANSWER</a:t>
            </a:r>
          </a:p>
          <a:p>
            <a:pPr>
              <a:spcBef>
                <a:spcPct val="20000"/>
              </a:spcBef>
              <a:buClr>
                <a:srgbClr val="FF0000"/>
              </a:buClr>
            </a:pPr>
            <a:r>
              <a:rPr lang="en-US" sz="2800" dirty="0" smtClean="0">
                <a:ea typeface="Times New Roman"/>
                <a:cs typeface="MyriadPro-Regular"/>
              </a:rPr>
              <a:t>The payroll register summarizes the payroll for one pay period and shows total earnings, payroll withholdings, and net pay for all employees.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grpSp>
        <p:nvGrpSpPr>
          <p:cNvPr id="9" name="Group 12"/>
          <p:cNvGrpSpPr/>
          <p:nvPr/>
        </p:nvGrpSpPr>
        <p:grpSpPr>
          <a:xfrm>
            <a:off x="7879080" y="0"/>
            <a:ext cx="1188720" cy="381000"/>
            <a:chOff x="7879080" y="0"/>
            <a:chExt cx="1188720" cy="381000"/>
          </a:xfrm>
        </p:grpSpPr>
        <p:sp>
          <p:nvSpPr>
            <p:cNvPr id="10" name="Flowchart: Delay 9"/>
            <p:cNvSpPr/>
            <p:nvPr/>
          </p:nvSpPr>
          <p:spPr>
            <a:xfrm rot="5400000">
              <a:off x="8282940" y="-403860"/>
              <a:ext cx="381000" cy="1188720"/>
            </a:xfrm>
            <a:prstGeom prst="flowChartDelay">
              <a:avLst/>
            </a:prstGeom>
            <a:solidFill>
              <a:schemeClr val="accent1"/>
            </a:solidFill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8010012" y="0"/>
              <a:ext cx="926857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200" dirty="0" smtClean="0">
                  <a:solidFill>
                    <a:schemeClr val="bg1"/>
                  </a:solidFill>
                </a:rPr>
                <a:t>Lesson 12-3</a:t>
              </a:r>
              <a:endParaRPr lang="en-US" sz="1200" dirty="0">
                <a:solidFill>
                  <a:schemeClr val="bg1"/>
                </a:solidFill>
              </a:endParaRPr>
            </a:p>
          </p:txBody>
        </p:sp>
      </p:grpSp>
    </p:spTree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en-US" b="1" dirty="0" smtClean="0">
                <a:solidFill>
                  <a:schemeClr val="accent1"/>
                </a:solidFill>
              </a:rPr>
              <a:t>Lesson 12-3 </a:t>
            </a:r>
            <a:r>
              <a:rPr lang="en-US" dirty="0" smtClean="0"/>
              <a:t>Audit Your Understanding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457200" marR="0" indent="-4572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en-US" sz="2800" b="1" dirty="0" smtClean="0">
                <a:solidFill>
                  <a:srgbClr val="FF0000"/>
                </a:solidFill>
                <a:ea typeface="Times New Roman"/>
                <a:cs typeface="MyriadPro-Regular"/>
              </a:rPr>
              <a:t>2.</a:t>
            </a:r>
            <a:r>
              <a:rPr lang="en-US" sz="2800" dirty="0" smtClean="0">
                <a:solidFill>
                  <a:srgbClr val="000000"/>
                </a:solidFill>
                <a:ea typeface="Times New Roman"/>
                <a:cs typeface="MyriadPro-Regular"/>
              </a:rPr>
              <a:t>	How is net pay calculated?</a:t>
            </a:r>
            <a:endParaRPr lang="en-US" sz="2800" dirty="0" smtClean="0">
              <a:ea typeface="Calibri"/>
              <a:cs typeface="Times New Roman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 smtClean="0"/>
              <a:t>SLIDE </a:t>
            </a:r>
            <a:fld id="{FCD2455E-EC1D-45EA-B6B2-90AB88848CFD}" type="slidenum">
              <a:rPr lang="en-US" smtClean="0"/>
              <a:pPr/>
              <a:t>7</a:t>
            </a:fld>
            <a:endParaRPr lang="en-US" dirty="0"/>
          </a:p>
        </p:txBody>
      </p:sp>
      <p:pic>
        <p:nvPicPr>
          <p:cNvPr id="18439" name="Picture 7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flipV="1">
            <a:off x="5048250" y="228600"/>
            <a:ext cx="4095750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Isosceles Triangle 5"/>
          <p:cNvSpPr/>
          <p:nvPr/>
        </p:nvSpPr>
        <p:spPr>
          <a:xfrm rot="5400000">
            <a:off x="-228600" y="1084730"/>
            <a:ext cx="914400" cy="457200"/>
          </a:xfrm>
          <a:prstGeom prst="triangle">
            <a:avLst/>
          </a:prstGeom>
          <a:solidFill>
            <a:srgbClr val="FFA41D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Content Placeholder 7"/>
          <p:cNvSpPr txBox="1">
            <a:spLocks/>
          </p:cNvSpPr>
          <p:nvPr/>
        </p:nvSpPr>
        <p:spPr>
          <a:xfrm>
            <a:off x="914400" y="2514600"/>
            <a:ext cx="7315200" cy="1828800"/>
          </a:xfrm>
          <a:prstGeom prst="rect">
            <a:avLst/>
          </a:prstGeom>
          <a:solidFill>
            <a:schemeClr val="bg2"/>
          </a:solidFill>
        </p:spPr>
        <p:txBody>
          <a:bodyPr vert="horz" lIns="91440" tIns="45720" rIns="91440" bIns="45720" rtlCol="0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FF0000"/>
              </a:buClr>
              <a:buSzTx/>
              <a:buFont typeface="Calibri" pitchFamily="34" charset="0"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ANSWER</a:t>
            </a:r>
          </a:p>
          <a:p>
            <a:pPr>
              <a:spcBef>
                <a:spcPct val="20000"/>
              </a:spcBef>
              <a:buClr>
                <a:srgbClr val="FF0000"/>
              </a:buClr>
            </a:pPr>
            <a:r>
              <a:rPr lang="en-US" sz="2800" dirty="0" smtClean="0">
                <a:ea typeface="Times New Roman"/>
                <a:cs typeface="MyriadPro-Regular"/>
              </a:rPr>
              <a:t>By subtracting total deductions from total earnings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grpSp>
        <p:nvGrpSpPr>
          <p:cNvPr id="9" name="Group 12"/>
          <p:cNvGrpSpPr/>
          <p:nvPr/>
        </p:nvGrpSpPr>
        <p:grpSpPr>
          <a:xfrm>
            <a:off x="7879080" y="0"/>
            <a:ext cx="1188720" cy="381000"/>
            <a:chOff x="7879080" y="0"/>
            <a:chExt cx="1188720" cy="381000"/>
          </a:xfrm>
        </p:grpSpPr>
        <p:sp>
          <p:nvSpPr>
            <p:cNvPr id="10" name="Flowchart: Delay 9"/>
            <p:cNvSpPr/>
            <p:nvPr/>
          </p:nvSpPr>
          <p:spPr>
            <a:xfrm rot="5400000">
              <a:off x="8282940" y="-403860"/>
              <a:ext cx="381000" cy="1188720"/>
            </a:xfrm>
            <a:prstGeom prst="flowChartDelay">
              <a:avLst/>
            </a:prstGeom>
            <a:solidFill>
              <a:schemeClr val="accent1"/>
            </a:solidFill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8010012" y="0"/>
              <a:ext cx="926857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200" dirty="0" smtClean="0">
                  <a:solidFill>
                    <a:schemeClr val="bg1"/>
                  </a:solidFill>
                </a:rPr>
                <a:t>Lesson 12-3</a:t>
              </a:r>
              <a:endParaRPr lang="en-US" sz="1200" dirty="0">
                <a:solidFill>
                  <a:schemeClr val="bg1"/>
                </a:solidFill>
              </a:endParaRPr>
            </a:p>
          </p:txBody>
        </p:sp>
      </p:grpSp>
    </p:spTree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en-US" b="1" dirty="0" smtClean="0">
                <a:solidFill>
                  <a:schemeClr val="accent1"/>
                </a:solidFill>
              </a:rPr>
              <a:t>Lesson 12-3 </a:t>
            </a:r>
            <a:r>
              <a:rPr lang="en-US" dirty="0" smtClean="0"/>
              <a:t>Audit Your Understanding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457200" marR="0" indent="-4572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en-US" sz="2800" b="1" dirty="0" smtClean="0">
                <a:solidFill>
                  <a:srgbClr val="FF0000"/>
                </a:solidFill>
                <a:ea typeface="Times New Roman"/>
                <a:cs typeface="MyriadPro-Regular"/>
              </a:rPr>
              <a:t>3.</a:t>
            </a:r>
            <a:r>
              <a:rPr lang="en-US" sz="2800" dirty="0" smtClean="0">
                <a:solidFill>
                  <a:srgbClr val="000000"/>
                </a:solidFill>
                <a:ea typeface="Times New Roman"/>
                <a:cs typeface="MyriadPro-Regular"/>
              </a:rPr>
              <a:t>	Why do companies complete employee earnings records?</a:t>
            </a:r>
            <a:endParaRPr lang="en-US" sz="2800" dirty="0" smtClean="0">
              <a:ea typeface="Calibri"/>
              <a:cs typeface="Times New Roman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 smtClean="0"/>
              <a:t>SLIDE </a:t>
            </a:r>
            <a:fld id="{FCD2455E-EC1D-45EA-B6B2-90AB88848CFD}" type="slidenum">
              <a:rPr lang="en-US" smtClean="0"/>
              <a:pPr/>
              <a:t>8</a:t>
            </a:fld>
            <a:endParaRPr lang="en-US" dirty="0"/>
          </a:p>
        </p:txBody>
      </p:sp>
      <p:pic>
        <p:nvPicPr>
          <p:cNvPr id="18439" name="Picture 7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flipV="1">
            <a:off x="5048250" y="228600"/>
            <a:ext cx="4095750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Isosceles Triangle 5"/>
          <p:cNvSpPr/>
          <p:nvPr/>
        </p:nvSpPr>
        <p:spPr>
          <a:xfrm rot="5400000">
            <a:off x="-228600" y="1084730"/>
            <a:ext cx="914400" cy="457200"/>
          </a:xfrm>
          <a:prstGeom prst="triangle">
            <a:avLst/>
          </a:prstGeom>
          <a:solidFill>
            <a:srgbClr val="FFA41D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Content Placeholder 7"/>
          <p:cNvSpPr txBox="1">
            <a:spLocks/>
          </p:cNvSpPr>
          <p:nvPr/>
        </p:nvSpPr>
        <p:spPr>
          <a:xfrm>
            <a:off x="914400" y="2971800"/>
            <a:ext cx="7315200" cy="3154363"/>
          </a:xfrm>
          <a:prstGeom prst="rect">
            <a:avLst/>
          </a:prstGeom>
          <a:solidFill>
            <a:schemeClr val="bg2"/>
          </a:solidFill>
        </p:spPr>
        <p:txBody>
          <a:bodyPr vert="horz" lIns="91440" tIns="45720" rIns="91440" bIns="45720" rtlCol="0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FF0000"/>
              </a:buClr>
              <a:buSzTx/>
              <a:buFont typeface="Calibri" pitchFamily="34" charset="0"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ANSWER</a:t>
            </a:r>
          </a:p>
          <a:p>
            <a:pPr>
              <a:spcBef>
                <a:spcPct val="20000"/>
              </a:spcBef>
              <a:buClr>
                <a:srgbClr val="FF0000"/>
              </a:buClr>
            </a:pPr>
            <a:r>
              <a:rPr lang="en-US" sz="2800" dirty="0" smtClean="0">
                <a:ea typeface="Times New Roman"/>
                <a:cs typeface="MyriadPro-Regular"/>
              </a:rPr>
              <a:t>Because a business must send quarterly and annual reports to federal and state governments showing employee taxable earnings and taxes withheld from employee earnings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grpSp>
        <p:nvGrpSpPr>
          <p:cNvPr id="9" name="Group 12"/>
          <p:cNvGrpSpPr/>
          <p:nvPr/>
        </p:nvGrpSpPr>
        <p:grpSpPr>
          <a:xfrm>
            <a:off x="7879080" y="0"/>
            <a:ext cx="1188720" cy="381000"/>
            <a:chOff x="7879080" y="0"/>
            <a:chExt cx="1188720" cy="381000"/>
          </a:xfrm>
        </p:grpSpPr>
        <p:sp>
          <p:nvSpPr>
            <p:cNvPr id="10" name="Flowchart: Delay 9"/>
            <p:cNvSpPr/>
            <p:nvPr/>
          </p:nvSpPr>
          <p:spPr>
            <a:xfrm rot="5400000">
              <a:off x="8282940" y="-403860"/>
              <a:ext cx="381000" cy="1188720"/>
            </a:xfrm>
            <a:prstGeom prst="flowChartDelay">
              <a:avLst/>
            </a:prstGeom>
            <a:solidFill>
              <a:schemeClr val="accent1"/>
            </a:solidFill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8010012" y="0"/>
              <a:ext cx="926857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200" dirty="0" smtClean="0">
                  <a:solidFill>
                    <a:schemeClr val="bg1"/>
                  </a:solidFill>
                </a:rPr>
                <a:t>Lesson 12-3</a:t>
              </a:r>
              <a:endParaRPr lang="en-US" sz="1200" dirty="0">
                <a:solidFill>
                  <a:schemeClr val="bg1"/>
                </a:solidFill>
              </a:endParaRPr>
            </a:p>
          </p:txBody>
        </p:sp>
      </p:grpSp>
    </p:spTree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theme/theme1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3582</TotalTime>
  <Words>239</Words>
  <Application>Microsoft Office PowerPoint</Application>
  <PresentationFormat>On-screen Show (4:3)</PresentationFormat>
  <Paragraphs>88</Paragraphs>
  <Slides>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9" baseType="lpstr">
      <vt:lpstr>Custom Design</vt:lpstr>
      <vt:lpstr>Slide 1</vt:lpstr>
      <vt:lpstr>Payroll Register</vt:lpstr>
      <vt:lpstr>Payroll Register</vt:lpstr>
      <vt:lpstr>Employee Earnings Records</vt:lpstr>
      <vt:lpstr>Employee Earnings Records</vt:lpstr>
      <vt:lpstr>Lesson 12-3 Audit Your Understanding</vt:lpstr>
      <vt:lpstr>Lesson 12-3 Audit Your Understanding</vt:lpstr>
      <vt:lpstr>Lesson 12-3 Audit Your Understanding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McLaughlin</dc:creator>
  <cp:lastModifiedBy>McLaughlin</cp:lastModifiedBy>
  <cp:revision>292</cp:revision>
  <dcterms:created xsi:type="dcterms:W3CDTF">2012-07-02T15:51:50Z</dcterms:created>
  <dcterms:modified xsi:type="dcterms:W3CDTF">2012-12-29T00:28:13Z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AdHocReviewCycleID">
    <vt:i4>-748959103</vt:i4>
  </property>
  <property fmtid="{D5CDD505-2E9C-101B-9397-08002B2CF9AE}" pid="3" name="_NewReviewCycle">
    <vt:lpwstr/>
  </property>
  <property fmtid="{D5CDD505-2E9C-101B-9397-08002B2CF9AE}" pid="4" name="_EmailSubject">
    <vt:lpwstr>C21 PPT Sample Comments</vt:lpwstr>
  </property>
  <property fmtid="{D5CDD505-2E9C-101B-9397-08002B2CF9AE}" pid="5" name="_AuthorEmail">
    <vt:lpwstr>Diane.Bowdler@cengage.com</vt:lpwstr>
  </property>
  <property fmtid="{D5CDD505-2E9C-101B-9397-08002B2CF9AE}" pid="6" name="_AuthorEmailDisplayName">
    <vt:lpwstr>Bowdler, Diane</vt:lpwstr>
  </property>
</Properties>
</file>