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9"/>
  </p:notesMasterIdLst>
  <p:sldIdLst>
    <p:sldId id="345" r:id="rId2"/>
    <p:sldId id="350" r:id="rId3"/>
    <p:sldId id="351" r:id="rId4"/>
    <p:sldId id="352" r:id="rId5"/>
    <p:sldId id="366" r:id="rId6"/>
    <p:sldId id="338" r:id="rId7"/>
    <p:sldId id="33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 User" initials="CU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4F8"/>
    <a:srgbClr val="CCFFFF"/>
    <a:srgbClr val="FFCC66"/>
    <a:srgbClr val="FFECD9"/>
    <a:srgbClr val="B6D5AB"/>
    <a:srgbClr val="EA0000"/>
    <a:srgbClr val="77933C"/>
    <a:srgbClr val="FF3300"/>
    <a:srgbClr val="FF0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2" autoAdjust="0"/>
    <p:restoredTop sz="94686" autoAdjust="0"/>
  </p:normalViewPr>
  <p:slideViewPr>
    <p:cSldViewPr>
      <p:cViewPr>
        <p:scale>
          <a:sx n="130" d="100"/>
          <a:sy n="130" d="100"/>
        </p:scale>
        <p:origin x="-725" y="15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02248-3E8E-4013-A492-EE2D20E1DA6B}" type="datetimeFigureOut">
              <a:rPr lang="en-US" smtClean="0"/>
              <a:pPr/>
              <a:t>12/21/2012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F03EE-1FBA-4CD6-A9B1-250AC4FFD3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75438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396239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396239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962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9624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Wave 6"/>
          <p:cNvSpPr/>
          <p:nvPr/>
        </p:nvSpPr>
        <p:spPr>
          <a:xfrm>
            <a:off x="0" y="6400800"/>
            <a:ext cx="9144000" cy="457200"/>
          </a:xfrm>
          <a:prstGeom prst="wav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1"/>
                </a:solidFill>
              </a:rPr>
              <a:t>© 2014 Cengage Learning. All Rights Reserved.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2320" y="6583680"/>
            <a:ext cx="1828800" cy="27432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1325880"/>
            <a:ext cx="8686800" cy="0"/>
          </a:xfrm>
          <a:prstGeom prst="line">
            <a:avLst/>
          </a:prstGeom>
          <a:ln w="38100">
            <a:solidFill>
              <a:srgbClr val="AAD2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ransition>
    <p:wipe dir="r"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Font typeface="Calibri" pitchFamily="34" charset="0"/>
        <a:buChar char="●"/>
        <a:defRPr lang="en-US" sz="32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Calibri" pitchFamily="34" charset="0"/>
        <a:buChar char="●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00200"/>
            <a:ext cx="914400" cy="525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dirty="0" smtClean="0"/>
              <a:t>Learning Objectives</a:t>
            </a:r>
            <a:endParaRPr lang="en-US" sz="2800" dirty="0"/>
          </a:p>
        </p:txBody>
      </p:sp>
      <p:sp>
        <p:nvSpPr>
          <p:cNvPr id="7" name="Wave 6"/>
          <p:cNvSpPr/>
          <p:nvPr/>
        </p:nvSpPr>
        <p:spPr>
          <a:xfrm>
            <a:off x="0" y="6400800"/>
            <a:ext cx="9144000" cy="457200"/>
          </a:xfrm>
          <a:prstGeom prst="wav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1"/>
                </a:solidFill>
              </a:rPr>
              <a:t>© 2014 Cengage Learning. All Rights Reserved.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1" y="25146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spcAft>
                <a:spcPts val="1200"/>
              </a:spcAft>
            </a:pPr>
            <a:r>
              <a:rPr lang="en-US" sz="2400" b="1" dirty="0" smtClean="0"/>
              <a:t>LO</a:t>
            </a:r>
            <a:r>
              <a:rPr lang="en-US" sz="2400" b="1" dirty="0" smtClean="0">
                <a:solidFill>
                  <a:srgbClr val="FF0000"/>
                </a:solidFill>
              </a:rPr>
              <a:t>3</a:t>
            </a:r>
            <a:r>
              <a:rPr lang="en-US" sz="2400" dirty="0" smtClean="0"/>
              <a:t> 	Calculate and record employer payroll taxes.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 b="292"/>
          <a:stretch>
            <a:fillRect/>
          </a:stretch>
        </p:blipFill>
        <p:spPr bwMode="auto">
          <a:xfrm>
            <a:off x="0" y="0"/>
            <a:ext cx="9144000" cy="220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Employer Payroll Taxes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Employer Social Security and Medicare taxes</a:t>
            </a:r>
          </a:p>
          <a:p>
            <a:r>
              <a:rPr lang="en-US" dirty="0" smtClean="0"/>
              <a:t>Federal unemployment tax</a:t>
            </a:r>
          </a:p>
          <a:p>
            <a:pPr lvl="1"/>
            <a:r>
              <a:rPr lang="en-US" dirty="0" smtClean="0"/>
              <a:t>A federal tax paid by employers to administer the unemployment program is called </a:t>
            </a:r>
            <a:r>
              <a:rPr lang="en-US" b="1" dirty="0" smtClean="0">
                <a:solidFill>
                  <a:srgbClr val="0070C0"/>
                </a:solidFill>
              </a:rPr>
              <a:t>federal unemployment tax</a:t>
            </a:r>
            <a:r>
              <a:rPr lang="en-US" dirty="0" smtClean="0"/>
              <a:t>, commonly referred to as </a:t>
            </a:r>
            <a:r>
              <a:rPr lang="en-US" i="1" dirty="0" err="1" smtClean="0">
                <a:solidFill>
                  <a:srgbClr val="0070C0"/>
                </a:solidFill>
              </a:rPr>
              <a:t>FUTA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State </a:t>
            </a:r>
            <a:r>
              <a:rPr lang="en-US" dirty="0"/>
              <a:t>unemployment tax</a:t>
            </a:r>
            <a:endParaRPr lang="en-US" dirty="0" smtClean="0"/>
          </a:p>
          <a:p>
            <a:pPr lvl="1"/>
            <a:r>
              <a:rPr lang="en-US" dirty="0" smtClean="0"/>
              <a:t>A state tax paid by employers that is used to pay benefits to unemployed workers is called </a:t>
            </a:r>
            <a:r>
              <a:rPr lang="en-US" b="1" dirty="0" smtClean="0">
                <a:solidFill>
                  <a:srgbClr val="0070C0"/>
                </a:solidFill>
              </a:rPr>
              <a:t>state unemployment tax</a:t>
            </a:r>
            <a:r>
              <a:rPr lang="en-US" dirty="0" smtClean="0"/>
              <a:t>,</a:t>
            </a:r>
            <a:r>
              <a:rPr lang="en-US" dirty="0"/>
              <a:t> commonly referred to </a:t>
            </a:r>
            <a:r>
              <a:rPr lang="en-US" dirty="0" smtClean="0"/>
              <a:t>as </a:t>
            </a:r>
            <a:r>
              <a:rPr lang="en-US" i="1" dirty="0" err="1" smtClean="0">
                <a:solidFill>
                  <a:srgbClr val="0070C0"/>
                </a:solidFill>
              </a:rPr>
              <a:t>SUTA</a:t>
            </a:r>
            <a:r>
              <a:rPr lang="en-US" i="1" dirty="0"/>
              <a:t>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FCD2455E-EC1D-45EA-B6B2-90AB88848CF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LO3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7" name="Flowchart: Delay 6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10012" y="0"/>
              <a:ext cx="9268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13-2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Unemployment Taxes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FCD2455E-EC1D-45EA-B6B2-90AB88848CF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LO3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9" name="Flowchart: Delay 8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10012" y="0"/>
              <a:ext cx="9268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13-2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48235" y="1600200"/>
          <a:ext cx="8229600" cy="3410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65018">
                <a:tc gridSpan="5">
                  <a:txBody>
                    <a:bodyPr/>
                    <a:lstStyle/>
                    <a:p>
                      <a:pPr algn="ctr"/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THREE</a:t>
                      </a:r>
                      <a:r>
                        <a:rPr lang="el-GR" sz="1400" b="0" baseline="0" dirty="0" smtClean="0">
                          <a:solidFill>
                            <a:srgbClr val="389F00"/>
                          </a:solidFill>
                          <a:latin typeface="+mn-lt"/>
                        </a:rPr>
                        <a:t>Δ</a:t>
                      </a:r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GREEN PRODUCTS, INC.</a:t>
                      </a:r>
                    </a:p>
                    <a:p>
                      <a:pPr algn="ctr"/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Calculation of </a:t>
                      </a:r>
                      <a:r>
                        <a:rPr lang="en-US" sz="1400" b="0" baseline="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FUTA</a:t>
                      </a:r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Earnings</a:t>
                      </a:r>
                    </a:p>
                    <a:p>
                      <a:pPr algn="ctr"/>
                      <a:r>
                        <a:rPr lang="en-US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for December 15, 20-- Pay Period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709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1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2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3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4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latin typeface="+mn-lt"/>
                        </a:rPr>
                        <a:t>5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Employee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Prior Accumulated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Earnings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Earnings to Equal </a:t>
                      </a:r>
                      <a:r>
                        <a:rPr lang="en-US" sz="1400" b="1" dirty="0" err="1" smtClean="0">
                          <a:latin typeface="+mn-lt"/>
                        </a:rPr>
                        <a:t>FUTA</a:t>
                      </a:r>
                      <a:r>
                        <a:rPr lang="en-US" sz="1400" b="1" dirty="0" smtClean="0">
                          <a:latin typeface="+mn-lt"/>
                        </a:rPr>
                        <a:t> Tax Base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+mn-lt"/>
                        </a:rPr>
                        <a:t>Earnings for Current Pay Period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+mn-lt"/>
                        </a:rPr>
                        <a:t>FUTA</a:t>
                      </a:r>
                      <a:r>
                        <a:rPr lang="en-US" sz="1400" b="1" dirty="0" smtClean="0">
                          <a:latin typeface="+mn-lt"/>
                        </a:rPr>
                        <a:t> Earnings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marT="27432" marB="27432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</a:rPr>
                        <a:t>Butler, John P.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$27,195.00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$ 0.00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$1,466.25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$ 0.00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nb-NO" sz="1400" b="0" dirty="0" smtClean="0">
                          <a:latin typeface="+mn-lt"/>
                        </a:rPr>
                        <a:t>Feng, Anthony R.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400" b="0" dirty="0" smtClean="0">
                          <a:latin typeface="+mn-lt"/>
                        </a:rPr>
                        <a:t>5,260.00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b="0" dirty="0" smtClean="0">
                          <a:latin typeface="+mn-lt"/>
                        </a:rPr>
                        <a:t>1,740.00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400" b="0" dirty="0" smtClean="0">
                          <a:latin typeface="+mn-lt"/>
                        </a:rPr>
                        <a:t>1,494.00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1400" b="0" dirty="0" smtClean="0">
                          <a:latin typeface="+mn-lt"/>
                        </a:rPr>
                        <a:t>1,494.00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b="0" dirty="0" err="1" smtClean="0">
                          <a:latin typeface="+mn-lt"/>
                        </a:rPr>
                        <a:t>Lendsey</a:t>
                      </a:r>
                      <a:r>
                        <a:rPr lang="en-US" sz="1400" b="0" dirty="0" smtClean="0">
                          <a:latin typeface="+mn-lt"/>
                        </a:rPr>
                        <a:t>, Ann C.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1,648.00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</a:rPr>
                        <a:t>5,352.00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240.00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240.00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b="0" dirty="0" err="1" smtClean="0">
                          <a:latin typeface="+mn-lt"/>
                        </a:rPr>
                        <a:t>Prisock</a:t>
                      </a:r>
                      <a:r>
                        <a:rPr lang="en-US" sz="1400" b="0" dirty="0" smtClean="0">
                          <a:latin typeface="+mn-lt"/>
                        </a:rPr>
                        <a:t>, Mary G.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44,000.00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</a:rPr>
                        <a:t>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2,000.00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de-DE" sz="1400" b="0" dirty="0" smtClean="0">
                          <a:latin typeface="+mn-lt"/>
                        </a:rPr>
                        <a:t>Swann, Justin A.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0" dirty="0" smtClean="0">
                          <a:latin typeface="+mn-lt"/>
                        </a:rPr>
                        <a:t>16,089.00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 smtClean="0">
                          <a:latin typeface="+mn-lt"/>
                        </a:rPr>
                        <a:t>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 smtClean="0">
                          <a:latin typeface="+mn-lt"/>
                        </a:rPr>
                        <a:t>1,432.50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b="0" dirty="0" smtClean="0">
                          <a:latin typeface="+mn-lt"/>
                        </a:rPr>
                        <a:t>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+mn-lt"/>
                        </a:rPr>
                        <a:t>Wells, Cary B.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6,490.00 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510.00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1,444.00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510.00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>
                  <a:txBody>
                    <a:bodyPr/>
                    <a:lstStyle/>
                    <a:p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0" dirty="0" smtClean="0">
                          <a:latin typeface="+mn-lt"/>
                        </a:rPr>
                        <a:t>$2,244.00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marL="182880" marR="18288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6056313" y="4347786"/>
            <a:ext cx="228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000" b="1" dirty="0" smtClean="0">
              <a:latin typeface="PalatinoLTStd-Bold"/>
            </a:endParaRPr>
          </a:p>
          <a:p>
            <a:endParaRPr lang="en-US" sz="1000" b="1" dirty="0" smtClean="0">
              <a:latin typeface="PalatinoLTStd-Bold"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1066800" y="4724400"/>
            <a:ext cx="2133600" cy="1474113"/>
            <a:chOff x="1066800" y="4724400"/>
            <a:chExt cx="2133600" cy="1474113"/>
          </a:xfrm>
        </p:grpSpPr>
        <p:sp>
          <p:nvSpPr>
            <p:cNvPr id="17" name="Rectangle 16"/>
            <p:cNvSpPr/>
            <p:nvPr/>
          </p:nvSpPr>
          <p:spPr>
            <a:xfrm>
              <a:off x="1066800" y="5459849"/>
              <a:ext cx="114300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400" dirty="0" smtClean="0">
                  <a:solidFill>
                    <a:srgbClr val="0070C0"/>
                  </a:solidFill>
                </a:rPr>
                <a:t>Enter prior accumulated</a:t>
              </a:r>
              <a:br>
                <a:rPr lang="en-US" sz="1400" dirty="0" smtClean="0">
                  <a:solidFill>
                    <a:srgbClr val="0070C0"/>
                  </a:solidFill>
                </a:rPr>
              </a:br>
              <a:r>
                <a:rPr lang="en-US" sz="1400" dirty="0" smtClean="0">
                  <a:solidFill>
                    <a:srgbClr val="0070C0"/>
                  </a:solidFill>
                </a:rPr>
                <a:t>earnings</a:t>
              </a:r>
              <a:endParaRPr lang="en-US" sz="1400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148840" y="4724400"/>
              <a:ext cx="1051560" cy="1127760"/>
              <a:chOff x="2767405" y="2286000"/>
              <a:chExt cx="1051560" cy="1127760"/>
            </a:xfrm>
          </p:grpSpPr>
          <p:cxnSp>
            <p:nvCxnSpPr>
              <p:cNvPr id="21" name="Straight Arrow Connector 20"/>
              <p:cNvCxnSpPr/>
              <p:nvPr/>
            </p:nvCxnSpPr>
            <p:spPr>
              <a:xfrm flipV="1">
                <a:off x="2904565" y="2286000"/>
                <a:ext cx="914400" cy="9906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7"/>
              <p:cNvSpPr>
                <a:spLocks noChangeArrowheads="1"/>
              </p:cNvSpPr>
              <p:nvPr/>
            </p:nvSpPr>
            <p:spPr bwMode="auto">
              <a:xfrm>
                <a:off x="2767405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1</a:t>
                </a:r>
              </a:p>
            </p:txBody>
          </p:sp>
        </p:grpSp>
      </p:grpSp>
      <p:grpSp>
        <p:nvGrpSpPr>
          <p:cNvPr id="52" name="Group 51"/>
          <p:cNvGrpSpPr/>
          <p:nvPr/>
        </p:nvGrpSpPr>
        <p:grpSpPr>
          <a:xfrm>
            <a:off x="2743200" y="4648200"/>
            <a:ext cx="2133600" cy="1765756"/>
            <a:chOff x="2743200" y="4648200"/>
            <a:chExt cx="2133600" cy="1765756"/>
          </a:xfrm>
        </p:grpSpPr>
        <p:sp>
          <p:nvSpPr>
            <p:cNvPr id="18" name="Rectangle 17"/>
            <p:cNvSpPr/>
            <p:nvPr/>
          </p:nvSpPr>
          <p:spPr>
            <a:xfrm>
              <a:off x="2743200" y="5459849"/>
              <a:ext cx="190500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400" dirty="0" smtClean="0">
                  <a:solidFill>
                    <a:srgbClr val="0070C0"/>
                  </a:solidFill>
                </a:rPr>
                <a:t>Enter the difference between the </a:t>
              </a:r>
              <a:r>
                <a:rPr lang="en-US" sz="1400" dirty="0" err="1" smtClean="0">
                  <a:solidFill>
                    <a:srgbClr val="0070C0"/>
                  </a:solidFill>
                </a:rPr>
                <a:t>FUTA</a:t>
              </a:r>
              <a:r>
                <a:rPr lang="en-US" sz="1400" dirty="0" smtClean="0">
                  <a:solidFill>
                    <a:srgbClr val="0070C0"/>
                  </a:solidFill>
                </a:rPr>
                <a:t> tax base and prior accumulated earnings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434840" y="4648200"/>
              <a:ext cx="441960" cy="1203960"/>
              <a:chOff x="2683137" y="2209800"/>
              <a:chExt cx="441960" cy="1203960"/>
            </a:xfrm>
          </p:grpSpPr>
          <p:cxnSp>
            <p:nvCxnSpPr>
              <p:cNvPr id="24" name="Straight Arrow Connector 23"/>
              <p:cNvCxnSpPr/>
              <p:nvPr/>
            </p:nvCxnSpPr>
            <p:spPr>
              <a:xfrm flipV="1">
                <a:off x="2820297" y="2209800"/>
                <a:ext cx="304800" cy="10668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2683137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2</a:t>
                </a: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5188771" y="4724400"/>
            <a:ext cx="2202629" cy="1474113"/>
            <a:chOff x="5188771" y="4724400"/>
            <a:chExt cx="2202629" cy="1474113"/>
          </a:xfrm>
        </p:grpSpPr>
        <p:sp>
          <p:nvSpPr>
            <p:cNvPr id="16" name="Rectangle 15"/>
            <p:cNvSpPr/>
            <p:nvPr/>
          </p:nvSpPr>
          <p:spPr>
            <a:xfrm>
              <a:off x="5562600" y="5459849"/>
              <a:ext cx="182880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dirty="0" smtClean="0">
                  <a:solidFill>
                    <a:srgbClr val="0070C0"/>
                  </a:solidFill>
                </a:rPr>
                <a:t>Enter earnings for the current pay period</a:t>
              </a: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188771" y="4724400"/>
              <a:ext cx="1212029" cy="1127760"/>
              <a:chOff x="1066800" y="2286000"/>
              <a:chExt cx="1212029" cy="1127760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 flipV="1">
                <a:off x="1212029" y="2286000"/>
                <a:ext cx="1066800" cy="9906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7"/>
              <p:cNvSpPr>
                <a:spLocks noChangeArrowheads="1"/>
              </p:cNvSpPr>
              <p:nvPr/>
            </p:nvSpPr>
            <p:spPr bwMode="auto">
              <a:xfrm>
                <a:off x="1066800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3</a:t>
                </a: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7559040" y="5047130"/>
            <a:ext cx="1584960" cy="935939"/>
            <a:chOff x="7559040" y="5047130"/>
            <a:chExt cx="1584960" cy="935939"/>
          </a:xfrm>
        </p:grpSpPr>
        <p:sp>
          <p:nvSpPr>
            <p:cNvPr id="19" name="Rectangle 18"/>
            <p:cNvSpPr/>
            <p:nvPr/>
          </p:nvSpPr>
          <p:spPr>
            <a:xfrm>
              <a:off x="7924800" y="5459849"/>
              <a:ext cx="1219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400" dirty="0" smtClean="0">
                  <a:solidFill>
                    <a:srgbClr val="0070C0"/>
                  </a:solidFill>
                </a:rPr>
                <a:t>Enter the </a:t>
              </a:r>
              <a:r>
                <a:rPr lang="en-US" sz="1400" dirty="0" err="1" smtClean="0">
                  <a:solidFill>
                    <a:srgbClr val="0070C0"/>
                  </a:solidFill>
                </a:rPr>
                <a:t>FUTA</a:t>
              </a:r>
              <a:r>
                <a:rPr lang="en-US" sz="1400" dirty="0" smtClean="0">
                  <a:solidFill>
                    <a:srgbClr val="0070C0"/>
                  </a:solidFill>
                </a:rPr>
                <a:t> earnings</a:t>
              </a:r>
              <a:endParaRPr lang="en-US" sz="1400" dirty="0">
                <a:solidFill>
                  <a:srgbClr val="0070C0"/>
                </a:solidFill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7559040" y="5047130"/>
              <a:ext cx="562985" cy="805030"/>
              <a:chOff x="1066800" y="2608730"/>
              <a:chExt cx="562985" cy="805030"/>
            </a:xfrm>
          </p:grpSpPr>
          <p:cxnSp>
            <p:nvCxnSpPr>
              <p:cNvPr id="30" name="Straight Arrow Connector 29"/>
              <p:cNvCxnSpPr/>
              <p:nvPr/>
            </p:nvCxnSpPr>
            <p:spPr>
              <a:xfrm flipV="1">
                <a:off x="1248785" y="2608730"/>
                <a:ext cx="381000" cy="6096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Rectangle 7"/>
              <p:cNvSpPr>
                <a:spLocks noChangeArrowheads="1"/>
              </p:cNvSpPr>
              <p:nvPr/>
            </p:nvSpPr>
            <p:spPr bwMode="auto">
              <a:xfrm>
                <a:off x="1066800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4</a:t>
                </a:r>
              </a:p>
            </p:txBody>
          </p:sp>
        </p:grpSp>
      </p:grpSp>
      <p:grpSp>
        <p:nvGrpSpPr>
          <p:cNvPr id="36" name="Group 35"/>
          <p:cNvGrpSpPr/>
          <p:nvPr/>
        </p:nvGrpSpPr>
        <p:grpSpPr>
          <a:xfrm>
            <a:off x="7772400" y="4724400"/>
            <a:ext cx="731520" cy="286870"/>
            <a:chOff x="7861150" y="4724400"/>
            <a:chExt cx="731520" cy="28687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7861150" y="4724400"/>
              <a:ext cx="73152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7861150" y="5011270"/>
              <a:ext cx="731520" cy="0"/>
            </a:xfrm>
            <a:prstGeom prst="line">
              <a:avLst/>
            </a:prstGeom>
            <a:ln w="38100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Journalizing Employer Payroll Taxes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FCD2455E-EC1D-45EA-B6B2-90AB88848CF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600200"/>
            <a:ext cx="5029200" cy="224676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CCECFF"/>
              </a:gs>
              <a:gs pos="100000">
                <a:schemeClr val="bg1"/>
              </a:gs>
            </a:gsLst>
            <a:lin ang="10800000" scaled="1"/>
            <a:tileRect/>
          </a:gradFill>
        </p:spPr>
        <p:txBody>
          <a:bodyPr vert="horz" wrap="square" lIns="91440" tIns="45720" rIns="91440" bIns="45720" rtlCol="0" anchor="t">
            <a:spAutoFit/>
          </a:bodyPr>
          <a:lstStyle/>
          <a:p>
            <a:r>
              <a:rPr lang="en-US" sz="2000" dirty="0" smtClean="0"/>
              <a:t>December 15. Recorded employer payroll taxes expense, $757.01, for the semimonthly pay period ended December 15. Taxes owed are: social security tax, $500.77; Medicare tax, $117.11; federal  unemployment tax, $17.95; state unemployment tax, $121.18. Memorandum No. 44.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LO3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2" name="Flowchart: Delay 11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10012" y="0"/>
              <a:ext cx="9268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13-2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562600" y="1521023"/>
            <a:ext cx="3200400" cy="612577"/>
            <a:chOff x="4800600" y="2667000"/>
            <a:chExt cx="3200400" cy="612577"/>
          </a:xfrm>
        </p:grpSpPr>
        <p:grpSp>
          <p:nvGrpSpPr>
            <p:cNvPr id="15" name="Group 30"/>
            <p:cNvGrpSpPr/>
            <p:nvPr/>
          </p:nvGrpSpPr>
          <p:grpSpPr>
            <a:xfrm>
              <a:off x="4800600" y="2667000"/>
              <a:ext cx="3200400" cy="307777"/>
              <a:chOff x="4648200" y="2667000"/>
              <a:chExt cx="3200400" cy="307777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4648200" y="2667000"/>
                <a:ext cx="32004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 smtClean="0">
                    <a:ea typeface="MingLiU_HKSCS" pitchFamily="18" charset="-120"/>
                  </a:rPr>
                  <a:t>Payroll Taxes Expense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4648200" y="2974777"/>
                <a:ext cx="3200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52"/>
            <p:cNvGrpSpPr/>
            <p:nvPr/>
          </p:nvGrpSpPr>
          <p:grpSpPr>
            <a:xfrm>
              <a:off x="4880512" y="2971800"/>
              <a:ext cx="1520288" cy="307777"/>
              <a:chOff x="4880512" y="2971800"/>
              <a:chExt cx="1520288" cy="307777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4880512" y="2971800"/>
                <a:ext cx="152028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tabLst>
                    <a:tab pos="1097280" algn="dec"/>
                    <a:tab pos="1371600" algn="dec"/>
                  </a:tabLs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Dec. 15	</a:t>
                </a:r>
                <a:r>
                  <a:rPr lang="en-US" sz="1400" dirty="0" smtClean="0">
                    <a:ea typeface="MingLiU_HKSCS" pitchFamily="18" charset="-120"/>
                  </a:rPr>
                  <a:t> 757.01</a:t>
                </a:r>
                <a:endParaRPr lang="en-US" sz="1400" dirty="0" smtClean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6400800" y="2971800"/>
                <a:ext cx="0" cy="27432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" name="Group 20"/>
          <p:cNvGrpSpPr/>
          <p:nvPr/>
        </p:nvGrpSpPr>
        <p:grpSpPr>
          <a:xfrm>
            <a:off x="5562600" y="2506840"/>
            <a:ext cx="3200400" cy="837286"/>
            <a:chOff x="4800600" y="3276600"/>
            <a:chExt cx="3200400" cy="837286"/>
          </a:xfrm>
        </p:grpSpPr>
        <p:grpSp>
          <p:nvGrpSpPr>
            <p:cNvPr id="22" name="Group 31"/>
            <p:cNvGrpSpPr/>
            <p:nvPr/>
          </p:nvGrpSpPr>
          <p:grpSpPr>
            <a:xfrm>
              <a:off x="4800600" y="3276600"/>
              <a:ext cx="3200400" cy="307777"/>
              <a:chOff x="4648200" y="3276600"/>
              <a:chExt cx="3200400" cy="307777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4648200" y="3276600"/>
                <a:ext cx="32004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 smtClean="0">
                    <a:ea typeface="MingLiU_HKSCS" pitchFamily="18" charset="-120"/>
                  </a:rPr>
                  <a:t>Social Security Tax Payable</a:t>
                </a: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4648200" y="3584377"/>
                <a:ext cx="3200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53"/>
            <p:cNvGrpSpPr/>
            <p:nvPr/>
          </p:nvGrpSpPr>
          <p:grpSpPr>
            <a:xfrm>
              <a:off x="6400800" y="3590666"/>
              <a:ext cx="1520288" cy="523220"/>
              <a:chOff x="6400800" y="3590666"/>
              <a:chExt cx="1520288" cy="52322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6400800" y="3590666"/>
                <a:ext cx="152028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tabLst>
                    <a:tab pos="1097280" algn="dec"/>
                  </a:tabLst>
                </a:pPr>
                <a:r>
                  <a:rPr lang="en-US" sz="1400" dirty="0" smtClean="0">
                    <a:solidFill>
                      <a:schemeClr val="bg1">
                        <a:lumMod val="65000"/>
                      </a:schemeClr>
                    </a:solidFill>
                  </a:rPr>
                  <a:t>Dec. 15	500.77</a:t>
                </a:r>
              </a:p>
              <a:p>
                <a:pPr lvl="0">
                  <a:tabLst>
                    <a:tab pos="1097280" algn="dec"/>
                  </a:tabLs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	</a:t>
                </a:r>
                <a:r>
                  <a:rPr lang="en-US" sz="1400" dirty="0" smtClean="0">
                    <a:ea typeface="MingLiU_HKSCS" pitchFamily="18" charset="-120"/>
                  </a:rPr>
                  <a:t> 500.77</a:t>
                </a:r>
                <a:endParaRPr lang="en-US" sz="1400" dirty="0" smtClean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6400800" y="3593374"/>
                <a:ext cx="0" cy="457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8" name="Group 27"/>
          <p:cNvGrpSpPr/>
          <p:nvPr/>
        </p:nvGrpSpPr>
        <p:grpSpPr>
          <a:xfrm>
            <a:off x="5562600" y="3501923"/>
            <a:ext cx="3200400" cy="1258907"/>
            <a:chOff x="4800600" y="3886200"/>
            <a:chExt cx="3200400" cy="1258907"/>
          </a:xfrm>
        </p:grpSpPr>
        <p:grpSp>
          <p:nvGrpSpPr>
            <p:cNvPr id="29" name="Group 32"/>
            <p:cNvGrpSpPr/>
            <p:nvPr/>
          </p:nvGrpSpPr>
          <p:grpSpPr>
            <a:xfrm>
              <a:off x="4800600" y="3886200"/>
              <a:ext cx="3200400" cy="307777"/>
              <a:chOff x="4648200" y="3886200"/>
              <a:chExt cx="3200400" cy="307777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4648200" y="3886200"/>
                <a:ext cx="32004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/>
                <a:r>
                  <a:rPr lang="en-US" sz="1400" dirty="0" smtClean="0">
                    <a:solidFill>
                      <a:prstClr val="black"/>
                    </a:solidFill>
                  </a:rPr>
                  <a:t>Medicare Tax Payable</a:t>
                </a: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4648200" y="4193977"/>
                <a:ext cx="3200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54"/>
            <p:cNvGrpSpPr/>
            <p:nvPr/>
          </p:nvGrpSpPr>
          <p:grpSpPr>
            <a:xfrm>
              <a:off x="6400800" y="4191000"/>
              <a:ext cx="1520288" cy="954107"/>
              <a:chOff x="6400800" y="4191000"/>
              <a:chExt cx="1520288" cy="954107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6400800" y="4191000"/>
                <a:ext cx="1520288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tabLst>
                    <a:tab pos="1097280" algn="dec"/>
                  </a:tabLst>
                </a:pPr>
                <a:r>
                  <a:rPr lang="en-US" sz="1400" dirty="0" smtClean="0">
                    <a:solidFill>
                      <a:schemeClr val="bg1">
                        <a:lumMod val="65000"/>
                      </a:schemeClr>
                    </a:solidFill>
                  </a:rPr>
                  <a:t>Dec. 15	</a:t>
                </a:r>
                <a:r>
                  <a:rPr lang="en-US" sz="1400" dirty="0" smtClean="0">
                    <a:solidFill>
                      <a:schemeClr val="bg1">
                        <a:lumMod val="65000"/>
                      </a:schemeClr>
                    </a:solidFill>
                    <a:ea typeface="MingLiU_HKSCS" pitchFamily="18" charset="-120"/>
                  </a:rPr>
                  <a:t>117.11</a:t>
                </a:r>
              </a:p>
              <a:p>
                <a:pPr>
                  <a:tabLst>
                    <a:tab pos="1097280" algn="dec"/>
                  </a:tabLst>
                </a:pPr>
                <a:r>
                  <a:rPr lang="en-US" sz="1400" dirty="0" smtClean="0">
                    <a:ea typeface="MingLiU_HKSCS" pitchFamily="18" charset="-120"/>
                  </a:rPr>
                  <a:t>	117.11</a:t>
                </a:r>
              </a:p>
              <a:p>
                <a:pPr lvl="0">
                  <a:tabLst>
                    <a:tab pos="1097280" algn="dec"/>
                    <a:tab pos="1371600" algn="dec"/>
                  </a:tabLst>
                </a:pPr>
                <a:endParaRPr lang="en-US" sz="1400" dirty="0" smtClean="0">
                  <a:solidFill>
                    <a:prstClr val="black"/>
                  </a:solidFill>
                </a:endParaRPr>
              </a:p>
              <a:p>
                <a:pPr lvl="0">
                  <a:tabLst>
                    <a:tab pos="1097280" algn="dec"/>
                    <a:tab pos="1371600" algn="dec"/>
                  </a:tabLst>
                </a:pPr>
                <a:endParaRPr lang="en-US" sz="1400" dirty="0" smtClean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6400800" y="4205983"/>
                <a:ext cx="0" cy="457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oup 34"/>
          <p:cNvGrpSpPr/>
          <p:nvPr/>
        </p:nvGrpSpPr>
        <p:grpSpPr>
          <a:xfrm>
            <a:off x="5562600" y="4487740"/>
            <a:ext cx="3200400" cy="622445"/>
            <a:chOff x="4800600" y="4495800"/>
            <a:chExt cx="3200400" cy="622445"/>
          </a:xfrm>
        </p:grpSpPr>
        <p:grpSp>
          <p:nvGrpSpPr>
            <p:cNvPr id="36" name="Group 33"/>
            <p:cNvGrpSpPr/>
            <p:nvPr/>
          </p:nvGrpSpPr>
          <p:grpSpPr>
            <a:xfrm>
              <a:off x="4800600" y="4495800"/>
              <a:ext cx="3200400" cy="523220"/>
              <a:chOff x="4648200" y="4495800"/>
              <a:chExt cx="3200400" cy="523220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4648200" y="4495800"/>
                <a:ext cx="320040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 smtClean="0">
                    <a:ea typeface="MingLiU_HKSCS" pitchFamily="18" charset="-120"/>
                  </a:rPr>
                  <a:t>Unemployment Tax  Payable—Federal</a:t>
                </a:r>
              </a:p>
            </p:txBody>
          </p:sp>
          <p:cxnSp>
            <p:nvCxnSpPr>
              <p:cNvPr id="41" name="Straight Connector 26"/>
              <p:cNvCxnSpPr/>
              <p:nvPr/>
            </p:nvCxnSpPr>
            <p:spPr>
              <a:xfrm>
                <a:off x="4648200" y="4803577"/>
                <a:ext cx="3200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56"/>
            <p:cNvGrpSpPr/>
            <p:nvPr/>
          </p:nvGrpSpPr>
          <p:grpSpPr>
            <a:xfrm>
              <a:off x="6400800" y="4809627"/>
              <a:ext cx="1520288" cy="308618"/>
              <a:chOff x="6400800" y="4809627"/>
              <a:chExt cx="1520288" cy="308618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400800" y="4810468"/>
                <a:ext cx="152028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tabLst>
                    <a:tab pos="1097280" algn="dec"/>
                    <a:tab pos="1371600" algn="dec"/>
                  </a:tabLs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Dec. 15	</a:t>
                </a:r>
                <a:r>
                  <a:rPr lang="en-US" sz="1400" dirty="0" smtClean="0">
                    <a:ea typeface="MingLiU_HKSCS" pitchFamily="18" charset="-120"/>
                  </a:rPr>
                  <a:t> 17.95</a:t>
                </a:r>
                <a:endParaRPr lang="en-US" sz="1400" dirty="0" smtClean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6400800" y="4809627"/>
                <a:ext cx="0" cy="27432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Group 41"/>
          <p:cNvGrpSpPr/>
          <p:nvPr/>
        </p:nvGrpSpPr>
        <p:grpSpPr>
          <a:xfrm>
            <a:off x="5562600" y="5483423"/>
            <a:ext cx="3200400" cy="612577"/>
            <a:chOff x="4800600" y="5105400"/>
            <a:chExt cx="3200400" cy="612577"/>
          </a:xfrm>
        </p:grpSpPr>
        <p:grpSp>
          <p:nvGrpSpPr>
            <p:cNvPr id="43" name="Group 34"/>
            <p:cNvGrpSpPr/>
            <p:nvPr/>
          </p:nvGrpSpPr>
          <p:grpSpPr>
            <a:xfrm>
              <a:off x="4800600" y="5105400"/>
              <a:ext cx="3200400" cy="307777"/>
              <a:chOff x="4648200" y="5105400"/>
              <a:chExt cx="3200400" cy="307777"/>
            </a:xfrm>
          </p:grpSpPr>
          <p:sp>
            <p:nvSpPr>
              <p:cNvPr id="47" name="Rectangle 16"/>
              <p:cNvSpPr/>
              <p:nvPr/>
            </p:nvSpPr>
            <p:spPr>
              <a:xfrm>
                <a:off x="4648200" y="5105400"/>
                <a:ext cx="3200400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 smtClean="0">
                    <a:ea typeface="MingLiU_HKSCS" pitchFamily="18" charset="-120"/>
                  </a:rPr>
                  <a:t>Unemployment Tax Payable—State</a:t>
                </a:r>
              </a:p>
            </p:txBody>
          </p:sp>
          <p:cxnSp>
            <p:nvCxnSpPr>
              <p:cNvPr id="48" name="Straight Connector 27"/>
              <p:cNvCxnSpPr/>
              <p:nvPr/>
            </p:nvCxnSpPr>
            <p:spPr>
              <a:xfrm>
                <a:off x="4648200" y="5413177"/>
                <a:ext cx="32004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55"/>
            <p:cNvGrpSpPr/>
            <p:nvPr/>
          </p:nvGrpSpPr>
          <p:grpSpPr>
            <a:xfrm>
              <a:off x="6400800" y="5410200"/>
              <a:ext cx="1520288" cy="307777"/>
              <a:chOff x="6400800" y="5410200"/>
              <a:chExt cx="1520288" cy="307777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6400800" y="5410200"/>
                <a:ext cx="152028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tabLst>
                    <a:tab pos="1097280" algn="dec"/>
                    <a:tab pos="1371600" algn="dec"/>
                  </a:tabLs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Dec. 15	</a:t>
                </a:r>
                <a:r>
                  <a:rPr lang="en-US" sz="1400" dirty="0" smtClean="0">
                    <a:ea typeface="MingLiU_HKSCS" pitchFamily="18" charset="-120"/>
                  </a:rPr>
                  <a:t> 121.18</a:t>
                </a:r>
                <a:endParaRPr lang="en-US" sz="1400" dirty="0" smtClean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6400800" y="5422236"/>
                <a:ext cx="0" cy="27432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Journalizing Employer Payroll Taxes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FCD2455E-EC1D-45EA-B6B2-90AB88848CF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9" name="Picture 8" descr="Chapter 13_Page 38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156010"/>
            <a:ext cx="7772400" cy="253615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LO3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2" name="Flowchart: Delay 11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10012" y="0"/>
              <a:ext cx="9268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13-2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43840" y="1752600"/>
            <a:ext cx="1127760" cy="1676400"/>
            <a:chOff x="243840" y="3048000"/>
            <a:chExt cx="1127760" cy="1676400"/>
          </a:xfrm>
        </p:grpSpPr>
        <p:grpSp>
          <p:nvGrpSpPr>
            <p:cNvPr id="70" name="Group 26"/>
            <p:cNvGrpSpPr/>
            <p:nvPr/>
          </p:nvGrpSpPr>
          <p:grpSpPr>
            <a:xfrm>
              <a:off x="243840" y="3048000"/>
              <a:ext cx="1127760" cy="1676400"/>
              <a:chOff x="1066800" y="3048000"/>
              <a:chExt cx="1127760" cy="1676400"/>
            </a:xfrm>
          </p:grpSpPr>
          <p:cxnSp>
            <p:nvCxnSpPr>
              <p:cNvPr id="72" name="Straight Arrow Connector 71"/>
              <p:cNvCxnSpPr/>
              <p:nvPr/>
            </p:nvCxnSpPr>
            <p:spPr>
              <a:xfrm>
                <a:off x="1249680" y="3200400"/>
                <a:ext cx="944880" cy="15240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Rectangle 7"/>
              <p:cNvSpPr>
                <a:spLocks noChangeArrowheads="1"/>
              </p:cNvSpPr>
              <p:nvPr/>
            </p:nvSpPr>
            <p:spPr bwMode="auto">
              <a:xfrm>
                <a:off x="1066800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1</a:t>
                </a: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593516" y="3048000"/>
              <a:ext cx="6256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Date</a:t>
              </a:r>
              <a:endParaRPr lang="en-US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410200" y="1752600"/>
            <a:ext cx="3048000" cy="1523999"/>
            <a:chOff x="3687549" y="3048000"/>
            <a:chExt cx="3048000" cy="1523999"/>
          </a:xfrm>
        </p:grpSpPr>
        <p:grpSp>
          <p:nvGrpSpPr>
            <p:cNvPr id="75" name="Group 29"/>
            <p:cNvGrpSpPr/>
            <p:nvPr/>
          </p:nvGrpSpPr>
          <p:grpSpPr>
            <a:xfrm>
              <a:off x="3687549" y="3048000"/>
              <a:ext cx="716811" cy="1523999"/>
              <a:chOff x="3763749" y="3352800"/>
              <a:chExt cx="716811" cy="1523999"/>
            </a:xfrm>
          </p:grpSpPr>
          <p:sp>
            <p:nvSpPr>
              <p:cNvPr id="77" name="Line 20"/>
              <p:cNvSpPr>
                <a:spLocks noChangeShapeType="1"/>
              </p:cNvSpPr>
              <p:nvPr/>
            </p:nvSpPr>
            <p:spPr bwMode="auto">
              <a:xfrm flipV="1">
                <a:off x="3763749" y="3532094"/>
                <a:ext cx="530345" cy="1344705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8" name="Rectangle 9"/>
              <p:cNvSpPr>
                <a:spLocks noChangeArrowheads="1"/>
              </p:cNvSpPr>
              <p:nvPr/>
            </p:nvSpPr>
            <p:spPr bwMode="auto">
              <a:xfrm>
                <a:off x="4114800" y="33528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3</a:t>
                </a:r>
              </a:p>
            </p:txBody>
          </p:sp>
        </p:grpSp>
        <p:sp>
          <p:nvSpPr>
            <p:cNvPr id="76" name="TextBox 75"/>
            <p:cNvSpPr txBox="1"/>
            <p:nvPr/>
          </p:nvSpPr>
          <p:spPr>
            <a:xfrm>
              <a:off x="4370734" y="3059668"/>
              <a:ext cx="2364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Memorandum Number</a:t>
              </a:r>
              <a:endParaRPr lang="en-US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463040" y="1752600"/>
            <a:ext cx="2118360" cy="1600200"/>
            <a:chOff x="1463040" y="3048000"/>
            <a:chExt cx="2118360" cy="1600200"/>
          </a:xfrm>
        </p:grpSpPr>
        <p:sp>
          <p:nvSpPr>
            <p:cNvPr id="80" name="TextBox 79"/>
            <p:cNvSpPr txBox="1"/>
            <p:nvPr/>
          </p:nvSpPr>
          <p:spPr>
            <a:xfrm>
              <a:off x="1832331" y="3059668"/>
              <a:ext cx="1749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Account Debited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p:grpSp>
          <p:nvGrpSpPr>
            <p:cNvPr id="81" name="Group 41"/>
            <p:cNvGrpSpPr/>
            <p:nvPr/>
          </p:nvGrpSpPr>
          <p:grpSpPr>
            <a:xfrm>
              <a:off x="1463040" y="3048000"/>
              <a:ext cx="594360" cy="1600200"/>
              <a:chOff x="4114800" y="3352800"/>
              <a:chExt cx="594360" cy="1600200"/>
            </a:xfrm>
          </p:grpSpPr>
          <p:sp>
            <p:nvSpPr>
              <p:cNvPr id="82" name="Line 20"/>
              <p:cNvSpPr>
                <a:spLocks noChangeShapeType="1"/>
              </p:cNvSpPr>
              <p:nvPr/>
            </p:nvSpPr>
            <p:spPr bwMode="auto">
              <a:xfrm flipH="1" flipV="1">
                <a:off x="4328160" y="3505200"/>
                <a:ext cx="381000" cy="1447800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3" name="Rectangle 9"/>
              <p:cNvSpPr>
                <a:spLocks noChangeArrowheads="1"/>
              </p:cNvSpPr>
              <p:nvPr/>
            </p:nvSpPr>
            <p:spPr bwMode="auto">
              <a:xfrm>
                <a:off x="4114800" y="33528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2</a:t>
                </a:r>
              </a:p>
            </p:txBody>
          </p:sp>
        </p:grpSp>
      </p:grpSp>
      <p:grpSp>
        <p:nvGrpSpPr>
          <p:cNvPr id="84" name="Group 83"/>
          <p:cNvGrpSpPr/>
          <p:nvPr/>
        </p:nvGrpSpPr>
        <p:grpSpPr>
          <a:xfrm>
            <a:off x="4038601" y="3505199"/>
            <a:ext cx="2438399" cy="1743636"/>
            <a:chOff x="6400801" y="1676399"/>
            <a:chExt cx="2438399" cy="1743636"/>
          </a:xfrm>
        </p:grpSpPr>
        <p:sp>
          <p:nvSpPr>
            <p:cNvPr id="85" name="TextBox 84"/>
            <p:cNvSpPr txBox="1"/>
            <p:nvPr/>
          </p:nvSpPr>
          <p:spPr>
            <a:xfrm>
              <a:off x="6781800" y="3050703"/>
              <a:ext cx="17397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Amount Debited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p:grpSp>
          <p:nvGrpSpPr>
            <p:cNvPr id="86" name="Group 45"/>
            <p:cNvGrpSpPr/>
            <p:nvPr/>
          </p:nvGrpSpPr>
          <p:grpSpPr>
            <a:xfrm>
              <a:off x="6400801" y="1676399"/>
              <a:ext cx="2438399" cy="1737361"/>
              <a:chOff x="4114800" y="1981199"/>
              <a:chExt cx="2438399" cy="1737361"/>
            </a:xfrm>
          </p:grpSpPr>
          <p:sp>
            <p:nvSpPr>
              <p:cNvPr id="87" name="Line 20"/>
              <p:cNvSpPr>
                <a:spLocks noChangeShapeType="1"/>
              </p:cNvSpPr>
              <p:nvPr/>
            </p:nvSpPr>
            <p:spPr bwMode="auto">
              <a:xfrm flipH="1">
                <a:off x="4294094" y="1981199"/>
                <a:ext cx="2259105" cy="1550893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8" name="Rectangle 9"/>
              <p:cNvSpPr>
                <a:spLocks noChangeArrowheads="1"/>
              </p:cNvSpPr>
              <p:nvPr/>
            </p:nvSpPr>
            <p:spPr bwMode="auto">
              <a:xfrm>
                <a:off x="4114800" y="33528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4</a:t>
                </a:r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914400" y="4114800"/>
            <a:ext cx="2270760" cy="1143000"/>
            <a:chOff x="243840" y="5105400"/>
            <a:chExt cx="2270760" cy="1143000"/>
          </a:xfrm>
        </p:grpSpPr>
        <p:sp>
          <p:nvSpPr>
            <p:cNvPr id="90" name="TextBox 89"/>
            <p:cNvSpPr txBox="1"/>
            <p:nvPr/>
          </p:nvSpPr>
          <p:spPr>
            <a:xfrm>
              <a:off x="617862" y="5870103"/>
              <a:ext cx="18967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Accounts Credited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p:grpSp>
          <p:nvGrpSpPr>
            <p:cNvPr id="91" name="Group 48"/>
            <p:cNvGrpSpPr/>
            <p:nvPr/>
          </p:nvGrpSpPr>
          <p:grpSpPr>
            <a:xfrm>
              <a:off x="243840" y="5105400"/>
              <a:ext cx="899160" cy="1143000"/>
              <a:chOff x="5181600" y="2270760"/>
              <a:chExt cx="899160" cy="1143000"/>
            </a:xfrm>
          </p:grpSpPr>
          <p:sp>
            <p:nvSpPr>
              <p:cNvPr id="92" name="Line 20"/>
              <p:cNvSpPr>
                <a:spLocks noChangeShapeType="1"/>
              </p:cNvSpPr>
              <p:nvPr/>
            </p:nvSpPr>
            <p:spPr bwMode="auto">
              <a:xfrm flipH="1">
                <a:off x="5334000" y="2270760"/>
                <a:ext cx="746760" cy="929640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3" name="Rectangle 11"/>
              <p:cNvSpPr>
                <a:spLocks noChangeArrowheads="1"/>
              </p:cNvSpPr>
              <p:nvPr/>
            </p:nvSpPr>
            <p:spPr bwMode="auto">
              <a:xfrm>
                <a:off x="5181600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5</a:t>
                </a:r>
              </a:p>
            </p:txBody>
          </p:sp>
        </p:grpSp>
      </p:grpSp>
      <p:grpSp>
        <p:nvGrpSpPr>
          <p:cNvPr id="104" name="Group 103"/>
          <p:cNvGrpSpPr/>
          <p:nvPr/>
        </p:nvGrpSpPr>
        <p:grpSpPr>
          <a:xfrm>
            <a:off x="6518636" y="4114800"/>
            <a:ext cx="2261462" cy="1143000"/>
            <a:chOff x="243840" y="5105400"/>
            <a:chExt cx="2261462" cy="1143000"/>
          </a:xfrm>
        </p:grpSpPr>
        <p:sp>
          <p:nvSpPr>
            <p:cNvPr id="105" name="TextBox 104"/>
            <p:cNvSpPr txBox="1"/>
            <p:nvPr/>
          </p:nvSpPr>
          <p:spPr>
            <a:xfrm>
              <a:off x="617862" y="5870103"/>
              <a:ext cx="18874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Amounts Credited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p:grpSp>
          <p:nvGrpSpPr>
            <p:cNvPr id="106" name="Group 48"/>
            <p:cNvGrpSpPr/>
            <p:nvPr/>
          </p:nvGrpSpPr>
          <p:grpSpPr>
            <a:xfrm>
              <a:off x="243840" y="5105400"/>
              <a:ext cx="899160" cy="1143000"/>
              <a:chOff x="5181600" y="2270760"/>
              <a:chExt cx="899160" cy="1143000"/>
            </a:xfrm>
          </p:grpSpPr>
          <p:sp>
            <p:nvSpPr>
              <p:cNvPr id="107" name="Line 20"/>
              <p:cNvSpPr>
                <a:spLocks noChangeShapeType="1"/>
              </p:cNvSpPr>
              <p:nvPr/>
            </p:nvSpPr>
            <p:spPr bwMode="auto">
              <a:xfrm flipH="1">
                <a:off x="5334000" y="2270760"/>
                <a:ext cx="746760" cy="929640"/>
              </a:xfrm>
              <a:prstGeom prst="line">
                <a:avLst/>
              </a:prstGeom>
              <a:noFill/>
              <a:ln w="38100">
                <a:solidFill>
                  <a:srgbClr val="00B0F0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Rectangle 11"/>
              <p:cNvSpPr>
                <a:spLocks noChangeArrowheads="1"/>
              </p:cNvSpPr>
              <p:nvPr/>
            </p:nvSpPr>
            <p:spPr bwMode="auto">
              <a:xfrm>
                <a:off x="5181600" y="304800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6</a:t>
                </a:r>
              </a:p>
            </p:txBody>
          </p:sp>
        </p:grpSp>
      </p:grpSp>
      <p:sp>
        <p:nvSpPr>
          <p:cNvPr id="109" name="Left Bracket 108"/>
          <p:cNvSpPr/>
          <p:nvPr/>
        </p:nvSpPr>
        <p:spPr>
          <a:xfrm>
            <a:off x="1806390" y="3523130"/>
            <a:ext cx="152400" cy="990600"/>
          </a:xfrm>
          <a:prstGeom prst="leftBracket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Left Bracket 109"/>
          <p:cNvSpPr/>
          <p:nvPr/>
        </p:nvSpPr>
        <p:spPr>
          <a:xfrm>
            <a:off x="7391400" y="3523130"/>
            <a:ext cx="152400" cy="990600"/>
          </a:xfrm>
          <a:prstGeom prst="leftBracket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1"/>
                </a:solidFill>
              </a:rPr>
              <a:t>Lesson 13-2 </a:t>
            </a:r>
            <a:r>
              <a:rPr lang="en-US" dirty="0" smtClean="0"/>
              <a:t>Audit Your Understanding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marR="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rgbClr val="FF0000"/>
                </a:solidFill>
                <a:ea typeface="Times New Roman"/>
                <a:cs typeface="MyriadPro-Regular"/>
              </a:rPr>
              <a:t>1.</a:t>
            </a:r>
            <a:r>
              <a:rPr lang="en-US" sz="2400" dirty="0" smtClean="0">
                <a:solidFill>
                  <a:srgbClr val="000000"/>
                </a:solidFill>
                <a:ea typeface="Times New Roman"/>
                <a:cs typeface="MyriadPro-Regular"/>
              </a:rPr>
              <a:t>	What is the tax rate </a:t>
            </a:r>
            <a:r>
              <a:rPr lang="en-US" sz="2400" dirty="0" err="1" smtClean="0">
                <a:solidFill>
                  <a:srgbClr val="000000"/>
                </a:solidFill>
                <a:ea typeface="Times New Roman"/>
                <a:cs typeface="MyriadPro-Regular"/>
              </a:rPr>
              <a:t>ThreeGreen</a:t>
            </a:r>
            <a:r>
              <a:rPr lang="en-US" sz="2400" dirty="0" smtClean="0">
                <a:solidFill>
                  <a:srgbClr val="000000"/>
                </a:solidFill>
                <a:ea typeface="Times New Roman"/>
                <a:cs typeface="MyriadPro-Regular"/>
              </a:rPr>
              <a:t> must pay on employees for each of the following taxes: social security, Medicare, federal unemployment, and state unemployment?</a:t>
            </a:r>
            <a:endParaRPr lang="en-US" sz="2400" dirty="0" smtClean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V="1">
            <a:off x="5048250" y="228600"/>
            <a:ext cx="4095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Isosceles Triangle 5"/>
          <p:cNvSpPr/>
          <p:nvPr/>
        </p:nvSpPr>
        <p:spPr>
          <a:xfrm rot="5400000">
            <a:off x="-228600" y="1084730"/>
            <a:ext cx="914400" cy="457200"/>
          </a:xfrm>
          <a:prstGeom prst="triangle">
            <a:avLst/>
          </a:prstGeom>
          <a:solidFill>
            <a:srgbClr val="FFA41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ontent Placeholder 7"/>
          <p:cNvSpPr txBox="1">
            <a:spLocks/>
          </p:cNvSpPr>
          <p:nvPr/>
        </p:nvSpPr>
        <p:spPr>
          <a:xfrm>
            <a:off x="914400" y="2971800"/>
            <a:ext cx="7772400" cy="3154363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Calibri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2400" dirty="0" smtClean="0">
                <a:ea typeface="Calibri"/>
                <a:cs typeface="Times New Roman"/>
              </a:rPr>
              <a:t>Social security: 6.2% of employee earnings up to a maximum of $106,800.00 in each calendar year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2400" dirty="0" smtClean="0">
                <a:ea typeface="Calibri"/>
                <a:cs typeface="Times New Roman"/>
              </a:rPr>
              <a:t>Medicare: 1.45% of total employee earnings 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2400" dirty="0" err="1" smtClean="0">
                <a:ea typeface="Calibri"/>
                <a:cs typeface="Times New Roman"/>
              </a:rPr>
              <a:t>FUTA</a:t>
            </a:r>
            <a:r>
              <a:rPr lang="en-US" sz="2400" dirty="0" smtClean="0">
                <a:ea typeface="Calibri"/>
                <a:cs typeface="Times New Roman"/>
              </a:rPr>
              <a:t>: 0.8% on the first $7,000.00 earned by each employee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2400" dirty="0" err="1" smtClean="0">
                <a:ea typeface="Calibri"/>
                <a:cs typeface="Times New Roman"/>
              </a:rPr>
              <a:t>SUTA</a:t>
            </a:r>
            <a:r>
              <a:rPr lang="en-US" sz="2400" dirty="0" smtClean="0">
                <a:ea typeface="Calibri"/>
                <a:cs typeface="Times New Roman"/>
              </a:rPr>
              <a:t>: 5.4% on the first $7,000.00 earned by each employee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0" name="Flowchart: Delay 9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10012" y="0"/>
              <a:ext cx="9268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13-2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1"/>
                </a:solidFill>
              </a:rPr>
              <a:t>Lesson 13-2 </a:t>
            </a:r>
            <a:r>
              <a:rPr lang="en-US" dirty="0" smtClean="0"/>
              <a:t>Audit Your Understanding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marR="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rgbClr val="FF0000"/>
                </a:solidFill>
                <a:ea typeface="Times New Roman"/>
                <a:cs typeface="MyriadPro-Regular"/>
              </a:rPr>
              <a:t>2.</a:t>
            </a:r>
            <a:r>
              <a:rPr lang="en-US" sz="2800" dirty="0" smtClean="0">
                <a:solidFill>
                  <a:srgbClr val="000000"/>
                </a:solidFill>
                <a:ea typeface="Times New Roman"/>
                <a:cs typeface="MyriadPro-Regular"/>
              </a:rPr>
              <a:t>	What is the amount of each employee’s earnings that is subject to federal and state unemployment taxes at </a:t>
            </a:r>
            <a:r>
              <a:rPr lang="en-US" sz="2800" dirty="0" err="1" smtClean="0">
                <a:solidFill>
                  <a:srgbClr val="000000"/>
                </a:solidFill>
                <a:ea typeface="Times New Roman"/>
                <a:cs typeface="MyriadPro-Regular"/>
              </a:rPr>
              <a:t>ThreeGreen</a:t>
            </a:r>
            <a:r>
              <a:rPr lang="en-US" sz="2800" dirty="0" smtClean="0">
                <a:solidFill>
                  <a:srgbClr val="000000"/>
                </a:solidFill>
                <a:ea typeface="Times New Roman"/>
                <a:cs typeface="MyriadPro-Regular"/>
              </a:rPr>
              <a:t>?</a:t>
            </a:r>
            <a:endParaRPr lang="en-US" sz="2800" dirty="0" smtClean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V="1">
            <a:off x="5048250" y="228600"/>
            <a:ext cx="4095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Isosceles Triangle 5"/>
          <p:cNvSpPr/>
          <p:nvPr/>
        </p:nvSpPr>
        <p:spPr>
          <a:xfrm rot="5400000">
            <a:off x="-228600" y="1084730"/>
            <a:ext cx="914400" cy="457200"/>
          </a:xfrm>
          <a:prstGeom prst="triangle">
            <a:avLst/>
          </a:prstGeom>
          <a:solidFill>
            <a:srgbClr val="FFA41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Content Placeholder 7"/>
          <p:cNvSpPr txBox="1">
            <a:spLocks/>
          </p:cNvSpPr>
          <p:nvPr/>
        </p:nvSpPr>
        <p:spPr>
          <a:xfrm>
            <a:off x="914400" y="3429001"/>
            <a:ext cx="7315200" cy="18288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Calibri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2800" dirty="0" smtClean="0">
                <a:ea typeface="Calibri"/>
                <a:cs typeface="Times New Roman"/>
              </a:rPr>
              <a:t>The first $7,000.00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0" name="Flowchart: Delay 9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10012" y="0"/>
              <a:ext cx="9268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13-2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3420</TotalTime>
  <Words>425</Words>
  <Application>Microsoft Office PowerPoint</Application>
  <PresentationFormat>On-screen Show (4:3)</PresentationFormat>
  <Paragraphs>117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Custom Design</vt:lpstr>
      <vt:lpstr>Slide 1</vt:lpstr>
      <vt:lpstr>Employer Payroll Taxes</vt:lpstr>
      <vt:lpstr>Calculating Unemployment Taxes</vt:lpstr>
      <vt:lpstr>Journalizing Employer Payroll Taxes</vt:lpstr>
      <vt:lpstr>Journalizing Employer Payroll Taxes</vt:lpstr>
      <vt:lpstr>Lesson 13-2 Audit Your Understanding</vt:lpstr>
      <vt:lpstr>Lesson 13-2 Audit Your Understanding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McLaughlin</dc:creator>
  <cp:lastModifiedBy>McLaughlin</cp:lastModifiedBy>
  <cp:revision>302</cp:revision>
  <dcterms:created xsi:type="dcterms:W3CDTF">2012-07-02T15:51:50Z</dcterms:created>
  <dcterms:modified xsi:type="dcterms:W3CDTF">2012-12-21T22:14:31Z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-748959103</vt:i4>
  </property>
  <property fmtid="{D5CDD505-2E9C-101B-9397-08002B2CF9AE}" pid="3" name="_NewReviewCycle">
    <vt:lpwstr/>
  </property>
  <property fmtid="{D5CDD505-2E9C-101B-9397-08002B2CF9AE}" pid="4" name="_EmailSubject">
    <vt:lpwstr>C21 PPT Sample Comments</vt:lpwstr>
  </property>
  <property fmtid="{D5CDD505-2E9C-101B-9397-08002B2CF9AE}" pid="5" name="_AuthorEmail">
    <vt:lpwstr>Diane.Bowdler@cengage.com</vt:lpwstr>
  </property>
  <property fmtid="{D5CDD505-2E9C-101B-9397-08002B2CF9AE}" pid="6" name="_AuthorEmailDisplayName">
    <vt:lpwstr>Bowdler, Diane</vt:lpwstr>
  </property>
</Properties>
</file>