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DFA097-F2FE-4901-961D-137E4057D46C}" type="datetimeFigureOut">
              <a:rPr lang="en-US" smtClean="0"/>
              <a:t>9/5/2011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FA097-F2FE-4901-961D-137E4057D46C}" type="datetimeFigureOut">
              <a:rPr lang="en-US" smtClean="0"/>
              <a:t>9/5/2011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FA097-F2FE-4901-961D-137E4057D46C}" type="datetimeFigureOut">
              <a:rPr lang="en-US" smtClean="0"/>
              <a:t>9/5/2011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FA097-F2FE-4901-961D-137E4057D46C}" type="datetimeFigureOut">
              <a:rPr lang="en-US" smtClean="0"/>
              <a:t>9/5/2011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DFA097-F2FE-4901-961D-137E4057D46C}" type="datetimeFigureOut">
              <a:rPr lang="en-US" smtClean="0"/>
              <a:t>9/5/2011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DFA097-F2FE-4901-961D-137E4057D46C}" type="datetimeFigureOut">
              <a:rPr lang="en-US" smtClean="0"/>
              <a:t>9/5/2011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DFA097-F2FE-4901-961D-137E4057D46C}" type="datetimeFigureOut">
              <a:rPr lang="en-US" smtClean="0"/>
              <a:t>9/5/2011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DFA097-F2FE-4901-961D-137E4057D46C}" type="datetimeFigureOut">
              <a:rPr lang="en-US" smtClean="0"/>
              <a:t>9/5/2011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DFA097-F2FE-4901-961D-137E4057D46C}" type="datetimeFigureOut">
              <a:rPr lang="en-US" smtClean="0"/>
              <a:t>9/5/2011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FA097-F2FE-4901-961D-137E4057D46C}" type="datetimeFigureOut">
              <a:rPr lang="en-US" smtClean="0"/>
              <a:t>9/5/2011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FA097-F2FE-4901-961D-137E4057D46C}" type="datetimeFigureOut">
              <a:rPr lang="en-US" smtClean="0"/>
              <a:t>9/5/2011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96E09E-DB93-464F-89E9-634F6DB585C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DFA097-F2FE-4901-961D-137E4057D46C}" type="datetimeFigureOut">
              <a:rPr lang="en-US" smtClean="0"/>
              <a:t>9/5/2011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96E09E-DB93-464F-89E9-634F6DB585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smtClean="0">
                <a:solidFill>
                  <a:srgbClr val="FF0000"/>
                </a:solidFill>
                <a:latin typeface="Bookman Old Style" pitchFamily="18" charset="0"/>
              </a:rPr>
              <a:t>Exercise 8 – Software skills</a:t>
            </a:r>
            <a:endParaRPr lang="en-US" b="1" dirty="0">
              <a:solidFill>
                <a:srgbClr val="FF0000"/>
              </a:solidFill>
              <a:latin typeface="Bookman Old Style" pitchFamily="18" charset="0"/>
            </a:endParaRPr>
          </a:p>
        </p:txBody>
      </p:sp>
      <p:sp>
        <p:nvSpPr>
          <p:cNvPr id="5" name="Content Placeholder 4"/>
          <p:cNvSpPr>
            <a:spLocks noGrp="1"/>
          </p:cNvSpPr>
          <p:nvPr>
            <p:ph idx="1"/>
          </p:nvPr>
        </p:nvSpPr>
        <p:spPr/>
        <p:txBody>
          <a:bodyPr/>
          <a:lstStyle/>
          <a:p>
            <a:pPr>
              <a:buNone/>
            </a:pPr>
            <a:r>
              <a:rPr lang="en-US" dirty="0" smtClean="0">
                <a:latin typeface="Bookman Old Style" pitchFamily="18" charset="0"/>
              </a:rPr>
              <a:t>You can type your site content directly onto the page, or you can import or copy text from other documents.  Once you enter the text, you use formatting to ensure that your test is both easy to read and attractive.  Be certain to use the spelling checker and find and replace features to make sure your text is correct and accurate.</a:t>
            </a:r>
            <a:endParaRPr lang="en-US" dirty="0">
              <a:latin typeface="Bookman Old Style"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b="1" dirty="0" smtClean="0">
                <a:solidFill>
                  <a:schemeClr val="tx1">
                    <a:lumMod val="65000"/>
                    <a:lumOff val="35000"/>
                  </a:schemeClr>
                </a:solidFill>
                <a:effectLst>
                  <a:outerShdw blurRad="38100" dist="38100" dir="2700000" algn="tl">
                    <a:srgbClr val="000000">
                      <a:alpha val="43137"/>
                    </a:srgbClr>
                  </a:outerShdw>
                </a:effectLst>
                <a:latin typeface="Bookman Old Style" pitchFamily="18" charset="0"/>
              </a:rPr>
              <a:t>Insert Special Characters</a:t>
            </a:r>
            <a:endParaRPr lang="en-US" b="1" dirty="0">
              <a:solidFill>
                <a:schemeClr val="tx1">
                  <a:lumMod val="65000"/>
                  <a:lumOff val="35000"/>
                </a:schemeClr>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1143000"/>
            <a:ext cx="8229600" cy="5486400"/>
          </a:xfrm>
        </p:spPr>
        <p:txBody>
          <a:bodyPr>
            <a:normAutofit/>
          </a:bodyPr>
          <a:lstStyle/>
          <a:p>
            <a:r>
              <a:rPr lang="en-US" dirty="0" smtClean="0">
                <a:latin typeface="Bookman Old Style" pitchFamily="18" charset="0"/>
              </a:rPr>
              <a:t>As you create your Web page text, you may need to use special characters such as em dashes (–), currency symbols (£), foreign language symbols (</a:t>
            </a:r>
            <a:r>
              <a:rPr lang="en-US" dirty="0" smtClean="0">
                <a:solidFill>
                  <a:prstClr val="black"/>
                </a:solidFill>
                <a:latin typeface="Bookman Old Style"/>
              </a:rPr>
              <a:t>¿)</a:t>
            </a:r>
            <a:r>
              <a:rPr lang="en-US" dirty="0" smtClean="0">
                <a:latin typeface="Bookman Old Style" pitchFamily="18" charset="0"/>
              </a:rPr>
              <a:t>, and copyright symbols (</a:t>
            </a:r>
            <a:r>
              <a:rPr lang="en-US" dirty="0" smtClean="0">
                <a:solidFill>
                  <a:prstClr val="black"/>
                </a:solidFill>
                <a:latin typeface="Bookman Old Style" pitchFamily="18" charset="0"/>
              </a:rPr>
              <a:t>©).</a:t>
            </a:r>
          </a:p>
          <a:p>
            <a:r>
              <a:rPr lang="en-US" dirty="0" smtClean="0">
                <a:solidFill>
                  <a:prstClr val="black"/>
                </a:solidFill>
                <a:latin typeface="Bookman Old Style" pitchFamily="18" charset="0"/>
              </a:rPr>
              <a:t>Common special characters are listed on the drop-down menu that appears when you click the Characters button in the Text list of the Insert panel.</a:t>
            </a:r>
          </a:p>
          <a:p>
            <a:r>
              <a:rPr lang="en-US" dirty="0" smtClean="0">
                <a:solidFill>
                  <a:prstClr val="black"/>
                </a:solidFill>
                <a:latin typeface="Bookman Old Style" pitchFamily="18" charset="0"/>
              </a:rPr>
              <a:t>Read Page 47 for more details.</a:t>
            </a:r>
            <a:endParaRPr lang="en-US" dirty="0" smtClean="0">
              <a:latin typeface="Bookman Old Style" pitchFamily="18" charset="0"/>
            </a:endParaRPr>
          </a:p>
          <a:p>
            <a:endParaRPr lang="en-US" dirty="0" smtClean="0">
              <a:latin typeface="Bookman Old Style" pitchFamily="18" charset="0"/>
            </a:endParaRPr>
          </a:p>
        </p:txBody>
      </p:sp>
    </p:spTree>
    <p:extLst>
      <p:ext uri="{BB962C8B-B14F-4D97-AF65-F5344CB8AC3E}">
        <p14:creationId xmlns:p14="http://schemas.microsoft.com/office/powerpoint/2010/main" val="42085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b="1" dirty="0" smtClean="0">
                <a:solidFill>
                  <a:schemeClr val="accent3">
                    <a:lumMod val="75000"/>
                  </a:schemeClr>
                </a:solidFill>
                <a:effectLst>
                  <a:outerShdw blurRad="38100" dist="38100" dir="2700000" algn="tl">
                    <a:srgbClr val="000000">
                      <a:alpha val="43137"/>
                    </a:srgbClr>
                  </a:outerShdw>
                </a:effectLst>
                <a:latin typeface="Bookman Old Style" pitchFamily="18" charset="0"/>
              </a:rPr>
              <a:t>Check Spelling</a:t>
            </a:r>
            <a:endParaRPr lang="en-US" b="1" dirty="0">
              <a:solidFill>
                <a:schemeClr val="accent3">
                  <a:lumMod val="75000"/>
                </a:schemeClr>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1143000"/>
            <a:ext cx="8229600" cy="5486400"/>
          </a:xfrm>
        </p:spPr>
        <p:txBody>
          <a:bodyPr>
            <a:normAutofit lnSpcReduction="10000"/>
          </a:bodyPr>
          <a:lstStyle/>
          <a:p>
            <a:r>
              <a:rPr lang="en-US" dirty="0" smtClean="0">
                <a:latin typeface="Bookman Old Style" pitchFamily="18" charset="0"/>
              </a:rPr>
              <a:t>After you type a paragraph or a small section of text on your Web page, check your spelling.</a:t>
            </a:r>
          </a:p>
          <a:p>
            <a:r>
              <a:rPr lang="en-US" dirty="0" smtClean="0">
                <a:latin typeface="Bookman Old Style" pitchFamily="18" charset="0"/>
              </a:rPr>
              <a:t>Use the Commands&gt;Check Spelling command to launch the spelling checker.</a:t>
            </a:r>
          </a:p>
          <a:p>
            <a:r>
              <a:rPr lang="en-US" dirty="0" smtClean="0">
                <a:latin typeface="Bookman Old Style" pitchFamily="18" charset="0"/>
              </a:rPr>
              <a:t>You can quickly check spelling of a specific word or phrase by highlighting the text you want to check and pressing Shift+7.</a:t>
            </a:r>
          </a:p>
          <a:p>
            <a:r>
              <a:rPr lang="en-US" dirty="0" smtClean="0">
                <a:latin typeface="Bookman Old Style" pitchFamily="18" charset="0"/>
              </a:rPr>
              <a:t>Read Page 48 for more details.</a:t>
            </a:r>
            <a:endParaRPr lang="en-US" dirty="0">
              <a:latin typeface="Bookman Old Style" pitchFamily="18" charset="0"/>
            </a:endParaRPr>
          </a:p>
        </p:txBody>
      </p:sp>
    </p:spTree>
    <p:extLst>
      <p:ext uri="{BB962C8B-B14F-4D97-AF65-F5344CB8AC3E}">
        <p14:creationId xmlns:p14="http://schemas.microsoft.com/office/powerpoint/2010/main" val="2418607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8)">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8)">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8)">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8)">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b="1" dirty="0" smtClean="0">
                <a:solidFill>
                  <a:schemeClr val="bg2">
                    <a:lumMod val="25000"/>
                  </a:schemeClr>
                </a:solidFill>
                <a:effectLst>
                  <a:outerShdw blurRad="38100" dist="38100" dir="2700000" algn="tl">
                    <a:srgbClr val="000000">
                      <a:alpha val="43137"/>
                    </a:srgbClr>
                  </a:outerShdw>
                </a:effectLst>
                <a:latin typeface="Bookman Old Style" pitchFamily="18" charset="0"/>
              </a:rPr>
              <a:t>Find and Replace Text</a:t>
            </a:r>
            <a:endParaRPr lang="en-US" b="1" dirty="0">
              <a:solidFill>
                <a:schemeClr val="bg2">
                  <a:lumMod val="25000"/>
                </a:schemeClr>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1143000"/>
            <a:ext cx="8229600" cy="4983163"/>
          </a:xfrm>
        </p:spPr>
        <p:txBody>
          <a:bodyPr/>
          <a:lstStyle/>
          <a:p>
            <a:r>
              <a:rPr lang="en-US" dirty="0" smtClean="0">
                <a:latin typeface="Bookman Old Style" pitchFamily="18" charset="0"/>
              </a:rPr>
              <a:t>Choose Edit&gt;Find and Replace to locate and change text and tags on the current page or throughout your site.</a:t>
            </a:r>
          </a:p>
          <a:p>
            <a:r>
              <a:rPr lang="en-US" dirty="0" smtClean="0">
                <a:latin typeface="Bookman Old Style" pitchFamily="18" charset="0"/>
              </a:rPr>
              <a:t>Read Page 48 for more details.</a:t>
            </a:r>
            <a:endParaRPr lang="en-US" dirty="0">
              <a:latin typeface="Bookman Old Style" pitchFamily="18" charset="0"/>
            </a:endParaRPr>
          </a:p>
        </p:txBody>
      </p:sp>
    </p:spTree>
    <p:extLst>
      <p:ext uri="{BB962C8B-B14F-4D97-AF65-F5344CB8AC3E}">
        <p14:creationId xmlns:p14="http://schemas.microsoft.com/office/powerpoint/2010/main" val="4019282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lstStyle/>
          <a:p>
            <a:r>
              <a:rPr lang="en-US" b="1" dirty="0" smtClean="0">
                <a:solidFill>
                  <a:schemeClr val="tx2">
                    <a:lumMod val="75000"/>
                  </a:schemeClr>
                </a:solidFill>
                <a:effectLst>
                  <a:outerShdw blurRad="38100" dist="38100" dir="2700000" algn="tl">
                    <a:srgbClr val="000000">
                      <a:alpha val="43137"/>
                    </a:srgbClr>
                  </a:outerShdw>
                </a:effectLst>
                <a:latin typeface="Bookman Old Style" pitchFamily="18" charset="0"/>
              </a:rPr>
              <a:t>Save Edits</a:t>
            </a:r>
            <a:endParaRPr lang="en-US" b="1" dirty="0">
              <a:solidFill>
                <a:schemeClr val="tx2">
                  <a:lumMod val="75000"/>
                </a:schemeClr>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1143000"/>
            <a:ext cx="8229600" cy="4983163"/>
          </a:xfrm>
        </p:spPr>
        <p:txBody>
          <a:bodyPr/>
          <a:lstStyle/>
          <a:p>
            <a:r>
              <a:rPr lang="en-US" dirty="0" smtClean="0">
                <a:latin typeface="Bookman Old Style" pitchFamily="18" charset="0"/>
              </a:rPr>
              <a:t>Remember to save your work regularly as you enter and format text.</a:t>
            </a:r>
          </a:p>
          <a:p>
            <a:r>
              <a:rPr lang="en-US" dirty="0" smtClean="0">
                <a:latin typeface="Bookman Old Style" pitchFamily="18" charset="0"/>
              </a:rPr>
              <a:t>This guards against computer or power failures, and just might save you from losing hours of work.</a:t>
            </a:r>
          </a:p>
          <a:p>
            <a:r>
              <a:rPr lang="en-US" dirty="0" smtClean="0">
                <a:latin typeface="Bookman Old Style" pitchFamily="18" charset="0"/>
              </a:rPr>
              <a:t>Read Page 49 for more details.</a:t>
            </a:r>
          </a:p>
          <a:p>
            <a:r>
              <a:rPr lang="en-US" sz="3600" b="1" dirty="0" smtClean="0">
                <a:latin typeface="Bookman Old Style" pitchFamily="18" charset="0"/>
              </a:rPr>
              <a:t>Read Procedures on Pages 49 – 50 for how to do these actions.</a:t>
            </a:r>
            <a:endParaRPr lang="en-US" sz="3600" b="1" dirty="0">
              <a:latin typeface="Bookman Old Style" pitchFamily="18" charset="0"/>
            </a:endParaRPr>
          </a:p>
        </p:txBody>
      </p:sp>
    </p:spTree>
    <p:extLst>
      <p:ext uri="{BB962C8B-B14F-4D97-AF65-F5344CB8AC3E}">
        <p14:creationId xmlns:p14="http://schemas.microsoft.com/office/powerpoint/2010/main" val="2809035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accent2"/>
                </a:solidFill>
                <a:effectLst>
                  <a:outerShdw blurRad="38100" dist="38100" dir="2700000" algn="tl">
                    <a:srgbClr val="000000">
                      <a:alpha val="43137"/>
                    </a:srgbClr>
                  </a:outerShdw>
                </a:effectLst>
                <a:latin typeface="Bookman Old Style" pitchFamily="18" charset="0"/>
              </a:rPr>
              <a:t>Assignment</a:t>
            </a:r>
            <a:endParaRPr lang="en-US" sz="5400" b="1" dirty="0">
              <a:solidFill>
                <a:schemeClr val="accent2"/>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p:txBody>
          <a:bodyPr>
            <a:normAutofit/>
          </a:bodyPr>
          <a:lstStyle/>
          <a:p>
            <a:pPr algn="ctr"/>
            <a:r>
              <a:rPr lang="en-US" sz="4800" b="1" dirty="0" smtClean="0">
                <a:solidFill>
                  <a:schemeClr val="accent2"/>
                </a:solidFill>
                <a:latin typeface="Bookman Old Style" pitchFamily="18" charset="0"/>
              </a:rPr>
              <a:t>Page 51</a:t>
            </a:r>
          </a:p>
          <a:p>
            <a:pPr marL="0" indent="0" algn="ctr">
              <a:buNone/>
            </a:pPr>
            <a:r>
              <a:rPr lang="en-US" sz="4800" b="1" dirty="0" err="1" smtClean="0">
                <a:solidFill>
                  <a:schemeClr val="accent2"/>
                </a:solidFill>
                <a:latin typeface="Bookman Old Style" pitchFamily="18" charset="0"/>
              </a:rPr>
              <a:t>Gardenscape</a:t>
            </a:r>
            <a:endParaRPr lang="en-US" sz="4800" b="1" dirty="0" smtClean="0">
              <a:solidFill>
                <a:schemeClr val="accent2"/>
              </a:solidFill>
              <a:latin typeface="Bookman Old Style" pitchFamily="18" charset="0"/>
            </a:endParaRPr>
          </a:p>
          <a:p>
            <a:pPr algn="ctr"/>
            <a:r>
              <a:rPr lang="en-US" sz="4800" b="1" dirty="0" smtClean="0">
                <a:solidFill>
                  <a:schemeClr val="accent2"/>
                </a:solidFill>
                <a:latin typeface="Bookman Old Style" pitchFamily="18" charset="0"/>
              </a:rPr>
              <a:t>Page 52</a:t>
            </a:r>
          </a:p>
          <a:p>
            <a:pPr marL="0" indent="0" algn="ctr">
              <a:buNone/>
            </a:pPr>
            <a:r>
              <a:rPr lang="en-US" sz="4800" b="1" smtClean="0">
                <a:solidFill>
                  <a:schemeClr val="accent2"/>
                </a:solidFill>
                <a:latin typeface="Bookman Old Style" pitchFamily="18" charset="0"/>
              </a:rPr>
              <a:t>Yardart</a:t>
            </a:r>
            <a:endParaRPr lang="en-US" sz="4800" b="1" dirty="0">
              <a:solidFill>
                <a:schemeClr val="accent2"/>
              </a:solidFill>
              <a:latin typeface="Bookman Old Style" pitchFamily="18" charset="0"/>
            </a:endParaRPr>
          </a:p>
        </p:txBody>
      </p:sp>
    </p:spTree>
    <p:extLst>
      <p:ext uri="{BB962C8B-B14F-4D97-AF65-F5344CB8AC3E}">
        <p14:creationId xmlns:p14="http://schemas.microsoft.com/office/powerpoint/2010/main" val="4452996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Bookman Old Style" pitchFamily="18" charset="0"/>
              </a:rPr>
              <a:t>Exercise 8 – Terms</a:t>
            </a:r>
            <a:endParaRPr lang="en-US" b="1" dirty="0">
              <a:solidFill>
                <a:srgbClr val="FF0000"/>
              </a:solidFill>
              <a:latin typeface="Bookman Old Style" pitchFamily="18" charset="0"/>
            </a:endParaRPr>
          </a:p>
        </p:txBody>
      </p:sp>
      <p:sp>
        <p:nvSpPr>
          <p:cNvPr id="3" name="Content Placeholder 2"/>
          <p:cNvSpPr>
            <a:spLocks noGrp="1"/>
          </p:cNvSpPr>
          <p:nvPr>
            <p:ph idx="1"/>
          </p:nvPr>
        </p:nvSpPr>
        <p:spPr/>
        <p:txBody>
          <a:bodyPr>
            <a:normAutofit fontScale="92500" lnSpcReduction="10000"/>
          </a:bodyPr>
          <a:lstStyle/>
          <a:p>
            <a:r>
              <a:rPr lang="en-US" b="1" dirty="0" smtClean="0">
                <a:latin typeface="Bookman Old Style" pitchFamily="18" charset="0"/>
              </a:rPr>
              <a:t>Font – </a:t>
            </a:r>
            <a:r>
              <a:rPr lang="en-US" dirty="0" smtClean="0">
                <a:latin typeface="Bookman Old Style" pitchFamily="18" charset="0"/>
              </a:rPr>
              <a:t>A specific design of type (also referred to as a typeface).</a:t>
            </a:r>
          </a:p>
          <a:p>
            <a:r>
              <a:rPr lang="en-US" b="1" dirty="0" smtClean="0">
                <a:latin typeface="Bookman Old Style" pitchFamily="18" charset="0"/>
              </a:rPr>
              <a:t>Font combination – </a:t>
            </a:r>
            <a:r>
              <a:rPr lang="en-US" dirty="0" smtClean="0">
                <a:latin typeface="Bookman Old Style" pitchFamily="18" charset="0"/>
              </a:rPr>
              <a:t>Also referred to as a font family, a collection of fonts that can be applied to text on a Web page.  The browser will display the first font listed in the collection, and if the user’s system doesn’t have that particular font, the second font is substituted, and so on.</a:t>
            </a:r>
            <a:endParaRPr lang="en-US" b="1"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out)">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dirty="0" smtClean="0"/>
              <a:t> </a:t>
            </a:r>
            <a:endParaRPr lang="en-US" dirty="0"/>
          </a:p>
        </p:txBody>
      </p:sp>
      <p:sp>
        <p:nvSpPr>
          <p:cNvPr id="3" name="Content Placeholder 2"/>
          <p:cNvSpPr>
            <a:spLocks noGrp="1"/>
          </p:cNvSpPr>
          <p:nvPr>
            <p:ph idx="1"/>
          </p:nvPr>
        </p:nvSpPr>
        <p:spPr>
          <a:xfrm>
            <a:off x="457200" y="838200"/>
            <a:ext cx="8229600" cy="5287963"/>
          </a:xfrm>
        </p:spPr>
        <p:txBody>
          <a:bodyPr/>
          <a:lstStyle/>
          <a:p>
            <a:r>
              <a:rPr lang="en-US" b="1" dirty="0" smtClean="0">
                <a:latin typeface="Bookman Old Style" pitchFamily="18" charset="0"/>
              </a:rPr>
              <a:t>Font style – </a:t>
            </a:r>
            <a:r>
              <a:rPr lang="en-US" dirty="0" smtClean="0">
                <a:latin typeface="Bookman Old Style" pitchFamily="18" charset="0"/>
              </a:rPr>
              <a:t>A format applied to a font to change its appearance, such as bold or </a:t>
            </a:r>
            <a:r>
              <a:rPr lang="en-US" i="1" dirty="0" smtClean="0">
                <a:latin typeface="Bookman Old Style" pitchFamily="18" charset="0"/>
              </a:rPr>
              <a:t>italic.</a:t>
            </a:r>
          </a:p>
          <a:p>
            <a:r>
              <a:rPr lang="en-US" b="1" dirty="0" smtClean="0">
                <a:latin typeface="Bookman Old Style" pitchFamily="18" charset="0"/>
              </a:rPr>
              <a:t>Points – </a:t>
            </a:r>
            <a:r>
              <a:rPr lang="en-US" dirty="0" smtClean="0">
                <a:latin typeface="Bookman Old Style" pitchFamily="18" charset="0"/>
              </a:rPr>
              <a:t>A common measurement used for fonts.  There are 72 points in one inch.</a:t>
            </a:r>
          </a:p>
          <a:p>
            <a:r>
              <a:rPr lang="en-US" b="1" dirty="0" smtClean="0">
                <a:latin typeface="Bookman Old Style" pitchFamily="18" charset="0"/>
              </a:rPr>
              <a:t>Sans-serif – </a:t>
            </a:r>
            <a:r>
              <a:rPr lang="en-US" dirty="0" smtClean="0">
                <a:latin typeface="Bookman Old Style" pitchFamily="18" charset="0"/>
              </a:rPr>
              <a:t>A type of font in which strokes do not appear at the end of the characters.</a:t>
            </a:r>
            <a:endParaRPr lang="en-US" b="1"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out)">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 </a:t>
            </a:r>
            <a:endParaRPr lang="en-US" dirty="0"/>
          </a:p>
        </p:txBody>
      </p:sp>
      <p:sp>
        <p:nvSpPr>
          <p:cNvPr id="3" name="Content Placeholder 2"/>
          <p:cNvSpPr>
            <a:spLocks noGrp="1"/>
          </p:cNvSpPr>
          <p:nvPr>
            <p:ph idx="1"/>
          </p:nvPr>
        </p:nvSpPr>
        <p:spPr>
          <a:xfrm>
            <a:off x="457200" y="914400"/>
            <a:ext cx="8229600" cy="5211763"/>
          </a:xfrm>
        </p:spPr>
        <p:txBody>
          <a:bodyPr/>
          <a:lstStyle/>
          <a:p>
            <a:r>
              <a:rPr lang="en-US" b="1" dirty="0" smtClean="0">
                <a:latin typeface="Bookman Old Style" pitchFamily="18" charset="0"/>
              </a:rPr>
              <a:t>Serif – </a:t>
            </a:r>
            <a:r>
              <a:rPr lang="en-US" dirty="0" smtClean="0">
                <a:latin typeface="Bookman Old Style" pitchFamily="18" charset="0"/>
              </a:rPr>
              <a:t>A kind if font in which strokes appear at the end of the characters.</a:t>
            </a:r>
          </a:p>
          <a:p>
            <a:r>
              <a:rPr lang="en-US" b="1" dirty="0" smtClean="0">
                <a:latin typeface="Bookman Old Style" pitchFamily="18" charset="0"/>
              </a:rPr>
              <a:t>Typeface – </a:t>
            </a:r>
            <a:r>
              <a:rPr lang="en-US" dirty="0" smtClean="0">
                <a:latin typeface="Bookman Old Style" pitchFamily="18" charset="0"/>
              </a:rPr>
              <a:t>A specific family of type that includes alphabetic characters, numerals, and punctuation marks.</a:t>
            </a:r>
            <a:endParaRPr lang="en-US" b="1"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out)">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15400" cy="1265238"/>
          </a:xfrm>
        </p:spPr>
        <p:txBody>
          <a:bodyPr>
            <a:normAutofit fontScale="90000"/>
          </a:bodyPr>
          <a:lstStyle/>
          <a:p>
            <a:r>
              <a:rPr lang="en-US" b="1" dirty="0" smtClean="0">
                <a:solidFill>
                  <a:srgbClr val="00B050"/>
                </a:solidFill>
                <a:effectLst>
                  <a:outerShdw blurRad="38100" dist="38100" dir="2700000" algn="tl">
                    <a:srgbClr val="000000">
                      <a:alpha val="43137"/>
                    </a:srgbClr>
                  </a:outerShdw>
                </a:effectLst>
                <a:latin typeface="Bookman Old Style" pitchFamily="18" charset="0"/>
              </a:rPr>
              <a:t>Insert Text from Office Documents</a:t>
            </a:r>
            <a:endParaRPr lang="en-US" b="1" dirty="0">
              <a:solidFill>
                <a:srgbClr val="00B05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Bookman Old Style" pitchFamily="18" charset="0"/>
              </a:rPr>
              <a:t>Although you can type all the text you need for your Web site’s pages, you have another option for adding text to pages.</a:t>
            </a:r>
          </a:p>
          <a:p>
            <a:r>
              <a:rPr lang="en-US" dirty="0" smtClean="0">
                <a:latin typeface="Bookman Old Style" pitchFamily="18" charset="0"/>
              </a:rPr>
              <a:t>You can insert text from Microsoft Office Word or Excel.</a:t>
            </a:r>
          </a:p>
          <a:p>
            <a:r>
              <a:rPr lang="en-US" dirty="0" smtClean="0">
                <a:latin typeface="Bookman Old Style" pitchFamily="18" charset="0"/>
              </a:rPr>
              <a:t>The method you use to insert the text depends on the format in which the document is saved.</a:t>
            </a:r>
            <a:endParaRPr lang="en-US" dirty="0">
              <a:latin typeface="Bookman Old Style" pitchFamily="18" charset="0"/>
            </a:endParaRPr>
          </a:p>
        </p:txBody>
      </p:sp>
    </p:spTree>
    <p:extLst>
      <p:ext uri="{BB962C8B-B14F-4D97-AF65-F5344CB8AC3E}">
        <p14:creationId xmlns:p14="http://schemas.microsoft.com/office/powerpoint/2010/main" val="83266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lstStyle/>
          <a:p>
            <a:r>
              <a:rPr lang="en-US" b="1" dirty="0" smtClean="0">
                <a:solidFill>
                  <a:srgbClr val="00B0F0"/>
                </a:solidFill>
                <a:effectLst>
                  <a:outerShdw blurRad="38100" dist="38100" dir="2700000" algn="tl">
                    <a:srgbClr val="000000">
                      <a:alpha val="43137"/>
                    </a:srgbClr>
                  </a:outerShdw>
                </a:effectLst>
                <a:latin typeface="Bookman Old Style" pitchFamily="18" charset="0"/>
              </a:rPr>
              <a:t>Importing or Copying Text</a:t>
            </a:r>
            <a:endParaRPr lang="en-US" b="1" dirty="0">
              <a:solidFill>
                <a:srgbClr val="00B0F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1219200"/>
            <a:ext cx="8229600" cy="4906963"/>
          </a:xfrm>
        </p:spPr>
        <p:txBody>
          <a:bodyPr/>
          <a:lstStyle/>
          <a:p>
            <a:r>
              <a:rPr lang="en-US" dirty="0" smtClean="0">
                <a:latin typeface="Bookman Old Style" pitchFamily="18" charset="0"/>
              </a:rPr>
              <a:t>The easiest way to insert text in a Dreamweaver page is to use</a:t>
            </a:r>
          </a:p>
          <a:p>
            <a:pPr lvl="1"/>
            <a:r>
              <a:rPr lang="en-US" dirty="0" smtClean="0">
                <a:latin typeface="Bookman Old Style" pitchFamily="18" charset="0"/>
              </a:rPr>
              <a:t>File&gt;Import&gt;Word or Excel Document</a:t>
            </a:r>
          </a:p>
          <a:p>
            <a:r>
              <a:rPr lang="en-US" dirty="0" smtClean="0">
                <a:latin typeface="Bookman Old Style" pitchFamily="18" charset="0"/>
              </a:rPr>
              <a:t>This command displays the Import Word Document or Import Excel Document dialog box, where you navigate to the location of the Word or Excel document you want to insert.</a:t>
            </a:r>
          </a:p>
          <a:p>
            <a:r>
              <a:rPr lang="en-US" dirty="0" smtClean="0">
                <a:latin typeface="Bookman Old Style" pitchFamily="18" charset="0"/>
              </a:rPr>
              <a:t>Read page 43 for more details.</a:t>
            </a:r>
            <a:endParaRPr lang="en-US" dirty="0">
              <a:latin typeface="Bookman Old Style" pitchFamily="18" charset="0"/>
            </a:endParaRPr>
          </a:p>
        </p:txBody>
      </p:sp>
    </p:spTree>
    <p:extLst>
      <p:ext uri="{BB962C8B-B14F-4D97-AF65-F5344CB8AC3E}">
        <p14:creationId xmlns:p14="http://schemas.microsoft.com/office/powerpoint/2010/main" val="96268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1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12"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447800"/>
          </a:xfrm>
        </p:spPr>
        <p:txBody>
          <a:bodyPr>
            <a:normAutofit/>
          </a:bodyPr>
          <a:lstStyle/>
          <a:p>
            <a:r>
              <a:rPr lang="en-US" b="1" dirty="0" smtClean="0">
                <a:solidFill>
                  <a:srgbClr val="0070C0"/>
                </a:solidFill>
                <a:effectLst>
                  <a:outerShdw blurRad="38100" dist="38100" dir="2700000" algn="tl">
                    <a:srgbClr val="000000">
                      <a:alpha val="43137"/>
                    </a:srgbClr>
                  </a:outerShdw>
                </a:effectLst>
                <a:latin typeface="Bookman Old Style" pitchFamily="18" charset="0"/>
              </a:rPr>
              <a:t>Create a Link to an Office Document</a:t>
            </a:r>
            <a:endParaRPr lang="en-US" b="1" dirty="0">
              <a:solidFill>
                <a:srgbClr val="0070C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152400" y="1600200"/>
            <a:ext cx="8839200" cy="5029200"/>
          </a:xfrm>
        </p:spPr>
        <p:txBody>
          <a:bodyPr>
            <a:normAutofit/>
          </a:bodyPr>
          <a:lstStyle/>
          <a:p>
            <a:r>
              <a:rPr lang="en-US" dirty="0" smtClean="0">
                <a:latin typeface="Bookman Old Style" pitchFamily="18" charset="0"/>
              </a:rPr>
              <a:t>Another method of inserting Office information into a Dreamweaver page is to drag the file itself from an application such as Windows Explorer or Dreamweaver Files panel onto the Dreamweaver page.</a:t>
            </a:r>
          </a:p>
          <a:p>
            <a:r>
              <a:rPr lang="en-US" dirty="0" smtClean="0">
                <a:latin typeface="Bookman Old Style" pitchFamily="18" charset="0"/>
              </a:rPr>
              <a:t>The Insert Document dialog box gives you two ways to add the file to your page.</a:t>
            </a:r>
          </a:p>
          <a:p>
            <a:r>
              <a:rPr lang="en-US" dirty="0" smtClean="0">
                <a:latin typeface="Bookman Old Style" pitchFamily="18" charset="0"/>
              </a:rPr>
              <a:t>Read Page 44 for more details </a:t>
            </a:r>
          </a:p>
          <a:p>
            <a:endParaRPr lang="en-US" dirty="0">
              <a:latin typeface="Bookman Old Style" pitchFamily="18" charset="0"/>
            </a:endParaRPr>
          </a:p>
        </p:txBody>
      </p:sp>
    </p:spTree>
    <p:extLst>
      <p:ext uri="{BB962C8B-B14F-4D97-AF65-F5344CB8AC3E}">
        <p14:creationId xmlns:p14="http://schemas.microsoft.com/office/powerpoint/2010/main" val="2887484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lstStyle/>
          <a:p>
            <a:r>
              <a:rPr lang="en-US" b="1" dirty="0" smtClean="0">
                <a:solidFill>
                  <a:srgbClr val="002060"/>
                </a:solidFill>
                <a:effectLst>
                  <a:outerShdw blurRad="38100" dist="38100" dir="2700000" algn="tl">
                    <a:srgbClr val="000000">
                      <a:alpha val="43137"/>
                    </a:srgbClr>
                  </a:outerShdw>
                </a:effectLst>
                <a:latin typeface="Bookman Old Style" pitchFamily="18" charset="0"/>
              </a:rPr>
              <a:t>Opening Office HTML Files</a:t>
            </a:r>
            <a:endParaRPr lang="en-US" b="1" dirty="0">
              <a:solidFill>
                <a:srgbClr val="00206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1143000"/>
            <a:ext cx="8229600" cy="5486400"/>
          </a:xfrm>
        </p:spPr>
        <p:txBody>
          <a:bodyPr>
            <a:normAutofit/>
          </a:bodyPr>
          <a:lstStyle/>
          <a:p>
            <a:r>
              <a:rPr lang="en-US" dirty="0" smtClean="0">
                <a:latin typeface="Bookman Old Style" pitchFamily="18" charset="0"/>
              </a:rPr>
              <a:t>All Microsoft Office applications include the capability to save documents in HTML format.</a:t>
            </a:r>
          </a:p>
          <a:p>
            <a:r>
              <a:rPr lang="en-US" dirty="0" smtClean="0">
                <a:latin typeface="Bookman Old Style" pitchFamily="18" charset="0"/>
              </a:rPr>
              <a:t>Word HTML pages may contain coding that is not necessary in Dreamweaver, making the files larger that necessary.</a:t>
            </a:r>
          </a:p>
          <a:p>
            <a:r>
              <a:rPr lang="en-US" dirty="0" smtClean="0">
                <a:latin typeface="Bookman Old Style" pitchFamily="18" charset="0"/>
              </a:rPr>
              <a:t>To strip out unnecessary codes, use Commands&gt;Clean Up Word HTML menu command.</a:t>
            </a:r>
          </a:p>
          <a:p>
            <a:r>
              <a:rPr lang="en-US" dirty="0" smtClean="0">
                <a:latin typeface="Bookman Old Style" pitchFamily="18" charset="0"/>
              </a:rPr>
              <a:t>Read Page 44 – 45 for more details.</a:t>
            </a:r>
            <a:endParaRPr lang="en-US" dirty="0">
              <a:latin typeface="Bookman Old Style" pitchFamily="18" charset="0"/>
            </a:endParaRPr>
          </a:p>
        </p:txBody>
      </p:sp>
    </p:spTree>
    <p:extLst>
      <p:ext uri="{BB962C8B-B14F-4D97-AF65-F5344CB8AC3E}">
        <p14:creationId xmlns:p14="http://schemas.microsoft.com/office/powerpoint/2010/main" val="1735089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b="1" dirty="0" smtClean="0">
                <a:solidFill>
                  <a:srgbClr val="7030A0"/>
                </a:solidFill>
                <a:effectLst>
                  <a:outerShdw blurRad="38100" dist="38100" dir="2700000" algn="tl">
                    <a:srgbClr val="000000">
                      <a:alpha val="43137"/>
                    </a:srgbClr>
                  </a:outerShdw>
                </a:effectLst>
                <a:latin typeface="Bookman Old Style" pitchFamily="18" charset="0"/>
              </a:rPr>
              <a:t>Modify Font Formats</a:t>
            </a:r>
            <a:endParaRPr lang="en-US" b="1" dirty="0">
              <a:solidFill>
                <a:srgbClr val="7030A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1066800"/>
            <a:ext cx="8229600" cy="5562600"/>
          </a:xfrm>
        </p:spPr>
        <p:txBody>
          <a:bodyPr>
            <a:normAutofit/>
          </a:bodyPr>
          <a:lstStyle/>
          <a:p>
            <a:r>
              <a:rPr lang="en-US" dirty="0" smtClean="0">
                <a:latin typeface="Bookman Old Style" pitchFamily="18" charset="0"/>
              </a:rPr>
              <a:t>Text you type in a Dreamweaver document is formatted with a default appearance, including the </a:t>
            </a:r>
            <a:r>
              <a:rPr lang="en-US" b="1" dirty="0" smtClean="0">
                <a:latin typeface="Bookman Old Style" pitchFamily="18" charset="0"/>
              </a:rPr>
              <a:t>typeface</a:t>
            </a:r>
            <a:r>
              <a:rPr lang="en-US" dirty="0" smtClean="0">
                <a:latin typeface="Bookman Old Style" pitchFamily="18" charset="0"/>
              </a:rPr>
              <a:t>, size, and color (black).</a:t>
            </a:r>
          </a:p>
          <a:p>
            <a:r>
              <a:rPr lang="en-US" dirty="0" smtClean="0">
                <a:latin typeface="Bookman Old Style" pitchFamily="18" charset="0"/>
              </a:rPr>
              <a:t>Text that you drag and drop from an Office document onto your Dreamweaver page will retain the format it has in the Office document if Dreamweaver uses the same fonts.</a:t>
            </a:r>
          </a:p>
          <a:p>
            <a:r>
              <a:rPr lang="en-US" dirty="0" smtClean="0">
                <a:latin typeface="Bookman Old Style" pitchFamily="18" charset="0"/>
              </a:rPr>
              <a:t>Read Pages 45 – 47 for more details</a:t>
            </a:r>
            <a:endParaRPr lang="en-US" dirty="0">
              <a:latin typeface="Bookman Old Style" pitchFamily="18" charset="0"/>
            </a:endParaRPr>
          </a:p>
        </p:txBody>
      </p:sp>
    </p:spTree>
    <p:extLst>
      <p:ext uri="{BB962C8B-B14F-4D97-AF65-F5344CB8AC3E}">
        <p14:creationId xmlns:p14="http://schemas.microsoft.com/office/powerpoint/2010/main" val="3475277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774</Words>
  <Application>Microsoft Office PowerPoint</Application>
  <PresentationFormat>On-screen Show (4:3)</PresentationFormat>
  <Paragraphs>56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Exercise 8 – Software skills</vt:lpstr>
      <vt:lpstr>Exercise 8 – Terms</vt:lpstr>
      <vt:lpstr> </vt:lpstr>
      <vt:lpstr> </vt:lpstr>
      <vt:lpstr>Insert Text from Office Documents</vt:lpstr>
      <vt:lpstr>Importing or Copying Text</vt:lpstr>
      <vt:lpstr>Create a Link to an Office Document</vt:lpstr>
      <vt:lpstr>Opening Office HTML Files</vt:lpstr>
      <vt:lpstr>Modify Font Formats</vt:lpstr>
      <vt:lpstr>Insert Special Characters</vt:lpstr>
      <vt:lpstr>Check Spelling</vt:lpstr>
      <vt:lpstr>Find and Replace Text</vt:lpstr>
      <vt:lpstr>Save Edits</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8 – Software skills</dc:title>
  <dc:creator>Jim Williams</dc:creator>
  <cp:lastModifiedBy>Jim Williams</cp:lastModifiedBy>
  <cp:revision>7</cp:revision>
  <dcterms:created xsi:type="dcterms:W3CDTF">2010-09-07T04:05:23Z</dcterms:created>
  <dcterms:modified xsi:type="dcterms:W3CDTF">2011-09-06T02:08:08Z</dcterms:modified>
</cp:coreProperties>
</file>