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7" r:id="rId2"/>
    <p:sldId id="384" r:id="rId3"/>
    <p:sldId id="258" r:id="rId4"/>
    <p:sldId id="411" r:id="rId5"/>
    <p:sldId id="412" r:id="rId6"/>
    <p:sldId id="413" r:id="rId7"/>
    <p:sldId id="414" r:id="rId8"/>
    <p:sldId id="267" r:id="rId9"/>
    <p:sldId id="283" r:id="rId10"/>
    <p:sldId id="277" r:id="rId11"/>
    <p:sldId id="415" r:id="rId12"/>
    <p:sldId id="416" r:id="rId13"/>
    <p:sldId id="417" r:id="rId14"/>
    <p:sldId id="418" r:id="rId15"/>
    <p:sldId id="419" r:id="rId16"/>
    <p:sldId id="327" r:id="rId17"/>
    <p:sldId id="330" r:id="rId18"/>
    <p:sldId id="393" r:id="rId19"/>
    <p:sldId id="394" r:id="rId20"/>
    <p:sldId id="328" r:id="rId21"/>
    <p:sldId id="391" r:id="rId22"/>
    <p:sldId id="332" r:id="rId23"/>
    <p:sldId id="410" r:id="rId24"/>
    <p:sldId id="333" r:id="rId25"/>
    <p:sldId id="335" r:id="rId26"/>
    <p:sldId id="338" r:id="rId27"/>
    <p:sldId id="337" r:id="rId28"/>
    <p:sldId id="395" r:id="rId29"/>
    <p:sldId id="339" r:id="rId30"/>
    <p:sldId id="342" r:id="rId31"/>
    <p:sldId id="343" r:id="rId32"/>
    <p:sldId id="344" r:id="rId33"/>
    <p:sldId id="345" r:id="rId34"/>
    <p:sldId id="396" r:id="rId35"/>
    <p:sldId id="346" r:id="rId36"/>
    <p:sldId id="349" r:id="rId37"/>
    <p:sldId id="397" r:id="rId38"/>
    <p:sldId id="350" r:id="rId39"/>
    <p:sldId id="398" r:id="rId40"/>
    <p:sldId id="399" r:id="rId41"/>
    <p:sldId id="400" r:id="rId42"/>
    <p:sldId id="371" r:id="rId43"/>
    <p:sldId id="403" r:id="rId44"/>
    <p:sldId id="404" r:id="rId45"/>
    <p:sldId id="405" r:id="rId46"/>
    <p:sldId id="406" r:id="rId47"/>
    <p:sldId id="407" r:id="rId48"/>
    <p:sldId id="408" r:id="rId49"/>
    <p:sldId id="409"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045" autoAdjust="0"/>
  </p:normalViewPr>
  <p:slideViewPr>
    <p:cSldViewPr snapToGrid="0" snapToObjects="1">
      <p:cViewPr varScale="1">
        <p:scale>
          <a:sx n="79" d="100"/>
          <a:sy n="79" d="100"/>
        </p:scale>
        <p:origin x="-112"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418E57-FCC8-DB49-AB41-E22FF7841E2A}" type="datetimeFigureOut">
              <a:rPr lang="en-US" smtClean="0"/>
              <a:pPr/>
              <a:t>12/18/15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8F2D5B-5E56-874C-B1A2-11ED3E3C9201}" type="slidenum">
              <a:rPr lang="en-US" smtClean="0"/>
              <a:pPr/>
              <a:t>‹#›</a:t>
            </a:fld>
            <a:endParaRPr lang="en-US"/>
          </a:p>
        </p:txBody>
      </p:sp>
    </p:spTree>
    <p:extLst>
      <p:ext uri="{BB962C8B-B14F-4D97-AF65-F5344CB8AC3E}">
        <p14:creationId xmlns:p14="http://schemas.microsoft.com/office/powerpoint/2010/main" val="31184589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308F30-9307-7E4F-B7A1-D1318673F6B5}" type="slidenum">
              <a:rPr lang="en-US"/>
              <a:pPr/>
              <a:t>1</a:t>
            </a:fld>
            <a:endParaRPr lang="en-US"/>
          </a:p>
        </p:txBody>
      </p:sp>
      <p:sp>
        <p:nvSpPr>
          <p:cNvPr id="675842" name="Rectangle 2"/>
          <p:cNvSpPr>
            <a:spLocks noGrp="1" noRot="1" noChangeAspect="1" noChangeArrowheads="1" noTextEdit="1"/>
          </p:cNvSpPr>
          <p:nvPr>
            <p:ph type="sldImg"/>
          </p:nvPr>
        </p:nvSpPr>
        <p:spPr>
          <a:ln/>
        </p:spPr>
      </p:sp>
      <p:sp>
        <p:nvSpPr>
          <p:cNvPr id="675843" name="Rectangle 3"/>
          <p:cNvSpPr>
            <a:spLocks noGrp="1" noChangeArrowheads="1"/>
          </p:cNvSpPr>
          <p:nvPr>
            <p:ph type="body" idx="1"/>
          </p:nvPr>
        </p:nvSpPr>
        <p:spPr/>
        <p:txBody>
          <a:bodyPr/>
          <a:lstStyle/>
          <a:p>
            <a:r>
              <a:rPr lang="en-US"/>
              <a:t>Photo Credit: © John Conrad/CORBIS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weight of the e- is so small it is not counted when we consider atomic mass</a:t>
            </a:r>
            <a:endParaRPr lang="en-US" dirty="0"/>
          </a:p>
        </p:txBody>
      </p:sp>
      <p:sp>
        <p:nvSpPr>
          <p:cNvPr id="4" name="Slide Number Placeholder 3"/>
          <p:cNvSpPr>
            <a:spLocks noGrp="1"/>
          </p:cNvSpPr>
          <p:nvPr>
            <p:ph type="sldNum" sz="quarter" idx="10"/>
          </p:nvPr>
        </p:nvSpPr>
        <p:spPr/>
        <p:txBody>
          <a:bodyPr/>
          <a:lstStyle/>
          <a:p>
            <a:fld id="{6E8F2D5B-5E56-874C-B1A2-11ED3E3C9201}" type="slidenum">
              <a:rPr lang="en-US" smtClean="0"/>
              <a:pPr/>
              <a:t>12</a:t>
            </a:fld>
            <a:endParaRPr lang="en-US"/>
          </a:p>
        </p:txBody>
      </p:sp>
    </p:spTree>
    <p:extLst>
      <p:ext uri="{BB962C8B-B14F-4D97-AF65-F5344CB8AC3E}">
        <p14:creationId xmlns:p14="http://schemas.microsoft.com/office/powerpoint/2010/main" val="1235188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DC3DC4-9E39-2643-935A-26C47A749FE3}" type="slidenum">
              <a:rPr lang="en-US"/>
              <a:pPr/>
              <a:t>13</a:t>
            </a:fld>
            <a:endParaRPr lang="en-US"/>
          </a:p>
        </p:txBody>
      </p:sp>
      <p:sp>
        <p:nvSpPr>
          <p:cNvPr id="1200130" name="Rectangle 2"/>
          <p:cNvSpPr>
            <a:spLocks noGrp="1" noRot="1" noChangeAspect="1" noChangeArrowheads="1" noTextEdit="1"/>
          </p:cNvSpPr>
          <p:nvPr>
            <p:ph type="sldImg"/>
          </p:nvPr>
        </p:nvSpPr>
        <p:spPr>
          <a:ln/>
        </p:spPr>
      </p:sp>
      <p:sp>
        <p:nvSpPr>
          <p:cNvPr id="1200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DC3DC4-9E39-2643-935A-26C47A749FE3}" type="slidenum">
              <a:rPr lang="en-US"/>
              <a:pPr/>
              <a:t>14</a:t>
            </a:fld>
            <a:endParaRPr lang="en-US"/>
          </a:p>
        </p:txBody>
      </p:sp>
      <p:sp>
        <p:nvSpPr>
          <p:cNvPr id="1200130" name="Rectangle 2"/>
          <p:cNvSpPr>
            <a:spLocks noGrp="1" noRot="1" noChangeAspect="1" noChangeArrowheads="1" noTextEdit="1"/>
          </p:cNvSpPr>
          <p:nvPr>
            <p:ph type="sldImg"/>
          </p:nvPr>
        </p:nvSpPr>
        <p:spPr>
          <a:ln/>
        </p:spPr>
      </p:sp>
      <p:sp>
        <p:nvSpPr>
          <p:cNvPr id="1200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DC3DC4-9E39-2643-935A-26C47A749FE3}" type="slidenum">
              <a:rPr lang="en-US"/>
              <a:pPr/>
              <a:t>15</a:t>
            </a:fld>
            <a:endParaRPr lang="en-US"/>
          </a:p>
        </p:txBody>
      </p:sp>
      <p:sp>
        <p:nvSpPr>
          <p:cNvPr id="1200130" name="Rectangle 2"/>
          <p:cNvSpPr>
            <a:spLocks noGrp="1" noRot="1" noChangeAspect="1" noChangeArrowheads="1" noTextEdit="1"/>
          </p:cNvSpPr>
          <p:nvPr>
            <p:ph type="sldImg"/>
          </p:nvPr>
        </p:nvSpPr>
        <p:spPr>
          <a:ln/>
        </p:spPr>
      </p:sp>
      <p:sp>
        <p:nvSpPr>
          <p:cNvPr id="1200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0A4C0F-6D43-3142-B2BB-78B27629E679}" type="slidenum">
              <a:rPr lang="en-US"/>
              <a:pPr/>
              <a:t>16</a:t>
            </a:fld>
            <a:endParaRPr lang="en-US"/>
          </a:p>
        </p:txBody>
      </p:sp>
      <p:sp>
        <p:nvSpPr>
          <p:cNvPr id="675842" name="Rectangle 2"/>
          <p:cNvSpPr>
            <a:spLocks noGrp="1" noRot="1" noChangeAspect="1" noChangeArrowheads="1" noTextEdit="1"/>
          </p:cNvSpPr>
          <p:nvPr>
            <p:ph type="sldImg"/>
          </p:nvPr>
        </p:nvSpPr>
        <p:spPr>
          <a:ln/>
        </p:spPr>
      </p:sp>
      <p:sp>
        <p:nvSpPr>
          <p:cNvPr id="675843" name="Rectangle 3"/>
          <p:cNvSpPr>
            <a:spLocks noGrp="1" noChangeArrowheads="1"/>
          </p:cNvSpPr>
          <p:nvPr>
            <p:ph type="body" idx="1"/>
          </p:nvPr>
        </p:nvSpPr>
        <p:spPr/>
        <p:txBody>
          <a:bodyPr/>
          <a:lstStyle/>
          <a:p>
            <a:r>
              <a:rPr lang="en-US"/>
              <a:t>Photo Credit: © John Conrad/CORBIS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989062-65E4-F04D-B772-62C15F57C599}" type="slidenum">
              <a:rPr lang="en-US"/>
              <a:pPr/>
              <a:t>17</a:t>
            </a:fld>
            <a:endParaRPr lang="en-US"/>
          </a:p>
        </p:txBody>
      </p:sp>
      <p:sp>
        <p:nvSpPr>
          <p:cNvPr id="1167362" name="Rectangle 2"/>
          <p:cNvSpPr>
            <a:spLocks noGrp="1" noRot="1" noChangeAspect="1" noChangeArrowheads="1" noTextEdit="1"/>
          </p:cNvSpPr>
          <p:nvPr>
            <p:ph type="sldImg"/>
          </p:nvPr>
        </p:nvSpPr>
        <p:spPr>
          <a:ln/>
        </p:spPr>
      </p:sp>
      <p:sp>
        <p:nvSpPr>
          <p:cNvPr id="116736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 small molecules called monomers join together, they form polymers, or large molecules. </a:t>
            </a:r>
            <a:endParaRPr lang="en-US" b="1" i="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ea typeface="Arial" pitchFamily="-110" charset="0"/>
                <a:cs typeface="Arial" pitchFamily="-110" charset="0"/>
              </a:rPr>
              <a:t>Monomers in a polymer may be identical, or the monomers may be different.</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B9F9AE-4138-9544-ABB7-50BCDC1B7BCC}" type="slidenum">
              <a:rPr lang="en-US"/>
              <a:pPr/>
              <a:t>20</a:t>
            </a:fld>
            <a:endParaRPr lang="en-US"/>
          </a:p>
        </p:txBody>
      </p:sp>
      <p:sp>
        <p:nvSpPr>
          <p:cNvPr id="1159170" name="Rectangle 1026"/>
          <p:cNvSpPr>
            <a:spLocks noGrp="1" noRot="1" noChangeAspect="1" noChangeArrowheads="1" noTextEdit="1"/>
          </p:cNvSpPr>
          <p:nvPr>
            <p:ph type="sldImg"/>
          </p:nvPr>
        </p:nvSpPr>
        <p:spPr>
          <a:ln/>
        </p:spPr>
      </p:sp>
      <p:sp>
        <p:nvSpPr>
          <p:cNvPr id="115917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carbon can form 4 different bonds it leads</a:t>
            </a:r>
            <a:r>
              <a:rPr lang="en-US" baseline="0" dirty="0" smtClean="0"/>
              <a:t> to a great variety of molecules </a:t>
            </a:r>
            <a:endParaRPr lang="en-US" dirty="0"/>
          </a:p>
        </p:txBody>
      </p:sp>
      <p:sp>
        <p:nvSpPr>
          <p:cNvPr id="4" name="Slide Number Placeholder 3"/>
          <p:cNvSpPr>
            <a:spLocks noGrp="1"/>
          </p:cNvSpPr>
          <p:nvPr>
            <p:ph type="sldNum" sz="quarter" idx="10"/>
          </p:nvPr>
        </p:nvSpPr>
        <p:spPr/>
        <p:txBody>
          <a:bodyPr/>
          <a:lstStyle/>
          <a:p>
            <a:fld id="{6E8F2D5B-5E56-874C-B1A2-11ED3E3C9201}" type="slidenum">
              <a:rPr lang="en-US" smtClean="0"/>
              <a:pPr/>
              <a:t>21</a:t>
            </a:fld>
            <a:endParaRPr lang="en-US"/>
          </a:p>
        </p:txBody>
      </p:sp>
    </p:spTree>
    <p:extLst>
      <p:ext uri="{BB962C8B-B14F-4D97-AF65-F5344CB8AC3E}">
        <p14:creationId xmlns:p14="http://schemas.microsoft.com/office/powerpoint/2010/main" val="285430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C22647-E64B-AD43-9774-EE6F3E597930}" type="slidenum">
              <a:rPr lang="en-US"/>
              <a:pPr/>
              <a:t>22</a:t>
            </a:fld>
            <a:endParaRPr lang="en-US"/>
          </a:p>
        </p:txBody>
      </p:sp>
      <p:sp>
        <p:nvSpPr>
          <p:cNvPr id="1171458" name="Rectangle 2"/>
          <p:cNvSpPr>
            <a:spLocks noGrp="1" noRot="1" noChangeAspect="1" noChangeArrowheads="1" noTextEdit="1"/>
          </p:cNvSpPr>
          <p:nvPr>
            <p:ph type="sldImg"/>
          </p:nvPr>
        </p:nvSpPr>
        <p:spPr>
          <a:ln/>
        </p:spPr>
      </p:sp>
      <p:sp>
        <p:nvSpPr>
          <p:cNvPr id="1171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F14B38-9144-3748-856F-638DD09BBBBE}" type="slidenum">
              <a:rPr lang="en-US"/>
              <a:pPr/>
              <a:t>24</a:t>
            </a:fld>
            <a:endParaRPr lang="en-US"/>
          </a:p>
        </p:txBody>
      </p:sp>
      <p:sp>
        <p:nvSpPr>
          <p:cNvPr id="1175554" name="Rectangle 2"/>
          <p:cNvSpPr>
            <a:spLocks noGrp="1" noRot="1" noChangeAspect="1" noChangeArrowheads="1" noTextEdit="1"/>
          </p:cNvSpPr>
          <p:nvPr>
            <p:ph type="sldImg"/>
          </p:nvPr>
        </p:nvSpPr>
        <p:spPr>
          <a:ln/>
        </p:spPr>
      </p:sp>
      <p:sp>
        <p:nvSpPr>
          <p:cNvPr id="1175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51AD71-C0F7-9842-9BCD-CD2ED967642C}" type="slidenum">
              <a:rPr lang="en-US"/>
              <a:pPr/>
              <a:t>3</a:t>
            </a:fld>
            <a:endParaRPr lang="en-US"/>
          </a:p>
        </p:txBody>
      </p:sp>
      <p:sp>
        <p:nvSpPr>
          <p:cNvPr id="1159170" name="Rectangle 2"/>
          <p:cNvSpPr>
            <a:spLocks noGrp="1" noRot="1" noChangeAspect="1" noChangeArrowheads="1" noTextEdit="1"/>
          </p:cNvSpPr>
          <p:nvPr>
            <p:ph type="sldImg"/>
          </p:nvPr>
        </p:nvSpPr>
        <p:spPr>
          <a:ln/>
        </p:spPr>
      </p:sp>
      <p:sp>
        <p:nvSpPr>
          <p:cNvPr id="1159171" name="Rectangle 3"/>
          <p:cNvSpPr>
            <a:spLocks noGrp="1" noChangeArrowheads="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The Greek philosopher Democritus called the smallest fragment of matter the atom, from the Greek word </a:t>
            </a:r>
            <a:r>
              <a:rPr lang="en-US" i="1" dirty="0" err="1" smtClean="0"/>
              <a:t>atomos</a:t>
            </a:r>
            <a:r>
              <a:rPr lang="en-US" i="1" dirty="0" smtClean="0"/>
              <a:t>.</a:t>
            </a:r>
            <a:endParaRPr lang="en-US" dirty="0" smtClean="0"/>
          </a:p>
          <a:p>
            <a:endParaRPr lang="en-US" dirty="0" smtClean="0"/>
          </a:p>
          <a:p>
            <a:r>
              <a:rPr lang="en-US" dirty="0" smtClean="0"/>
              <a:t>Placed side by side, 100 million atoms would make a row only about 1 centimeter long.</a:t>
            </a:r>
          </a:p>
          <a:p>
            <a:r>
              <a:rPr lang="en-US" dirty="0" smtClean="0"/>
              <a:t>Atoms contain subatomic particles that are even smaller.</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06B2E9-8C32-C145-B902-97C96DEDF4DE}" type="slidenum">
              <a:rPr lang="en-US"/>
              <a:pPr/>
              <a:t>25</a:t>
            </a:fld>
            <a:endParaRPr lang="en-US"/>
          </a:p>
        </p:txBody>
      </p:sp>
      <p:sp>
        <p:nvSpPr>
          <p:cNvPr id="1177602" name="Rectangle 2"/>
          <p:cNvSpPr>
            <a:spLocks noGrp="1" noRot="1" noChangeAspect="1" noChangeArrowheads="1" noTextEdit="1"/>
          </p:cNvSpPr>
          <p:nvPr>
            <p:ph type="sldImg"/>
          </p:nvPr>
        </p:nvSpPr>
        <p:spPr>
          <a:ln/>
        </p:spPr>
      </p:sp>
      <p:sp>
        <p:nvSpPr>
          <p:cNvPr id="1177603" name="Rectangle 3"/>
          <p:cNvSpPr>
            <a:spLocks noGrp="1" noChangeArrowheads="1"/>
          </p:cNvSpPr>
          <p:nvPr>
            <p:ph type="body" idx="1"/>
          </p:nvPr>
        </p:nvSpPr>
        <p:spPr/>
        <p:txBody>
          <a:bodyPr/>
          <a:lstStyle/>
          <a:p>
            <a:pPr lvl="1"/>
            <a:r>
              <a:rPr lang="en-US" dirty="0" smtClean="0"/>
              <a:t>The breakdown of sugars, such as glucose, supplies immediate energy for all cell activities.</a:t>
            </a:r>
          </a:p>
          <a:p>
            <a:pPr lvl="1"/>
            <a:r>
              <a:rPr lang="en-US" dirty="0" smtClean="0"/>
              <a:t>Living things store extra sugar as complex carbohydrates known as starches.</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3A2382-1445-9F41-B7FC-E4BF5F056D17}" type="slidenum">
              <a:rPr lang="en-US"/>
              <a:pPr/>
              <a:t>26</a:t>
            </a:fld>
            <a:endParaRPr lang="en-US"/>
          </a:p>
        </p:txBody>
      </p:sp>
      <p:sp>
        <p:nvSpPr>
          <p:cNvPr id="1183746" name="Rectangle 2"/>
          <p:cNvSpPr>
            <a:spLocks noGrp="1" noRot="1" noChangeAspect="1" noChangeArrowheads="1" noTextEdit="1"/>
          </p:cNvSpPr>
          <p:nvPr>
            <p:ph type="sldImg"/>
          </p:nvPr>
        </p:nvSpPr>
        <p:spPr>
          <a:ln/>
        </p:spPr>
      </p:sp>
      <p:sp>
        <p:nvSpPr>
          <p:cNvPr id="1183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E045FE-0420-4A4C-8BD6-4E47AC448C3F}" type="slidenum">
              <a:rPr lang="en-US"/>
              <a:pPr/>
              <a:t>27</a:t>
            </a:fld>
            <a:endParaRPr lang="en-US"/>
          </a:p>
        </p:txBody>
      </p:sp>
      <p:sp>
        <p:nvSpPr>
          <p:cNvPr id="1181698" name="Rectangle 2"/>
          <p:cNvSpPr>
            <a:spLocks noGrp="1" noRot="1" noChangeAspect="1" noChangeArrowheads="1" noTextEdit="1"/>
          </p:cNvSpPr>
          <p:nvPr>
            <p:ph type="sldImg"/>
          </p:nvPr>
        </p:nvSpPr>
        <p:spPr>
          <a:ln/>
        </p:spPr>
      </p:sp>
      <p:sp>
        <p:nvSpPr>
          <p:cNvPr id="1181699" name="Rectangle 3"/>
          <p:cNvSpPr>
            <a:spLocks noGrp="1" noChangeArrowheads="1"/>
          </p:cNvSpPr>
          <p:nvPr>
            <p:ph type="body" idx="1"/>
          </p:nvPr>
        </p:nvSpPr>
        <p:spPr/>
        <p:txBody>
          <a:bodyPr/>
          <a:lstStyle/>
          <a:p>
            <a:r>
              <a:rPr lang="en-US" b="1"/>
              <a:t>Starches and sugars are examples of carbohydrates that are used by living things as a source of energy.</a:t>
            </a:r>
            <a:r>
              <a:rPr lang="en-US"/>
              <a:t> Starches form when sugars join together in a long chain.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87D136-F535-5149-8915-3B5C4C6D0FF9}" type="slidenum">
              <a:rPr lang="en-US"/>
              <a:pPr/>
              <a:t>29</a:t>
            </a:fld>
            <a:endParaRPr lang="en-US"/>
          </a:p>
        </p:txBody>
      </p:sp>
      <p:sp>
        <p:nvSpPr>
          <p:cNvPr id="679938" name="Rectangle 2"/>
          <p:cNvSpPr>
            <a:spLocks noGrp="1" noRot="1" noChangeAspect="1" noChangeArrowheads="1" noTextEdit="1"/>
          </p:cNvSpPr>
          <p:nvPr>
            <p:ph type="sldImg"/>
          </p:nvPr>
        </p:nvSpPr>
        <p:spPr>
          <a:ln/>
        </p:spPr>
      </p:sp>
      <p:sp>
        <p:nvSpPr>
          <p:cNvPr id="679939"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have more C-H bonds than </a:t>
            </a:r>
            <a:r>
              <a:rPr lang="en-US" sz="1200" kern="1200" dirty="0" err="1" smtClean="0">
                <a:solidFill>
                  <a:schemeClr val="tx1"/>
                </a:solidFill>
                <a:latin typeface="+mn-lt"/>
                <a:ea typeface="+mn-ea"/>
                <a:cs typeface="+mn-cs"/>
              </a:rPr>
              <a:t>carbs</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Fats are a more efficient form of energy storage than </a:t>
            </a:r>
            <a:r>
              <a:rPr lang="en-US" sz="1200" kern="1200" dirty="0" err="1" smtClean="0">
                <a:solidFill>
                  <a:schemeClr val="tx1"/>
                </a:solidFill>
                <a:latin typeface="+mn-lt"/>
                <a:ea typeface="+mn-ea"/>
                <a:cs typeface="+mn-cs"/>
              </a:rPr>
              <a:t>carbs</a:t>
            </a:r>
            <a:r>
              <a:rPr lang="en-US" sz="1200" kern="1200" dirty="0" smtClean="0">
                <a:solidFill>
                  <a:schemeClr val="tx1"/>
                </a:solidFill>
                <a:latin typeface="+mn-lt"/>
                <a:ea typeface="+mn-ea"/>
                <a:cs typeface="+mn-cs"/>
              </a:rPr>
              <a:t> because of this.</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E76834-1CB1-A04B-AF15-D502D809DEA0}" type="slidenum">
              <a:rPr lang="en-US"/>
              <a:pPr/>
              <a:t>30</a:t>
            </a:fld>
            <a:endParaRPr lang="en-US"/>
          </a:p>
        </p:txBody>
      </p:sp>
      <p:sp>
        <p:nvSpPr>
          <p:cNvPr id="1193986" name="Rectangle 2"/>
          <p:cNvSpPr>
            <a:spLocks noGrp="1" noRot="1" noChangeAspect="1" noChangeArrowheads="1" noTextEdit="1"/>
          </p:cNvSpPr>
          <p:nvPr>
            <p:ph type="sldImg"/>
          </p:nvPr>
        </p:nvSpPr>
        <p:spPr>
          <a:ln/>
        </p:spPr>
      </p:sp>
      <p:sp>
        <p:nvSpPr>
          <p:cNvPr id="1193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71870A-A857-A441-9A60-67E8A6188871}" type="slidenum">
              <a:rPr lang="en-US"/>
              <a:pPr/>
              <a:t>31</a:t>
            </a:fld>
            <a:endParaRPr lang="en-US"/>
          </a:p>
        </p:txBody>
      </p:sp>
      <p:sp>
        <p:nvSpPr>
          <p:cNvPr id="1198082" name="Rectangle 2"/>
          <p:cNvSpPr>
            <a:spLocks noGrp="1" noRot="1" noChangeAspect="1" noChangeArrowheads="1" noTextEdit="1"/>
          </p:cNvSpPr>
          <p:nvPr>
            <p:ph type="sldImg"/>
          </p:nvPr>
        </p:nvSpPr>
        <p:spPr>
          <a:ln/>
        </p:spPr>
      </p:sp>
      <p:sp>
        <p:nvSpPr>
          <p:cNvPr id="1198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91D6EE-0254-AE45-94F7-F94A516DEE6B}" type="slidenum">
              <a:rPr lang="en-US"/>
              <a:pPr/>
              <a:t>32</a:t>
            </a:fld>
            <a:endParaRPr lang="en-US"/>
          </a:p>
        </p:txBody>
      </p:sp>
      <p:sp>
        <p:nvSpPr>
          <p:cNvPr id="1200130" name="Rectangle 2"/>
          <p:cNvSpPr>
            <a:spLocks noGrp="1" noRot="1" noChangeAspect="1" noChangeArrowheads="1" noTextEdit="1"/>
          </p:cNvSpPr>
          <p:nvPr>
            <p:ph type="sldImg"/>
          </p:nvPr>
        </p:nvSpPr>
        <p:spPr>
          <a:ln/>
        </p:spPr>
      </p:sp>
      <p:sp>
        <p:nvSpPr>
          <p:cNvPr id="1200131" name="Rectangle 3"/>
          <p:cNvSpPr>
            <a:spLocks noGrp="1" noChangeArrowheads="1"/>
          </p:cNvSpPr>
          <p:nvPr>
            <p:ph type="body" idx="1"/>
          </p:nvPr>
        </p:nvSpPr>
        <p:spPr/>
        <p:txBody>
          <a:bodyPr/>
          <a:lstStyle/>
          <a:p>
            <a:pPr lvl="1"/>
            <a:r>
              <a:rPr lang="en-US" dirty="0" smtClean="0"/>
              <a:t>If there is at least one carbon-carbon double bond in a fatty acid, it is unsaturated.</a:t>
            </a:r>
          </a:p>
          <a:p>
            <a:pPr lvl="1"/>
            <a:r>
              <a:rPr lang="en-US" dirty="0" smtClean="0"/>
              <a:t>Lipids whose fatty acids contain more than one double bond are polyunsaturated.</a:t>
            </a:r>
          </a:p>
          <a:p>
            <a:pPr lvl="1"/>
            <a:r>
              <a:rPr lang="en-US" dirty="0" smtClean="0"/>
              <a:t>Lipids that contain unsaturated fatty acids tend to be liquid at room temperature.</a:t>
            </a: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1E3089-2F29-B744-97BB-096546E93528}" type="slidenum">
              <a:rPr lang="en-US"/>
              <a:pPr/>
              <a:t>33</a:t>
            </a:fld>
            <a:endParaRPr lang="en-US"/>
          </a:p>
        </p:txBody>
      </p:sp>
      <p:sp>
        <p:nvSpPr>
          <p:cNvPr id="1204226" name="Rectangle 2"/>
          <p:cNvSpPr>
            <a:spLocks noGrp="1" noRot="1" noChangeAspect="1" noChangeArrowheads="1" noTextEdit="1"/>
          </p:cNvSpPr>
          <p:nvPr>
            <p:ph type="sldImg"/>
          </p:nvPr>
        </p:nvSpPr>
        <p:spPr>
          <a:ln/>
        </p:spPr>
      </p:sp>
      <p:sp>
        <p:nvSpPr>
          <p:cNvPr id="1204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91DDE3-9A91-8046-9EEA-7E960415FB43}" type="slidenum">
              <a:rPr lang="en-US"/>
              <a:pPr/>
              <a:t>35</a:t>
            </a:fld>
            <a:endParaRPr lang="en-US"/>
          </a:p>
        </p:txBody>
      </p:sp>
      <p:sp>
        <p:nvSpPr>
          <p:cNvPr id="1206274" name="Rectangle 2"/>
          <p:cNvSpPr>
            <a:spLocks noGrp="1" noRot="1" noChangeAspect="1" noChangeArrowheads="1" noTextEdit="1"/>
          </p:cNvSpPr>
          <p:nvPr>
            <p:ph type="sldImg"/>
          </p:nvPr>
        </p:nvSpPr>
        <p:spPr>
          <a:ln/>
        </p:spPr>
      </p:sp>
      <p:sp>
        <p:nvSpPr>
          <p:cNvPr id="1206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4303C1-3C72-DC41-8DC0-DF1D3EEBAFA0}" type="slidenum">
              <a:rPr lang="en-US"/>
              <a:pPr/>
              <a:t>36</a:t>
            </a:fld>
            <a:endParaRPr lang="en-US"/>
          </a:p>
        </p:txBody>
      </p:sp>
      <p:sp>
        <p:nvSpPr>
          <p:cNvPr id="1210370" name="Rectangle 2"/>
          <p:cNvSpPr>
            <a:spLocks noGrp="1" noRot="1" noChangeAspect="1" noChangeArrowheads="1" noTextEdit="1"/>
          </p:cNvSpPr>
          <p:nvPr>
            <p:ph type="sldImg"/>
          </p:nvPr>
        </p:nvSpPr>
        <p:spPr>
          <a:ln/>
        </p:spPr>
      </p:sp>
      <p:sp>
        <p:nvSpPr>
          <p:cNvPr id="1210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51AD71-C0F7-9842-9BCD-CD2ED967642C}" type="slidenum">
              <a:rPr lang="en-US"/>
              <a:pPr/>
              <a:t>4</a:t>
            </a:fld>
            <a:endParaRPr lang="en-US"/>
          </a:p>
        </p:txBody>
      </p:sp>
      <p:sp>
        <p:nvSpPr>
          <p:cNvPr id="1159170" name="Rectangle 2"/>
          <p:cNvSpPr>
            <a:spLocks noGrp="1" noRot="1" noChangeAspect="1" noChangeArrowheads="1" noTextEdit="1"/>
          </p:cNvSpPr>
          <p:nvPr>
            <p:ph type="sldImg"/>
          </p:nvPr>
        </p:nvSpPr>
        <p:spPr>
          <a:ln/>
        </p:spPr>
      </p:sp>
      <p:sp>
        <p:nvSpPr>
          <p:cNvPr id="1159171" name="Rectangle 3"/>
          <p:cNvSpPr>
            <a:spLocks noGrp="1" noChangeArrowheads="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The Greek philosopher Democritus called the smallest fragment of matter the atom, from the Greek word </a:t>
            </a:r>
            <a:r>
              <a:rPr lang="en-US" i="1" dirty="0" err="1" smtClean="0"/>
              <a:t>atomos</a:t>
            </a:r>
            <a:r>
              <a:rPr lang="en-US" i="1" dirty="0" smtClean="0"/>
              <a:t>.</a:t>
            </a:r>
            <a:endParaRPr lang="en-US" dirty="0" smtClean="0"/>
          </a:p>
          <a:p>
            <a:endParaRPr lang="en-US" dirty="0" smtClean="0"/>
          </a:p>
          <a:p>
            <a:r>
              <a:rPr lang="en-US" dirty="0" smtClean="0"/>
              <a:t>Placed side by side, 100 million atoms would make a row only about 1 centimeter long.</a:t>
            </a:r>
          </a:p>
          <a:p>
            <a:r>
              <a:rPr lang="en-US" dirty="0" smtClean="0"/>
              <a:t>Atoms contain subatomic particles that are even smaller.</a:t>
            </a:r>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82C6DE-351C-F44D-90A4-7BB868537351}" type="slidenum">
              <a:rPr lang="en-US"/>
              <a:pPr/>
              <a:t>38</a:t>
            </a:fld>
            <a:endParaRPr lang="en-US"/>
          </a:p>
        </p:txBody>
      </p:sp>
      <p:sp>
        <p:nvSpPr>
          <p:cNvPr id="1214466" name="Rectangle 2"/>
          <p:cNvSpPr>
            <a:spLocks noGrp="1" noRot="1" noChangeAspect="1" noChangeArrowheads="1" noTextEdit="1"/>
          </p:cNvSpPr>
          <p:nvPr>
            <p:ph type="sldImg"/>
          </p:nvPr>
        </p:nvSpPr>
        <p:spPr>
          <a:ln/>
        </p:spPr>
      </p:sp>
      <p:sp>
        <p:nvSpPr>
          <p:cNvPr id="1214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r>
              <a:rPr lang="en-US" dirty="0" smtClean="0"/>
              <a:t>Some chemical reactions that make life possible are too slow or have activation energies that are too high to make them practical for living tissue.</a:t>
            </a:r>
          </a:p>
          <a:p>
            <a:pPr lvl="2"/>
            <a:r>
              <a:rPr lang="en-US" dirty="0" smtClean="0"/>
              <a:t>These chemical reactions are made possible by catalysts.</a:t>
            </a:r>
          </a:p>
          <a:p>
            <a:endParaRPr lang="en-US" dirty="0"/>
          </a:p>
        </p:txBody>
      </p:sp>
      <p:sp>
        <p:nvSpPr>
          <p:cNvPr id="4" name="Slide Number Placeholder 3"/>
          <p:cNvSpPr>
            <a:spLocks noGrp="1"/>
          </p:cNvSpPr>
          <p:nvPr>
            <p:ph type="sldNum" sz="quarter" idx="10"/>
          </p:nvPr>
        </p:nvSpPr>
        <p:spPr/>
        <p:txBody>
          <a:bodyPr/>
          <a:lstStyle/>
          <a:p>
            <a:fld id="{6E8F2D5B-5E56-874C-B1A2-11ED3E3C9201}" type="slidenum">
              <a:rPr lang="en-US" smtClean="0"/>
              <a:pPr/>
              <a:t>41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761D72-65DA-F14D-B9E9-2DD9E5C3DFDC}" type="slidenum">
              <a:rPr lang="en-US"/>
              <a:pPr/>
              <a:t>42</a:t>
            </a:fld>
            <a:endParaRPr lang="en-US"/>
          </a:p>
        </p:txBody>
      </p:sp>
      <p:sp>
        <p:nvSpPr>
          <p:cNvPr id="1189890" name="Rectangle 2"/>
          <p:cNvSpPr>
            <a:spLocks noGrp="1" noRot="1" noChangeAspect="1" noChangeArrowheads="1" noTextEdit="1"/>
          </p:cNvSpPr>
          <p:nvPr>
            <p:ph type="sldImg"/>
          </p:nvPr>
        </p:nvSpPr>
        <p:spPr>
          <a:ln/>
        </p:spPr>
      </p:sp>
      <p:sp>
        <p:nvSpPr>
          <p:cNvPr id="1189891" name="Rectangle 3"/>
          <p:cNvSpPr>
            <a:spLocks noGrp="1" noChangeArrowheads="1"/>
          </p:cNvSpPr>
          <p:nvPr>
            <p:ph type="body" idx="1"/>
          </p:nvPr>
        </p:nvSpPr>
        <p:spPr/>
        <p:txBody>
          <a:bodyPr/>
          <a:lstStyle/>
          <a:p>
            <a:pPr lvl="1"/>
            <a:r>
              <a:rPr lang="en-US" dirty="0" smtClean="0"/>
              <a:t>Enzymes </a:t>
            </a:r>
            <a:r>
              <a:rPr lang="en-US" b="0" dirty="0" smtClean="0"/>
              <a:t>are proteins that act as biological catalysts.</a:t>
            </a:r>
          </a:p>
          <a:p>
            <a:pPr lvl="1"/>
            <a:r>
              <a:rPr lang="en-US" dirty="0" smtClean="0"/>
              <a:t>Enzymes speed up chemical reactions that take place in cells.</a:t>
            </a:r>
          </a:p>
          <a:p>
            <a:pPr lvl="1"/>
            <a:r>
              <a:rPr lang="en-US" b="0" dirty="0" smtClean="0"/>
              <a:t>Enzymes act by lowering the activation energy.</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Enzymes are very specific, generally catalyzing only one chemical reaction.</a:t>
            </a:r>
          </a:p>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3E403DA5-9ED6-BF49-A44B-BB121F762A57}" type="slidenum">
              <a:rPr lang="en-US"/>
              <a:pPr/>
              <a:t>43</a:t>
            </a:fld>
            <a:endParaRPr lang="en-US"/>
          </a:p>
        </p:txBody>
      </p:sp>
      <p:sp>
        <p:nvSpPr>
          <p:cNvPr id="243715" name="Rectangle 2"/>
          <p:cNvSpPr>
            <a:spLocks noGrp="1" noRot="1" noChangeAspect="1" noChangeArrowheads="1" noTextEdit="1"/>
          </p:cNvSpPr>
          <p:nvPr>
            <p:ph type="sldImg"/>
          </p:nvPr>
        </p:nvSpPr>
        <p:spPr>
          <a:xfrm>
            <a:off x="1131888" y="674688"/>
            <a:ext cx="4572000" cy="3429000"/>
          </a:xfrm>
          <a:ln/>
        </p:spPr>
      </p:sp>
      <p:sp>
        <p:nvSpPr>
          <p:cNvPr id="243716" name="Rectangle 3"/>
          <p:cNvSpPr>
            <a:spLocks noGrp="1" noChangeArrowheads="1"/>
          </p:cNvSpPr>
          <p:nvPr>
            <p:ph type="body" idx="1"/>
          </p:nvPr>
        </p:nvSpPr>
        <p:spPr>
          <a:noFill/>
          <a:ln/>
        </p:spPr>
        <p:txBody>
          <a:bodyPr/>
          <a:lstStyle/>
          <a:p>
            <a:pPr eaLnBrk="1" hangingPunct="1"/>
            <a:r>
              <a:rPr lang="en-US"/>
              <a:t>Figure 5.14 The effect of an enzyme is to lower E</a:t>
            </a:r>
            <a:r>
              <a:rPr lang="en-US" baseline="-25000"/>
              <a:t>A</a:t>
            </a:r>
            <a:r>
              <a:rPr lang="en-US"/>
              <a:t>.</a:t>
            </a:r>
          </a:p>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32737302-18DF-1241-BF74-CA8376763B5B}" type="slidenum">
              <a:rPr lang="en-US"/>
              <a:pPr/>
              <a:t>44</a:t>
            </a:fld>
            <a:endParaRPr lang="en-US"/>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r>
              <a:rPr lang="en-US" b="1"/>
              <a:t>Student Misconceptions and Concerns</a:t>
            </a:r>
          </a:p>
          <a:p>
            <a:pPr eaLnBrk="1" hangingPunct="1"/>
            <a:r>
              <a:rPr lang="en-US"/>
              <a:t>1. The specific interactions of enzymes and substrates can be illustrated with simple physical models. Many students new to these concepts will benefit from several forms of explanation, including diagrams such as those in the textbook, physical models, and the opportunity to manipulate or create their own examples. Just like pitching a tent, new concepts are best constructed with many lines of support.</a:t>
            </a:r>
          </a:p>
          <a:p>
            <a:pPr eaLnBrk="1" hangingPunct="1"/>
            <a:endParaRPr lang="en-US"/>
          </a:p>
          <a:p>
            <a:pPr eaLnBrk="1" hangingPunct="1"/>
            <a:r>
              <a:rPr lang="en-US" b="1"/>
              <a:t>Teaching Tips</a:t>
            </a:r>
          </a:p>
          <a:p>
            <a:pPr eaLnBrk="1" hangingPunct="1"/>
            <a:r>
              <a:rPr lang="en-US"/>
              <a:t>1. The information in DNA is used to direct the production of RNA, which in turn directs the production of proteins. However, in Chapter 3, four different types of biological molecules were noted as significant components of life. Students who think this through might wonder, and you could point out that DNA does not directly control the production of carbohydrates and lipids. So how does DNA exert its influence over the synthesis of these two chemical groups? The answer is largely by way of enzymes, proteins with the ability to promote the production of carbohydrates and lipids.</a:t>
            </a:r>
          </a:p>
          <a:p>
            <a:pPr eaLnBrk="1" hangingPunct="1"/>
            <a:r>
              <a:rPr lang="en-US"/>
              <a:t>2. The text notes that the relationship between an enzyme and its substrate is like a handshake, with each hand generally conforming to the shape of the other. This induced fit is also like the change in shape of a glove when a hand is inserted. The glove’s general shape matches the hand, but the final “fit” requires some additional adjustments.</a:t>
            </a:r>
          </a:p>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4247FFF8-170B-0F44-B9CA-6E63C3291197}" type="slidenum">
              <a:rPr lang="en-US"/>
              <a:pPr/>
              <a:t>45</a:t>
            </a:fld>
            <a:endParaRPr lang="en-US"/>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pPr eaLnBrk="1" hangingPunct="1"/>
            <a:r>
              <a:rPr lang="en-US"/>
              <a:t>Figure 5.15 The catalytic cycle of an enzyme.</a:t>
            </a:r>
          </a:p>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260434C1-5F0B-AF4D-93DB-D409DB026ACA}" type="slidenum">
              <a:rPr lang="en-US"/>
              <a:pPr/>
              <a:t>46</a:t>
            </a:fld>
            <a:endParaRPr lang="en-US"/>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pPr eaLnBrk="1" hangingPunct="1"/>
            <a:r>
              <a:rPr lang="en-US"/>
              <a:t>Figure 5.15 The catalytic cycle of an enzyme.</a:t>
            </a:r>
          </a:p>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5B14EF8E-C8D4-8E4E-9448-F5DEE4773F99}" type="slidenum">
              <a:rPr lang="en-US"/>
              <a:pPr/>
              <a:t>47</a:t>
            </a:fld>
            <a:endParaRPr lang="en-US"/>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pPr eaLnBrk="1" hangingPunct="1"/>
            <a:r>
              <a:rPr lang="en-US"/>
              <a:t>Figure 5.15 The catalytic cycle of an enzyme.</a:t>
            </a:r>
          </a:p>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81251CD4-82F2-6142-A23F-18A4B26E41ED}" type="slidenum">
              <a:rPr lang="en-US"/>
              <a:pPr/>
              <a:t>48</a:t>
            </a:fld>
            <a:endParaRPr lang="en-US"/>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pPr eaLnBrk="1" hangingPunct="1"/>
            <a:r>
              <a:rPr lang="en-US"/>
              <a:t>Figure 5.15 The catalytic cycle of an enzyme.</a:t>
            </a:r>
          </a:p>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50748A91-E0CC-C54D-9141-E1FAEE8ED9E5}" type="slidenum">
              <a:rPr lang="en-US"/>
              <a:pPr/>
              <a:t>49</a:t>
            </a:fld>
            <a:endParaRPr lang="en-US"/>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78A669-B362-724F-9330-99AD5F5E02F2}" type="slidenum">
              <a:rPr lang="en-US"/>
              <a:pPr/>
              <a:t>5</a:t>
            </a:fld>
            <a:endParaRPr lang="en-US"/>
          </a:p>
        </p:txBody>
      </p:sp>
      <p:sp>
        <p:nvSpPr>
          <p:cNvPr id="1169410" name="Rectangle 2"/>
          <p:cNvSpPr>
            <a:spLocks noGrp="1" noRot="1" noChangeAspect="1" noChangeArrowheads="1" noTextEdit="1"/>
          </p:cNvSpPr>
          <p:nvPr>
            <p:ph type="sldImg"/>
          </p:nvPr>
        </p:nvSpPr>
        <p:spPr>
          <a:ln/>
        </p:spPr>
      </p:sp>
      <p:sp>
        <p:nvSpPr>
          <p:cNvPr id="1169411"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Strong forces bind protons and neutrons together to form the </a:t>
            </a:r>
            <a:r>
              <a:rPr lang="en-US" b="1" dirty="0" smtClean="0"/>
              <a:t>nucleus</a:t>
            </a:r>
            <a:r>
              <a:rPr lang="en-US" dirty="0" smtClean="0"/>
              <a:t>, which is at the center of the atom.</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 would the charge</a:t>
            </a:r>
            <a:r>
              <a:rPr lang="en-US" baseline="0" dirty="0" smtClean="0"/>
              <a:t> on the nucleus be?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40C4DD-EC4F-9A44-B1BC-99FD5B77A446}" type="slidenum">
              <a:rPr lang="en-US"/>
              <a:pPr/>
              <a:t>6</a:t>
            </a:fld>
            <a:endParaRPr lang="en-US"/>
          </a:p>
        </p:txBody>
      </p:sp>
      <p:sp>
        <p:nvSpPr>
          <p:cNvPr id="1171458" name="Rectangle 2"/>
          <p:cNvSpPr>
            <a:spLocks noGrp="1" noRot="1" noChangeAspect="1" noChangeArrowheads="1" noTextEdit="1"/>
          </p:cNvSpPr>
          <p:nvPr>
            <p:ph type="sldImg"/>
          </p:nvPr>
        </p:nvSpPr>
        <p:spPr>
          <a:ln/>
        </p:spPr>
      </p:sp>
      <p:sp>
        <p:nvSpPr>
          <p:cNvPr id="1171459" name="Rectangle 3"/>
          <p:cNvSpPr>
            <a:spLocks noGrp="1" noChangeArrowheads="1"/>
          </p:cNvSpPr>
          <p:nvPr>
            <p:ph type="body" idx="1"/>
          </p:nvPr>
        </p:nvSpPr>
        <p:spPr/>
        <p:txBody>
          <a:bodyPr/>
          <a:lstStyle/>
          <a:p>
            <a:pPr>
              <a:spcAft>
                <a:spcPct val="0"/>
              </a:spcAft>
              <a:buFont typeface="Times" pitchFamily="-110" charset="0"/>
              <a:buNone/>
            </a:pPr>
            <a:r>
              <a:rPr lang="en-US" dirty="0" smtClean="0">
                <a:solidFill>
                  <a:srgbClr val="000000"/>
                </a:solidFill>
                <a:ea typeface="Arial" pitchFamily="-110" charset="0"/>
                <a:cs typeface="Arial" pitchFamily="-110" charset="0"/>
              </a:rPr>
              <a:t>Electrons are attracted to the positively charged </a:t>
            </a:r>
          </a:p>
          <a:p>
            <a:pPr>
              <a:spcAft>
                <a:spcPct val="0"/>
              </a:spcAft>
              <a:buFont typeface="Times" pitchFamily="-110" charset="0"/>
              <a:buNone/>
            </a:pPr>
            <a:r>
              <a:rPr lang="en-US" dirty="0" smtClean="0">
                <a:solidFill>
                  <a:srgbClr val="000000"/>
                </a:solidFill>
                <a:ea typeface="Arial" pitchFamily="-110" charset="0"/>
                <a:cs typeface="Arial" pitchFamily="-110" charset="0"/>
              </a:rPr>
              <a:t>nucleus but remain outside the nucleus because </a:t>
            </a:r>
          </a:p>
          <a:p>
            <a:pPr>
              <a:spcAft>
                <a:spcPct val="0"/>
              </a:spcAft>
              <a:buFont typeface="Times" pitchFamily="-110" charset="0"/>
              <a:buNone/>
            </a:pPr>
            <a:r>
              <a:rPr lang="en-US" dirty="0" smtClean="0">
                <a:solidFill>
                  <a:srgbClr val="000000"/>
                </a:solidFill>
                <a:ea typeface="Arial" pitchFamily="-110" charset="0"/>
                <a:cs typeface="Arial" pitchFamily="-110" charset="0"/>
              </a:rPr>
              <a:t>of the energy of their motion.</a:t>
            </a:r>
          </a:p>
          <a:p>
            <a:pPr lvl="1"/>
            <a:r>
              <a:rPr lang="en-US" dirty="0" smtClean="0"/>
              <a:t>Electrons are in constant motion.</a:t>
            </a:r>
          </a:p>
          <a:p>
            <a:r>
              <a:rPr lang="en-US" b="1" dirty="0" smtClean="0"/>
              <a:t>Valence shell: </a:t>
            </a:r>
            <a:r>
              <a:rPr lang="en-US" dirty="0" smtClean="0"/>
              <a:t>the last orbital </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40C4DD-EC4F-9A44-B1BC-99FD5B77A446}" type="slidenum">
              <a:rPr lang="en-US"/>
              <a:pPr/>
              <a:t>7</a:t>
            </a:fld>
            <a:endParaRPr lang="en-US"/>
          </a:p>
        </p:txBody>
      </p:sp>
      <p:sp>
        <p:nvSpPr>
          <p:cNvPr id="1171458" name="Rectangle 2"/>
          <p:cNvSpPr>
            <a:spLocks noGrp="1" noRot="1" noChangeAspect="1" noChangeArrowheads="1" noTextEdit="1"/>
          </p:cNvSpPr>
          <p:nvPr>
            <p:ph type="sldImg"/>
          </p:nvPr>
        </p:nvSpPr>
        <p:spPr>
          <a:ln/>
        </p:spPr>
      </p:sp>
      <p:sp>
        <p:nvSpPr>
          <p:cNvPr id="1171459" name="Rectangle 3"/>
          <p:cNvSpPr>
            <a:spLocks noGrp="1" noChangeArrowheads="1"/>
          </p:cNvSpPr>
          <p:nvPr>
            <p:ph type="body" idx="1"/>
          </p:nvPr>
        </p:nvSpPr>
        <p:spPr/>
        <p:txBody>
          <a:bodyPr/>
          <a:lstStyle/>
          <a:p>
            <a:pPr>
              <a:spcAft>
                <a:spcPct val="0"/>
              </a:spcAft>
              <a:buFont typeface="Times" pitchFamily="-110" charset="0"/>
              <a:buNone/>
            </a:pPr>
            <a:r>
              <a:rPr lang="en-US" dirty="0" smtClean="0">
                <a:solidFill>
                  <a:srgbClr val="000000"/>
                </a:solidFill>
                <a:ea typeface="Arial" pitchFamily="-110" charset="0"/>
                <a:cs typeface="Arial" pitchFamily="-110" charset="0"/>
              </a:rPr>
              <a:t>Electrons are attracted to the positively charged </a:t>
            </a:r>
          </a:p>
          <a:p>
            <a:pPr>
              <a:spcAft>
                <a:spcPct val="0"/>
              </a:spcAft>
              <a:buFont typeface="Times" pitchFamily="-110" charset="0"/>
              <a:buNone/>
            </a:pPr>
            <a:r>
              <a:rPr lang="en-US" dirty="0" smtClean="0">
                <a:solidFill>
                  <a:srgbClr val="000000"/>
                </a:solidFill>
                <a:ea typeface="Arial" pitchFamily="-110" charset="0"/>
                <a:cs typeface="Arial" pitchFamily="-110" charset="0"/>
              </a:rPr>
              <a:t>nucleus but remain outside the nucleus because </a:t>
            </a:r>
          </a:p>
          <a:p>
            <a:pPr>
              <a:spcAft>
                <a:spcPct val="0"/>
              </a:spcAft>
              <a:buFont typeface="Times" pitchFamily="-110" charset="0"/>
              <a:buNone/>
            </a:pPr>
            <a:r>
              <a:rPr lang="en-US" dirty="0" smtClean="0">
                <a:solidFill>
                  <a:srgbClr val="000000"/>
                </a:solidFill>
                <a:ea typeface="Arial" pitchFamily="-110" charset="0"/>
                <a:cs typeface="Arial" pitchFamily="-110" charset="0"/>
              </a:rPr>
              <a:t>of the energy of their motion.</a:t>
            </a:r>
          </a:p>
          <a:p>
            <a:pPr lvl="1"/>
            <a:r>
              <a:rPr lang="en-US" dirty="0" smtClean="0"/>
              <a:t>Electrons are in constant motion.</a:t>
            </a:r>
          </a:p>
          <a:p>
            <a:r>
              <a:rPr lang="en-US" b="1" dirty="0" smtClean="0"/>
              <a:t>Valence shell: </a:t>
            </a:r>
            <a:r>
              <a:rPr lang="en-US" dirty="0" smtClean="0"/>
              <a:t>the last orbital </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1E4445-14EE-5145-A089-214DCD600EE7}" type="slidenum">
              <a:rPr lang="en-US"/>
              <a:pPr/>
              <a:t>8</a:t>
            </a:fld>
            <a:endParaRPr lang="en-US"/>
          </a:p>
        </p:txBody>
      </p:sp>
      <p:sp>
        <p:nvSpPr>
          <p:cNvPr id="1177602" name="Rectangle 2"/>
          <p:cNvSpPr>
            <a:spLocks noGrp="1" noRot="1" noChangeAspect="1" noChangeArrowheads="1" noTextEdit="1"/>
          </p:cNvSpPr>
          <p:nvPr>
            <p:ph type="sldImg"/>
          </p:nvPr>
        </p:nvSpPr>
        <p:spPr>
          <a:ln/>
        </p:spPr>
      </p:sp>
      <p:sp>
        <p:nvSpPr>
          <p:cNvPr id="117760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More than 100 elements are known, but only about two dozen are commonly found in living organisms.</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D7F9C9-51E3-BD4D-9A67-C5FECF870579}" type="slidenum">
              <a:rPr lang="en-US"/>
              <a:pPr/>
              <a:t>9</a:t>
            </a:fld>
            <a:endParaRPr lang="en-US"/>
          </a:p>
        </p:txBody>
      </p:sp>
      <p:sp>
        <p:nvSpPr>
          <p:cNvPr id="1210370" name="Rectangle 1026"/>
          <p:cNvSpPr>
            <a:spLocks noGrp="1" noRot="1" noChangeAspect="1" noChangeArrowheads="1" noTextEdit="1"/>
          </p:cNvSpPr>
          <p:nvPr>
            <p:ph type="sldImg"/>
          </p:nvPr>
        </p:nvSpPr>
        <p:spPr>
          <a:ln/>
        </p:spPr>
      </p:sp>
      <p:sp>
        <p:nvSpPr>
          <p:cNvPr id="1210371" name="Rectangle 1027"/>
          <p:cNvSpPr>
            <a:spLocks noGrp="1" noChangeArrowheads="1"/>
          </p:cNvSpPr>
          <p:nvPr>
            <p:ph type="body" idx="1"/>
          </p:nvPr>
        </p:nvSpPr>
        <p:spPr/>
        <p:txBody>
          <a:bodyPr/>
          <a:lstStyle/>
          <a:p>
            <a:r>
              <a:rPr lang="en-US" dirty="0" smtClean="0"/>
              <a:t>Sharing electrons means that the moving electrons actually travel in the </a:t>
            </a:r>
            <a:r>
              <a:rPr lang="en-US" dirty="0" err="1" smtClean="0"/>
              <a:t>orbitals</a:t>
            </a:r>
            <a:r>
              <a:rPr lang="en-US" dirty="0" smtClean="0"/>
              <a:t> of both atoms</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02B7F4-6321-BC40-961E-D6117394AD92}" type="slidenum">
              <a:rPr lang="en-US"/>
              <a:pPr/>
              <a:t>10</a:t>
            </a:fld>
            <a:endParaRPr lang="en-US"/>
          </a:p>
        </p:txBody>
      </p:sp>
      <p:sp>
        <p:nvSpPr>
          <p:cNvPr id="1196034" name="Rectangle 2"/>
          <p:cNvSpPr>
            <a:spLocks noGrp="1" noRot="1" noChangeAspect="1" noChangeArrowheads="1" noTextEdit="1"/>
          </p:cNvSpPr>
          <p:nvPr>
            <p:ph type="sldImg"/>
          </p:nvPr>
        </p:nvSpPr>
        <p:spPr>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5A9D3F-13E7-4544-8E81-611877E9BBB7}" type="datetimeFigureOut">
              <a:rPr lang="en-US" smtClean="0"/>
              <a:pPr/>
              <a:t>12/18/15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360A0-E112-8B4D-AA9A-3A4537E8EF6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5A9D3F-13E7-4544-8E81-611877E9BBB7}" type="datetimeFigureOut">
              <a:rPr lang="en-US" smtClean="0"/>
              <a:pPr/>
              <a:t>12/18/15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360A0-E112-8B4D-AA9A-3A4537E8EF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5A9D3F-13E7-4544-8E81-611877E9BBB7}" type="datetimeFigureOut">
              <a:rPr lang="en-US" smtClean="0"/>
              <a:pPr/>
              <a:t>12/18/15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360A0-E112-8B4D-AA9A-3A4537E8EF6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5A9D3F-13E7-4544-8E81-611877E9BBB7}" type="datetimeFigureOut">
              <a:rPr lang="en-US" smtClean="0"/>
              <a:pPr/>
              <a:t>12/18/15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360A0-E112-8B4D-AA9A-3A4537E8EF6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5A9D3F-13E7-4544-8E81-611877E9BBB7}" type="datetimeFigureOut">
              <a:rPr lang="en-US" smtClean="0"/>
              <a:pPr/>
              <a:t>12/18/15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360A0-E112-8B4D-AA9A-3A4537E8EF6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5A9D3F-13E7-4544-8E81-611877E9BBB7}" type="datetimeFigureOut">
              <a:rPr lang="en-US" smtClean="0"/>
              <a:pPr/>
              <a:t>12/18/15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360A0-E112-8B4D-AA9A-3A4537E8EF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5A9D3F-13E7-4544-8E81-611877E9BBB7}" type="datetimeFigureOut">
              <a:rPr lang="en-US" smtClean="0"/>
              <a:pPr/>
              <a:t>12/18/15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360A0-E112-8B4D-AA9A-3A4537E8EF6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5A9D3F-13E7-4544-8E81-611877E9BBB7}" type="datetimeFigureOut">
              <a:rPr lang="en-US" smtClean="0"/>
              <a:pPr/>
              <a:t>12/18/15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360A0-E112-8B4D-AA9A-3A4537E8EF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5A9D3F-13E7-4544-8E81-611877E9BBB7}" type="datetimeFigureOut">
              <a:rPr lang="en-US" smtClean="0"/>
              <a:pPr/>
              <a:t>12/18/15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360A0-E112-8B4D-AA9A-3A4537E8EF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5A9D3F-13E7-4544-8E81-611877E9BBB7}" type="datetimeFigureOut">
              <a:rPr lang="en-US" smtClean="0"/>
              <a:pPr/>
              <a:t>12/18/15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360A0-E112-8B4D-AA9A-3A4537E8EF6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5A9D3F-13E7-4544-8E81-611877E9BBB7}" type="datetimeFigureOut">
              <a:rPr lang="en-US" smtClean="0"/>
              <a:pPr/>
              <a:t>12/18/15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360A0-E112-8B4D-AA9A-3A4537E8EF6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5A9D3F-13E7-4544-8E81-611877E9BBB7}" type="datetimeFigureOut">
              <a:rPr lang="en-US" smtClean="0"/>
              <a:pPr/>
              <a:t>12/18/15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F360A0-E112-8B4D-AA9A-3A4537E8EF6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3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3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3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7"/>
            <a:ext cx="8229600" cy="3998629"/>
          </a:xfrm>
        </p:spPr>
        <p:txBody>
          <a:bodyPr>
            <a:normAutofit/>
          </a:bodyPr>
          <a:lstStyle/>
          <a:p>
            <a:r>
              <a:rPr lang="en-US" dirty="0" smtClean="0"/>
              <a:t>Chapter 2</a:t>
            </a:r>
            <a:br>
              <a:rPr lang="en-US" dirty="0" smtClean="0"/>
            </a:br>
            <a:r>
              <a:rPr lang="en-US" dirty="0" smtClean="0"/>
              <a:t>Biochemistry</a:t>
            </a:r>
            <a:br>
              <a:rPr lang="en-US" dirty="0" smtClean="0"/>
            </a:b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p:txBody>
          <a:bodyPr>
            <a:normAutofit fontScale="90000"/>
          </a:bodyPr>
          <a:lstStyle/>
          <a:p>
            <a:r>
              <a:rPr lang="en-US"/>
              <a:t>Chemical Compounds</a:t>
            </a:r>
            <a:br>
              <a:rPr lang="en-US"/>
            </a:br>
            <a:endParaRPr lang="en-US"/>
          </a:p>
        </p:txBody>
      </p:sp>
      <p:sp>
        <p:nvSpPr>
          <p:cNvPr id="1195011" name="Rectangle 3"/>
          <p:cNvSpPr>
            <a:spLocks noGrp="1" noChangeArrowheads="1"/>
          </p:cNvSpPr>
          <p:nvPr>
            <p:ph type="body" idx="1"/>
          </p:nvPr>
        </p:nvSpPr>
        <p:spPr>
          <a:xfrm>
            <a:off x="457200" y="1600201"/>
            <a:ext cx="8229600" cy="2042862"/>
          </a:xfrm>
          <a:noFill/>
        </p:spPr>
        <p:txBody>
          <a:bodyPr>
            <a:normAutofit/>
          </a:bodyPr>
          <a:lstStyle/>
          <a:p>
            <a:pPr>
              <a:spcAft>
                <a:spcPct val="0"/>
              </a:spcAft>
              <a:buFont typeface="Times" pitchFamily="-110" charset="0"/>
              <a:buNone/>
            </a:pPr>
            <a:r>
              <a:rPr lang="en-US" b="1" dirty="0" smtClean="0">
                <a:solidFill>
                  <a:srgbClr val="000000"/>
                </a:solidFill>
                <a:ea typeface="Arial" pitchFamily="-110" charset="0"/>
                <a:cs typeface="Arial" pitchFamily="-110" charset="0"/>
              </a:rPr>
              <a:t>Chemical formula</a:t>
            </a:r>
            <a:r>
              <a:rPr lang="en-US" dirty="0" smtClean="0">
                <a:solidFill>
                  <a:srgbClr val="000000"/>
                </a:solidFill>
                <a:ea typeface="Arial" pitchFamily="-110" charset="0"/>
                <a:cs typeface="Arial" pitchFamily="-110" charset="0"/>
              </a:rPr>
              <a:t>: shorthand to show the  </a:t>
            </a:r>
            <a:r>
              <a:rPr lang="en-US" dirty="0">
                <a:solidFill>
                  <a:srgbClr val="000000"/>
                </a:solidFill>
                <a:ea typeface="Arial" pitchFamily="-110" charset="0"/>
                <a:cs typeface="Arial" pitchFamily="-110" charset="0"/>
              </a:rPr>
              <a:t>composition of </a:t>
            </a:r>
            <a:r>
              <a:rPr lang="en-US" dirty="0" smtClean="0">
                <a:solidFill>
                  <a:srgbClr val="000000"/>
                </a:solidFill>
                <a:ea typeface="Arial" pitchFamily="-110" charset="0"/>
                <a:cs typeface="Arial" pitchFamily="-110" charset="0"/>
              </a:rPr>
              <a:t>compounds</a:t>
            </a:r>
          </a:p>
          <a:p>
            <a:pPr lvl="1">
              <a:spcAft>
                <a:spcPct val="0"/>
              </a:spcAft>
            </a:pPr>
            <a:r>
              <a:rPr lang="en-US" dirty="0" smtClean="0">
                <a:solidFill>
                  <a:srgbClr val="000000"/>
                </a:solidFill>
              </a:rPr>
              <a:t>Water</a:t>
            </a:r>
            <a:r>
              <a:rPr lang="en-US" dirty="0">
                <a:solidFill>
                  <a:srgbClr val="000000"/>
                </a:solidFill>
              </a:rPr>
              <a:t>, </a:t>
            </a:r>
            <a:r>
              <a:rPr lang="en-US" dirty="0" smtClean="0">
                <a:solidFill>
                  <a:srgbClr val="000000"/>
                </a:solidFill>
                <a:ea typeface="Arial" pitchFamily="-110" charset="0"/>
                <a:cs typeface="Arial" pitchFamily="-110" charset="0"/>
              </a:rPr>
              <a:t>H</a:t>
            </a:r>
            <a:r>
              <a:rPr lang="en-US" baseline="-30000" dirty="0" smtClean="0">
                <a:solidFill>
                  <a:srgbClr val="000000"/>
                </a:solidFill>
                <a:ea typeface="Arial" pitchFamily="-110" charset="0"/>
                <a:cs typeface="Arial" pitchFamily="-110" charset="0"/>
              </a:rPr>
              <a:t>2</a:t>
            </a:r>
            <a:r>
              <a:rPr lang="en-US" dirty="0" smtClean="0">
                <a:solidFill>
                  <a:srgbClr val="000000"/>
                </a:solidFill>
                <a:ea typeface="Arial" pitchFamily="-110" charset="0"/>
                <a:cs typeface="Arial" pitchFamily="-110" charset="0"/>
              </a:rPr>
              <a:t>O</a:t>
            </a:r>
          </a:p>
        </p:txBody>
      </p:sp>
      <p:sp>
        <p:nvSpPr>
          <p:cNvPr id="4" name="TextBox 3"/>
          <p:cNvSpPr txBox="1"/>
          <p:nvPr/>
        </p:nvSpPr>
        <p:spPr>
          <a:xfrm>
            <a:off x="1244431" y="3643063"/>
            <a:ext cx="1262072" cy="369332"/>
          </a:xfrm>
          <a:prstGeom prst="rect">
            <a:avLst/>
          </a:prstGeom>
          <a:noFill/>
        </p:spPr>
        <p:txBody>
          <a:bodyPr wrap="none" rtlCol="0">
            <a:spAutoFit/>
          </a:bodyPr>
          <a:lstStyle/>
          <a:p>
            <a:r>
              <a:rPr lang="en-US" dirty="0" smtClean="0"/>
              <a:t>2 Hydrogen</a:t>
            </a:r>
          </a:p>
        </p:txBody>
      </p:sp>
      <p:sp>
        <p:nvSpPr>
          <p:cNvPr id="5" name="TextBox 4"/>
          <p:cNvSpPr txBox="1"/>
          <p:nvPr/>
        </p:nvSpPr>
        <p:spPr>
          <a:xfrm>
            <a:off x="3104662" y="3458397"/>
            <a:ext cx="1049724" cy="369332"/>
          </a:xfrm>
          <a:prstGeom prst="rect">
            <a:avLst/>
          </a:prstGeom>
          <a:noFill/>
        </p:spPr>
        <p:txBody>
          <a:bodyPr wrap="none" rtlCol="0">
            <a:spAutoFit/>
          </a:bodyPr>
          <a:lstStyle/>
          <a:p>
            <a:r>
              <a:rPr lang="en-US" dirty="0" smtClean="0"/>
              <a:t>1 Oxygen</a:t>
            </a:r>
          </a:p>
        </p:txBody>
      </p:sp>
      <p:cxnSp>
        <p:nvCxnSpPr>
          <p:cNvPr id="7" name="Straight Arrow Connector 6"/>
          <p:cNvCxnSpPr/>
          <p:nvPr/>
        </p:nvCxnSpPr>
        <p:spPr>
          <a:xfrm rot="5400000" flipH="1" flipV="1">
            <a:off x="2035864" y="3172425"/>
            <a:ext cx="564419" cy="37685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10800000">
            <a:off x="2835249" y="3078645"/>
            <a:ext cx="513168" cy="37975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5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Element Info</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3846828569"/>
              </p:ext>
            </p:extLst>
          </p:nvPr>
        </p:nvGraphicFramePr>
        <p:xfrm>
          <a:off x="1294030" y="1879600"/>
          <a:ext cx="6693553" cy="3780618"/>
        </p:xfrm>
        <a:graphic>
          <a:graphicData uri="http://schemas.openxmlformats.org/presentationml/2006/ole">
            <mc:AlternateContent xmlns:mc="http://schemas.openxmlformats.org/markup-compatibility/2006">
              <mc:Choice xmlns:v="urn:schemas-microsoft-com:vml" Requires="v">
                <p:oleObj spid="_x0000_s1027" name="Document" r:id="rId4" imgW="5486400" imgH="3098800" progId="Word.Document.12">
                  <p:embed/>
                </p:oleObj>
              </mc:Choice>
              <mc:Fallback>
                <p:oleObj name="Document" r:id="rId4" imgW="5486400" imgH="3098800" progId="Word.Document.12">
                  <p:embed/>
                  <p:pic>
                    <p:nvPicPr>
                      <p:cNvPr id="0" name=""/>
                      <p:cNvPicPr/>
                      <p:nvPr/>
                    </p:nvPicPr>
                    <p:blipFill>
                      <a:blip r:embed="rId5"/>
                      <a:stretch>
                        <a:fillRect/>
                      </a:stretch>
                    </p:blipFill>
                    <p:spPr>
                      <a:xfrm>
                        <a:off x="1294030" y="1879600"/>
                        <a:ext cx="6693553" cy="3780618"/>
                      </a:xfrm>
                      <a:prstGeom prst="rect">
                        <a:avLst/>
                      </a:prstGeom>
                    </p:spPr>
                  </p:pic>
                </p:oleObj>
              </mc:Fallback>
            </mc:AlternateContent>
          </a:graphicData>
        </a:graphic>
      </p:graphicFrame>
      <p:sp>
        <p:nvSpPr>
          <p:cNvPr id="11" name="Rectangle 10"/>
          <p:cNvSpPr/>
          <p:nvPr/>
        </p:nvSpPr>
        <p:spPr>
          <a:xfrm>
            <a:off x="1804847" y="1582187"/>
            <a:ext cx="3320027" cy="443458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62532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can you determine how many p+, e-, n</a:t>
            </a:r>
            <a:r>
              <a:rPr lang="en-US" baseline="30000" dirty="0"/>
              <a:t>0</a:t>
            </a:r>
            <a:r>
              <a:rPr lang="en-US" dirty="0"/>
              <a:t> an atom has</a:t>
            </a:r>
            <a:r>
              <a:rPr lang="en-US" dirty="0" smtClean="0"/>
              <a:t>?</a:t>
            </a:r>
            <a:endParaRPr lang="en-US" dirty="0"/>
          </a:p>
        </p:txBody>
      </p:sp>
      <p:sp>
        <p:nvSpPr>
          <p:cNvPr id="3" name="Content Placeholder 2"/>
          <p:cNvSpPr>
            <a:spLocks noGrp="1"/>
          </p:cNvSpPr>
          <p:nvPr>
            <p:ph idx="1"/>
          </p:nvPr>
        </p:nvSpPr>
        <p:spPr>
          <a:xfrm>
            <a:off x="434918" y="1417638"/>
            <a:ext cx="8229600" cy="5085096"/>
          </a:xfrm>
        </p:spPr>
        <p:txBody>
          <a:bodyPr>
            <a:normAutofit fontScale="92500" lnSpcReduction="10000"/>
          </a:bodyPr>
          <a:lstStyle/>
          <a:p>
            <a:pPr marL="0" indent="0">
              <a:buNone/>
            </a:pPr>
            <a:r>
              <a:rPr lang="en-US" b="1" dirty="0"/>
              <a:t>Atomic Number</a:t>
            </a:r>
            <a:r>
              <a:rPr lang="en-US" dirty="0"/>
              <a:t>: </a:t>
            </a:r>
            <a:endParaRPr lang="en-US" dirty="0" smtClean="0"/>
          </a:p>
          <a:p>
            <a:pPr marL="0" indent="0">
              <a:buNone/>
            </a:pPr>
            <a:r>
              <a:rPr lang="en-US" dirty="0"/>
              <a:t>	</a:t>
            </a:r>
            <a:r>
              <a:rPr lang="en-US" dirty="0" smtClean="0"/>
              <a:t>represents </a:t>
            </a:r>
            <a:r>
              <a:rPr lang="en-US" dirty="0"/>
              <a:t>the </a:t>
            </a:r>
            <a:r>
              <a:rPr lang="en-US" dirty="0" smtClean="0"/>
              <a:t>number </a:t>
            </a:r>
            <a:r>
              <a:rPr lang="en-US" dirty="0"/>
              <a:t>of </a:t>
            </a:r>
            <a:r>
              <a:rPr lang="en-US" dirty="0" smtClean="0"/>
              <a:t>protons </a:t>
            </a:r>
            <a:endParaRPr lang="en-US" dirty="0"/>
          </a:p>
          <a:p>
            <a:pPr marL="0" indent="0">
              <a:buNone/>
            </a:pPr>
            <a:r>
              <a:rPr lang="en-US" dirty="0"/>
              <a:t>	(and therefore the </a:t>
            </a:r>
            <a:r>
              <a:rPr lang="en-US" dirty="0" smtClean="0"/>
              <a:t>number of electrons)</a:t>
            </a:r>
            <a:endParaRPr lang="en-US" dirty="0"/>
          </a:p>
          <a:p>
            <a:pPr marL="0" indent="0">
              <a:buNone/>
            </a:pPr>
            <a:r>
              <a:rPr lang="en-US" dirty="0"/>
              <a:t> </a:t>
            </a:r>
          </a:p>
          <a:p>
            <a:pPr marL="0" indent="0">
              <a:buNone/>
            </a:pPr>
            <a:r>
              <a:rPr lang="en-US" b="1" dirty="0"/>
              <a:t>Atomic Mass Number</a:t>
            </a:r>
            <a:r>
              <a:rPr lang="en-US" dirty="0"/>
              <a:t>: </a:t>
            </a:r>
            <a:endParaRPr lang="en-US" dirty="0" smtClean="0"/>
          </a:p>
          <a:p>
            <a:pPr marL="0" indent="0">
              <a:buNone/>
            </a:pPr>
            <a:r>
              <a:rPr lang="en-US" dirty="0"/>
              <a:t>	</a:t>
            </a:r>
            <a:r>
              <a:rPr lang="en-US" dirty="0" smtClean="0"/>
              <a:t>the </a:t>
            </a:r>
            <a:r>
              <a:rPr lang="en-US" dirty="0"/>
              <a:t>weight of the atom; </a:t>
            </a:r>
            <a:endParaRPr lang="en-US" dirty="0" smtClean="0"/>
          </a:p>
          <a:p>
            <a:pPr marL="0" indent="0">
              <a:buNone/>
            </a:pPr>
            <a:r>
              <a:rPr lang="en-US" dirty="0"/>
              <a:t>	</a:t>
            </a:r>
            <a:r>
              <a:rPr lang="en-US" dirty="0" smtClean="0"/>
              <a:t>represents </a:t>
            </a:r>
            <a:r>
              <a:rPr lang="en-US" dirty="0"/>
              <a:t>the number of </a:t>
            </a:r>
            <a:r>
              <a:rPr lang="en-US" dirty="0" smtClean="0"/>
              <a:t>neutrons </a:t>
            </a:r>
            <a:r>
              <a:rPr lang="en-US" dirty="0"/>
              <a:t>+ </a:t>
            </a:r>
            <a:r>
              <a:rPr lang="en-US" dirty="0" smtClean="0"/>
              <a:t>protons </a:t>
            </a:r>
          </a:p>
          <a:p>
            <a:pPr marL="0" indent="0">
              <a:buNone/>
            </a:pPr>
            <a:endParaRPr lang="en-US" dirty="0" smtClean="0"/>
          </a:p>
          <a:p>
            <a:pPr marL="0" indent="0">
              <a:buNone/>
            </a:pPr>
            <a:r>
              <a:rPr lang="en-US" dirty="0" smtClean="0"/>
              <a:t>How </a:t>
            </a:r>
            <a:r>
              <a:rPr lang="en-US" dirty="0"/>
              <a:t>would you find the number of </a:t>
            </a:r>
            <a:r>
              <a:rPr lang="en-US" dirty="0" smtClean="0"/>
              <a:t>neutrons?</a:t>
            </a:r>
          </a:p>
          <a:p>
            <a:pPr marL="0" indent="0">
              <a:buNone/>
            </a:pPr>
            <a:r>
              <a:rPr lang="en-US" dirty="0" smtClean="0"/>
              <a:t>	Atomic </a:t>
            </a:r>
            <a:r>
              <a:rPr lang="en-US" dirty="0"/>
              <a:t>Mass # - Atomic # = # of </a:t>
            </a:r>
            <a:r>
              <a:rPr lang="en-US" dirty="0" err="1" smtClean="0"/>
              <a:t>nuetrons</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37411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6" name="Rectangle 2"/>
          <p:cNvSpPr>
            <a:spLocks noGrp="1" noChangeArrowheads="1"/>
          </p:cNvSpPr>
          <p:nvPr>
            <p:ph type="title"/>
          </p:nvPr>
        </p:nvSpPr>
        <p:spPr/>
        <p:txBody>
          <a:bodyPr>
            <a:normAutofit fontScale="90000"/>
          </a:bodyPr>
          <a:lstStyle/>
          <a:p>
            <a:r>
              <a:rPr lang="en-US" b="1" dirty="0"/>
              <a:t> </a:t>
            </a:r>
            <a:br>
              <a:rPr lang="en-US" b="1" dirty="0"/>
            </a:br>
            <a:r>
              <a:rPr lang="en-US" b="1" dirty="0"/>
              <a:t>How </a:t>
            </a:r>
            <a:r>
              <a:rPr lang="en-US" b="1" dirty="0" smtClean="0"/>
              <a:t>do elements </a:t>
            </a:r>
            <a:r>
              <a:rPr lang="en-US" b="1" dirty="0"/>
              <a:t>combine? </a:t>
            </a:r>
          </a:p>
        </p:txBody>
      </p:sp>
      <p:sp>
        <p:nvSpPr>
          <p:cNvPr id="1199107" name="Rectangle 3"/>
          <p:cNvSpPr>
            <a:spLocks noGrp="1" noChangeArrowheads="1"/>
          </p:cNvSpPr>
          <p:nvPr>
            <p:ph type="body" idx="1"/>
          </p:nvPr>
        </p:nvSpPr>
        <p:spPr>
          <a:xfrm>
            <a:off x="457200" y="1600200"/>
            <a:ext cx="8229600" cy="4839969"/>
          </a:xfrm>
        </p:spPr>
        <p:txBody>
          <a:bodyPr>
            <a:normAutofit fontScale="70000" lnSpcReduction="20000"/>
          </a:bodyPr>
          <a:lstStyle/>
          <a:p>
            <a:pPr marL="0" indent="0">
              <a:buNone/>
            </a:pPr>
            <a:r>
              <a:rPr lang="en-US" b="1" dirty="0"/>
              <a:t>Chemical bonding</a:t>
            </a:r>
            <a:r>
              <a:rPr lang="en-US" dirty="0"/>
              <a:t> – the attraction, sharing, or transfer of </a:t>
            </a:r>
            <a:r>
              <a:rPr lang="en-US" dirty="0" smtClean="0"/>
              <a:t>electrons </a:t>
            </a:r>
            <a:r>
              <a:rPr lang="en-US" dirty="0"/>
              <a:t>between atoms</a:t>
            </a:r>
            <a:r>
              <a:rPr lang="en-US" dirty="0" smtClean="0"/>
              <a:t>.</a:t>
            </a:r>
          </a:p>
          <a:p>
            <a:pPr marL="0" indent="0">
              <a:buNone/>
            </a:pPr>
            <a:r>
              <a:rPr lang="en-US" dirty="0"/>
              <a:t>How elements combine to form compounds and molecules</a:t>
            </a:r>
            <a:endParaRPr lang="en-US" b="1" dirty="0"/>
          </a:p>
          <a:p>
            <a:pPr marL="0" indent="0">
              <a:buNone/>
            </a:pPr>
            <a:endParaRPr lang="en-US" dirty="0" smtClean="0"/>
          </a:p>
          <a:p>
            <a:pPr marL="0" indent="0">
              <a:buNone/>
            </a:pPr>
            <a:endParaRPr lang="en-US" b="1" dirty="0" smtClean="0"/>
          </a:p>
          <a:p>
            <a:pPr marL="0" indent="0">
              <a:buNone/>
            </a:pPr>
            <a:r>
              <a:rPr lang="en-US" b="1" dirty="0" smtClean="0"/>
              <a:t>Chemical </a:t>
            </a:r>
            <a:r>
              <a:rPr lang="en-US" b="1" dirty="0"/>
              <a:t>Reactions</a:t>
            </a:r>
            <a:r>
              <a:rPr lang="en-US" dirty="0"/>
              <a:t> – the forming and breaking of </a:t>
            </a:r>
            <a:r>
              <a:rPr lang="en-US" dirty="0" smtClean="0"/>
              <a:t>bonds</a:t>
            </a:r>
          </a:p>
          <a:p>
            <a:pPr marL="0" indent="0">
              <a:buNone/>
            </a:pPr>
            <a:r>
              <a:rPr lang="en-US" dirty="0"/>
              <a:t>The rearrangement of elements to form new chemicals</a:t>
            </a:r>
          </a:p>
          <a:p>
            <a:pPr marL="0" indent="0">
              <a:buNone/>
            </a:pPr>
            <a:endParaRPr lang="en-US" dirty="0" smtClean="0"/>
          </a:p>
          <a:p>
            <a:pPr marL="0" indent="0">
              <a:buNone/>
            </a:pPr>
            <a:endParaRPr lang="en-US" dirty="0"/>
          </a:p>
          <a:p>
            <a:pPr marL="0" indent="0">
              <a:buNone/>
            </a:pPr>
            <a:r>
              <a:rPr lang="en-US" dirty="0"/>
              <a:t>It’s all about the </a:t>
            </a:r>
            <a:r>
              <a:rPr lang="en-US" dirty="0" smtClean="0"/>
              <a:t>electrons!</a:t>
            </a:r>
            <a:r>
              <a:rPr lang="en-US" dirty="0"/>
              <a:t>!</a:t>
            </a:r>
          </a:p>
          <a:p>
            <a:pPr marL="0" indent="0">
              <a:buNone/>
            </a:pPr>
            <a:r>
              <a:rPr lang="en-US" dirty="0"/>
              <a:t> </a:t>
            </a:r>
          </a:p>
          <a:p>
            <a:pPr marL="0" indent="0">
              <a:buNone/>
            </a:pPr>
            <a:r>
              <a:rPr lang="en-US" dirty="0"/>
              <a:t>The goal of bonding is to achieve a stable structure (a full outer shell).</a:t>
            </a:r>
          </a:p>
          <a:p>
            <a:pPr marL="0" indent="0">
              <a:buNone/>
            </a:pPr>
            <a:r>
              <a:rPr lang="en-US" dirty="0"/>
              <a:t>Full outer shell </a:t>
            </a:r>
            <a:r>
              <a:rPr lang="en-US" dirty="0">
                <a:sym typeface="Wingdings"/>
              </a:rPr>
              <a:t></a:t>
            </a:r>
            <a:endParaRPr lang="en-US" dirty="0"/>
          </a:p>
          <a:p>
            <a:pPr marL="0" indent="0">
              <a:buNone/>
            </a:pPr>
            <a:r>
              <a:rPr lang="en-US" dirty="0"/>
              <a:t>Not full outer shell </a:t>
            </a:r>
            <a:r>
              <a:rPr lang="en-US" dirty="0" smtClean="0">
                <a:sym typeface="Wingdings"/>
              </a:rPr>
              <a:t></a:t>
            </a:r>
          </a:p>
          <a:p>
            <a:pPr marL="0" indent="0">
              <a:buNone/>
            </a:pPr>
            <a:endParaRPr lang="en-US" dirty="0"/>
          </a:p>
          <a:p>
            <a:pPr marL="0" indent="0">
              <a:buNone/>
            </a:pPr>
            <a:endParaRPr lang="en-US" dirty="0" smtClean="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1675860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99107">
                                            <p:txEl>
                                              <p:pRg st="4" end="4"/>
                                            </p:txEl>
                                          </p:spTgt>
                                        </p:tgtEl>
                                        <p:attrNameLst>
                                          <p:attrName>style.visibility</p:attrName>
                                        </p:attrNameLst>
                                      </p:cBhvr>
                                      <p:to>
                                        <p:strVal val="visible"/>
                                      </p:to>
                                    </p:set>
                                    <p:anim calcmode="lin" valueType="num">
                                      <p:cBhvr additive="base">
                                        <p:cTn id="7" dur="500"/>
                                        <p:tgtEl>
                                          <p:spTgt spid="1199107">
                                            <p:txEl>
                                              <p:pRg st="4" end="4"/>
                                            </p:txEl>
                                          </p:spTgt>
                                        </p:tgtEl>
                                        <p:attrNameLst>
                                          <p:attrName>ppt_y</p:attrName>
                                        </p:attrNameLst>
                                      </p:cBhvr>
                                      <p:tavLst>
                                        <p:tav tm="0">
                                          <p:val>
                                            <p:strVal val="#ppt_y+#ppt_h*1.125000"/>
                                          </p:val>
                                        </p:tav>
                                        <p:tav tm="100000">
                                          <p:val>
                                            <p:strVal val="#ppt_y"/>
                                          </p:val>
                                        </p:tav>
                                      </p:tavLst>
                                    </p:anim>
                                    <p:animEffect transition="in" filter="wipe(up)">
                                      <p:cBhvr>
                                        <p:cTn id="8" dur="500"/>
                                        <p:tgtEl>
                                          <p:spTgt spid="1199107">
                                            <p:txEl>
                                              <p:pRg st="4" end="4"/>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99107">
                                            <p:txEl>
                                              <p:pRg st="5" end="5"/>
                                            </p:txEl>
                                          </p:spTgt>
                                        </p:tgtEl>
                                        <p:attrNameLst>
                                          <p:attrName>style.visibility</p:attrName>
                                        </p:attrNameLst>
                                      </p:cBhvr>
                                      <p:to>
                                        <p:strVal val="visible"/>
                                      </p:to>
                                    </p:set>
                                    <p:anim calcmode="lin" valueType="num">
                                      <p:cBhvr additive="base">
                                        <p:cTn id="13" dur="500"/>
                                        <p:tgtEl>
                                          <p:spTgt spid="1199107">
                                            <p:txEl>
                                              <p:pRg st="5" end="5"/>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199107">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99107">
                                            <p:txEl>
                                              <p:pRg st="8" end="8"/>
                                            </p:txEl>
                                          </p:spTgt>
                                        </p:tgtEl>
                                        <p:attrNameLst>
                                          <p:attrName>style.visibility</p:attrName>
                                        </p:attrNameLst>
                                      </p:cBhvr>
                                      <p:to>
                                        <p:strVal val="visible"/>
                                      </p:to>
                                    </p:set>
                                    <p:anim calcmode="lin" valueType="num">
                                      <p:cBhvr additive="base">
                                        <p:cTn id="19" dur="500"/>
                                        <p:tgtEl>
                                          <p:spTgt spid="1199107">
                                            <p:txEl>
                                              <p:pRg st="8" end="8"/>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199107">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199107">
                                            <p:txEl>
                                              <p:pRg st="10" end="10"/>
                                            </p:txEl>
                                          </p:spTgt>
                                        </p:tgtEl>
                                        <p:attrNameLst>
                                          <p:attrName>style.visibility</p:attrName>
                                        </p:attrNameLst>
                                      </p:cBhvr>
                                      <p:to>
                                        <p:strVal val="visible"/>
                                      </p:to>
                                    </p:set>
                                    <p:anim calcmode="lin" valueType="num">
                                      <p:cBhvr additive="base">
                                        <p:cTn id="25" dur="500"/>
                                        <p:tgtEl>
                                          <p:spTgt spid="1199107">
                                            <p:txEl>
                                              <p:pRg st="10" end="10"/>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199107">
                                            <p:txEl>
                                              <p:pRg st="10" end="1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199107">
                                            <p:txEl>
                                              <p:pRg st="11" end="11"/>
                                            </p:txEl>
                                          </p:spTgt>
                                        </p:tgtEl>
                                        <p:attrNameLst>
                                          <p:attrName>style.visibility</p:attrName>
                                        </p:attrNameLst>
                                      </p:cBhvr>
                                      <p:to>
                                        <p:strVal val="visible"/>
                                      </p:to>
                                    </p:set>
                                    <p:anim calcmode="lin" valueType="num">
                                      <p:cBhvr additive="base">
                                        <p:cTn id="31" dur="500"/>
                                        <p:tgtEl>
                                          <p:spTgt spid="1199107">
                                            <p:txEl>
                                              <p:pRg st="11" end="11"/>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199107">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199107">
                                            <p:txEl>
                                              <p:pRg st="12" end="12"/>
                                            </p:txEl>
                                          </p:spTgt>
                                        </p:tgtEl>
                                        <p:attrNameLst>
                                          <p:attrName>style.visibility</p:attrName>
                                        </p:attrNameLst>
                                      </p:cBhvr>
                                      <p:to>
                                        <p:strVal val="visible"/>
                                      </p:to>
                                    </p:set>
                                    <p:anim calcmode="lin" valueType="num">
                                      <p:cBhvr additive="base">
                                        <p:cTn id="37" dur="500"/>
                                        <p:tgtEl>
                                          <p:spTgt spid="1199107">
                                            <p:txEl>
                                              <p:pRg st="12" end="12"/>
                                            </p:txEl>
                                          </p:spTgt>
                                        </p:tgtEl>
                                        <p:attrNameLst>
                                          <p:attrName>ppt_y</p:attrName>
                                        </p:attrNameLst>
                                      </p:cBhvr>
                                      <p:tavLst>
                                        <p:tav tm="0">
                                          <p:val>
                                            <p:strVal val="#ppt_y+#ppt_h*1.125000"/>
                                          </p:val>
                                        </p:tav>
                                        <p:tav tm="100000">
                                          <p:val>
                                            <p:strVal val="#ppt_y"/>
                                          </p:val>
                                        </p:tav>
                                      </p:tavLst>
                                    </p:anim>
                                    <p:animEffect transition="in" filter="wipe(up)">
                                      <p:cBhvr>
                                        <p:cTn id="38" dur="500"/>
                                        <p:tgtEl>
                                          <p:spTgt spid="119910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910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6" name="Rectangle 2"/>
          <p:cNvSpPr>
            <a:spLocks noGrp="1" noChangeArrowheads="1"/>
          </p:cNvSpPr>
          <p:nvPr>
            <p:ph type="title"/>
          </p:nvPr>
        </p:nvSpPr>
        <p:spPr/>
        <p:txBody>
          <a:bodyPr>
            <a:normAutofit fontScale="90000"/>
          </a:bodyPr>
          <a:lstStyle/>
          <a:p>
            <a:r>
              <a:rPr lang="en-US" b="1" dirty="0"/>
              <a:t> </a:t>
            </a:r>
            <a:br>
              <a:rPr lang="en-US" b="1" dirty="0"/>
            </a:br>
            <a:r>
              <a:rPr lang="en-US" b="1" dirty="0"/>
              <a:t>How </a:t>
            </a:r>
            <a:r>
              <a:rPr lang="en-US" b="1" dirty="0" smtClean="0"/>
              <a:t>do elements </a:t>
            </a:r>
            <a:r>
              <a:rPr lang="en-US" b="1" dirty="0"/>
              <a:t>combine? </a:t>
            </a:r>
          </a:p>
        </p:txBody>
      </p:sp>
      <p:sp>
        <p:nvSpPr>
          <p:cNvPr id="1199107" name="Rectangle 3"/>
          <p:cNvSpPr>
            <a:spLocks noGrp="1" noChangeArrowheads="1"/>
          </p:cNvSpPr>
          <p:nvPr>
            <p:ph type="body" idx="1"/>
          </p:nvPr>
        </p:nvSpPr>
        <p:spPr>
          <a:xfrm>
            <a:off x="457200" y="1600201"/>
            <a:ext cx="8229600" cy="2433262"/>
          </a:xfrm>
        </p:spPr>
        <p:txBody>
          <a:bodyPr>
            <a:normAutofit/>
          </a:bodyPr>
          <a:lstStyle/>
          <a:p>
            <a:pPr marL="0" indent="0">
              <a:buNone/>
            </a:pPr>
            <a:r>
              <a:rPr lang="en-US" b="1" dirty="0"/>
              <a:t>Ionic Bonding</a:t>
            </a:r>
            <a:r>
              <a:rPr lang="en-US" dirty="0"/>
              <a:t> – when 1 or more </a:t>
            </a:r>
            <a:r>
              <a:rPr lang="en-US" dirty="0" smtClean="0"/>
              <a:t>electrons </a:t>
            </a:r>
            <a:r>
              <a:rPr lang="en-US" dirty="0"/>
              <a:t>are </a:t>
            </a:r>
            <a:r>
              <a:rPr lang="en-US" b="1" i="1" u="sng" dirty="0"/>
              <a:t>transferred</a:t>
            </a:r>
            <a:r>
              <a:rPr lang="en-US" dirty="0"/>
              <a:t> from one atom to another </a:t>
            </a:r>
            <a:endParaRPr lang="en-US" dirty="0" smtClean="0"/>
          </a:p>
          <a:p>
            <a:pPr marL="0" indent="0">
              <a:buNone/>
            </a:pPr>
            <a:r>
              <a:rPr lang="en-US" dirty="0"/>
              <a:t>	</a:t>
            </a:r>
            <a:r>
              <a:rPr lang="en-US" dirty="0" smtClean="0"/>
              <a:t>Forms ions (atoms with a positive or negative 	charge)</a:t>
            </a:r>
          </a:p>
          <a:p>
            <a:pPr marL="0" indent="0">
              <a:buNone/>
            </a:pPr>
            <a:endParaRPr lang="en-US" dirty="0"/>
          </a:p>
          <a:p>
            <a:pPr marL="0" indent="0">
              <a:buNone/>
            </a:pPr>
            <a:endParaRPr lang="en-US" dirty="0"/>
          </a:p>
          <a:p>
            <a:pPr marL="0" indent="0">
              <a:buNone/>
            </a:pPr>
            <a:endParaRPr lang="en-US" dirty="0" smtClean="0"/>
          </a:p>
          <a:p>
            <a:pPr marL="0" indent="0">
              <a:buNone/>
            </a:pPr>
            <a:endParaRPr lang="en-US" dirty="0" smtClean="0"/>
          </a:p>
          <a:p>
            <a:endParaRPr lang="en-US" dirty="0" smtClean="0"/>
          </a:p>
          <a:p>
            <a:endParaRPr lang="en-US" dirty="0"/>
          </a:p>
        </p:txBody>
      </p:sp>
      <p:pic>
        <p:nvPicPr>
          <p:cNvPr id="5" name="irc_mi" descr="http://classconnection.s3.amazonaws.com/420/flashcards/722420/png/nacl_atoms1316145179348.png"/>
          <p:cNvPicPr/>
          <p:nvPr/>
        </p:nvPicPr>
        <p:blipFill>
          <a:blip r:embed="rId3">
            <a:extLst>
              <a:ext uri="{28A0092B-C50C-407E-A947-70E740481C1C}">
                <a14:useLocalDpi xmlns:a14="http://schemas.microsoft.com/office/drawing/2010/main" val="0"/>
              </a:ext>
            </a:extLst>
          </a:blip>
          <a:srcRect/>
          <a:stretch>
            <a:fillRect/>
          </a:stretch>
        </p:blipFill>
        <p:spPr bwMode="auto">
          <a:xfrm>
            <a:off x="2987467" y="2384812"/>
            <a:ext cx="5486400" cy="4049395"/>
          </a:xfrm>
          <a:prstGeom prst="rect">
            <a:avLst/>
          </a:prstGeom>
          <a:noFill/>
          <a:ln>
            <a:noFill/>
          </a:ln>
        </p:spPr>
      </p:pic>
    </p:spTree>
    <p:extLst>
      <p:ext uri="{BB962C8B-B14F-4D97-AF65-F5344CB8AC3E}">
        <p14:creationId xmlns:p14="http://schemas.microsoft.com/office/powerpoint/2010/main" val="13143112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6" name="Rectangle 2"/>
          <p:cNvSpPr>
            <a:spLocks noGrp="1" noChangeArrowheads="1"/>
          </p:cNvSpPr>
          <p:nvPr>
            <p:ph type="title"/>
          </p:nvPr>
        </p:nvSpPr>
        <p:spPr/>
        <p:txBody>
          <a:bodyPr>
            <a:normAutofit fontScale="90000"/>
          </a:bodyPr>
          <a:lstStyle/>
          <a:p>
            <a:r>
              <a:rPr lang="en-US" b="1" dirty="0"/>
              <a:t> </a:t>
            </a:r>
            <a:br>
              <a:rPr lang="en-US" b="1" dirty="0"/>
            </a:br>
            <a:r>
              <a:rPr lang="en-US" b="1" dirty="0"/>
              <a:t>How </a:t>
            </a:r>
            <a:r>
              <a:rPr lang="en-US" b="1" dirty="0" smtClean="0"/>
              <a:t>do elements </a:t>
            </a:r>
            <a:r>
              <a:rPr lang="en-US" b="1" dirty="0"/>
              <a:t>combine? </a:t>
            </a:r>
          </a:p>
        </p:txBody>
      </p:sp>
      <p:sp>
        <p:nvSpPr>
          <p:cNvPr id="1199107" name="Rectangle 3"/>
          <p:cNvSpPr>
            <a:spLocks noGrp="1" noChangeArrowheads="1"/>
          </p:cNvSpPr>
          <p:nvPr>
            <p:ph type="body" idx="1"/>
          </p:nvPr>
        </p:nvSpPr>
        <p:spPr>
          <a:xfrm>
            <a:off x="457200" y="1600200"/>
            <a:ext cx="8229600" cy="4839969"/>
          </a:xfrm>
        </p:spPr>
        <p:txBody>
          <a:bodyPr>
            <a:normAutofit/>
          </a:bodyPr>
          <a:lstStyle/>
          <a:p>
            <a:pPr marL="0" indent="0">
              <a:buNone/>
            </a:pPr>
            <a:r>
              <a:rPr lang="en-US" b="1" dirty="0"/>
              <a:t>Covalent Bonding</a:t>
            </a:r>
            <a:r>
              <a:rPr lang="en-US" dirty="0"/>
              <a:t> – formed when </a:t>
            </a:r>
            <a:r>
              <a:rPr lang="en-US" dirty="0" smtClean="0"/>
              <a:t>electrons </a:t>
            </a:r>
            <a:r>
              <a:rPr lang="en-US" dirty="0"/>
              <a:t>are shared between atoms. </a:t>
            </a:r>
          </a:p>
          <a:p>
            <a:pPr marL="0" indent="0">
              <a:buNone/>
            </a:pPr>
            <a:r>
              <a:rPr lang="en-US" dirty="0" smtClean="0"/>
              <a:t>	Forms compounds or molecules</a:t>
            </a:r>
            <a:endParaRPr lang="en-US" dirty="0"/>
          </a:p>
          <a:p>
            <a:pPr marL="0" indent="0">
              <a:buNone/>
            </a:pPr>
            <a:r>
              <a:rPr lang="en-US" dirty="0" smtClean="0"/>
              <a:t>Example </a:t>
            </a:r>
            <a:r>
              <a:rPr lang="en-US" dirty="0"/>
              <a:t>Water H</a:t>
            </a:r>
            <a:r>
              <a:rPr lang="en-US" baseline="-25000" dirty="0"/>
              <a:t>2</a:t>
            </a:r>
            <a:r>
              <a:rPr lang="en-US" dirty="0"/>
              <a:t>O</a:t>
            </a:r>
          </a:p>
          <a:p>
            <a:pPr marL="0" indent="0">
              <a:buNone/>
            </a:pPr>
            <a:endParaRPr lang="en-US" dirty="0"/>
          </a:p>
          <a:p>
            <a:pPr marL="0" indent="0">
              <a:buNone/>
            </a:pPr>
            <a:endParaRPr lang="en-US" dirty="0"/>
          </a:p>
          <a:p>
            <a:pPr marL="0" indent="0">
              <a:buNone/>
            </a:pPr>
            <a:endParaRPr lang="en-US" dirty="0" smtClean="0"/>
          </a:p>
          <a:p>
            <a:pPr marL="0" indent="0">
              <a:buNone/>
            </a:pPr>
            <a:endParaRPr lang="en-US" dirty="0" smtClean="0"/>
          </a:p>
          <a:p>
            <a:endParaRPr lang="en-US" dirty="0" smtClean="0"/>
          </a:p>
          <a:p>
            <a:endParaRPr lang="en-US" dirty="0"/>
          </a:p>
        </p:txBody>
      </p:sp>
      <p:pic>
        <p:nvPicPr>
          <p:cNvPr id="4" name="irc_mi" descr="http://uvs-model.com/pictures/molecule_water_bohr.jpg"/>
          <p:cNvPicPr/>
          <p:nvPr/>
        </p:nvPicPr>
        <p:blipFill>
          <a:blip r:embed="rId3">
            <a:extLst>
              <a:ext uri="{28A0092B-C50C-407E-A947-70E740481C1C}">
                <a14:useLocalDpi xmlns:a14="http://schemas.microsoft.com/office/drawing/2010/main" val="0"/>
              </a:ext>
            </a:extLst>
          </a:blip>
          <a:srcRect/>
          <a:stretch>
            <a:fillRect/>
          </a:stretch>
        </p:blipFill>
        <p:spPr bwMode="auto">
          <a:xfrm>
            <a:off x="3844374" y="2300242"/>
            <a:ext cx="4422269" cy="4139927"/>
          </a:xfrm>
          <a:prstGeom prst="rect">
            <a:avLst/>
          </a:prstGeom>
          <a:noFill/>
          <a:ln>
            <a:noFill/>
          </a:ln>
        </p:spPr>
      </p:pic>
    </p:spTree>
    <p:extLst>
      <p:ext uri="{BB962C8B-B14F-4D97-AF65-F5344CB8AC3E}">
        <p14:creationId xmlns:p14="http://schemas.microsoft.com/office/powerpoint/2010/main" val="28458874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6" name="Rectangle 6"/>
          <p:cNvSpPr>
            <a:spLocks noGrp="1" noChangeArrowheads="1"/>
          </p:cNvSpPr>
          <p:nvPr>
            <p:ph type="title"/>
          </p:nvPr>
        </p:nvSpPr>
        <p:spPr bwMode="auto">
          <a:xfrm>
            <a:off x="454111" y="68644"/>
            <a:ext cx="8229600" cy="1828800"/>
          </a:xfrm>
          <a:noFill/>
          <a:ln>
            <a:miter lim="800000"/>
            <a:headEnd/>
            <a:tailEnd/>
          </a:ln>
        </p:spPr>
        <p:txBody>
          <a:bodyPr wrap="square" lIns="91440" tIns="45720" rIns="91440" bIns="45720" numCol="1" anchor="t" anchorCtr="0" compatLnSpc="1">
            <a:prstTxWarp prst="textNoShape">
              <a:avLst/>
            </a:prstTxWarp>
          </a:bodyPr>
          <a:lstStyle/>
          <a:p>
            <a:r>
              <a:rPr lang="en-US" sz="4000" dirty="0">
                <a:solidFill>
                  <a:srgbClr val="990000"/>
                </a:solidFill>
              </a:rPr>
              <a:t>2–3 Carbon Compounds</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3475" y="812800"/>
            <a:ext cx="5470525" cy="588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l="27000" t="13585" r="27000" b="13585"/>
          <a:stretch>
            <a:fillRect/>
          </a:stretch>
        </p:blipFill>
        <p:spPr bwMode="auto">
          <a:xfrm>
            <a:off x="1066800" y="2301875"/>
            <a:ext cx="12922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l="1801" t="2441" r="1801" b="2441"/>
          <a:stretch>
            <a:fillRect/>
          </a:stretch>
        </p:blipFill>
        <p:spPr bwMode="auto">
          <a:xfrm>
            <a:off x="165100" y="3598863"/>
            <a:ext cx="3533775"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338" name="Rectangle 2"/>
          <p:cNvSpPr>
            <a:spLocks noGrp="1" noChangeArrowheads="1"/>
          </p:cNvSpPr>
          <p:nvPr>
            <p:ph type="title"/>
          </p:nvPr>
        </p:nvSpPr>
        <p:spPr>
          <a:xfrm>
            <a:off x="457200" y="274638"/>
            <a:ext cx="4511699" cy="1143000"/>
          </a:xfrm>
        </p:spPr>
        <p:txBody>
          <a:bodyPr/>
          <a:lstStyle/>
          <a:p>
            <a:pPr algn="l"/>
            <a:r>
              <a:rPr lang="en-US" dirty="0" smtClean="0"/>
              <a:t>Biomolecules</a:t>
            </a:r>
            <a:endParaRPr lang="en-US" dirty="0"/>
          </a:p>
        </p:txBody>
      </p:sp>
      <p:sp>
        <p:nvSpPr>
          <p:cNvPr id="1166339" name="Rectangle 3"/>
          <p:cNvSpPr>
            <a:spLocks noGrp="1" noChangeArrowheads="1"/>
          </p:cNvSpPr>
          <p:nvPr>
            <p:ph type="body" idx="1"/>
          </p:nvPr>
        </p:nvSpPr>
        <p:spPr/>
        <p:txBody>
          <a:bodyPr>
            <a:normAutofit/>
          </a:bodyPr>
          <a:lstStyle/>
          <a:p>
            <a:pPr marL="0" indent="0">
              <a:buNone/>
            </a:pPr>
            <a:r>
              <a:rPr lang="en-US" dirty="0" smtClean="0"/>
              <a:t>Biomolecules are made up of </a:t>
            </a:r>
            <a:r>
              <a:rPr lang="en-US" b="1" dirty="0" smtClean="0"/>
              <a:t>polymers.</a:t>
            </a:r>
            <a:endParaRPr lang="en-US" dirty="0" smtClean="0"/>
          </a:p>
          <a:p>
            <a:pPr marL="0" indent="0">
              <a:buNone/>
            </a:pPr>
            <a:r>
              <a:rPr lang="en-US" b="1" dirty="0" smtClean="0"/>
              <a:t>Polymers</a:t>
            </a:r>
            <a:r>
              <a:rPr lang="en-US" dirty="0" smtClean="0"/>
              <a:t> are long Carbon chains made up of repeated linked units called </a:t>
            </a:r>
            <a:r>
              <a:rPr lang="en-US" b="1" dirty="0" smtClean="0"/>
              <a:t>monomers.</a:t>
            </a:r>
          </a:p>
          <a:p>
            <a:pPr marL="0" indent="0">
              <a:buNone/>
            </a:pPr>
            <a:r>
              <a:rPr lang="en-US" b="1" dirty="0" smtClean="0"/>
              <a:t>									=polymer</a:t>
            </a:r>
          </a:p>
          <a:p>
            <a:endParaRPr lang="en-US" b="1" dirty="0" smtClean="0"/>
          </a:p>
          <a:p>
            <a:pPr marL="0" indent="0">
              <a:buNone/>
            </a:pPr>
            <a:r>
              <a:rPr lang="en-US" b="1" dirty="0" smtClean="0"/>
              <a:t>Monomer</a:t>
            </a:r>
            <a:r>
              <a:rPr lang="en-US" dirty="0" smtClean="0"/>
              <a:t>s are </a:t>
            </a:r>
            <a:r>
              <a:rPr lang="en-US" dirty="0"/>
              <a:t>small building </a:t>
            </a:r>
            <a:r>
              <a:rPr lang="en-US" dirty="0" smtClean="0"/>
              <a:t>blocks made up mostly of carbon and hydrogen atoms</a:t>
            </a:r>
            <a:endParaRPr lang="en-US" dirty="0"/>
          </a:p>
          <a:p>
            <a:pPr marL="1828800" lvl="4" indent="0">
              <a:buNone/>
            </a:pPr>
            <a:r>
              <a:rPr lang="en-US" dirty="0"/>
              <a:t> </a:t>
            </a:r>
            <a:r>
              <a:rPr lang="en-US" dirty="0" smtClean="0"/>
              <a:t> </a:t>
            </a:r>
            <a:r>
              <a:rPr lang="en-US" sz="3200" dirty="0" smtClean="0"/>
              <a:t>= Monomer</a:t>
            </a:r>
          </a:p>
          <a:p>
            <a:endParaRPr lang="en-US" dirty="0" smtClean="0"/>
          </a:p>
        </p:txBody>
      </p:sp>
      <p:sp>
        <p:nvSpPr>
          <p:cNvPr id="6" name="AutoShape 2"/>
          <p:cNvSpPr>
            <a:spLocks noChangeArrowheads="1"/>
          </p:cNvSpPr>
          <p:nvPr/>
        </p:nvSpPr>
        <p:spPr bwMode="auto">
          <a:xfrm>
            <a:off x="1657350" y="5512500"/>
            <a:ext cx="800100" cy="738187"/>
          </a:xfrm>
          <a:prstGeom prst="hexagon">
            <a:avLst>
              <a:gd name="adj" fmla="val 27097"/>
              <a:gd name="vf" fmla="val 11547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p:nvGrpSpPr>
        <p:grpSpPr>
          <a:xfrm>
            <a:off x="971550" y="3278981"/>
            <a:ext cx="3543300" cy="738188"/>
            <a:chOff x="971550" y="3278981"/>
            <a:chExt cx="3543300" cy="738188"/>
          </a:xfrm>
        </p:grpSpPr>
        <p:grpSp>
          <p:nvGrpSpPr>
            <p:cNvPr id="8" name="Group 7"/>
            <p:cNvGrpSpPr/>
            <p:nvPr/>
          </p:nvGrpSpPr>
          <p:grpSpPr>
            <a:xfrm>
              <a:off x="971550" y="3278981"/>
              <a:ext cx="3543300" cy="738188"/>
              <a:chOff x="971550" y="3278981"/>
              <a:chExt cx="3543300" cy="738188"/>
            </a:xfrm>
          </p:grpSpPr>
          <p:sp>
            <p:nvSpPr>
              <p:cNvPr id="12" name="AutoShape 3"/>
              <p:cNvSpPr>
                <a:spLocks noChangeArrowheads="1"/>
              </p:cNvSpPr>
              <p:nvPr/>
            </p:nvSpPr>
            <p:spPr bwMode="auto">
              <a:xfrm>
                <a:off x="3714750" y="3278981"/>
                <a:ext cx="800100" cy="738188"/>
              </a:xfrm>
              <a:prstGeom prst="hexagon">
                <a:avLst>
                  <a:gd name="adj" fmla="val 27097"/>
                  <a:gd name="vf" fmla="val 11547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AutoShape 4"/>
              <p:cNvSpPr>
                <a:spLocks noChangeArrowheads="1"/>
              </p:cNvSpPr>
              <p:nvPr/>
            </p:nvSpPr>
            <p:spPr bwMode="auto">
              <a:xfrm>
                <a:off x="2800350" y="3278981"/>
                <a:ext cx="800100" cy="738188"/>
              </a:xfrm>
              <a:prstGeom prst="hexagon">
                <a:avLst>
                  <a:gd name="adj" fmla="val 27097"/>
                  <a:gd name="vf" fmla="val 11547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AutoShape 5"/>
              <p:cNvSpPr>
                <a:spLocks noChangeArrowheads="1"/>
              </p:cNvSpPr>
              <p:nvPr/>
            </p:nvSpPr>
            <p:spPr bwMode="auto">
              <a:xfrm>
                <a:off x="1885950" y="3278981"/>
                <a:ext cx="800100" cy="738188"/>
              </a:xfrm>
              <a:prstGeom prst="hexagon">
                <a:avLst>
                  <a:gd name="adj" fmla="val 28818"/>
                  <a:gd name="vf" fmla="val 11547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AutoShape 6"/>
              <p:cNvSpPr>
                <a:spLocks noChangeArrowheads="1"/>
              </p:cNvSpPr>
              <p:nvPr/>
            </p:nvSpPr>
            <p:spPr bwMode="auto">
              <a:xfrm>
                <a:off x="971550" y="3278981"/>
                <a:ext cx="800100" cy="738188"/>
              </a:xfrm>
              <a:prstGeom prst="hexagon">
                <a:avLst>
                  <a:gd name="adj" fmla="val 27097"/>
                  <a:gd name="vf" fmla="val 11547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9" name="Straight Connector 8"/>
            <p:cNvCxnSpPr>
              <a:stCxn id="15" idx="0"/>
              <a:endCxn id="14" idx="3"/>
            </p:cNvCxnSpPr>
            <p:nvPr/>
          </p:nvCxnSpPr>
          <p:spPr>
            <a:xfrm>
              <a:off x="1771650" y="3648075"/>
              <a:ext cx="1143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14" idx="0"/>
              <a:endCxn id="13" idx="3"/>
            </p:cNvCxnSpPr>
            <p:nvPr/>
          </p:nvCxnSpPr>
          <p:spPr>
            <a:xfrm>
              <a:off x="2686050" y="3648075"/>
              <a:ext cx="1143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13" idx="0"/>
              <a:endCxn id="12" idx="3"/>
            </p:cNvCxnSpPr>
            <p:nvPr/>
          </p:nvCxnSpPr>
          <p:spPr>
            <a:xfrm>
              <a:off x="3600450" y="3648075"/>
              <a:ext cx="114300" cy="1588"/>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16" name="Picture 4" descr="sb4864f1"/>
          <p:cNvPicPr>
            <a:picLocks noChangeAspect="1" noChangeArrowheads="1"/>
          </p:cNvPicPr>
          <p:nvPr/>
        </p:nvPicPr>
        <p:blipFill>
          <a:blip r:embed="rId3"/>
          <a:srcRect/>
          <a:stretch>
            <a:fillRect/>
          </a:stretch>
        </p:blipFill>
        <p:spPr bwMode="auto">
          <a:xfrm>
            <a:off x="5148262" y="778452"/>
            <a:ext cx="3538538" cy="5567363"/>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6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663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66339">
                                            <p:txEl>
                                              <p:pRg st="2" end="2"/>
                                            </p:txEl>
                                          </p:spTgt>
                                        </p:tgtEl>
                                        <p:attrNameLst>
                                          <p:attrName>style.visibility</p:attrName>
                                        </p:attrNameLst>
                                      </p:cBhvr>
                                      <p:to>
                                        <p:strVal val="visible"/>
                                      </p:to>
                                    </p:set>
                                  </p:childTnLst>
                                </p:cTn>
                              </p:par>
                              <p:par>
                                <p:cTn id="11" presetID="2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66339">
                                            <p:txEl>
                                              <p:pRg st="4" end="4"/>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66339">
                                            <p:txEl>
                                              <p:pRg st="5" end="5"/>
                                            </p:txEl>
                                          </p:spTgt>
                                        </p:tgtEl>
                                        <p:attrNameLst>
                                          <p:attrName>style.visibility</p:attrName>
                                        </p:attrNameLst>
                                      </p:cBhvr>
                                      <p:to>
                                        <p:strVal val="visible"/>
                                      </p:to>
                                    </p:set>
                                  </p:childTnLst>
                                </p:cTn>
                              </p:par>
                              <p:par>
                                <p:cTn id="20" presetID="2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edg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heel(1)">
                                      <p:cBhvr>
                                        <p:cTn id="2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6339" grpId="0" build="p"/>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Dehydration synthesis</a:t>
            </a:r>
            <a:endParaRPr lang="en-US" dirty="0"/>
          </a:p>
        </p:txBody>
      </p:sp>
      <p:sp>
        <p:nvSpPr>
          <p:cNvPr id="3" name="Content Placeholder 2"/>
          <p:cNvSpPr>
            <a:spLocks noGrp="1"/>
          </p:cNvSpPr>
          <p:nvPr>
            <p:ph idx="1"/>
          </p:nvPr>
        </p:nvSpPr>
        <p:spPr/>
        <p:txBody>
          <a:bodyPr/>
          <a:lstStyle/>
          <a:p>
            <a:pPr>
              <a:buNone/>
            </a:pPr>
            <a:r>
              <a:rPr lang="en-US" b="1" dirty="0" smtClean="0"/>
              <a:t>Dehydration synthesis </a:t>
            </a:r>
            <a:r>
              <a:rPr lang="en-US" dirty="0" smtClean="0"/>
              <a:t>(aka polymerization)</a:t>
            </a:r>
            <a:r>
              <a:rPr lang="en-US" b="1" dirty="0" smtClean="0"/>
              <a:t>: </a:t>
            </a:r>
            <a:r>
              <a:rPr lang="en-US" dirty="0" smtClean="0"/>
              <a:t>the process by which polymers are formed</a:t>
            </a:r>
          </a:p>
          <a:p>
            <a:endParaRPr lang="en-US" dirty="0" smtClean="0"/>
          </a:p>
          <a:p>
            <a:pPr>
              <a:buNone/>
            </a:pPr>
            <a:r>
              <a:rPr lang="en-US" dirty="0" smtClean="0"/>
              <a:t> 				 +				 					+ H</a:t>
            </a:r>
            <a:r>
              <a:rPr lang="en-US" baseline="-25000" dirty="0" smtClean="0"/>
              <a:t>2</a:t>
            </a:r>
            <a:r>
              <a:rPr lang="en-US" dirty="0" smtClean="0"/>
              <a:t>O</a:t>
            </a:r>
          </a:p>
          <a:p>
            <a:pPr>
              <a:buNone/>
            </a:pPr>
            <a:r>
              <a:rPr lang="en-US" dirty="0" smtClean="0"/>
              <a:t> </a:t>
            </a:r>
          </a:p>
          <a:p>
            <a:pPr>
              <a:buNone/>
            </a:pPr>
            <a:r>
              <a:rPr lang="en-US" b="1" dirty="0" smtClean="0"/>
              <a:t>Monomer + Monomer         Polymer + water </a:t>
            </a:r>
          </a:p>
          <a:p>
            <a:endParaRPr lang="en-US" dirty="0"/>
          </a:p>
        </p:txBody>
      </p:sp>
      <p:sp>
        <p:nvSpPr>
          <p:cNvPr id="159746" name="AutoShape 2"/>
          <p:cNvSpPr>
            <a:spLocks noChangeArrowheads="1"/>
          </p:cNvSpPr>
          <p:nvPr/>
        </p:nvSpPr>
        <p:spPr bwMode="auto">
          <a:xfrm>
            <a:off x="1143000" y="3146322"/>
            <a:ext cx="800100" cy="738188"/>
          </a:xfrm>
          <a:prstGeom prst="hexagon">
            <a:avLst>
              <a:gd name="adj" fmla="val 27097"/>
              <a:gd name="vf" fmla="val 11547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747" name="AutoShape 3"/>
          <p:cNvSpPr>
            <a:spLocks noChangeArrowheads="1"/>
          </p:cNvSpPr>
          <p:nvPr/>
        </p:nvSpPr>
        <p:spPr bwMode="auto">
          <a:xfrm>
            <a:off x="2514600" y="3146322"/>
            <a:ext cx="800100" cy="738188"/>
          </a:xfrm>
          <a:prstGeom prst="hexagon">
            <a:avLst>
              <a:gd name="adj" fmla="val 27097"/>
              <a:gd name="vf" fmla="val 11547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748" name="AutoShape 4"/>
          <p:cNvSpPr>
            <a:spLocks noChangeArrowheads="1"/>
          </p:cNvSpPr>
          <p:nvPr/>
        </p:nvSpPr>
        <p:spPr bwMode="auto">
          <a:xfrm>
            <a:off x="4914900" y="3146322"/>
            <a:ext cx="800100" cy="738188"/>
          </a:xfrm>
          <a:prstGeom prst="hexagon">
            <a:avLst>
              <a:gd name="adj" fmla="val 27097"/>
              <a:gd name="vf" fmla="val 11547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749" name="AutoShape 5"/>
          <p:cNvSpPr>
            <a:spLocks noChangeArrowheads="1"/>
          </p:cNvSpPr>
          <p:nvPr/>
        </p:nvSpPr>
        <p:spPr bwMode="auto">
          <a:xfrm>
            <a:off x="4000500" y="3146322"/>
            <a:ext cx="800100" cy="738188"/>
          </a:xfrm>
          <a:prstGeom prst="hexagon">
            <a:avLst>
              <a:gd name="adj" fmla="val 27097"/>
              <a:gd name="vf" fmla="val 11547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750" name="Line 6"/>
          <p:cNvSpPr>
            <a:spLocks noChangeShapeType="1"/>
          </p:cNvSpPr>
          <p:nvPr/>
        </p:nvSpPr>
        <p:spPr bwMode="auto">
          <a:xfrm>
            <a:off x="4800600" y="3489222"/>
            <a:ext cx="1143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751" name="Line 7"/>
          <p:cNvSpPr>
            <a:spLocks noChangeShapeType="1"/>
          </p:cNvSpPr>
          <p:nvPr/>
        </p:nvSpPr>
        <p:spPr bwMode="auto">
          <a:xfrm>
            <a:off x="3543300" y="3489222"/>
            <a:ext cx="34290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9752" name="Line 8"/>
          <p:cNvSpPr>
            <a:spLocks noChangeShapeType="1"/>
          </p:cNvSpPr>
          <p:nvPr/>
        </p:nvSpPr>
        <p:spPr bwMode="auto">
          <a:xfrm>
            <a:off x="4572000" y="4817754"/>
            <a:ext cx="34290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Hydrolysis</a:t>
            </a:r>
            <a:endParaRPr lang="en-US" dirty="0"/>
          </a:p>
        </p:txBody>
      </p:sp>
      <p:sp>
        <p:nvSpPr>
          <p:cNvPr id="3" name="Content Placeholder 2"/>
          <p:cNvSpPr>
            <a:spLocks noGrp="1"/>
          </p:cNvSpPr>
          <p:nvPr>
            <p:ph idx="1"/>
          </p:nvPr>
        </p:nvSpPr>
        <p:spPr>
          <a:xfrm>
            <a:off x="457200" y="1574006"/>
            <a:ext cx="8229600" cy="4525963"/>
          </a:xfrm>
        </p:spPr>
        <p:txBody>
          <a:bodyPr>
            <a:normAutofit/>
          </a:bodyPr>
          <a:lstStyle/>
          <a:p>
            <a:pPr>
              <a:buNone/>
            </a:pPr>
            <a:r>
              <a:rPr lang="en-US" b="1" dirty="0" smtClean="0"/>
              <a:t>Hydrolysis: t</a:t>
            </a:r>
            <a:r>
              <a:rPr lang="en-US" dirty="0" smtClean="0"/>
              <a:t>he process by which polymers are broken down into monomers</a:t>
            </a:r>
          </a:p>
          <a:p>
            <a:pPr>
              <a:buNone/>
            </a:pPr>
            <a:endParaRPr lang="en-US" dirty="0" smtClean="0"/>
          </a:p>
          <a:p>
            <a:pPr>
              <a:buNone/>
            </a:pPr>
            <a:r>
              <a:rPr lang="en-US" sz="1200" dirty="0" smtClean="0"/>
              <a:t>	</a:t>
            </a:r>
          </a:p>
          <a:p>
            <a:pPr>
              <a:buNone/>
            </a:pPr>
            <a:r>
              <a:rPr lang="en-US" dirty="0" smtClean="0"/>
              <a:t>							+ H</a:t>
            </a:r>
            <a:r>
              <a:rPr lang="en-US" baseline="-25000" dirty="0" smtClean="0"/>
              <a:t>2</a:t>
            </a:r>
            <a:r>
              <a:rPr lang="en-US" dirty="0" smtClean="0"/>
              <a:t>O 			  + </a:t>
            </a:r>
          </a:p>
          <a:p>
            <a:pPr>
              <a:buNone/>
            </a:pPr>
            <a:r>
              <a:rPr lang="en-US" dirty="0" smtClean="0"/>
              <a:t> </a:t>
            </a:r>
          </a:p>
          <a:p>
            <a:pPr>
              <a:buNone/>
            </a:pPr>
            <a:r>
              <a:rPr lang="en-US" dirty="0" smtClean="0"/>
              <a:t>Polymer + water  		Monomer + Monomer</a:t>
            </a:r>
          </a:p>
          <a:p>
            <a:endParaRPr lang="en-US" dirty="0"/>
          </a:p>
        </p:txBody>
      </p:sp>
      <p:sp>
        <p:nvSpPr>
          <p:cNvPr id="160770" name="AutoShape 2"/>
          <p:cNvSpPr>
            <a:spLocks noChangeArrowheads="1"/>
          </p:cNvSpPr>
          <p:nvPr/>
        </p:nvSpPr>
        <p:spPr bwMode="auto">
          <a:xfrm>
            <a:off x="2292350" y="3346234"/>
            <a:ext cx="800100" cy="738187"/>
          </a:xfrm>
          <a:prstGeom prst="hexagon">
            <a:avLst>
              <a:gd name="adj" fmla="val 27097"/>
              <a:gd name="vf" fmla="val 11547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771" name="AutoShape 3"/>
          <p:cNvSpPr>
            <a:spLocks noChangeArrowheads="1"/>
          </p:cNvSpPr>
          <p:nvPr/>
        </p:nvSpPr>
        <p:spPr bwMode="auto">
          <a:xfrm>
            <a:off x="1428750" y="3346234"/>
            <a:ext cx="795338" cy="738187"/>
          </a:xfrm>
          <a:prstGeom prst="hexagon">
            <a:avLst>
              <a:gd name="adj" fmla="val 26936"/>
              <a:gd name="vf" fmla="val 11547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772" name="Line 4"/>
          <p:cNvSpPr>
            <a:spLocks noChangeShapeType="1"/>
          </p:cNvSpPr>
          <p:nvPr/>
        </p:nvSpPr>
        <p:spPr bwMode="auto">
          <a:xfrm>
            <a:off x="4268376" y="3689134"/>
            <a:ext cx="34290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0773" name="AutoShape 5"/>
          <p:cNvSpPr>
            <a:spLocks noChangeArrowheads="1"/>
          </p:cNvSpPr>
          <p:nvPr/>
        </p:nvSpPr>
        <p:spPr bwMode="auto">
          <a:xfrm>
            <a:off x="6154326" y="3346234"/>
            <a:ext cx="800100" cy="738187"/>
          </a:xfrm>
          <a:prstGeom prst="hexagon">
            <a:avLst>
              <a:gd name="adj" fmla="val 27097"/>
              <a:gd name="vf" fmla="val 11547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774" name="AutoShape 6"/>
          <p:cNvSpPr>
            <a:spLocks noChangeArrowheads="1"/>
          </p:cNvSpPr>
          <p:nvPr/>
        </p:nvSpPr>
        <p:spPr bwMode="auto">
          <a:xfrm>
            <a:off x="4897026" y="3346234"/>
            <a:ext cx="800100" cy="738187"/>
          </a:xfrm>
          <a:prstGeom prst="hexagon">
            <a:avLst>
              <a:gd name="adj" fmla="val 27097"/>
              <a:gd name="vf" fmla="val 11547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10" name="Straight Connector 9"/>
          <p:cNvCxnSpPr>
            <a:stCxn id="160771" idx="0"/>
            <a:endCxn id="160770" idx="3"/>
          </p:cNvCxnSpPr>
          <p:nvPr/>
        </p:nvCxnSpPr>
        <p:spPr>
          <a:xfrm>
            <a:off x="2224088" y="3715328"/>
            <a:ext cx="68262"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0775" name="Line 7"/>
          <p:cNvSpPr>
            <a:spLocks noChangeShapeType="1"/>
          </p:cNvSpPr>
          <p:nvPr/>
        </p:nvSpPr>
        <p:spPr bwMode="auto">
          <a:xfrm>
            <a:off x="3486150" y="4923124"/>
            <a:ext cx="34290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of matter</a:t>
            </a:r>
            <a:endParaRPr lang="en-US" dirty="0"/>
          </a:p>
        </p:txBody>
      </p:sp>
      <p:sp>
        <p:nvSpPr>
          <p:cNvPr id="3" name="Content Placeholder 2"/>
          <p:cNvSpPr>
            <a:spLocks noGrp="1"/>
          </p:cNvSpPr>
          <p:nvPr>
            <p:ph idx="1"/>
          </p:nvPr>
        </p:nvSpPr>
        <p:spPr>
          <a:xfrm>
            <a:off x="457200" y="1092058"/>
            <a:ext cx="8229600" cy="5531506"/>
          </a:xfrm>
        </p:spPr>
        <p:txBody>
          <a:bodyPr>
            <a:normAutofit fontScale="77500" lnSpcReduction="20000"/>
          </a:bodyPr>
          <a:lstStyle/>
          <a:p>
            <a:pPr>
              <a:buNone/>
            </a:pPr>
            <a:r>
              <a:rPr lang="en-US" dirty="0" smtClean="0"/>
              <a:t>(</a:t>
            </a:r>
            <a:r>
              <a:rPr lang="en-US" dirty="0"/>
              <a:t>simplest to most complex)</a:t>
            </a:r>
          </a:p>
          <a:p>
            <a:r>
              <a:rPr lang="en-US" dirty="0"/>
              <a:t>Atom</a:t>
            </a:r>
            <a:r>
              <a:rPr lang="en-US" dirty="0" smtClean="0"/>
              <a:t> </a:t>
            </a:r>
          </a:p>
          <a:p>
            <a:r>
              <a:rPr lang="en-US" dirty="0" smtClean="0"/>
              <a:t>Molecule </a:t>
            </a:r>
          </a:p>
          <a:p>
            <a:r>
              <a:rPr lang="en-US" dirty="0" smtClean="0"/>
              <a:t>Organelle </a:t>
            </a:r>
          </a:p>
          <a:p>
            <a:r>
              <a:rPr lang="en-US" dirty="0" smtClean="0"/>
              <a:t>Cell </a:t>
            </a:r>
          </a:p>
          <a:p>
            <a:r>
              <a:rPr lang="en-US" dirty="0" smtClean="0"/>
              <a:t>Tissue </a:t>
            </a:r>
          </a:p>
          <a:p>
            <a:r>
              <a:rPr lang="en-US" dirty="0" smtClean="0"/>
              <a:t>Organ </a:t>
            </a:r>
          </a:p>
          <a:p>
            <a:r>
              <a:rPr lang="en-US" dirty="0"/>
              <a:t>O</a:t>
            </a:r>
            <a:r>
              <a:rPr lang="en-US" dirty="0" smtClean="0"/>
              <a:t>rgan system</a:t>
            </a:r>
            <a:r>
              <a:rPr lang="en-US" dirty="0"/>
              <a:t> </a:t>
            </a:r>
            <a:endParaRPr lang="en-US" dirty="0" smtClean="0"/>
          </a:p>
          <a:p>
            <a:r>
              <a:rPr lang="en-US" dirty="0" err="1"/>
              <a:t>M</a:t>
            </a:r>
            <a:r>
              <a:rPr lang="en-US" dirty="0" err="1" smtClean="0"/>
              <a:t>ulticellular</a:t>
            </a:r>
            <a:r>
              <a:rPr lang="en-US" dirty="0" smtClean="0"/>
              <a:t> organism</a:t>
            </a:r>
          </a:p>
          <a:p>
            <a:r>
              <a:rPr lang="en-US" dirty="0" smtClean="0"/>
              <a:t>Species </a:t>
            </a:r>
          </a:p>
          <a:p>
            <a:r>
              <a:rPr lang="en-US" dirty="0"/>
              <a:t>P</a:t>
            </a:r>
            <a:r>
              <a:rPr lang="en-US" dirty="0" smtClean="0"/>
              <a:t>opulation</a:t>
            </a:r>
          </a:p>
          <a:p>
            <a:r>
              <a:rPr lang="en-US" dirty="0" smtClean="0"/>
              <a:t>Community </a:t>
            </a:r>
          </a:p>
          <a:p>
            <a:r>
              <a:rPr lang="en-US" dirty="0" smtClean="0"/>
              <a:t>Ecosystem </a:t>
            </a:r>
          </a:p>
          <a:p>
            <a:r>
              <a:rPr lang="en-US" dirty="0"/>
              <a:t>B</a:t>
            </a:r>
            <a:r>
              <a:rPr lang="en-US" dirty="0" smtClean="0"/>
              <a:t>iosphere</a:t>
            </a:r>
            <a:endParaRPr lang="en-US" dirty="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152" name="Rectangle 8"/>
          <p:cNvSpPr>
            <a:spLocks noGrp="1" noChangeArrowheads="1"/>
          </p:cNvSpPr>
          <p:nvPr>
            <p:ph type="title"/>
          </p:nvPr>
        </p:nvSpPr>
        <p:spPr/>
        <p:txBody>
          <a:bodyPr/>
          <a:lstStyle/>
          <a:p>
            <a:r>
              <a:rPr lang="en-US"/>
              <a:t>The Chemistry of Carbon</a:t>
            </a:r>
          </a:p>
        </p:txBody>
      </p:sp>
      <p:sp>
        <p:nvSpPr>
          <p:cNvPr id="1158153" name="Rectangle 9"/>
          <p:cNvSpPr>
            <a:spLocks noGrp="1" noChangeArrowheads="1"/>
          </p:cNvSpPr>
          <p:nvPr>
            <p:ph type="body" idx="1"/>
          </p:nvPr>
        </p:nvSpPr>
        <p:spPr/>
        <p:txBody>
          <a:bodyPr/>
          <a:lstStyle/>
          <a:p>
            <a:r>
              <a:rPr lang="en-US" b="1" dirty="0" smtClean="0"/>
              <a:t>Organic Chemistry </a:t>
            </a:r>
            <a:r>
              <a:rPr lang="en-US" dirty="0" smtClean="0"/>
              <a:t>– reactions between molecules containing carbon-carbon bonds </a:t>
            </a:r>
            <a:endParaRPr lang="en-US" sz="1600" dirty="0" smtClean="0"/>
          </a:p>
          <a:p>
            <a:endParaRPr lang="en-US" sz="1600" dirty="0" smtClean="0"/>
          </a:p>
          <a:p>
            <a:r>
              <a:rPr lang="en-US" b="1" dirty="0" smtClean="0"/>
              <a:t>Organic Molecules</a:t>
            </a:r>
            <a:r>
              <a:rPr lang="en-US" dirty="0" smtClean="0"/>
              <a:t> contain C and H  </a:t>
            </a:r>
          </a:p>
          <a:p>
            <a:pPr lvl="1"/>
            <a:r>
              <a:rPr lang="en-US" dirty="0" smtClean="0"/>
              <a:t>Plus other elements</a:t>
            </a:r>
          </a:p>
          <a:p>
            <a:pPr lvl="1"/>
            <a:r>
              <a:rPr lang="en-US" dirty="0"/>
              <a:t>also called biomolecules or macromolecules</a:t>
            </a:r>
          </a:p>
          <a:p>
            <a:pPr lvl="1"/>
            <a:endParaRPr lang="en-US" dirty="0" smtClean="0"/>
          </a:p>
          <a:p>
            <a:pPr marL="457200" lvl="1" indent="0">
              <a:buNone/>
            </a:pPr>
            <a:endParaRPr lang="en-US" dirty="0" smtClean="0"/>
          </a:p>
        </p:txBody>
      </p:sp>
      <p:pic>
        <p:nvPicPr>
          <p:cNvPr id="6" name="Picture 5"/>
          <p:cNvPicPr>
            <a:picLocks noChangeAspect="1"/>
          </p:cNvPicPr>
          <p:nvPr/>
        </p:nvPicPr>
        <p:blipFill>
          <a:blip r:embed="rId3"/>
          <a:srcRect r="3288" b="3130"/>
          <a:stretch>
            <a:fillRect/>
          </a:stretch>
        </p:blipFill>
        <p:spPr>
          <a:xfrm>
            <a:off x="1445374" y="4563855"/>
            <a:ext cx="2180878" cy="2294145"/>
          </a:xfrm>
          <a:prstGeom prst="rect">
            <a:avLst/>
          </a:prstGeom>
          <a:effec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 molecules</a:t>
            </a:r>
            <a:endParaRPr lang="en-US" dirty="0"/>
          </a:p>
        </p:txBody>
      </p:sp>
      <p:sp>
        <p:nvSpPr>
          <p:cNvPr id="3" name="Content Placeholder 2"/>
          <p:cNvSpPr>
            <a:spLocks noGrp="1"/>
          </p:cNvSpPr>
          <p:nvPr>
            <p:ph idx="1"/>
          </p:nvPr>
        </p:nvSpPr>
        <p:spPr/>
        <p:txBody>
          <a:bodyPr/>
          <a:lstStyle/>
          <a:p>
            <a:r>
              <a:rPr lang="en-US" dirty="0" smtClean="0"/>
              <a:t>The basic structure for an organic molecule is a C-H chain. </a:t>
            </a:r>
          </a:p>
          <a:p>
            <a:r>
              <a:rPr lang="en-US" dirty="0" smtClean="0"/>
              <a:t>How many bonds can a carbon atom make?</a:t>
            </a:r>
          </a:p>
          <a:p>
            <a:pPr lvl="1"/>
            <a:r>
              <a:rPr lang="en-US" dirty="0"/>
              <a:t>4</a:t>
            </a:r>
            <a:endParaRPr lang="en-US" dirty="0" smtClean="0"/>
          </a:p>
          <a:p>
            <a:endParaRPr lang="en-US" dirty="0" smtClean="0"/>
          </a:p>
          <a:p>
            <a:endParaRPr lang="en-US" dirty="0"/>
          </a:p>
        </p:txBody>
      </p:sp>
      <p:pic>
        <p:nvPicPr>
          <p:cNvPr id="4" name="Picture 3"/>
          <p:cNvPicPr>
            <a:picLocks noChangeAspect="1"/>
          </p:cNvPicPr>
          <p:nvPr/>
        </p:nvPicPr>
        <p:blipFill>
          <a:blip r:embed="rId3"/>
          <a:srcRect b="10693"/>
          <a:stretch>
            <a:fillRect/>
          </a:stretch>
        </p:blipFill>
        <p:spPr>
          <a:xfrm>
            <a:off x="2721437" y="3835083"/>
            <a:ext cx="3162300" cy="229108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4" name="Rectangle 2"/>
          <p:cNvSpPr>
            <a:spLocks noGrp="1" noChangeArrowheads="1"/>
          </p:cNvSpPr>
          <p:nvPr>
            <p:ph type="title"/>
          </p:nvPr>
        </p:nvSpPr>
        <p:spPr>
          <a:noFill/>
          <a:ln/>
        </p:spPr>
        <p:txBody>
          <a:bodyPr/>
          <a:lstStyle/>
          <a:p>
            <a:r>
              <a:rPr lang="en-US" dirty="0" smtClean="0"/>
              <a:t>Organic Molecules</a:t>
            </a:r>
            <a:endParaRPr lang="en-US" dirty="0"/>
          </a:p>
        </p:txBody>
      </p:sp>
      <p:sp>
        <p:nvSpPr>
          <p:cNvPr id="1170435" name="Rectangle 3"/>
          <p:cNvSpPr>
            <a:spLocks noGrp="1" noChangeArrowheads="1"/>
          </p:cNvSpPr>
          <p:nvPr>
            <p:ph type="body" idx="1"/>
          </p:nvPr>
        </p:nvSpPr>
        <p:spPr/>
        <p:txBody>
          <a:bodyPr/>
          <a:lstStyle/>
          <a:p>
            <a:pPr marL="57150" indent="0">
              <a:buNone/>
            </a:pPr>
            <a:r>
              <a:rPr lang="en-US" dirty="0" smtClean="0"/>
              <a:t>Four </a:t>
            </a:r>
            <a:r>
              <a:rPr lang="en-US" dirty="0"/>
              <a:t>groups of organic compounds found in living things are:</a:t>
            </a:r>
          </a:p>
          <a:p>
            <a:pPr lvl="2"/>
            <a:r>
              <a:rPr lang="en-US" b="1" dirty="0"/>
              <a:t>carbohydrates</a:t>
            </a:r>
          </a:p>
          <a:p>
            <a:pPr lvl="2"/>
            <a:r>
              <a:rPr lang="en-US" b="1" dirty="0"/>
              <a:t>lipids</a:t>
            </a:r>
          </a:p>
          <a:p>
            <a:pPr lvl="2"/>
            <a:r>
              <a:rPr lang="en-US" b="1" dirty="0"/>
              <a:t>nucleic acids</a:t>
            </a:r>
          </a:p>
          <a:p>
            <a:pPr lvl="2"/>
            <a:r>
              <a:rPr lang="en-US" b="1" dirty="0" smtClean="0"/>
              <a:t>Proteins</a:t>
            </a:r>
            <a:endParaRPr lang="en-US" dirty="0"/>
          </a:p>
          <a:p>
            <a:pPr marL="114300" indent="0">
              <a:buNone/>
            </a:pPr>
            <a:r>
              <a:rPr lang="en-US" dirty="0" smtClean="0"/>
              <a:t>These are called </a:t>
            </a:r>
            <a:r>
              <a:rPr lang="en-US" b="1" dirty="0" smtClean="0"/>
              <a:t>biomolecules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04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0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04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043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70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US" dirty="0" smtClean="0"/>
              <a:t>Biomolecules</a:t>
            </a:r>
            <a:endParaRPr lang="en-US" dirty="0"/>
          </a:p>
        </p:txBody>
      </p:sp>
      <p:sp>
        <p:nvSpPr>
          <p:cNvPr id="3" name="Content Placeholder 2"/>
          <p:cNvSpPr>
            <a:spLocks noGrp="1"/>
          </p:cNvSpPr>
          <p:nvPr>
            <p:ph idx="1"/>
          </p:nvPr>
        </p:nvSpPr>
        <p:spPr>
          <a:xfrm>
            <a:off x="0" y="949585"/>
            <a:ext cx="3283094" cy="5908414"/>
          </a:xfrm>
        </p:spPr>
        <p:txBody>
          <a:bodyPr>
            <a:normAutofit fontScale="85000" lnSpcReduction="10000"/>
          </a:bodyPr>
          <a:lstStyle/>
          <a:p>
            <a:r>
              <a:rPr lang="en-US" dirty="0" smtClean="0"/>
              <a:t>Most organisms get the basic structure for all four biomolecules by eating sugar.</a:t>
            </a:r>
          </a:p>
          <a:p>
            <a:r>
              <a:rPr lang="en-US" dirty="0" smtClean="0"/>
              <a:t>The carbon, hydrogen, and oxygen in the sugar is then rearranged and combined with other elements to form proteins, nucleic acids, lipids, and other carbohydrates.</a:t>
            </a:r>
            <a:endParaRPr lang="en-US" dirty="0"/>
          </a:p>
        </p:txBody>
      </p:sp>
      <p:pic>
        <p:nvPicPr>
          <p:cNvPr id="4" name="Picture 3"/>
          <p:cNvPicPr>
            <a:picLocks noChangeAspect="1"/>
          </p:cNvPicPr>
          <p:nvPr/>
        </p:nvPicPr>
        <p:blipFill>
          <a:blip r:embed="rId2"/>
          <a:stretch>
            <a:fillRect/>
          </a:stretch>
        </p:blipFill>
        <p:spPr>
          <a:xfrm>
            <a:off x="3283094" y="965862"/>
            <a:ext cx="5860906" cy="5892137"/>
          </a:xfrm>
          <a:prstGeom prst="rect">
            <a:avLst/>
          </a:prstGeom>
        </p:spPr>
      </p:pic>
    </p:spTree>
    <p:extLst>
      <p:ext uri="{BB962C8B-B14F-4D97-AF65-F5344CB8AC3E}">
        <p14:creationId xmlns:p14="http://schemas.microsoft.com/office/powerpoint/2010/main" val="624170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4530" name="Rectangle 2"/>
          <p:cNvSpPr>
            <a:spLocks noGrp="1" noChangeArrowheads="1"/>
          </p:cNvSpPr>
          <p:nvPr>
            <p:ph type="title"/>
          </p:nvPr>
        </p:nvSpPr>
        <p:spPr/>
        <p:txBody>
          <a:bodyPr/>
          <a:lstStyle/>
          <a:p>
            <a:r>
              <a:rPr lang="en-US"/>
              <a:t>Carbohydrates</a:t>
            </a:r>
          </a:p>
        </p:txBody>
      </p:sp>
      <p:sp>
        <p:nvSpPr>
          <p:cNvPr id="1174531" name="Rectangle 3"/>
          <p:cNvSpPr>
            <a:spLocks noGrp="1" noChangeArrowheads="1"/>
          </p:cNvSpPr>
          <p:nvPr>
            <p:ph type="body" idx="1"/>
          </p:nvPr>
        </p:nvSpPr>
        <p:spPr/>
        <p:txBody>
          <a:bodyPr/>
          <a:lstStyle/>
          <a:p>
            <a:pPr>
              <a:buNone/>
            </a:pPr>
            <a:r>
              <a:rPr lang="en-US" b="1" dirty="0" smtClean="0"/>
              <a:t>Carbohydrates</a:t>
            </a:r>
            <a:r>
              <a:rPr lang="en-US" dirty="0" smtClean="0"/>
              <a:t>: compounds </a:t>
            </a:r>
            <a:r>
              <a:rPr lang="en-US" dirty="0"/>
              <a:t>made up of carbon, hydrogen, and oxygen </a:t>
            </a:r>
            <a:r>
              <a:rPr lang="en-US" dirty="0" smtClean="0"/>
              <a:t>atoms</a:t>
            </a:r>
          </a:p>
          <a:p>
            <a:pPr lvl="2"/>
            <a:r>
              <a:rPr lang="en-US" dirty="0" smtClean="0"/>
              <a:t>usually </a:t>
            </a:r>
            <a:r>
              <a:rPr lang="en-US" dirty="0"/>
              <a:t>in a ratio of 1 : 2 : </a:t>
            </a:r>
            <a:r>
              <a:rPr lang="en-US" dirty="0" smtClean="0"/>
              <a:t>1</a:t>
            </a:r>
            <a:r>
              <a:rPr lang="en-US" dirty="0"/>
              <a:t> </a:t>
            </a:r>
            <a:r>
              <a:rPr lang="en-US" dirty="0" smtClean="0"/>
              <a:t>(CH</a:t>
            </a:r>
            <a:r>
              <a:rPr lang="en-US" baseline="-25000" dirty="0" smtClean="0"/>
              <a:t>2</a:t>
            </a:r>
            <a:r>
              <a:rPr lang="en-US" dirty="0" smtClean="0"/>
              <a:t>O)</a:t>
            </a:r>
            <a:endParaRPr lang="en-US" dirty="0"/>
          </a:p>
        </p:txBody>
      </p:sp>
      <p:pic>
        <p:nvPicPr>
          <p:cNvPr id="6" name="Picture 5"/>
          <p:cNvPicPr>
            <a:picLocks noChangeAspect="1"/>
          </p:cNvPicPr>
          <p:nvPr/>
        </p:nvPicPr>
        <p:blipFill>
          <a:blip r:embed="rId3"/>
          <a:srcRect b="12273"/>
          <a:stretch>
            <a:fillRect/>
          </a:stretch>
        </p:blipFill>
        <p:spPr>
          <a:xfrm>
            <a:off x="337053" y="3788481"/>
            <a:ext cx="3048000" cy="1960886"/>
          </a:xfrm>
          <a:prstGeom prst="rect">
            <a:avLst/>
          </a:prstGeom>
        </p:spPr>
      </p:pic>
      <p:pic>
        <p:nvPicPr>
          <p:cNvPr id="7" name="Picture 6"/>
          <p:cNvPicPr>
            <a:picLocks noChangeAspect="1"/>
          </p:cNvPicPr>
          <p:nvPr/>
        </p:nvPicPr>
        <p:blipFill>
          <a:blip r:embed="rId4"/>
          <a:srcRect r="49655"/>
          <a:stretch>
            <a:fillRect/>
          </a:stretch>
        </p:blipFill>
        <p:spPr>
          <a:xfrm>
            <a:off x="6291112" y="2952784"/>
            <a:ext cx="1668792" cy="2451100"/>
          </a:xfrm>
          <a:prstGeom prst="rect">
            <a:avLst/>
          </a:prstGeom>
        </p:spPr>
      </p:pic>
      <p:pic>
        <p:nvPicPr>
          <p:cNvPr id="8" name="Picture 7"/>
          <p:cNvPicPr>
            <a:picLocks noChangeAspect="1"/>
          </p:cNvPicPr>
          <p:nvPr/>
        </p:nvPicPr>
        <p:blipFill>
          <a:blip r:embed="rId5"/>
          <a:stretch>
            <a:fillRect/>
          </a:stretch>
        </p:blipFill>
        <p:spPr>
          <a:xfrm>
            <a:off x="3795958" y="5183051"/>
            <a:ext cx="2315545" cy="154089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74531">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745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453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578" name="Rectangle 2"/>
          <p:cNvSpPr>
            <a:spLocks noGrp="1" noChangeArrowheads="1"/>
          </p:cNvSpPr>
          <p:nvPr>
            <p:ph type="title"/>
          </p:nvPr>
        </p:nvSpPr>
        <p:spPr>
          <a:noFill/>
          <a:ln/>
        </p:spPr>
        <p:txBody>
          <a:bodyPr/>
          <a:lstStyle/>
          <a:p>
            <a:r>
              <a:rPr lang="en-US" dirty="0"/>
              <a:t>Carbohydrates</a:t>
            </a:r>
          </a:p>
        </p:txBody>
      </p:sp>
      <p:sp>
        <p:nvSpPr>
          <p:cNvPr id="1176579" name="Rectangle 3"/>
          <p:cNvSpPr>
            <a:spLocks noGrp="1" noChangeArrowheads="1"/>
          </p:cNvSpPr>
          <p:nvPr>
            <p:ph type="body" idx="1"/>
          </p:nvPr>
        </p:nvSpPr>
        <p:spPr/>
        <p:txBody>
          <a:bodyPr/>
          <a:lstStyle/>
          <a:p>
            <a:r>
              <a:rPr lang="en-US" dirty="0" smtClean="0"/>
              <a:t>Function:</a:t>
            </a:r>
          </a:p>
          <a:p>
            <a:pPr lvl="1"/>
            <a:r>
              <a:rPr lang="en-US" dirty="0" smtClean="0"/>
              <a:t>Supply energy that cells require</a:t>
            </a:r>
            <a:endParaRPr lang="en-US" sz="1200" dirty="0" smtClean="0"/>
          </a:p>
          <a:p>
            <a:pPr lvl="1"/>
            <a:r>
              <a:rPr lang="en-US" dirty="0" smtClean="0"/>
              <a:t>Supply materials to build certain cell structures</a:t>
            </a:r>
            <a:endParaRPr lang="en-US" sz="1200" dirty="0" smtClean="0"/>
          </a:p>
          <a:p>
            <a:pPr lvl="1"/>
            <a:r>
              <a:rPr lang="en-US" dirty="0" smtClean="0"/>
              <a:t>Stored as reserve energy supplies</a:t>
            </a:r>
            <a:endParaRPr lang="en-US" sz="1200" dirty="0"/>
          </a:p>
        </p:txBody>
      </p:sp>
      <p:pic>
        <p:nvPicPr>
          <p:cNvPr id="6" name="Picture 5"/>
          <p:cNvPicPr>
            <a:picLocks noChangeAspect="1"/>
          </p:cNvPicPr>
          <p:nvPr/>
        </p:nvPicPr>
        <p:blipFill>
          <a:blip r:embed="rId3"/>
          <a:stretch>
            <a:fillRect/>
          </a:stretch>
        </p:blipFill>
        <p:spPr>
          <a:xfrm>
            <a:off x="1060898" y="3687763"/>
            <a:ext cx="3327400" cy="2438400"/>
          </a:xfrm>
          <a:prstGeom prst="rect">
            <a:avLst/>
          </a:prstGeom>
        </p:spPr>
      </p:pic>
      <p:pic>
        <p:nvPicPr>
          <p:cNvPr id="8" name="Picture 7"/>
          <p:cNvPicPr>
            <a:picLocks noChangeAspect="1"/>
          </p:cNvPicPr>
          <p:nvPr/>
        </p:nvPicPr>
        <p:blipFill>
          <a:blip r:embed="rId4"/>
          <a:stretch>
            <a:fillRect/>
          </a:stretch>
        </p:blipFill>
        <p:spPr>
          <a:xfrm>
            <a:off x="4814790" y="3865563"/>
            <a:ext cx="3594100" cy="2260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2724" name="Rectangle 4"/>
          <p:cNvSpPr>
            <a:spLocks noGrp="1" noChangeArrowheads="1"/>
          </p:cNvSpPr>
          <p:nvPr>
            <p:ph type="title"/>
          </p:nvPr>
        </p:nvSpPr>
        <p:spPr/>
        <p:txBody>
          <a:bodyPr/>
          <a:lstStyle/>
          <a:p>
            <a:r>
              <a:rPr lang="en-US"/>
              <a:t>Carbohydrates</a:t>
            </a:r>
          </a:p>
        </p:txBody>
      </p:sp>
      <p:sp>
        <p:nvSpPr>
          <p:cNvPr id="1182725" name="Rectangle 5"/>
          <p:cNvSpPr>
            <a:spLocks noGrp="1" noChangeArrowheads="1"/>
          </p:cNvSpPr>
          <p:nvPr>
            <p:ph type="body" idx="1"/>
          </p:nvPr>
        </p:nvSpPr>
        <p:spPr>
          <a:xfrm>
            <a:off x="1491607" y="1253853"/>
            <a:ext cx="8229600" cy="4525963"/>
          </a:xfrm>
        </p:spPr>
        <p:txBody>
          <a:bodyPr>
            <a:normAutofit/>
          </a:bodyPr>
          <a:lstStyle/>
          <a:p>
            <a:r>
              <a:rPr lang="en-US" sz="3000" b="1" dirty="0" smtClean="0"/>
              <a:t>Monomer: </a:t>
            </a:r>
            <a:r>
              <a:rPr lang="en-US" sz="3000" b="1" dirty="0" err="1" smtClean="0"/>
              <a:t>monosaccharides</a:t>
            </a:r>
            <a:r>
              <a:rPr lang="en-US" sz="3000" b="1" dirty="0" smtClean="0"/>
              <a:t> (simple sugars)</a:t>
            </a:r>
            <a:endParaRPr lang="en-US" sz="3000" dirty="0" smtClean="0"/>
          </a:p>
          <a:p>
            <a:pPr lvl="1"/>
            <a:r>
              <a:rPr lang="en-US" dirty="0" smtClean="0"/>
              <a:t>i.e. glucose</a:t>
            </a:r>
            <a:r>
              <a:rPr lang="en-US" dirty="0"/>
              <a:t>,</a:t>
            </a:r>
            <a:r>
              <a:rPr lang="en-US" dirty="0" smtClean="0"/>
              <a:t> fructose </a:t>
            </a:r>
          </a:p>
          <a:p>
            <a:r>
              <a:rPr lang="en-US" b="1" dirty="0" smtClean="0"/>
              <a:t>Disaccharides</a:t>
            </a:r>
            <a:r>
              <a:rPr lang="en-US" dirty="0" smtClean="0"/>
              <a:t>: </a:t>
            </a:r>
          </a:p>
          <a:p>
            <a:pPr>
              <a:buNone/>
            </a:pPr>
            <a:r>
              <a:rPr lang="en-US" dirty="0" smtClean="0"/>
              <a:t>	2 </a:t>
            </a:r>
            <a:r>
              <a:rPr lang="en-US" dirty="0" err="1" smtClean="0"/>
              <a:t>monosaccharides</a:t>
            </a:r>
            <a:endParaRPr lang="en-US" sz="1600" dirty="0" smtClean="0"/>
          </a:p>
          <a:p>
            <a:pPr lvl="1"/>
            <a:r>
              <a:rPr lang="en-US" dirty="0" smtClean="0"/>
              <a:t>i.e. sucrose and lactose</a:t>
            </a:r>
          </a:p>
          <a:p>
            <a:pPr lvl="1"/>
            <a:endParaRPr lang="en-US" sz="1200" dirty="0" smtClean="0"/>
          </a:p>
          <a:p>
            <a:r>
              <a:rPr lang="en-US" sz="3000" b="1" dirty="0" smtClean="0"/>
              <a:t>Polysaccharides</a:t>
            </a:r>
            <a:r>
              <a:rPr lang="en-US" sz="3000" dirty="0" smtClean="0"/>
              <a:t>: 3 or more </a:t>
            </a:r>
            <a:r>
              <a:rPr lang="en-US" sz="3000" dirty="0" err="1" smtClean="0"/>
              <a:t>monosaccharides</a:t>
            </a:r>
            <a:endParaRPr lang="en-US" sz="3000" dirty="0" smtClean="0"/>
          </a:p>
          <a:p>
            <a:pPr lvl="2"/>
            <a:endParaRPr lang="en-US" dirty="0" smtClean="0"/>
          </a:p>
        </p:txBody>
      </p:sp>
      <p:pic>
        <p:nvPicPr>
          <p:cNvPr id="6" name="Picture 5"/>
          <p:cNvPicPr>
            <a:picLocks noChangeAspect="1"/>
          </p:cNvPicPr>
          <p:nvPr/>
        </p:nvPicPr>
        <p:blipFill>
          <a:blip r:embed="rId3"/>
          <a:srcRect r="56591"/>
          <a:stretch>
            <a:fillRect/>
          </a:stretch>
        </p:blipFill>
        <p:spPr>
          <a:xfrm>
            <a:off x="75342" y="1253853"/>
            <a:ext cx="1416265" cy="1841500"/>
          </a:xfrm>
          <a:prstGeom prst="rect">
            <a:avLst/>
          </a:prstGeom>
        </p:spPr>
      </p:pic>
      <p:pic>
        <p:nvPicPr>
          <p:cNvPr id="7" name="Picture 6"/>
          <p:cNvPicPr>
            <a:picLocks noChangeAspect="1"/>
          </p:cNvPicPr>
          <p:nvPr/>
        </p:nvPicPr>
        <p:blipFill>
          <a:blip r:embed="rId4"/>
          <a:stretch>
            <a:fillRect/>
          </a:stretch>
        </p:blipFill>
        <p:spPr>
          <a:xfrm>
            <a:off x="5918200" y="2014194"/>
            <a:ext cx="3225800" cy="1828800"/>
          </a:xfrm>
          <a:prstGeom prst="rect">
            <a:avLst/>
          </a:prstGeom>
        </p:spPr>
      </p:pic>
      <p:pic>
        <p:nvPicPr>
          <p:cNvPr id="8" name="Picture 7"/>
          <p:cNvPicPr>
            <a:picLocks noChangeAspect="1"/>
          </p:cNvPicPr>
          <p:nvPr/>
        </p:nvPicPr>
        <p:blipFill>
          <a:blip r:embed="rId5"/>
          <a:stretch>
            <a:fillRect/>
          </a:stretch>
        </p:blipFill>
        <p:spPr>
          <a:xfrm>
            <a:off x="2565400" y="4868289"/>
            <a:ext cx="3352800" cy="17907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272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8272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8272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8272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8272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8272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272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t>Copyright Pearson Prentice Hall</a:t>
            </a:r>
          </a:p>
        </p:txBody>
      </p:sp>
      <p:sp>
        <p:nvSpPr>
          <p:cNvPr id="1180674" name="Rectangle 2"/>
          <p:cNvSpPr>
            <a:spLocks noGrp="1" noChangeArrowheads="1"/>
          </p:cNvSpPr>
          <p:nvPr>
            <p:ph type="title"/>
          </p:nvPr>
        </p:nvSpPr>
        <p:spPr>
          <a:noFill/>
          <a:ln/>
        </p:spPr>
        <p:txBody>
          <a:bodyPr/>
          <a:lstStyle/>
          <a:p>
            <a:r>
              <a:rPr lang="en-US"/>
              <a:t>Carbohydrates</a:t>
            </a:r>
          </a:p>
        </p:txBody>
      </p:sp>
      <p:sp>
        <p:nvSpPr>
          <p:cNvPr id="1180675" name="Rectangle 3"/>
          <p:cNvSpPr>
            <a:spLocks noGrp="1" noChangeArrowheads="1"/>
          </p:cNvSpPr>
          <p:nvPr>
            <p:ph type="body" idx="1"/>
          </p:nvPr>
        </p:nvSpPr>
        <p:spPr/>
        <p:txBody>
          <a:bodyPr/>
          <a:lstStyle/>
          <a:p>
            <a:pPr lvl="1"/>
            <a:r>
              <a:rPr lang="en-US"/>
              <a:t>Starches and sugars are examples of carbohydrates that are used by living things as a source of energy.</a:t>
            </a:r>
          </a:p>
        </p:txBody>
      </p:sp>
      <p:pic>
        <p:nvPicPr>
          <p:cNvPr id="1180676" name="Picture 4" descr="sb4865f1"/>
          <p:cNvPicPr>
            <a:picLocks noChangeAspect="1" noChangeArrowheads="1"/>
          </p:cNvPicPr>
          <p:nvPr/>
        </p:nvPicPr>
        <p:blipFill>
          <a:blip r:embed="rId3"/>
          <a:srcRect/>
          <a:stretch>
            <a:fillRect/>
          </a:stretch>
        </p:blipFill>
        <p:spPr bwMode="auto">
          <a:xfrm>
            <a:off x="2310922" y="3024187"/>
            <a:ext cx="5221287" cy="3787775"/>
          </a:xfrm>
          <a:prstGeom prst="rect">
            <a:avLst/>
          </a:prstGeom>
          <a:noFill/>
        </p:spPr>
      </p:pic>
      <p:sp>
        <p:nvSpPr>
          <p:cNvPr id="1180679" name="Text Box 7"/>
          <p:cNvSpPr txBox="1">
            <a:spLocks noChangeArrowheads="1"/>
          </p:cNvSpPr>
          <p:nvPr/>
        </p:nvSpPr>
        <p:spPr bwMode="auto">
          <a:xfrm>
            <a:off x="5824538" y="4918075"/>
            <a:ext cx="1206500" cy="366713"/>
          </a:xfrm>
          <a:prstGeom prst="rect">
            <a:avLst/>
          </a:prstGeom>
          <a:solidFill>
            <a:schemeClr val="bg1"/>
          </a:solidFill>
          <a:ln w="9525">
            <a:noFill/>
            <a:miter lim="800000"/>
            <a:headEnd/>
            <a:tailEnd/>
          </a:ln>
          <a:effectLst/>
        </p:spPr>
        <p:txBody>
          <a:bodyPr>
            <a:prstTxWarp prst="textNoShape">
              <a:avLst/>
            </a:prstTxWarp>
            <a:spAutoFit/>
          </a:bodyPr>
          <a:lstStyle/>
          <a:p>
            <a:pPr>
              <a:spcBef>
                <a:spcPct val="50000"/>
              </a:spcBef>
            </a:pPr>
            <a:r>
              <a:rPr lang="en-US" sz="1800">
                <a:solidFill>
                  <a:schemeClr val="tx1"/>
                </a:solidFill>
                <a:effectLst/>
              </a:rPr>
              <a:t>Glucose</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and their function</a:t>
            </a:r>
            <a:endParaRPr lang="en-US" dirty="0"/>
          </a:p>
        </p:txBody>
      </p:sp>
      <p:sp>
        <p:nvSpPr>
          <p:cNvPr id="3" name="Content Placeholder 2"/>
          <p:cNvSpPr>
            <a:spLocks noGrp="1"/>
          </p:cNvSpPr>
          <p:nvPr>
            <p:ph idx="1"/>
          </p:nvPr>
        </p:nvSpPr>
        <p:spPr/>
        <p:txBody>
          <a:bodyPr/>
          <a:lstStyle/>
          <a:p>
            <a:pPr>
              <a:buNone/>
            </a:pPr>
            <a:r>
              <a:rPr lang="en-US" b="1" dirty="0" smtClean="0"/>
              <a:t>Sugar</a:t>
            </a:r>
            <a:r>
              <a:rPr lang="en-US" dirty="0" smtClean="0"/>
              <a:t>: simple carb; short-term energy storage</a:t>
            </a:r>
          </a:p>
          <a:p>
            <a:pPr>
              <a:buNone/>
            </a:pPr>
            <a:r>
              <a:rPr lang="en-US" b="1" dirty="0" smtClean="0"/>
              <a:t>Starch</a:t>
            </a:r>
            <a:r>
              <a:rPr lang="en-US" dirty="0" smtClean="0"/>
              <a:t>: human complex carb; medium-term energy storage </a:t>
            </a:r>
          </a:p>
          <a:p>
            <a:pPr>
              <a:buNone/>
            </a:pPr>
            <a:r>
              <a:rPr lang="en-US" b="1" dirty="0" smtClean="0"/>
              <a:t>Glycogen</a:t>
            </a:r>
            <a:r>
              <a:rPr lang="en-US" dirty="0" smtClean="0"/>
              <a:t>: Animal complex carb; medium-term energy storage</a:t>
            </a:r>
          </a:p>
          <a:p>
            <a:pPr>
              <a:buNone/>
            </a:pPr>
            <a:r>
              <a:rPr lang="en-US" b="1" dirty="0" smtClean="0"/>
              <a:t>Cellulose</a:t>
            </a:r>
            <a:r>
              <a:rPr lang="en-US" dirty="0" smtClean="0"/>
              <a:t>: Plants complex </a:t>
            </a:r>
            <a:r>
              <a:rPr lang="en-US" dirty="0" err="1" smtClean="0"/>
              <a:t>carb</a:t>
            </a:r>
            <a:r>
              <a:rPr lang="en-US" dirty="0" smtClean="0"/>
              <a:t>; structural support (cell wall)</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61" name="Rectangle 9"/>
          <p:cNvSpPr>
            <a:spLocks noGrp="1" noChangeArrowheads="1"/>
          </p:cNvSpPr>
          <p:nvPr>
            <p:ph type="title"/>
          </p:nvPr>
        </p:nvSpPr>
        <p:spPr/>
        <p:txBody>
          <a:bodyPr/>
          <a:lstStyle/>
          <a:p>
            <a:r>
              <a:rPr lang="en-US" dirty="0"/>
              <a:t>Lipids</a:t>
            </a:r>
          </a:p>
        </p:txBody>
      </p:sp>
      <p:sp>
        <p:nvSpPr>
          <p:cNvPr id="151562" name="Rectangle 10"/>
          <p:cNvSpPr>
            <a:spLocks noGrp="1" noChangeArrowheads="1"/>
          </p:cNvSpPr>
          <p:nvPr>
            <p:ph type="body" idx="1"/>
          </p:nvPr>
        </p:nvSpPr>
        <p:spPr>
          <a:noFill/>
        </p:spPr>
        <p:txBody>
          <a:bodyPr/>
          <a:lstStyle/>
          <a:p>
            <a:pPr>
              <a:buNone/>
            </a:pPr>
            <a:r>
              <a:rPr lang="en-US" b="1" dirty="0" smtClean="0"/>
              <a:t>Lipids</a:t>
            </a:r>
            <a:r>
              <a:rPr lang="en-US" dirty="0" smtClean="0"/>
              <a:t>: compounds made up of mostly carbon and hydrogen, but do have a little oxygen</a:t>
            </a:r>
          </a:p>
          <a:p>
            <a:pPr lvl="2"/>
            <a:r>
              <a:rPr lang="en-US" dirty="0" smtClean="0"/>
              <a:t>generally </a:t>
            </a:r>
            <a:r>
              <a:rPr lang="en-US" dirty="0"/>
              <a:t>not soluble in water</a:t>
            </a:r>
            <a:r>
              <a:rPr lang="en-US" dirty="0" smtClean="0"/>
              <a:t>.</a:t>
            </a:r>
          </a:p>
          <a:p>
            <a:pPr>
              <a:buNone/>
            </a:pPr>
            <a:r>
              <a:rPr lang="en-US" dirty="0" smtClean="0"/>
              <a:t>Common categories of lipids are:</a:t>
            </a:r>
          </a:p>
          <a:p>
            <a:pPr lvl="1"/>
            <a:r>
              <a:rPr lang="en-US" dirty="0" smtClean="0"/>
              <a:t>fats</a:t>
            </a:r>
          </a:p>
          <a:p>
            <a:pPr lvl="1"/>
            <a:r>
              <a:rPr lang="en-US" dirty="0" smtClean="0"/>
              <a:t>oils </a:t>
            </a:r>
          </a:p>
          <a:p>
            <a:pPr lvl="1"/>
            <a:r>
              <a:rPr lang="en-US" dirty="0" smtClean="0"/>
              <a:t>waxes</a:t>
            </a:r>
          </a:p>
          <a:p>
            <a:pPr lvl="1"/>
            <a:r>
              <a:rPr lang="en-US" dirty="0" smtClean="0"/>
              <a:t>steroids</a:t>
            </a:r>
          </a:p>
          <a:p>
            <a:pPr lvl="4"/>
            <a:endParaRPr lang="en-US" dirty="0" smtClean="0"/>
          </a:p>
        </p:txBody>
      </p:sp>
      <p:pic>
        <p:nvPicPr>
          <p:cNvPr id="6" name="Picture 5"/>
          <p:cNvPicPr>
            <a:picLocks noChangeAspect="1"/>
          </p:cNvPicPr>
          <p:nvPr/>
        </p:nvPicPr>
        <p:blipFill>
          <a:blip r:embed="rId3"/>
          <a:stretch>
            <a:fillRect/>
          </a:stretch>
        </p:blipFill>
        <p:spPr>
          <a:xfrm>
            <a:off x="6640866" y="3611112"/>
            <a:ext cx="1644625" cy="1654532"/>
          </a:xfrm>
          <a:prstGeom prst="rect">
            <a:avLst/>
          </a:prstGeom>
        </p:spPr>
      </p:pic>
      <p:pic>
        <p:nvPicPr>
          <p:cNvPr id="7" name="Picture 6"/>
          <p:cNvPicPr>
            <a:picLocks noChangeAspect="1"/>
          </p:cNvPicPr>
          <p:nvPr/>
        </p:nvPicPr>
        <p:blipFill>
          <a:blip r:embed="rId4"/>
          <a:stretch>
            <a:fillRect/>
          </a:stretch>
        </p:blipFill>
        <p:spPr>
          <a:xfrm>
            <a:off x="4100797" y="4655473"/>
            <a:ext cx="1726565" cy="131675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146" name="Rectangle 2"/>
          <p:cNvSpPr>
            <a:spLocks noGrp="1" noChangeArrowheads="1"/>
          </p:cNvSpPr>
          <p:nvPr>
            <p:ph type="title"/>
          </p:nvPr>
        </p:nvSpPr>
        <p:spPr/>
        <p:txBody>
          <a:bodyPr/>
          <a:lstStyle/>
          <a:p>
            <a:r>
              <a:rPr lang="en-US"/>
              <a:t>Atoms</a:t>
            </a:r>
          </a:p>
        </p:txBody>
      </p:sp>
      <p:sp>
        <p:nvSpPr>
          <p:cNvPr id="1158147" name="Rectangle 3"/>
          <p:cNvSpPr>
            <a:spLocks noGrp="1" noChangeArrowheads="1"/>
          </p:cNvSpPr>
          <p:nvPr>
            <p:ph type="body" idx="1"/>
          </p:nvPr>
        </p:nvSpPr>
        <p:spPr>
          <a:xfrm>
            <a:off x="0" y="1417638"/>
            <a:ext cx="8229600" cy="4525963"/>
          </a:xfrm>
        </p:spPr>
        <p:txBody>
          <a:bodyPr/>
          <a:lstStyle/>
          <a:p>
            <a:r>
              <a:rPr lang="en-US" dirty="0"/>
              <a:t>Atoms</a:t>
            </a:r>
          </a:p>
          <a:p>
            <a:pPr lvl="1"/>
            <a:r>
              <a:rPr lang="en-US" dirty="0"/>
              <a:t>The study of chemistry </a:t>
            </a:r>
            <a:r>
              <a:rPr lang="en-US" dirty="0" smtClean="0"/>
              <a:t>begins</a:t>
            </a:r>
          </a:p>
          <a:p>
            <a:pPr lvl="1">
              <a:buNone/>
            </a:pPr>
            <a:r>
              <a:rPr lang="en-US" dirty="0" smtClean="0"/>
              <a:t>with </a:t>
            </a:r>
            <a:r>
              <a:rPr lang="en-US" dirty="0"/>
              <a:t>the basic unit of matter, the</a:t>
            </a:r>
            <a:r>
              <a:rPr lang="en-US" dirty="0" smtClean="0"/>
              <a:t> </a:t>
            </a:r>
          </a:p>
          <a:p>
            <a:pPr lvl="1">
              <a:buNone/>
            </a:pPr>
            <a:r>
              <a:rPr lang="en-US" b="1" dirty="0" smtClean="0"/>
              <a:t>atom</a:t>
            </a:r>
            <a:r>
              <a:rPr lang="en-US" dirty="0" smtClean="0"/>
              <a:t>.</a:t>
            </a:r>
          </a:p>
          <a:p>
            <a:pPr lvl="1"/>
            <a:r>
              <a:rPr lang="en-US" dirty="0" smtClean="0"/>
              <a:t>The subatomic particles that </a:t>
            </a:r>
          </a:p>
          <a:p>
            <a:pPr lvl="1">
              <a:buNone/>
            </a:pPr>
            <a:r>
              <a:rPr lang="en-US" dirty="0" smtClean="0"/>
              <a:t>make up atoms are</a:t>
            </a:r>
          </a:p>
          <a:p>
            <a:pPr lvl="2"/>
            <a:r>
              <a:rPr lang="en-US" b="1" dirty="0" smtClean="0"/>
              <a:t>Protons (+)</a:t>
            </a:r>
          </a:p>
          <a:p>
            <a:pPr lvl="2"/>
            <a:r>
              <a:rPr lang="en-US" b="1" dirty="0" smtClean="0"/>
              <a:t>Neutrons (0)</a:t>
            </a:r>
          </a:p>
          <a:p>
            <a:pPr lvl="2"/>
            <a:r>
              <a:rPr lang="en-US" b="1" dirty="0" smtClean="0"/>
              <a:t>Electrons (-)</a:t>
            </a:r>
          </a:p>
          <a:p>
            <a:pPr lvl="2"/>
            <a:endParaRPr lang="en-US" dirty="0"/>
          </a:p>
        </p:txBody>
      </p:sp>
      <p:pic>
        <p:nvPicPr>
          <p:cNvPr id="4" name="Picture 4" descr="sb4850f1"/>
          <p:cNvPicPr>
            <a:picLocks noChangeAspect="1" noChangeArrowheads="1"/>
          </p:cNvPicPr>
          <p:nvPr/>
        </p:nvPicPr>
        <p:blipFill>
          <a:blip r:embed="rId3"/>
          <a:srcRect/>
          <a:stretch>
            <a:fillRect/>
          </a:stretch>
        </p:blipFill>
        <p:spPr bwMode="auto">
          <a:xfrm>
            <a:off x="5437188" y="617538"/>
            <a:ext cx="3706812" cy="55467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962" name="Rectangle 2"/>
          <p:cNvSpPr>
            <a:spLocks noGrp="1" noChangeArrowheads="1"/>
          </p:cNvSpPr>
          <p:nvPr>
            <p:ph type="title"/>
          </p:nvPr>
        </p:nvSpPr>
        <p:spPr>
          <a:noFill/>
          <a:ln/>
        </p:spPr>
        <p:txBody>
          <a:bodyPr/>
          <a:lstStyle/>
          <a:p>
            <a:r>
              <a:rPr lang="en-US"/>
              <a:t>Lipids</a:t>
            </a:r>
          </a:p>
        </p:txBody>
      </p:sp>
      <p:sp>
        <p:nvSpPr>
          <p:cNvPr id="1192963" name="Rectangle 3"/>
          <p:cNvSpPr>
            <a:spLocks noGrp="1" noChangeArrowheads="1"/>
          </p:cNvSpPr>
          <p:nvPr>
            <p:ph type="body" idx="1"/>
          </p:nvPr>
        </p:nvSpPr>
        <p:spPr/>
        <p:txBody>
          <a:bodyPr/>
          <a:lstStyle/>
          <a:p>
            <a:r>
              <a:rPr lang="en-US" dirty="0" smtClean="0"/>
              <a:t>Function: </a:t>
            </a:r>
          </a:p>
          <a:p>
            <a:pPr lvl="1"/>
            <a:r>
              <a:rPr lang="en-US" dirty="0" smtClean="0"/>
              <a:t>Long-term energy storage</a:t>
            </a:r>
          </a:p>
          <a:p>
            <a:pPr lvl="1"/>
            <a:r>
              <a:rPr lang="en-US" dirty="0" smtClean="0"/>
              <a:t>important </a:t>
            </a:r>
            <a:r>
              <a:rPr lang="en-US" dirty="0"/>
              <a:t>parts of biological membranes and waterproof </a:t>
            </a:r>
            <a:r>
              <a:rPr lang="en-US" dirty="0" smtClean="0"/>
              <a:t>coverings</a:t>
            </a:r>
            <a:endParaRPr lang="en-US" dirty="0"/>
          </a:p>
        </p:txBody>
      </p:sp>
      <p:pic>
        <p:nvPicPr>
          <p:cNvPr id="6" name="Picture 5"/>
          <p:cNvPicPr>
            <a:picLocks noChangeAspect="1"/>
          </p:cNvPicPr>
          <p:nvPr/>
        </p:nvPicPr>
        <p:blipFill>
          <a:blip r:embed="rId3"/>
          <a:stretch>
            <a:fillRect/>
          </a:stretch>
        </p:blipFill>
        <p:spPr>
          <a:xfrm>
            <a:off x="2287442" y="3865563"/>
            <a:ext cx="3594100" cy="2260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062" name="Rectangle 6"/>
          <p:cNvSpPr>
            <a:spLocks noGrp="1" noChangeArrowheads="1"/>
          </p:cNvSpPr>
          <p:nvPr>
            <p:ph type="title"/>
          </p:nvPr>
        </p:nvSpPr>
        <p:spPr/>
        <p:txBody>
          <a:bodyPr/>
          <a:lstStyle/>
          <a:p>
            <a:r>
              <a:rPr lang="en-US" dirty="0" smtClean="0"/>
              <a:t>Lipids</a:t>
            </a:r>
            <a:endParaRPr lang="en-US" dirty="0"/>
          </a:p>
        </p:txBody>
      </p:sp>
      <p:sp>
        <p:nvSpPr>
          <p:cNvPr id="1197063" name="Rectangle 7"/>
          <p:cNvSpPr>
            <a:spLocks noGrp="1" noChangeArrowheads="1"/>
          </p:cNvSpPr>
          <p:nvPr>
            <p:ph type="body" idx="1"/>
          </p:nvPr>
        </p:nvSpPr>
        <p:spPr/>
        <p:txBody>
          <a:bodyPr/>
          <a:lstStyle/>
          <a:p>
            <a:pPr>
              <a:buNone/>
            </a:pPr>
            <a:r>
              <a:rPr lang="en-US" b="1" dirty="0" smtClean="0"/>
              <a:t>Monomer</a:t>
            </a:r>
            <a:r>
              <a:rPr lang="en-US" dirty="0" smtClean="0"/>
              <a:t>: Fatty acids and glycerol</a:t>
            </a:r>
            <a:endParaRPr lang="en-US" sz="1600" dirty="0" smtClean="0"/>
          </a:p>
          <a:p>
            <a:pPr>
              <a:buNone/>
            </a:pPr>
            <a:r>
              <a:rPr lang="en-US" b="1" dirty="0" smtClean="0"/>
              <a:t>Polymer</a:t>
            </a:r>
            <a:r>
              <a:rPr lang="en-US" dirty="0" smtClean="0"/>
              <a:t>: </a:t>
            </a:r>
          </a:p>
          <a:p>
            <a:pPr lvl="1"/>
            <a:r>
              <a:rPr lang="en-US" b="1" dirty="0" smtClean="0"/>
              <a:t>Triglyceride</a:t>
            </a:r>
            <a:r>
              <a:rPr lang="en-US" dirty="0" smtClean="0"/>
              <a:t>: 3 fatty acids combine with each glycerol; </a:t>
            </a:r>
          </a:p>
          <a:p>
            <a:pPr lvl="1"/>
            <a:r>
              <a:rPr lang="en-US" b="1" dirty="0" err="1" smtClean="0"/>
              <a:t>Phosopholipid</a:t>
            </a:r>
            <a:r>
              <a:rPr lang="en-US" dirty="0" smtClean="0"/>
              <a:t>: 2 fatty acids and a phosphate group combine with each glycerol</a:t>
            </a:r>
            <a:endParaRPr lang="en-US" sz="1200" dirty="0" smtClean="0"/>
          </a:p>
          <a:p>
            <a:pPr lvl="1"/>
            <a:r>
              <a:rPr lang="en-US" b="1" dirty="0" smtClean="0"/>
              <a:t>Examples: </a:t>
            </a:r>
            <a:r>
              <a:rPr lang="en-US" dirty="0" smtClean="0"/>
              <a:t> Steroids, Waxes</a:t>
            </a:r>
            <a:endParaRPr lang="en-US" sz="1200" dirty="0" smtClean="0"/>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1199106" name="Rectangle 2"/>
          <p:cNvSpPr>
            <a:spLocks noGrp="1" noChangeArrowheads="1"/>
          </p:cNvSpPr>
          <p:nvPr>
            <p:ph type="title"/>
          </p:nvPr>
        </p:nvSpPr>
        <p:spPr/>
        <p:txBody>
          <a:bodyPr>
            <a:normAutofit fontScale="90000"/>
          </a:bodyPr>
          <a:lstStyle/>
          <a:p>
            <a:r>
              <a:rPr lang="en-US" dirty="0" smtClean="0"/>
              <a:t> </a:t>
            </a:r>
            <a:br>
              <a:rPr lang="en-US" dirty="0" smtClean="0"/>
            </a:br>
            <a:r>
              <a:rPr lang="en-US" dirty="0" smtClean="0"/>
              <a:t>Two types of fatty acids:</a:t>
            </a:r>
            <a:endParaRPr lang="en-US" dirty="0"/>
          </a:p>
        </p:txBody>
      </p:sp>
      <p:sp>
        <p:nvSpPr>
          <p:cNvPr id="1199107" name="Rectangle 3"/>
          <p:cNvSpPr>
            <a:spLocks noGrp="1" noChangeArrowheads="1"/>
          </p:cNvSpPr>
          <p:nvPr>
            <p:ph type="body" idx="1"/>
          </p:nvPr>
        </p:nvSpPr>
        <p:spPr>
          <a:noFill/>
        </p:spPr>
        <p:txBody>
          <a:bodyPr/>
          <a:lstStyle/>
          <a:p>
            <a:r>
              <a:rPr lang="en-US" dirty="0" smtClean="0"/>
              <a:t>	</a:t>
            </a:r>
            <a:r>
              <a:rPr lang="en-US" b="1" dirty="0" smtClean="0"/>
              <a:t>Saturated </a:t>
            </a:r>
            <a:r>
              <a:rPr lang="en-US" dirty="0" smtClean="0"/>
              <a:t>– each C atom is bound to as many H atoms as possible </a:t>
            </a:r>
          </a:p>
          <a:p>
            <a:pPr lvl="1"/>
            <a:r>
              <a:rPr lang="en-US" dirty="0" smtClean="0"/>
              <a:t>saturated with H</a:t>
            </a:r>
          </a:p>
          <a:p>
            <a:pPr lvl="1"/>
            <a:r>
              <a:rPr lang="en-US" dirty="0" smtClean="0"/>
              <a:t>solids at room temp (</a:t>
            </a:r>
            <a:r>
              <a:rPr lang="en-US" dirty="0" err="1" smtClean="0"/>
              <a:t>ie</a:t>
            </a:r>
            <a:r>
              <a:rPr lang="en-US" dirty="0" smtClean="0"/>
              <a:t> butter)</a:t>
            </a:r>
            <a:endParaRPr lang="en-US" sz="800" dirty="0" smtClean="0"/>
          </a:p>
          <a:p>
            <a:r>
              <a:rPr lang="en-US" dirty="0" smtClean="0"/>
              <a:t>	</a:t>
            </a:r>
            <a:r>
              <a:rPr lang="en-US" b="1" dirty="0" smtClean="0"/>
              <a:t>Unsaturated</a:t>
            </a:r>
            <a:r>
              <a:rPr lang="en-US" dirty="0" smtClean="0"/>
              <a:t> –not bound to max # of H</a:t>
            </a:r>
          </a:p>
          <a:p>
            <a:pPr lvl="1"/>
            <a:r>
              <a:rPr lang="en-US" dirty="0" smtClean="0"/>
              <a:t>liquid at room temp (</a:t>
            </a:r>
            <a:r>
              <a:rPr lang="en-US" dirty="0" err="1" smtClean="0"/>
              <a:t>ie</a:t>
            </a:r>
            <a:r>
              <a:rPr lang="en-US" dirty="0" smtClean="0"/>
              <a:t> olive oil)</a:t>
            </a:r>
            <a:endParaRPr lang="en-US" sz="1200" dirty="0" smtClean="0"/>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202" name="Rectangle 2"/>
          <p:cNvSpPr>
            <a:spLocks noGrp="1" noChangeArrowheads="1"/>
          </p:cNvSpPr>
          <p:nvPr>
            <p:ph type="title"/>
          </p:nvPr>
        </p:nvSpPr>
        <p:spPr/>
        <p:txBody>
          <a:bodyPr/>
          <a:lstStyle/>
          <a:p>
            <a:r>
              <a:rPr lang="en-US"/>
              <a:t>Nucleic Acids</a:t>
            </a:r>
          </a:p>
        </p:txBody>
      </p:sp>
      <p:sp>
        <p:nvSpPr>
          <p:cNvPr id="1203203" name="Rectangle 3"/>
          <p:cNvSpPr>
            <a:spLocks noGrp="1" noChangeArrowheads="1"/>
          </p:cNvSpPr>
          <p:nvPr>
            <p:ph type="body" idx="1"/>
          </p:nvPr>
        </p:nvSpPr>
        <p:spPr/>
        <p:txBody>
          <a:bodyPr/>
          <a:lstStyle/>
          <a:p>
            <a:r>
              <a:rPr lang="en-US" b="1" dirty="0"/>
              <a:t>Nucleic </a:t>
            </a:r>
            <a:r>
              <a:rPr lang="en-US" b="1" dirty="0" smtClean="0"/>
              <a:t>Acids</a:t>
            </a:r>
            <a:r>
              <a:rPr lang="en-US" dirty="0" smtClean="0"/>
              <a:t>: macromolecules </a:t>
            </a:r>
            <a:r>
              <a:rPr lang="en-US" dirty="0"/>
              <a:t>containing hydrogen, oxygen, nitrogen, carbon, and </a:t>
            </a:r>
            <a:r>
              <a:rPr lang="en-US" dirty="0" smtClean="0"/>
              <a:t>phosphorus</a:t>
            </a:r>
            <a:endParaRPr lang="en-US" dirty="0"/>
          </a:p>
        </p:txBody>
      </p:sp>
      <p:pic>
        <p:nvPicPr>
          <p:cNvPr id="6" name="Picture 5"/>
          <p:cNvPicPr>
            <a:picLocks noChangeAspect="1"/>
          </p:cNvPicPr>
          <p:nvPr/>
        </p:nvPicPr>
        <p:blipFill>
          <a:blip r:embed="rId3"/>
          <a:stretch>
            <a:fillRect/>
          </a:stretch>
        </p:blipFill>
        <p:spPr>
          <a:xfrm>
            <a:off x="2965450" y="3429000"/>
            <a:ext cx="3213100" cy="2527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Nucleic Acid</a:t>
            </a:r>
            <a:endParaRPr lang="en-US" dirty="0"/>
          </a:p>
        </p:txBody>
      </p:sp>
      <p:sp>
        <p:nvSpPr>
          <p:cNvPr id="3" name="Content Placeholder 2"/>
          <p:cNvSpPr>
            <a:spLocks noGrp="1"/>
          </p:cNvSpPr>
          <p:nvPr>
            <p:ph idx="1"/>
          </p:nvPr>
        </p:nvSpPr>
        <p:spPr/>
        <p:txBody>
          <a:bodyPr/>
          <a:lstStyle/>
          <a:p>
            <a:r>
              <a:rPr lang="en-US" dirty="0" smtClean="0"/>
              <a:t>Function:</a:t>
            </a:r>
          </a:p>
          <a:p>
            <a:pPr lvl="1"/>
            <a:r>
              <a:rPr lang="en-US" dirty="0" smtClean="0"/>
              <a:t>Store and transmit genetic information.</a:t>
            </a:r>
          </a:p>
          <a:p>
            <a:pPr lvl="1"/>
            <a:r>
              <a:rPr lang="en-US" dirty="0" smtClean="0"/>
              <a:t>Form genes</a:t>
            </a:r>
            <a:endParaRPr lang="en-US" sz="1200" dirty="0" smtClean="0"/>
          </a:p>
          <a:p>
            <a:pPr lvl="1"/>
            <a:r>
              <a:rPr lang="en-US" dirty="0" smtClean="0"/>
              <a:t>Instructions for making proteins</a:t>
            </a:r>
            <a:endParaRPr lang="en-US" sz="1200" dirty="0" smtClean="0"/>
          </a:p>
          <a:p>
            <a:pPr lvl="2"/>
            <a:endParaRPr lang="en-US" dirty="0"/>
          </a:p>
        </p:txBody>
      </p:sp>
      <p:pic>
        <p:nvPicPr>
          <p:cNvPr id="4" name="Picture 3"/>
          <p:cNvPicPr>
            <a:picLocks noChangeAspect="1"/>
          </p:cNvPicPr>
          <p:nvPr/>
        </p:nvPicPr>
        <p:blipFill>
          <a:blip r:embed="rId2"/>
          <a:stretch>
            <a:fillRect/>
          </a:stretch>
        </p:blipFill>
        <p:spPr>
          <a:xfrm>
            <a:off x="1799933" y="3865563"/>
            <a:ext cx="3594100" cy="2260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1205250" name="Rectangle 2"/>
          <p:cNvSpPr>
            <a:spLocks noGrp="1" noChangeArrowheads="1"/>
          </p:cNvSpPr>
          <p:nvPr>
            <p:ph type="title"/>
          </p:nvPr>
        </p:nvSpPr>
        <p:spPr/>
        <p:txBody>
          <a:bodyPr/>
          <a:lstStyle/>
          <a:p>
            <a:r>
              <a:rPr lang="en-US"/>
              <a:t>Nucleic Acids</a:t>
            </a:r>
          </a:p>
        </p:txBody>
      </p:sp>
      <p:sp>
        <p:nvSpPr>
          <p:cNvPr id="1205251" name="Rectangle 3"/>
          <p:cNvSpPr>
            <a:spLocks noGrp="1" noChangeArrowheads="1"/>
          </p:cNvSpPr>
          <p:nvPr>
            <p:ph type="body" idx="1"/>
          </p:nvPr>
        </p:nvSpPr>
        <p:spPr>
          <a:noFill/>
        </p:spPr>
        <p:txBody>
          <a:bodyPr/>
          <a:lstStyle/>
          <a:p>
            <a:pPr>
              <a:spcAft>
                <a:spcPct val="0"/>
              </a:spcAft>
            </a:pPr>
            <a:r>
              <a:rPr lang="en-US" b="1" dirty="0" smtClean="0"/>
              <a:t>Monomer: </a:t>
            </a:r>
            <a:r>
              <a:rPr lang="en-US" dirty="0" smtClean="0"/>
              <a:t>nucleotide</a:t>
            </a:r>
          </a:p>
          <a:p>
            <a:pPr lvl="1">
              <a:spcAft>
                <a:spcPct val="0"/>
              </a:spcAft>
            </a:pPr>
            <a:r>
              <a:rPr lang="en-US" b="1" dirty="0" smtClean="0"/>
              <a:t>Nucleotides </a:t>
            </a:r>
            <a:r>
              <a:rPr lang="en-US" dirty="0"/>
              <a:t>consist of three parts:</a:t>
            </a:r>
          </a:p>
          <a:p>
            <a:pPr lvl="3">
              <a:spcBef>
                <a:spcPct val="50000"/>
              </a:spcBef>
              <a:spcAft>
                <a:spcPct val="0"/>
              </a:spcAft>
            </a:pPr>
            <a:r>
              <a:rPr lang="en-US" dirty="0"/>
              <a:t>a 5-carbon </a:t>
            </a:r>
            <a:r>
              <a:rPr lang="en-US" dirty="0" smtClean="0"/>
              <a:t>sugar (ribose or </a:t>
            </a:r>
            <a:r>
              <a:rPr lang="en-US" dirty="0" err="1" smtClean="0"/>
              <a:t>deoxyribose</a:t>
            </a:r>
            <a:r>
              <a:rPr lang="en-US" dirty="0" smtClean="0"/>
              <a:t>)</a:t>
            </a:r>
          </a:p>
          <a:p>
            <a:pPr lvl="3">
              <a:spcBef>
                <a:spcPct val="50000"/>
              </a:spcBef>
              <a:spcAft>
                <a:spcPct val="0"/>
              </a:spcAft>
            </a:pPr>
            <a:r>
              <a:rPr lang="en-US" dirty="0"/>
              <a:t>a phosphate group</a:t>
            </a:r>
          </a:p>
          <a:p>
            <a:pPr lvl="3">
              <a:spcBef>
                <a:spcPct val="50000"/>
              </a:spcBef>
              <a:spcAft>
                <a:spcPct val="0"/>
              </a:spcAft>
            </a:pPr>
            <a:r>
              <a:rPr lang="en-US" dirty="0"/>
              <a:t>a nitrogenous base</a:t>
            </a:r>
            <a:endParaRPr lang="en-US" dirty="0" smtClean="0"/>
          </a:p>
          <a:p>
            <a:pPr>
              <a:spcBef>
                <a:spcPct val="50000"/>
              </a:spcBef>
              <a:spcAft>
                <a:spcPct val="0"/>
              </a:spcAft>
            </a:pPr>
            <a:r>
              <a:rPr lang="en-US" b="1" dirty="0" smtClean="0"/>
              <a:t>Polymer</a:t>
            </a:r>
            <a:r>
              <a:rPr lang="en-US" dirty="0" smtClean="0"/>
              <a:t>: </a:t>
            </a:r>
            <a:r>
              <a:rPr lang="en-US" b="1" dirty="0" smtClean="0"/>
              <a:t>polynucleotide </a:t>
            </a:r>
            <a:r>
              <a:rPr lang="en-US" dirty="0"/>
              <a:t>or </a:t>
            </a:r>
            <a:r>
              <a:rPr lang="en-US" b="1" dirty="0"/>
              <a:t>nucleic </a:t>
            </a:r>
            <a:r>
              <a:rPr lang="en-US" b="1" dirty="0" smtClean="0"/>
              <a:t>acid</a:t>
            </a:r>
          </a:p>
          <a:p>
            <a:pPr lvl="1">
              <a:spcBef>
                <a:spcPct val="50000"/>
              </a:spcBef>
              <a:spcAft>
                <a:spcPct val="0"/>
              </a:spcAft>
            </a:pPr>
            <a:r>
              <a:rPr lang="en-US" dirty="0" smtClean="0"/>
              <a:t>Examples: ribonucleic acid (RNA) and deoxyribonucleic acid (DNA)</a:t>
            </a:r>
            <a:endParaRPr lang="en-US" dirty="0"/>
          </a:p>
        </p:txBody>
      </p:sp>
      <p:pic>
        <p:nvPicPr>
          <p:cNvPr id="6" name="Picture 4" descr="sb4867f1"/>
          <p:cNvPicPr>
            <a:picLocks noChangeAspect="1" noChangeArrowheads="1"/>
          </p:cNvPicPr>
          <p:nvPr/>
        </p:nvPicPr>
        <p:blipFill>
          <a:blip r:embed="rId3"/>
          <a:srcRect/>
          <a:stretch>
            <a:fillRect/>
          </a:stretch>
        </p:blipFill>
        <p:spPr bwMode="auto">
          <a:xfrm>
            <a:off x="6330811" y="2206362"/>
            <a:ext cx="2187874" cy="1951124"/>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52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525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0525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0525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052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9350" name="Rectangle 6"/>
          <p:cNvSpPr>
            <a:spLocks noGrp="1" noChangeArrowheads="1"/>
          </p:cNvSpPr>
          <p:nvPr>
            <p:ph type="title"/>
          </p:nvPr>
        </p:nvSpPr>
        <p:spPr/>
        <p:txBody>
          <a:bodyPr/>
          <a:lstStyle/>
          <a:p>
            <a:r>
              <a:rPr lang="en-US" dirty="0" smtClean="0"/>
              <a:t>DNA</a:t>
            </a:r>
            <a:endParaRPr lang="en-US" dirty="0"/>
          </a:p>
        </p:txBody>
      </p:sp>
      <p:sp>
        <p:nvSpPr>
          <p:cNvPr id="1209351" name="Rectangle 7"/>
          <p:cNvSpPr>
            <a:spLocks noGrp="1" noChangeArrowheads="1"/>
          </p:cNvSpPr>
          <p:nvPr>
            <p:ph type="body" idx="1"/>
          </p:nvPr>
        </p:nvSpPr>
        <p:spPr/>
        <p:txBody>
          <a:bodyPr/>
          <a:lstStyle/>
          <a:p>
            <a:r>
              <a:rPr lang="en-US" dirty="0" smtClean="0"/>
              <a:t>contains </a:t>
            </a:r>
            <a:r>
              <a:rPr lang="en-US" b="1" dirty="0" err="1" smtClean="0"/>
              <a:t>deoxyribose</a:t>
            </a:r>
            <a:endParaRPr lang="en-US" b="1" dirty="0" smtClean="0"/>
          </a:p>
          <a:p>
            <a:r>
              <a:rPr lang="en-US" dirty="0" smtClean="0"/>
              <a:t>coil-shaped, double helix strands </a:t>
            </a:r>
          </a:p>
          <a:p>
            <a:r>
              <a:rPr lang="en-US" dirty="0" smtClean="0"/>
              <a:t>encodes info on how an organism will grow and develop</a:t>
            </a:r>
            <a:endParaRPr lang="en-US" sz="1600" dirty="0" smtClean="0"/>
          </a:p>
          <a:p>
            <a:r>
              <a:rPr lang="en-US" dirty="0" smtClean="0"/>
              <a:t>encodes sequences of all the cell’s proteins</a:t>
            </a:r>
            <a:endParaRPr lang="en-US" sz="1600" dirty="0" smtClean="0"/>
          </a:p>
          <a:p>
            <a:pPr lvl="2"/>
            <a:endParaRPr lang="en-US" sz="2400" dirty="0"/>
          </a:p>
        </p:txBody>
      </p:sp>
      <p:pic>
        <p:nvPicPr>
          <p:cNvPr id="5" name="Picture 4"/>
          <p:cNvPicPr>
            <a:picLocks noChangeAspect="1"/>
          </p:cNvPicPr>
          <p:nvPr/>
        </p:nvPicPr>
        <p:blipFill>
          <a:blip r:embed="rId3"/>
          <a:stretch>
            <a:fillRect/>
          </a:stretch>
        </p:blipFill>
        <p:spPr>
          <a:xfrm>
            <a:off x="3821885" y="4457700"/>
            <a:ext cx="3378200" cy="2400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RNA</a:t>
            </a:r>
            <a:endParaRPr lang="en-US" dirty="0"/>
          </a:p>
        </p:txBody>
      </p:sp>
      <p:sp>
        <p:nvSpPr>
          <p:cNvPr id="3" name="Content Placeholder 2"/>
          <p:cNvSpPr>
            <a:spLocks noGrp="1"/>
          </p:cNvSpPr>
          <p:nvPr>
            <p:ph idx="1"/>
          </p:nvPr>
        </p:nvSpPr>
        <p:spPr/>
        <p:txBody>
          <a:bodyPr>
            <a:normAutofit/>
          </a:bodyPr>
          <a:lstStyle/>
          <a:p>
            <a:r>
              <a:rPr lang="en-US" dirty="0" smtClean="0"/>
              <a:t>contains ribose</a:t>
            </a:r>
          </a:p>
          <a:p>
            <a:r>
              <a:rPr lang="en-US" dirty="0" smtClean="0"/>
              <a:t>single stranded		</a:t>
            </a:r>
          </a:p>
          <a:p>
            <a:r>
              <a:rPr lang="en-US" dirty="0" smtClean="0"/>
              <a:t>involved in making working copies of genes</a:t>
            </a:r>
          </a:p>
          <a:p>
            <a:r>
              <a:rPr lang="en-US" dirty="0" smtClean="0"/>
              <a:t>carries DNA’s message from one </a:t>
            </a:r>
          </a:p>
          <a:p>
            <a:pPr>
              <a:buNone/>
            </a:pPr>
            <a:r>
              <a:rPr lang="en-US" dirty="0" smtClean="0"/>
              <a:t>part of the cell to another</a:t>
            </a:r>
          </a:p>
          <a:p>
            <a:endParaRPr lang="en-US" b="1" dirty="0"/>
          </a:p>
        </p:txBody>
      </p:sp>
      <p:pic>
        <p:nvPicPr>
          <p:cNvPr id="4" name="Picture 3"/>
          <p:cNvPicPr>
            <a:picLocks noChangeAspect="1"/>
          </p:cNvPicPr>
          <p:nvPr/>
        </p:nvPicPr>
        <p:blipFill>
          <a:blip r:embed="rId2"/>
          <a:stretch>
            <a:fillRect/>
          </a:stretch>
        </p:blipFill>
        <p:spPr>
          <a:xfrm>
            <a:off x="6019800" y="3309721"/>
            <a:ext cx="2667000" cy="304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1213442" name="Rectangle 2"/>
          <p:cNvSpPr>
            <a:spLocks noGrp="1" noChangeArrowheads="1"/>
          </p:cNvSpPr>
          <p:nvPr>
            <p:ph type="title"/>
          </p:nvPr>
        </p:nvSpPr>
        <p:spPr/>
        <p:txBody>
          <a:bodyPr/>
          <a:lstStyle/>
          <a:p>
            <a:r>
              <a:rPr lang="en-US"/>
              <a:t>Proteins</a:t>
            </a:r>
          </a:p>
        </p:txBody>
      </p:sp>
      <p:sp>
        <p:nvSpPr>
          <p:cNvPr id="1213443" name="Rectangle 3"/>
          <p:cNvSpPr>
            <a:spLocks noGrp="1" noChangeArrowheads="1"/>
          </p:cNvSpPr>
          <p:nvPr>
            <p:ph type="body" idx="1"/>
          </p:nvPr>
        </p:nvSpPr>
        <p:spPr/>
        <p:txBody>
          <a:bodyPr/>
          <a:lstStyle/>
          <a:p>
            <a:r>
              <a:rPr lang="en-US" b="1" dirty="0" smtClean="0"/>
              <a:t>Proteins</a:t>
            </a:r>
            <a:r>
              <a:rPr lang="en-US" dirty="0" smtClean="0"/>
              <a:t>: macromolecules </a:t>
            </a:r>
            <a:r>
              <a:rPr lang="en-US" dirty="0"/>
              <a:t>that contain nitrogen, carbon, hydrogen, and oxygen</a:t>
            </a:r>
            <a:r>
              <a:rPr lang="en-US" dirty="0" smtClean="0"/>
              <a:t>.</a:t>
            </a:r>
          </a:p>
          <a:p>
            <a:pPr lvl="1"/>
            <a:r>
              <a:rPr lang="en-US" dirty="0" smtClean="0"/>
              <a:t>Has amino group (NH</a:t>
            </a:r>
            <a:r>
              <a:rPr lang="en-US" baseline="-25000" dirty="0" smtClean="0"/>
              <a:t>2</a:t>
            </a:r>
            <a:r>
              <a:rPr lang="en-US" dirty="0" smtClean="0"/>
              <a:t>)</a:t>
            </a:r>
          </a:p>
          <a:p>
            <a:pPr lvl="1"/>
            <a:r>
              <a:rPr lang="en-US" dirty="0" smtClean="0"/>
              <a:t>Carboxyl group (COOH)</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Proteins</a:t>
            </a:r>
            <a:endParaRPr lang="en-US" dirty="0"/>
          </a:p>
        </p:txBody>
      </p:sp>
      <p:sp>
        <p:nvSpPr>
          <p:cNvPr id="3" name="Content Placeholder 2"/>
          <p:cNvSpPr>
            <a:spLocks noGrp="1"/>
          </p:cNvSpPr>
          <p:nvPr>
            <p:ph idx="1"/>
          </p:nvPr>
        </p:nvSpPr>
        <p:spPr/>
        <p:txBody>
          <a:bodyPr/>
          <a:lstStyle/>
          <a:p>
            <a:r>
              <a:rPr lang="en-US" dirty="0" smtClean="0"/>
              <a:t>Function</a:t>
            </a:r>
          </a:p>
          <a:p>
            <a:pPr lvl="1"/>
            <a:r>
              <a:rPr lang="en-US" dirty="0" smtClean="0"/>
              <a:t>control the rate of reactions and regulate cell processes </a:t>
            </a:r>
          </a:p>
          <a:p>
            <a:pPr lvl="1"/>
            <a:r>
              <a:rPr lang="en-US" dirty="0" smtClean="0"/>
              <a:t>used to form bones and muscles </a:t>
            </a:r>
          </a:p>
          <a:p>
            <a:pPr lvl="1"/>
            <a:r>
              <a:rPr lang="en-US" dirty="0" smtClean="0"/>
              <a:t>transport substances into or out of cells or help to fight disease</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146" name="Rectangle 2"/>
          <p:cNvSpPr>
            <a:spLocks noGrp="1" noChangeArrowheads="1"/>
          </p:cNvSpPr>
          <p:nvPr>
            <p:ph type="title"/>
          </p:nvPr>
        </p:nvSpPr>
        <p:spPr/>
        <p:txBody>
          <a:bodyPr/>
          <a:lstStyle/>
          <a:p>
            <a:r>
              <a:rPr lang="en-US"/>
              <a:t>Atoms</a:t>
            </a:r>
          </a:p>
        </p:txBody>
      </p:sp>
      <p:sp>
        <p:nvSpPr>
          <p:cNvPr id="1158147" name="Rectangle 3"/>
          <p:cNvSpPr>
            <a:spLocks noGrp="1" noChangeArrowheads="1"/>
          </p:cNvSpPr>
          <p:nvPr>
            <p:ph type="body" idx="1"/>
          </p:nvPr>
        </p:nvSpPr>
        <p:spPr>
          <a:xfrm>
            <a:off x="0" y="1417638"/>
            <a:ext cx="5437188" cy="4525963"/>
          </a:xfrm>
        </p:spPr>
        <p:txBody>
          <a:bodyPr/>
          <a:lstStyle/>
          <a:p>
            <a:r>
              <a:rPr lang="en-US" dirty="0"/>
              <a:t>Atoms</a:t>
            </a:r>
          </a:p>
          <a:p>
            <a:pPr marL="457200" lvl="1" indent="0">
              <a:buNone/>
            </a:pPr>
            <a:r>
              <a:rPr lang="en-US" dirty="0"/>
              <a:t>Atoms always have a neutral charge. </a:t>
            </a:r>
            <a:endParaRPr lang="en-US" dirty="0" smtClean="0"/>
          </a:p>
          <a:p>
            <a:pPr marL="457200" lvl="1" indent="0">
              <a:buNone/>
            </a:pPr>
            <a:r>
              <a:rPr lang="en-US" dirty="0" smtClean="0"/>
              <a:t>How </a:t>
            </a:r>
            <a:r>
              <a:rPr lang="en-US" dirty="0"/>
              <a:t>can that be? </a:t>
            </a:r>
            <a:endParaRPr lang="en-US" dirty="0" smtClean="0"/>
          </a:p>
          <a:p>
            <a:pPr marL="457200" lvl="1" indent="0">
              <a:buNone/>
            </a:pPr>
            <a:r>
              <a:rPr lang="en-US" dirty="0"/>
              <a:t>They have the same number of </a:t>
            </a:r>
            <a:r>
              <a:rPr lang="en-US" dirty="0" smtClean="0"/>
              <a:t>protons (+) </a:t>
            </a:r>
            <a:r>
              <a:rPr lang="en-US" dirty="0"/>
              <a:t>as </a:t>
            </a:r>
            <a:r>
              <a:rPr lang="en-US" dirty="0" smtClean="0"/>
              <a:t>electrons (-), the </a:t>
            </a:r>
            <a:r>
              <a:rPr lang="en-US" dirty="0"/>
              <a:t>charges cancel.</a:t>
            </a:r>
          </a:p>
          <a:p>
            <a:pPr marL="457200" lvl="1" indent="0">
              <a:buNone/>
            </a:pPr>
            <a:endParaRPr lang="en-US" dirty="0"/>
          </a:p>
        </p:txBody>
      </p:sp>
      <p:pic>
        <p:nvPicPr>
          <p:cNvPr id="4" name="Picture 4" descr="sb4850f1"/>
          <p:cNvPicPr>
            <a:picLocks noChangeAspect="1" noChangeArrowheads="1"/>
          </p:cNvPicPr>
          <p:nvPr/>
        </p:nvPicPr>
        <p:blipFill>
          <a:blip r:embed="rId3"/>
          <a:srcRect/>
          <a:stretch>
            <a:fillRect/>
          </a:stretch>
        </p:blipFill>
        <p:spPr bwMode="auto">
          <a:xfrm>
            <a:off x="5437188" y="617538"/>
            <a:ext cx="3706812" cy="5546725"/>
          </a:xfrm>
          <a:prstGeom prst="rect">
            <a:avLst/>
          </a:prstGeom>
          <a:noFill/>
        </p:spPr>
      </p:pic>
    </p:spTree>
    <p:extLst>
      <p:ext uri="{BB962C8B-B14F-4D97-AF65-F5344CB8AC3E}">
        <p14:creationId xmlns:p14="http://schemas.microsoft.com/office/powerpoint/2010/main" val="7534592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58147">
                                            <p:txEl>
                                              <p:pRg st="0" end="0"/>
                                            </p:txEl>
                                          </p:spTgt>
                                        </p:tgtEl>
                                        <p:attrNameLst>
                                          <p:attrName>style.visibility</p:attrName>
                                        </p:attrNameLst>
                                      </p:cBhvr>
                                      <p:to>
                                        <p:strVal val="visible"/>
                                      </p:to>
                                    </p:set>
                                    <p:animEffect transition="in" filter="dissolve">
                                      <p:cBhvr>
                                        <p:cTn id="7" dur="500"/>
                                        <p:tgtEl>
                                          <p:spTgt spid="115814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58147">
                                            <p:txEl>
                                              <p:pRg st="1" end="1"/>
                                            </p:txEl>
                                          </p:spTgt>
                                        </p:tgtEl>
                                        <p:attrNameLst>
                                          <p:attrName>style.visibility</p:attrName>
                                        </p:attrNameLst>
                                      </p:cBhvr>
                                      <p:to>
                                        <p:strVal val="visible"/>
                                      </p:to>
                                    </p:set>
                                    <p:animEffect transition="in" filter="dissolve">
                                      <p:cBhvr>
                                        <p:cTn id="10" dur="500"/>
                                        <p:tgtEl>
                                          <p:spTgt spid="115814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58147">
                                            <p:txEl>
                                              <p:pRg st="2" end="2"/>
                                            </p:txEl>
                                          </p:spTgt>
                                        </p:tgtEl>
                                        <p:attrNameLst>
                                          <p:attrName>style.visibility</p:attrName>
                                        </p:attrNameLst>
                                      </p:cBhvr>
                                      <p:to>
                                        <p:strVal val="visible"/>
                                      </p:to>
                                    </p:set>
                                    <p:animEffect transition="in" filter="dissolve">
                                      <p:cBhvr>
                                        <p:cTn id="13" dur="500"/>
                                        <p:tgtEl>
                                          <p:spTgt spid="115814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158147">
                                            <p:txEl>
                                              <p:pRg st="3" end="3"/>
                                            </p:txEl>
                                          </p:spTgt>
                                        </p:tgtEl>
                                        <p:attrNameLst>
                                          <p:attrName>style.visibility</p:attrName>
                                        </p:attrNameLst>
                                      </p:cBhvr>
                                      <p:to>
                                        <p:strVal val="visible"/>
                                      </p:to>
                                    </p:set>
                                    <p:animEffect transition="in" filter="dissolve">
                                      <p:cBhvr>
                                        <p:cTn id="18" dur="500"/>
                                        <p:tgtEl>
                                          <p:spTgt spid="1158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814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Proteins</a:t>
            </a:r>
            <a:endParaRPr lang="en-US" dirty="0"/>
          </a:p>
        </p:txBody>
      </p:sp>
      <p:sp>
        <p:nvSpPr>
          <p:cNvPr id="3" name="Content Placeholder 2"/>
          <p:cNvSpPr>
            <a:spLocks noGrp="1"/>
          </p:cNvSpPr>
          <p:nvPr>
            <p:ph idx="1"/>
          </p:nvPr>
        </p:nvSpPr>
        <p:spPr/>
        <p:txBody>
          <a:bodyPr/>
          <a:lstStyle/>
          <a:p>
            <a:pPr>
              <a:buNone/>
            </a:pPr>
            <a:r>
              <a:rPr lang="en-US" b="1" dirty="0" smtClean="0"/>
              <a:t>Monomer: </a:t>
            </a:r>
            <a:r>
              <a:rPr lang="en-US" dirty="0" smtClean="0"/>
              <a:t> Amino Acids</a:t>
            </a:r>
          </a:p>
          <a:p>
            <a:pPr>
              <a:buNone/>
            </a:pPr>
            <a:endParaRPr lang="en-US" dirty="0" smtClean="0"/>
          </a:p>
          <a:p>
            <a:pPr>
              <a:buNone/>
            </a:pPr>
            <a:r>
              <a:rPr lang="en-US" b="1" dirty="0" smtClean="0"/>
              <a:t>Polymer</a:t>
            </a:r>
            <a:r>
              <a:rPr lang="en-US" dirty="0" smtClean="0"/>
              <a:t>: Polypeptides</a:t>
            </a:r>
          </a:p>
          <a:p>
            <a:pPr lvl="1"/>
            <a:r>
              <a:rPr lang="en-US" dirty="0" smtClean="0"/>
              <a:t>2 or more amino acids held together by a peptide bond</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Proteins	</a:t>
            </a:r>
            <a:endParaRPr lang="en-US" dirty="0"/>
          </a:p>
        </p:txBody>
      </p:sp>
      <p:sp>
        <p:nvSpPr>
          <p:cNvPr id="3" name="Content Placeholder 2"/>
          <p:cNvSpPr>
            <a:spLocks noGrp="1"/>
          </p:cNvSpPr>
          <p:nvPr>
            <p:ph idx="1"/>
          </p:nvPr>
        </p:nvSpPr>
        <p:spPr/>
        <p:txBody>
          <a:bodyPr/>
          <a:lstStyle/>
          <a:p>
            <a:pPr>
              <a:buNone/>
            </a:pPr>
            <a:r>
              <a:rPr lang="en-US" b="1" dirty="0" smtClean="0"/>
              <a:t>Examples and Functions:</a:t>
            </a:r>
            <a:endParaRPr lang="en-US" dirty="0" smtClean="0"/>
          </a:p>
          <a:p>
            <a:r>
              <a:rPr lang="en-US" dirty="0" smtClean="0"/>
              <a:t>Antibodies: Defend the body</a:t>
            </a:r>
          </a:p>
          <a:p>
            <a:r>
              <a:rPr lang="en-US" dirty="0" smtClean="0"/>
              <a:t>Collagen: makes up cartilage; gives strength to skin and bones</a:t>
            </a:r>
          </a:p>
          <a:p>
            <a:r>
              <a:rPr lang="en-US" dirty="0" smtClean="0"/>
              <a:t>Enzymes: Increase rates of </a:t>
            </a:r>
            <a:r>
              <a:rPr lang="en-US" dirty="0" err="1" smtClean="0"/>
              <a:t>rxns</a:t>
            </a: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1188868" name="Rectangle 4"/>
          <p:cNvSpPr>
            <a:spLocks noGrp="1" noChangeArrowheads="1"/>
          </p:cNvSpPr>
          <p:nvPr>
            <p:ph type="title"/>
          </p:nvPr>
        </p:nvSpPr>
        <p:spPr/>
        <p:txBody>
          <a:bodyPr/>
          <a:lstStyle/>
          <a:p>
            <a:r>
              <a:rPr lang="en-US"/>
              <a:t>Enzymes</a:t>
            </a:r>
          </a:p>
        </p:txBody>
      </p:sp>
      <p:sp>
        <p:nvSpPr>
          <p:cNvPr id="1188869" name="Rectangle 5"/>
          <p:cNvSpPr>
            <a:spLocks noGrp="1" noChangeArrowheads="1"/>
          </p:cNvSpPr>
          <p:nvPr>
            <p:ph type="body" idx="1"/>
          </p:nvPr>
        </p:nvSpPr>
        <p:spPr/>
        <p:txBody>
          <a:bodyPr/>
          <a:lstStyle/>
          <a:p>
            <a:r>
              <a:rPr lang="en-US" dirty="0" smtClean="0"/>
              <a:t>A </a:t>
            </a:r>
            <a:r>
              <a:rPr lang="en-US" b="1" dirty="0"/>
              <a:t>catalyst</a:t>
            </a:r>
            <a:r>
              <a:rPr lang="en-US" dirty="0"/>
              <a:t> is a substance that speeds up the rate of a chemical reaction.</a:t>
            </a:r>
            <a:endParaRPr lang="en-US" dirty="0" smtClean="0"/>
          </a:p>
          <a:p>
            <a:pPr lvl="1"/>
            <a:r>
              <a:rPr lang="en-US" dirty="0" smtClean="0"/>
              <a:t>work </a:t>
            </a:r>
            <a:r>
              <a:rPr lang="en-US" dirty="0"/>
              <a:t>by lowering</a:t>
            </a:r>
            <a:r>
              <a:rPr lang="en-US" dirty="0" smtClean="0"/>
              <a:t> the energy required to start a reaction – called activation energy</a:t>
            </a:r>
          </a:p>
          <a:p>
            <a:r>
              <a:rPr lang="en-US" dirty="0" smtClean="0"/>
              <a:t>Catalysts that are also proteins are called </a:t>
            </a:r>
            <a:r>
              <a:rPr lang="en-US" b="1" dirty="0" smtClean="0"/>
              <a:t>enzymes</a:t>
            </a:r>
          </a:p>
          <a:p>
            <a:pPr lvl="1"/>
            <a:r>
              <a:rPr lang="en-US" dirty="0" smtClean="0"/>
              <a:t>Each enzyme has a particular target molecule called the </a:t>
            </a:r>
            <a:r>
              <a:rPr lang="en-US" b="1" dirty="0" smtClean="0"/>
              <a:t>substrate</a:t>
            </a:r>
          </a:p>
          <a:p>
            <a:pPr lvl="1"/>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886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886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886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0" name="Picture 7" descr="05_14ActivatEnergyEnzyme-U"/>
          <p:cNvPicPr>
            <a:picLocks noChangeAspect="1" noChangeArrowheads="1"/>
          </p:cNvPicPr>
          <p:nvPr/>
        </p:nvPicPr>
        <p:blipFill>
          <a:blip r:embed="rId3"/>
          <a:srcRect/>
          <a:stretch>
            <a:fillRect/>
          </a:stretch>
        </p:blipFill>
        <p:spPr bwMode="auto">
          <a:xfrm>
            <a:off x="296863" y="795338"/>
            <a:ext cx="8548687" cy="5267325"/>
          </a:xfrm>
          <a:prstGeom prst="rect">
            <a:avLst/>
          </a:prstGeom>
          <a:noFill/>
          <a:ln w="9525">
            <a:noFill/>
            <a:miter lim="800000"/>
            <a:headEnd/>
            <a:tailEnd/>
          </a:ln>
        </p:spPr>
      </p:pic>
      <p:sp>
        <p:nvSpPr>
          <p:cNvPr id="242691" name="Text Box 8"/>
          <p:cNvSpPr txBox="1">
            <a:spLocks noChangeArrowheads="1"/>
          </p:cNvSpPr>
          <p:nvPr/>
        </p:nvSpPr>
        <p:spPr bwMode="auto">
          <a:xfrm>
            <a:off x="776288" y="1354138"/>
            <a:ext cx="1589087" cy="1214437"/>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a:t>Reaction</a:t>
            </a:r>
          </a:p>
          <a:p>
            <a:pPr algn="l">
              <a:lnSpc>
                <a:spcPct val="90000"/>
              </a:lnSpc>
            </a:pPr>
            <a:r>
              <a:rPr lang="en-US"/>
              <a:t>without</a:t>
            </a:r>
          </a:p>
          <a:p>
            <a:pPr algn="l">
              <a:lnSpc>
                <a:spcPct val="90000"/>
              </a:lnSpc>
            </a:pPr>
            <a:r>
              <a:rPr lang="en-US"/>
              <a:t>enzyme</a:t>
            </a:r>
          </a:p>
        </p:txBody>
      </p:sp>
      <p:sp>
        <p:nvSpPr>
          <p:cNvPr id="242692" name="Text Box 9"/>
          <p:cNvSpPr txBox="1">
            <a:spLocks noChangeArrowheads="1"/>
          </p:cNvSpPr>
          <p:nvPr/>
        </p:nvSpPr>
        <p:spPr bwMode="auto">
          <a:xfrm>
            <a:off x="7253288" y="2443163"/>
            <a:ext cx="1233487" cy="698500"/>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a:solidFill>
                  <a:srgbClr val="EF1A23"/>
                </a:solidFill>
              </a:rPr>
              <a:t>E</a:t>
            </a:r>
            <a:r>
              <a:rPr lang="en-US" baseline="-25000">
                <a:solidFill>
                  <a:srgbClr val="EF1A23"/>
                </a:solidFill>
              </a:rPr>
              <a:t>A</a:t>
            </a:r>
            <a:r>
              <a:rPr lang="en-US">
                <a:solidFill>
                  <a:srgbClr val="EF1A23"/>
                </a:solidFill>
              </a:rPr>
              <a:t> with </a:t>
            </a:r>
          </a:p>
          <a:p>
            <a:pPr algn="l">
              <a:lnSpc>
                <a:spcPct val="90000"/>
              </a:lnSpc>
            </a:pPr>
            <a:r>
              <a:rPr lang="en-US">
                <a:solidFill>
                  <a:srgbClr val="EF1A23"/>
                </a:solidFill>
              </a:rPr>
              <a:t>enzyme</a:t>
            </a:r>
          </a:p>
        </p:txBody>
      </p:sp>
      <p:sp>
        <p:nvSpPr>
          <p:cNvPr id="242693" name="Text Box 10"/>
          <p:cNvSpPr txBox="1">
            <a:spLocks noChangeArrowheads="1"/>
          </p:cNvSpPr>
          <p:nvPr/>
        </p:nvSpPr>
        <p:spPr bwMode="auto">
          <a:xfrm rot="-5492012">
            <a:off x="-419100" y="3248026"/>
            <a:ext cx="1673225" cy="292100"/>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a:t>Energy</a:t>
            </a:r>
          </a:p>
        </p:txBody>
      </p:sp>
      <p:sp>
        <p:nvSpPr>
          <p:cNvPr id="242694" name="Text Box 11"/>
          <p:cNvSpPr txBox="1">
            <a:spLocks noChangeArrowheads="1"/>
          </p:cNvSpPr>
          <p:nvPr/>
        </p:nvSpPr>
        <p:spPr bwMode="auto">
          <a:xfrm>
            <a:off x="908050" y="3100388"/>
            <a:ext cx="1673225" cy="292100"/>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a:t>Reactants</a:t>
            </a:r>
          </a:p>
        </p:txBody>
      </p:sp>
      <p:sp>
        <p:nvSpPr>
          <p:cNvPr id="242695" name="Text Box 12"/>
          <p:cNvSpPr txBox="1">
            <a:spLocks noChangeArrowheads="1"/>
          </p:cNvSpPr>
          <p:nvPr/>
        </p:nvSpPr>
        <p:spPr bwMode="auto">
          <a:xfrm>
            <a:off x="1857375" y="3651250"/>
            <a:ext cx="2052638" cy="715963"/>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a:t>Reaction with</a:t>
            </a:r>
          </a:p>
          <a:p>
            <a:pPr algn="l">
              <a:lnSpc>
                <a:spcPct val="90000"/>
              </a:lnSpc>
            </a:pPr>
            <a:r>
              <a:rPr lang="en-US"/>
              <a:t>enzyme</a:t>
            </a:r>
          </a:p>
        </p:txBody>
      </p:sp>
      <p:sp>
        <p:nvSpPr>
          <p:cNvPr id="242696" name="Text Box 13"/>
          <p:cNvSpPr txBox="1">
            <a:spLocks noChangeArrowheads="1"/>
          </p:cNvSpPr>
          <p:nvPr/>
        </p:nvSpPr>
        <p:spPr bwMode="auto">
          <a:xfrm>
            <a:off x="4195763" y="1817688"/>
            <a:ext cx="1579562" cy="714375"/>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a:t>E</a:t>
            </a:r>
            <a:r>
              <a:rPr lang="en-US" baseline="-25000"/>
              <a:t>A</a:t>
            </a:r>
            <a:r>
              <a:rPr lang="en-US"/>
              <a:t> without</a:t>
            </a:r>
          </a:p>
          <a:p>
            <a:pPr>
              <a:lnSpc>
                <a:spcPct val="90000"/>
              </a:lnSpc>
            </a:pPr>
            <a:r>
              <a:rPr lang="en-US"/>
              <a:t>enzyme</a:t>
            </a:r>
          </a:p>
        </p:txBody>
      </p:sp>
      <p:sp>
        <p:nvSpPr>
          <p:cNvPr id="242697" name="Text Box 14"/>
          <p:cNvSpPr txBox="1">
            <a:spLocks noChangeArrowheads="1"/>
          </p:cNvSpPr>
          <p:nvPr/>
        </p:nvSpPr>
        <p:spPr bwMode="auto">
          <a:xfrm>
            <a:off x="6994525" y="3340100"/>
            <a:ext cx="1522413" cy="137477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a:t>Net</a:t>
            </a:r>
          </a:p>
          <a:p>
            <a:pPr algn="l">
              <a:lnSpc>
                <a:spcPct val="90000"/>
              </a:lnSpc>
            </a:pPr>
            <a:r>
              <a:rPr lang="en-US"/>
              <a:t>change</a:t>
            </a:r>
          </a:p>
          <a:p>
            <a:pPr algn="l">
              <a:lnSpc>
                <a:spcPct val="90000"/>
              </a:lnSpc>
            </a:pPr>
            <a:r>
              <a:rPr lang="en-US"/>
              <a:t>in energy</a:t>
            </a:r>
          </a:p>
          <a:p>
            <a:pPr algn="l">
              <a:lnSpc>
                <a:spcPct val="90000"/>
              </a:lnSpc>
            </a:pPr>
            <a:r>
              <a:rPr lang="en-US"/>
              <a:t>(the same)</a:t>
            </a:r>
          </a:p>
        </p:txBody>
      </p:sp>
      <p:sp>
        <p:nvSpPr>
          <p:cNvPr id="242698" name="Text Box 15"/>
          <p:cNvSpPr txBox="1">
            <a:spLocks noChangeArrowheads="1"/>
          </p:cNvSpPr>
          <p:nvPr/>
        </p:nvSpPr>
        <p:spPr bwMode="auto">
          <a:xfrm>
            <a:off x="5783263" y="5041900"/>
            <a:ext cx="1673225" cy="292100"/>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a:t>Products</a:t>
            </a:r>
          </a:p>
        </p:txBody>
      </p:sp>
      <p:sp>
        <p:nvSpPr>
          <p:cNvPr id="242699" name="Text Box 16"/>
          <p:cNvSpPr txBox="1">
            <a:spLocks noChangeArrowheads="1"/>
          </p:cNvSpPr>
          <p:nvPr/>
        </p:nvSpPr>
        <p:spPr bwMode="auto">
          <a:xfrm>
            <a:off x="2298700" y="5540375"/>
            <a:ext cx="3578225" cy="368300"/>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a:t>Progress of the reaction</a:t>
            </a:r>
          </a:p>
        </p:txBody>
      </p:sp>
      <p:sp>
        <p:nvSpPr>
          <p:cNvPr id="242700" name="Line 17"/>
          <p:cNvSpPr>
            <a:spLocks noChangeShapeType="1"/>
          </p:cNvSpPr>
          <p:nvPr/>
        </p:nvSpPr>
        <p:spPr bwMode="auto">
          <a:xfrm flipH="1">
            <a:off x="1920875" y="1863725"/>
            <a:ext cx="612775"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42701" name="Line 18"/>
          <p:cNvSpPr>
            <a:spLocks noChangeShapeType="1"/>
          </p:cNvSpPr>
          <p:nvPr/>
        </p:nvSpPr>
        <p:spPr bwMode="auto">
          <a:xfrm flipV="1">
            <a:off x="3886200" y="3387725"/>
            <a:ext cx="390525" cy="34925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160338" y="158750"/>
            <a:ext cx="8534400" cy="914400"/>
          </a:xfrm>
        </p:spPr>
        <p:txBody>
          <a:bodyPr>
            <a:normAutofit fontScale="90000"/>
          </a:bodyPr>
          <a:lstStyle/>
          <a:p>
            <a:pPr marL="744538" indent="-744538" eaLnBrk="1" hangingPunct="1"/>
            <a:r>
              <a:rPr lang="en-US" sz="3200">
                <a:ea typeface="ＭＳ Ｐゴシック" pitchFamily="-108" charset="-128"/>
                <a:cs typeface="ＭＳ Ｐゴシック" pitchFamily="-108" charset="-128"/>
              </a:rPr>
              <a:t>5.15 A specific enzyme catalyzes each cellular reaction</a:t>
            </a:r>
          </a:p>
        </p:txBody>
      </p:sp>
      <p:sp>
        <p:nvSpPr>
          <p:cNvPr id="244739" name="Rectangle 3"/>
          <p:cNvSpPr>
            <a:spLocks noGrp="1" noChangeArrowheads="1"/>
          </p:cNvSpPr>
          <p:nvPr>
            <p:ph type="body" idx="1"/>
          </p:nvPr>
        </p:nvSpPr>
        <p:spPr>
          <a:xfrm>
            <a:off x="153988" y="1301750"/>
            <a:ext cx="8534400" cy="3509963"/>
          </a:xfrm>
        </p:spPr>
        <p:txBody>
          <a:bodyPr>
            <a:normAutofit/>
          </a:bodyPr>
          <a:lstStyle/>
          <a:p>
            <a:pPr eaLnBrk="1" hangingPunct="1"/>
            <a:r>
              <a:rPr lang="en-US" dirty="0">
                <a:ea typeface="ＭＳ Ｐゴシック" pitchFamily="-108" charset="-128"/>
                <a:cs typeface="ＭＳ Ｐゴシック" pitchFamily="-108" charset="-128"/>
              </a:rPr>
              <a:t>Enzymes have unique three-dimensional shapes</a:t>
            </a:r>
          </a:p>
          <a:p>
            <a:pPr lvl="1" eaLnBrk="1" hangingPunct="1">
              <a:buFontTx/>
              <a:buChar char="–"/>
            </a:pPr>
            <a:r>
              <a:rPr lang="en-US" dirty="0"/>
              <a:t>The shape is critical to their role as biological catalysts</a:t>
            </a:r>
            <a:endParaRPr lang="en-US" dirty="0" smtClean="0"/>
          </a:p>
          <a:p>
            <a:pPr lvl="1" eaLnBrk="1" hangingPunct="1">
              <a:buFontTx/>
              <a:buChar char="–"/>
            </a:pPr>
            <a:r>
              <a:rPr lang="en-US" b="1" dirty="0" smtClean="0"/>
              <a:t>active site:</a:t>
            </a:r>
            <a:r>
              <a:rPr lang="en-US" dirty="0" smtClean="0"/>
              <a:t> </a:t>
            </a:r>
            <a:r>
              <a:rPr lang="en-US" dirty="0"/>
              <a:t>where the enzyme interacts with the enzyme’s </a:t>
            </a:r>
            <a:r>
              <a:rPr lang="en-US" dirty="0" smtClean="0"/>
              <a:t>substrate</a:t>
            </a:r>
          </a:p>
          <a:p>
            <a:pPr lvl="2">
              <a:buFontTx/>
              <a:buChar char="–"/>
            </a:pPr>
            <a:r>
              <a:rPr lang="en-US" dirty="0" smtClean="0"/>
              <a:t>Each active site only fits one specific substrate </a:t>
            </a:r>
            <a:endParaRPr lang="en-US" dirty="0"/>
          </a:p>
        </p:txBody>
      </p:sp>
      <p:sp>
        <p:nvSpPr>
          <p:cNvPr id="244740" name="Line 4"/>
          <p:cNvSpPr>
            <a:spLocks noChangeShapeType="1"/>
          </p:cNvSpPr>
          <p:nvPr/>
        </p:nvSpPr>
        <p:spPr bwMode="auto">
          <a:xfrm>
            <a:off x="182563" y="1095375"/>
            <a:ext cx="8775700" cy="0"/>
          </a:xfrm>
          <a:prstGeom prst="line">
            <a:avLst/>
          </a:prstGeom>
          <a:noFill/>
          <a:ln w="76200">
            <a:solidFill>
              <a:srgbClr val="A8B99B"/>
            </a:solidFill>
            <a:round/>
            <a:headEnd/>
            <a:tailEnd/>
          </a:ln>
        </p:spPr>
        <p:txBody>
          <a:bodyPr wrap="none" anchor="ctr">
            <a:prstTxWarp prst="textNoShape">
              <a:avLst/>
            </a:prstTxWarp>
          </a:bodyPr>
          <a:lstStyle/>
          <a:p>
            <a:endParaRPr lang="en-US"/>
          </a:p>
        </p:txBody>
      </p:sp>
      <p:sp>
        <p:nvSpPr>
          <p:cNvPr id="244741"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44742"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prstTxWarp prst="textNoShape">
              <a:avLst/>
            </a:prstTxWarp>
          </a:bodyPr>
          <a:lstStyle/>
          <a:p>
            <a:pPr algn="l">
              <a:spcBef>
                <a:spcPct val="50000"/>
              </a:spcBef>
            </a:pPr>
            <a:r>
              <a:rPr lang="en-US" sz="900" b="0"/>
              <a:t>Copyright © 2009 Pearson Education, Inc.</a:t>
            </a:r>
            <a:endParaRPr lang="en-US" b="0"/>
          </a:p>
        </p:txBody>
      </p:sp>
      <p:pic>
        <p:nvPicPr>
          <p:cNvPr id="2" name="Picture 1"/>
          <p:cNvPicPr>
            <a:picLocks noChangeAspect="1"/>
          </p:cNvPicPr>
          <p:nvPr/>
        </p:nvPicPr>
        <p:blipFill>
          <a:blip r:embed="rId3"/>
          <a:stretch>
            <a:fillRect/>
          </a:stretch>
        </p:blipFill>
        <p:spPr>
          <a:xfrm>
            <a:off x="4202424" y="4325938"/>
            <a:ext cx="3048000" cy="2209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6" name="Picture 7" descr="05_15CatalyticCycle_1-U"/>
          <p:cNvPicPr>
            <a:picLocks noChangeAspect="1" noChangeArrowheads="1"/>
          </p:cNvPicPr>
          <p:nvPr/>
        </p:nvPicPr>
        <p:blipFill>
          <a:blip r:embed="rId3"/>
          <a:srcRect/>
          <a:stretch>
            <a:fillRect/>
          </a:stretch>
        </p:blipFill>
        <p:spPr bwMode="auto">
          <a:xfrm>
            <a:off x="742950" y="192088"/>
            <a:ext cx="7658100" cy="6584950"/>
          </a:xfrm>
          <a:prstGeom prst="rect">
            <a:avLst/>
          </a:prstGeom>
          <a:noFill/>
          <a:ln w="9525">
            <a:noFill/>
            <a:miter lim="800000"/>
            <a:headEnd/>
            <a:tailEnd/>
          </a:ln>
        </p:spPr>
      </p:pic>
      <p:sp>
        <p:nvSpPr>
          <p:cNvPr id="246787" name="Oval 8"/>
          <p:cNvSpPr>
            <a:spLocks noChangeArrowheads="1"/>
          </p:cNvSpPr>
          <p:nvPr/>
        </p:nvSpPr>
        <p:spPr bwMode="auto">
          <a:xfrm>
            <a:off x="828675" y="230188"/>
            <a:ext cx="330200" cy="330200"/>
          </a:xfrm>
          <a:prstGeom prst="ellipse">
            <a:avLst/>
          </a:prstGeom>
          <a:solidFill>
            <a:srgbClr val="EF1A23"/>
          </a:solidFill>
          <a:ln w="9525">
            <a:noFill/>
            <a:round/>
            <a:headEnd/>
            <a:tailEnd/>
          </a:ln>
        </p:spPr>
        <p:txBody>
          <a:bodyPr wrap="none" anchor="ctr">
            <a:prstTxWarp prst="textNoShape">
              <a:avLst/>
            </a:prstTxWarp>
          </a:bodyPr>
          <a:lstStyle/>
          <a:p>
            <a:pPr algn="ctr"/>
            <a:endParaRPr lang="en-US" b="0">
              <a:solidFill>
                <a:srgbClr val="EF1A23"/>
              </a:solidFill>
              <a:latin typeface="Times" pitchFamily="-108" charset="0"/>
            </a:endParaRPr>
          </a:p>
        </p:txBody>
      </p:sp>
      <p:sp>
        <p:nvSpPr>
          <p:cNvPr id="246788" name="Text Box 9"/>
          <p:cNvSpPr txBox="1">
            <a:spLocks noChangeArrowheads="1"/>
          </p:cNvSpPr>
          <p:nvPr/>
        </p:nvSpPr>
        <p:spPr bwMode="auto">
          <a:xfrm>
            <a:off x="1257300" y="242888"/>
            <a:ext cx="2590800" cy="112077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a:t>Enzyme available</a:t>
            </a:r>
          </a:p>
          <a:p>
            <a:pPr algn="l">
              <a:lnSpc>
                <a:spcPct val="90000"/>
              </a:lnSpc>
            </a:pPr>
            <a:r>
              <a:rPr lang="en-US" sz="2200"/>
              <a:t>with empty active</a:t>
            </a:r>
          </a:p>
          <a:p>
            <a:pPr algn="l">
              <a:lnSpc>
                <a:spcPct val="90000"/>
              </a:lnSpc>
            </a:pPr>
            <a:r>
              <a:rPr lang="en-US" sz="2200"/>
              <a:t>site</a:t>
            </a:r>
          </a:p>
        </p:txBody>
      </p:sp>
      <p:sp>
        <p:nvSpPr>
          <p:cNvPr id="246789" name="Line 10"/>
          <p:cNvSpPr>
            <a:spLocks noChangeShapeType="1"/>
          </p:cNvSpPr>
          <p:nvPr/>
        </p:nvSpPr>
        <p:spPr bwMode="auto">
          <a:xfrm flipH="1" flipV="1">
            <a:off x="3014663" y="2503488"/>
            <a:ext cx="333375" cy="485775"/>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46790" name="Text Box 11"/>
          <p:cNvSpPr txBox="1">
            <a:spLocks noChangeArrowheads="1"/>
          </p:cNvSpPr>
          <p:nvPr/>
        </p:nvSpPr>
        <p:spPr bwMode="auto">
          <a:xfrm>
            <a:off x="2057400" y="1062038"/>
            <a:ext cx="1428750" cy="30797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a:t>Active site</a:t>
            </a:r>
          </a:p>
        </p:txBody>
      </p:sp>
      <p:sp>
        <p:nvSpPr>
          <p:cNvPr id="246791" name="AutoShape 12"/>
          <p:cNvSpPr>
            <a:spLocks/>
          </p:cNvSpPr>
          <p:nvPr/>
        </p:nvSpPr>
        <p:spPr bwMode="auto">
          <a:xfrm rot="-5400000">
            <a:off x="2630487" y="819151"/>
            <a:ext cx="219075" cy="1314450"/>
          </a:xfrm>
          <a:prstGeom prst="rightBrace">
            <a:avLst>
              <a:gd name="adj1" fmla="val 50000"/>
              <a:gd name="adj2" fmla="val 50000"/>
            </a:avLst>
          </a:prstGeom>
          <a:noFill/>
          <a:ln w="25400">
            <a:solidFill>
              <a:schemeClr val="tx1"/>
            </a:solidFill>
            <a:round/>
            <a:headEnd/>
            <a:tailEnd/>
          </a:ln>
        </p:spPr>
        <p:txBody>
          <a:bodyPr wrap="none" anchor="ctr">
            <a:prstTxWarp prst="textNoShape">
              <a:avLst/>
            </a:prstTxWarp>
          </a:bodyPr>
          <a:lstStyle/>
          <a:p>
            <a:endParaRPr lang="en-US"/>
          </a:p>
        </p:txBody>
      </p:sp>
      <p:sp>
        <p:nvSpPr>
          <p:cNvPr id="246792" name="Text Box 13"/>
          <p:cNvSpPr txBox="1">
            <a:spLocks noChangeArrowheads="1"/>
          </p:cNvSpPr>
          <p:nvPr/>
        </p:nvSpPr>
        <p:spPr bwMode="auto">
          <a:xfrm>
            <a:off x="908050" y="252413"/>
            <a:ext cx="165100" cy="298450"/>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100">
                <a:solidFill>
                  <a:schemeClr val="bg1"/>
                </a:solidFill>
              </a:rPr>
              <a:t>1</a:t>
            </a:r>
            <a:endParaRPr lang="en-US" sz="2100"/>
          </a:p>
        </p:txBody>
      </p:sp>
      <p:sp>
        <p:nvSpPr>
          <p:cNvPr id="246793" name="Text Box 14"/>
          <p:cNvSpPr txBox="1">
            <a:spLocks noChangeArrowheads="1"/>
          </p:cNvSpPr>
          <p:nvPr/>
        </p:nvSpPr>
        <p:spPr bwMode="auto">
          <a:xfrm>
            <a:off x="3397250" y="2890838"/>
            <a:ext cx="1428750" cy="82232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a:t>Enzyme</a:t>
            </a:r>
          </a:p>
          <a:p>
            <a:pPr algn="l">
              <a:lnSpc>
                <a:spcPct val="90000"/>
              </a:lnSpc>
            </a:pPr>
            <a:r>
              <a:rPr lang="en-US" sz="2200"/>
              <a:t>(sucrase)</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4" name="Picture 3" descr="05_15CatalyticCycle_2-U"/>
          <p:cNvPicPr>
            <a:picLocks noChangeAspect="1" noChangeArrowheads="1"/>
          </p:cNvPicPr>
          <p:nvPr/>
        </p:nvPicPr>
        <p:blipFill>
          <a:blip r:embed="rId3"/>
          <a:srcRect/>
          <a:stretch>
            <a:fillRect/>
          </a:stretch>
        </p:blipFill>
        <p:spPr bwMode="auto">
          <a:xfrm>
            <a:off x="742950" y="192088"/>
            <a:ext cx="7658100" cy="6584950"/>
          </a:xfrm>
          <a:prstGeom prst="rect">
            <a:avLst/>
          </a:prstGeom>
          <a:noFill/>
          <a:ln w="9525">
            <a:noFill/>
            <a:miter lim="800000"/>
            <a:headEnd/>
            <a:tailEnd/>
          </a:ln>
        </p:spPr>
      </p:pic>
      <p:sp>
        <p:nvSpPr>
          <p:cNvPr id="248835" name="Oval 4"/>
          <p:cNvSpPr>
            <a:spLocks noChangeArrowheads="1"/>
          </p:cNvSpPr>
          <p:nvPr/>
        </p:nvSpPr>
        <p:spPr bwMode="auto">
          <a:xfrm>
            <a:off x="828675" y="230188"/>
            <a:ext cx="330200" cy="330200"/>
          </a:xfrm>
          <a:prstGeom prst="ellipse">
            <a:avLst/>
          </a:prstGeom>
          <a:solidFill>
            <a:srgbClr val="EF1A23"/>
          </a:solidFill>
          <a:ln w="9525">
            <a:noFill/>
            <a:round/>
            <a:headEnd/>
            <a:tailEnd/>
          </a:ln>
        </p:spPr>
        <p:txBody>
          <a:bodyPr wrap="none" anchor="ctr">
            <a:prstTxWarp prst="textNoShape">
              <a:avLst/>
            </a:prstTxWarp>
          </a:bodyPr>
          <a:lstStyle/>
          <a:p>
            <a:pPr algn="ctr"/>
            <a:endParaRPr lang="en-US" b="0">
              <a:solidFill>
                <a:srgbClr val="EF1A23"/>
              </a:solidFill>
              <a:latin typeface="Times" pitchFamily="-108" charset="0"/>
            </a:endParaRPr>
          </a:p>
        </p:txBody>
      </p:sp>
      <p:sp>
        <p:nvSpPr>
          <p:cNvPr id="248836" name="Text Box 5"/>
          <p:cNvSpPr txBox="1">
            <a:spLocks noChangeArrowheads="1"/>
          </p:cNvSpPr>
          <p:nvPr/>
        </p:nvSpPr>
        <p:spPr bwMode="auto">
          <a:xfrm>
            <a:off x="1257300" y="242888"/>
            <a:ext cx="2590800" cy="112077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a:t>Enzyme available</a:t>
            </a:r>
          </a:p>
          <a:p>
            <a:pPr algn="l">
              <a:lnSpc>
                <a:spcPct val="90000"/>
              </a:lnSpc>
            </a:pPr>
            <a:r>
              <a:rPr lang="en-US" sz="2200"/>
              <a:t>with empty active</a:t>
            </a:r>
          </a:p>
          <a:p>
            <a:pPr algn="l">
              <a:lnSpc>
                <a:spcPct val="90000"/>
              </a:lnSpc>
            </a:pPr>
            <a:r>
              <a:rPr lang="en-US" sz="2200"/>
              <a:t>site</a:t>
            </a:r>
          </a:p>
        </p:txBody>
      </p:sp>
      <p:sp>
        <p:nvSpPr>
          <p:cNvPr id="248837" name="Line 6"/>
          <p:cNvSpPr>
            <a:spLocks noChangeShapeType="1"/>
          </p:cNvSpPr>
          <p:nvPr/>
        </p:nvSpPr>
        <p:spPr bwMode="auto">
          <a:xfrm flipH="1" flipV="1">
            <a:off x="3014663" y="2503488"/>
            <a:ext cx="333375" cy="485775"/>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48838" name="Text Box 7"/>
          <p:cNvSpPr txBox="1">
            <a:spLocks noChangeArrowheads="1"/>
          </p:cNvSpPr>
          <p:nvPr/>
        </p:nvSpPr>
        <p:spPr bwMode="auto">
          <a:xfrm>
            <a:off x="2057400" y="1062038"/>
            <a:ext cx="1428750" cy="30797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dirty="0"/>
              <a:t>Active site</a:t>
            </a:r>
          </a:p>
        </p:txBody>
      </p:sp>
      <p:sp>
        <p:nvSpPr>
          <p:cNvPr id="248839" name="AutoShape 8"/>
          <p:cNvSpPr>
            <a:spLocks/>
          </p:cNvSpPr>
          <p:nvPr/>
        </p:nvSpPr>
        <p:spPr bwMode="auto">
          <a:xfrm rot="-5400000">
            <a:off x="2630487" y="819151"/>
            <a:ext cx="219075" cy="1314450"/>
          </a:xfrm>
          <a:prstGeom prst="rightBrace">
            <a:avLst>
              <a:gd name="adj1" fmla="val 50000"/>
              <a:gd name="adj2" fmla="val 50000"/>
            </a:avLst>
          </a:prstGeom>
          <a:noFill/>
          <a:ln w="25400">
            <a:solidFill>
              <a:schemeClr val="tx1"/>
            </a:solidFill>
            <a:round/>
            <a:headEnd/>
            <a:tailEnd/>
          </a:ln>
        </p:spPr>
        <p:txBody>
          <a:bodyPr wrap="none" anchor="ctr">
            <a:prstTxWarp prst="textNoShape">
              <a:avLst/>
            </a:prstTxWarp>
          </a:bodyPr>
          <a:lstStyle/>
          <a:p>
            <a:endParaRPr lang="en-US"/>
          </a:p>
        </p:txBody>
      </p:sp>
      <p:sp>
        <p:nvSpPr>
          <p:cNvPr id="248840" name="Text Box 9"/>
          <p:cNvSpPr txBox="1">
            <a:spLocks noChangeArrowheads="1"/>
          </p:cNvSpPr>
          <p:nvPr/>
        </p:nvSpPr>
        <p:spPr bwMode="auto">
          <a:xfrm>
            <a:off x="908050" y="252413"/>
            <a:ext cx="165100" cy="298450"/>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100">
                <a:solidFill>
                  <a:schemeClr val="bg1"/>
                </a:solidFill>
              </a:rPr>
              <a:t>1</a:t>
            </a:r>
            <a:endParaRPr lang="en-US" sz="2100"/>
          </a:p>
        </p:txBody>
      </p:sp>
      <p:sp>
        <p:nvSpPr>
          <p:cNvPr id="248841" name="Text Box 10"/>
          <p:cNvSpPr txBox="1">
            <a:spLocks noChangeArrowheads="1"/>
          </p:cNvSpPr>
          <p:nvPr/>
        </p:nvSpPr>
        <p:spPr bwMode="auto">
          <a:xfrm>
            <a:off x="3397250" y="2890838"/>
            <a:ext cx="1428750" cy="82232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dirty="0"/>
              <a:t>Enzyme</a:t>
            </a:r>
          </a:p>
          <a:p>
            <a:pPr algn="l">
              <a:lnSpc>
                <a:spcPct val="90000"/>
              </a:lnSpc>
            </a:pPr>
            <a:r>
              <a:rPr lang="en-US" sz="2200" dirty="0"/>
              <a:t>(</a:t>
            </a:r>
            <a:r>
              <a:rPr lang="en-US" sz="2200" dirty="0" err="1"/>
              <a:t>sucrase</a:t>
            </a:r>
            <a:r>
              <a:rPr lang="en-US" sz="2200" dirty="0"/>
              <a:t>)</a:t>
            </a:r>
          </a:p>
        </p:txBody>
      </p:sp>
      <p:sp>
        <p:nvSpPr>
          <p:cNvPr id="248842" name="Oval 11"/>
          <p:cNvSpPr>
            <a:spLocks noChangeArrowheads="1"/>
          </p:cNvSpPr>
          <p:nvPr/>
        </p:nvSpPr>
        <p:spPr bwMode="auto">
          <a:xfrm>
            <a:off x="5908675" y="1857375"/>
            <a:ext cx="330200" cy="330200"/>
          </a:xfrm>
          <a:prstGeom prst="ellipse">
            <a:avLst/>
          </a:prstGeom>
          <a:solidFill>
            <a:srgbClr val="EF1A23"/>
          </a:solidFill>
          <a:ln w="9525">
            <a:noFill/>
            <a:round/>
            <a:headEnd/>
            <a:tailEnd/>
          </a:ln>
        </p:spPr>
        <p:txBody>
          <a:bodyPr wrap="none" anchor="ctr">
            <a:prstTxWarp prst="textNoShape">
              <a:avLst/>
            </a:prstTxWarp>
          </a:bodyPr>
          <a:lstStyle/>
          <a:p>
            <a:pPr algn="ctr"/>
            <a:endParaRPr lang="en-US" b="0">
              <a:solidFill>
                <a:srgbClr val="EF1A23"/>
              </a:solidFill>
              <a:latin typeface="Times" pitchFamily="-108" charset="0"/>
            </a:endParaRPr>
          </a:p>
        </p:txBody>
      </p:sp>
      <p:sp>
        <p:nvSpPr>
          <p:cNvPr id="248843" name="Text Box 12"/>
          <p:cNvSpPr txBox="1">
            <a:spLocks noChangeArrowheads="1"/>
          </p:cNvSpPr>
          <p:nvPr/>
        </p:nvSpPr>
        <p:spPr bwMode="auto">
          <a:xfrm>
            <a:off x="6337300" y="1870075"/>
            <a:ext cx="2590800" cy="112077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dirty="0"/>
              <a:t>Substrate binds</a:t>
            </a:r>
          </a:p>
          <a:p>
            <a:pPr algn="l">
              <a:lnSpc>
                <a:spcPct val="90000"/>
              </a:lnSpc>
            </a:pPr>
            <a:r>
              <a:rPr lang="en-US" sz="2200" dirty="0"/>
              <a:t>to enzyme with</a:t>
            </a:r>
          </a:p>
          <a:p>
            <a:pPr algn="l">
              <a:lnSpc>
                <a:spcPct val="90000"/>
              </a:lnSpc>
            </a:pPr>
            <a:r>
              <a:rPr lang="en-US" sz="2200" dirty="0"/>
              <a:t>induced fit</a:t>
            </a:r>
          </a:p>
        </p:txBody>
      </p:sp>
      <p:sp>
        <p:nvSpPr>
          <p:cNvPr id="248844" name="Text Box 13"/>
          <p:cNvSpPr txBox="1">
            <a:spLocks noChangeArrowheads="1"/>
          </p:cNvSpPr>
          <p:nvPr/>
        </p:nvSpPr>
        <p:spPr bwMode="auto">
          <a:xfrm>
            <a:off x="5988050" y="1879600"/>
            <a:ext cx="165100" cy="298450"/>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100">
                <a:solidFill>
                  <a:schemeClr val="bg1"/>
                </a:solidFill>
              </a:rPr>
              <a:t>2</a:t>
            </a:r>
            <a:endParaRPr lang="en-US" sz="2100"/>
          </a:p>
        </p:txBody>
      </p:sp>
      <p:sp>
        <p:nvSpPr>
          <p:cNvPr id="248845" name="Text Box 14"/>
          <p:cNvSpPr txBox="1">
            <a:spLocks noChangeArrowheads="1"/>
          </p:cNvSpPr>
          <p:nvPr/>
        </p:nvSpPr>
        <p:spPr bwMode="auto">
          <a:xfrm>
            <a:off x="5148263" y="1204913"/>
            <a:ext cx="1428750" cy="82232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dirty="0"/>
              <a:t>Substrate</a:t>
            </a:r>
          </a:p>
          <a:p>
            <a:pPr algn="l">
              <a:lnSpc>
                <a:spcPct val="90000"/>
              </a:lnSpc>
            </a:pPr>
            <a:r>
              <a:rPr lang="en-US" sz="2200" dirty="0"/>
              <a:t>(sucrose)</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3" descr="05_15CatalyticCycle_3-U"/>
          <p:cNvPicPr>
            <a:picLocks noChangeAspect="1" noChangeArrowheads="1"/>
          </p:cNvPicPr>
          <p:nvPr/>
        </p:nvPicPr>
        <p:blipFill>
          <a:blip r:embed="rId3"/>
          <a:srcRect/>
          <a:stretch>
            <a:fillRect/>
          </a:stretch>
        </p:blipFill>
        <p:spPr bwMode="auto">
          <a:xfrm>
            <a:off x="742950" y="192088"/>
            <a:ext cx="7658100" cy="6584950"/>
          </a:xfrm>
          <a:prstGeom prst="rect">
            <a:avLst/>
          </a:prstGeom>
          <a:noFill/>
          <a:ln w="9525">
            <a:noFill/>
            <a:miter lim="800000"/>
            <a:headEnd/>
            <a:tailEnd/>
          </a:ln>
        </p:spPr>
      </p:pic>
      <p:sp>
        <p:nvSpPr>
          <p:cNvPr id="250883" name="Oval 4"/>
          <p:cNvSpPr>
            <a:spLocks noChangeArrowheads="1"/>
          </p:cNvSpPr>
          <p:nvPr/>
        </p:nvSpPr>
        <p:spPr bwMode="auto">
          <a:xfrm>
            <a:off x="828675" y="230188"/>
            <a:ext cx="330200" cy="330200"/>
          </a:xfrm>
          <a:prstGeom prst="ellipse">
            <a:avLst/>
          </a:prstGeom>
          <a:solidFill>
            <a:srgbClr val="EF1A23"/>
          </a:solidFill>
          <a:ln w="9525">
            <a:noFill/>
            <a:round/>
            <a:headEnd/>
            <a:tailEnd/>
          </a:ln>
        </p:spPr>
        <p:txBody>
          <a:bodyPr wrap="none" anchor="ctr">
            <a:prstTxWarp prst="textNoShape">
              <a:avLst/>
            </a:prstTxWarp>
          </a:bodyPr>
          <a:lstStyle/>
          <a:p>
            <a:pPr algn="ctr"/>
            <a:endParaRPr lang="en-US" b="0">
              <a:solidFill>
                <a:srgbClr val="EF1A23"/>
              </a:solidFill>
              <a:latin typeface="Times" pitchFamily="-108" charset="0"/>
            </a:endParaRPr>
          </a:p>
        </p:txBody>
      </p:sp>
      <p:sp>
        <p:nvSpPr>
          <p:cNvPr id="250884" name="Text Box 5"/>
          <p:cNvSpPr txBox="1">
            <a:spLocks noChangeArrowheads="1"/>
          </p:cNvSpPr>
          <p:nvPr/>
        </p:nvSpPr>
        <p:spPr bwMode="auto">
          <a:xfrm>
            <a:off x="1257300" y="242888"/>
            <a:ext cx="2590800" cy="112077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a:t>Enzyme available</a:t>
            </a:r>
          </a:p>
          <a:p>
            <a:pPr algn="l">
              <a:lnSpc>
                <a:spcPct val="90000"/>
              </a:lnSpc>
            </a:pPr>
            <a:r>
              <a:rPr lang="en-US" sz="2200"/>
              <a:t>with empty active</a:t>
            </a:r>
          </a:p>
          <a:p>
            <a:pPr algn="l">
              <a:lnSpc>
                <a:spcPct val="90000"/>
              </a:lnSpc>
            </a:pPr>
            <a:r>
              <a:rPr lang="en-US" sz="2200"/>
              <a:t>site</a:t>
            </a:r>
          </a:p>
        </p:txBody>
      </p:sp>
      <p:sp>
        <p:nvSpPr>
          <p:cNvPr id="250885" name="Line 6"/>
          <p:cNvSpPr>
            <a:spLocks noChangeShapeType="1"/>
          </p:cNvSpPr>
          <p:nvPr/>
        </p:nvSpPr>
        <p:spPr bwMode="auto">
          <a:xfrm flipH="1" flipV="1">
            <a:off x="3014663" y="2503488"/>
            <a:ext cx="333375" cy="485775"/>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50886" name="Text Box 7"/>
          <p:cNvSpPr txBox="1">
            <a:spLocks noChangeArrowheads="1"/>
          </p:cNvSpPr>
          <p:nvPr/>
        </p:nvSpPr>
        <p:spPr bwMode="auto">
          <a:xfrm>
            <a:off x="2057400" y="1062038"/>
            <a:ext cx="1428750" cy="30797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a:t>Active site</a:t>
            </a:r>
          </a:p>
        </p:txBody>
      </p:sp>
      <p:sp>
        <p:nvSpPr>
          <p:cNvPr id="250887" name="AutoShape 8"/>
          <p:cNvSpPr>
            <a:spLocks/>
          </p:cNvSpPr>
          <p:nvPr/>
        </p:nvSpPr>
        <p:spPr bwMode="auto">
          <a:xfrm rot="-5400000">
            <a:off x="2630487" y="819151"/>
            <a:ext cx="219075" cy="1314450"/>
          </a:xfrm>
          <a:prstGeom prst="rightBrace">
            <a:avLst>
              <a:gd name="adj1" fmla="val 50000"/>
              <a:gd name="adj2" fmla="val 50000"/>
            </a:avLst>
          </a:prstGeom>
          <a:noFill/>
          <a:ln w="25400">
            <a:solidFill>
              <a:schemeClr val="tx1"/>
            </a:solidFill>
            <a:round/>
            <a:headEnd/>
            <a:tailEnd/>
          </a:ln>
        </p:spPr>
        <p:txBody>
          <a:bodyPr wrap="none" anchor="ctr">
            <a:prstTxWarp prst="textNoShape">
              <a:avLst/>
            </a:prstTxWarp>
          </a:bodyPr>
          <a:lstStyle/>
          <a:p>
            <a:endParaRPr lang="en-US"/>
          </a:p>
        </p:txBody>
      </p:sp>
      <p:sp>
        <p:nvSpPr>
          <p:cNvPr id="250888" name="Text Box 9"/>
          <p:cNvSpPr txBox="1">
            <a:spLocks noChangeArrowheads="1"/>
          </p:cNvSpPr>
          <p:nvPr/>
        </p:nvSpPr>
        <p:spPr bwMode="auto">
          <a:xfrm>
            <a:off x="908050" y="252413"/>
            <a:ext cx="165100" cy="298450"/>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100">
                <a:solidFill>
                  <a:schemeClr val="bg1"/>
                </a:solidFill>
              </a:rPr>
              <a:t>1</a:t>
            </a:r>
            <a:endParaRPr lang="en-US" sz="2100"/>
          </a:p>
        </p:txBody>
      </p:sp>
      <p:sp>
        <p:nvSpPr>
          <p:cNvPr id="250889" name="Text Box 10"/>
          <p:cNvSpPr txBox="1">
            <a:spLocks noChangeArrowheads="1"/>
          </p:cNvSpPr>
          <p:nvPr/>
        </p:nvSpPr>
        <p:spPr bwMode="auto">
          <a:xfrm>
            <a:off x="3397250" y="2890838"/>
            <a:ext cx="1428750" cy="82232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a:t>Enzyme</a:t>
            </a:r>
          </a:p>
          <a:p>
            <a:pPr algn="l">
              <a:lnSpc>
                <a:spcPct val="90000"/>
              </a:lnSpc>
            </a:pPr>
            <a:r>
              <a:rPr lang="en-US" sz="2200"/>
              <a:t>(sucrase)</a:t>
            </a:r>
          </a:p>
        </p:txBody>
      </p:sp>
      <p:sp>
        <p:nvSpPr>
          <p:cNvPr id="250890" name="Oval 11"/>
          <p:cNvSpPr>
            <a:spLocks noChangeArrowheads="1"/>
          </p:cNvSpPr>
          <p:nvPr/>
        </p:nvSpPr>
        <p:spPr bwMode="auto">
          <a:xfrm>
            <a:off x="5908675" y="1857375"/>
            <a:ext cx="330200" cy="330200"/>
          </a:xfrm>
          <a:prstGeom prst="ellipse">
            <a:avLst/>
          </a:prstGeom>
          <a:solidFill>
            <a:srgbClr val="EF1A23"/>
          </a:solidFill>
          <a:ln w="9525">
            <a:noFill/>
            <a:round/>
            <a:headEnd/>
            <a:tailEnd/>
          </a:ln>
        </p:spPr>
        <p:txBody>
          <a:bodyPr wrap="none" anchor="ctr">
            <a:prstTxWarp prst="textNoShape">
              <a:avLst/>
            </a:prstTxWarp>
          </a:bodyPr>
          <a:lstStyle/>
          <a:p>
            <a:pPr algn="ctr"/>
            <a:endParaRPr lang="en-US" b="0">
              <a:solidFill>
                <a:srgbClr val="EF1A23"/>
              </a:solidFill>
              <a:latin typeface="Times" pitchFamily="-108" charset="0"/>
            </a:endParaRPr>
          </a:p>
        </p:txBody>
      </p:sp>
      <p:sp>
        <p:nvSpPr>
          <p:cNvPr id="250891" name="Text Box 12"/>
          <p:cNvSpPr txBox="1">
            <a:spLocks noChangeArrowheads="1"/>
          </p:cNvSpPr>
          <p:nvPr/>
        </p:nvSpPr>
        <p:spPr bwMode="auto">
          <a:xfrm>
            <a:off x="6337300" y="1870075"/>
            <a:ext cx="2590800" cy="112077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a:t>Substrate binds</a:t>
            </a:r>
          </a:p>
          <a:p>
            <a:pPr algn="l">
              <a:lnSpc>
                <a:spcPct val="90000"/>
              </a:lnSpc>
            </a:pPr>
            <a:r>
              <a:rPr lang="en-US" sz="2200"/>
              <a:t>to enzyme with</a:t>
            </a:r>
          </a:p>
          <a:p>
            <a:pPr algn="l">
              <a:lnSpc>
                <a:spcPct val="90000"/>
              </a:lnSpc>
            </a:pPr>
            <a:r>
              <a:rPr lang="en-US" sz="2200"/>
              <a:t>induced fit</a:t>
            </a:r>
          </a:p>
        </p:txBody>
      </p:sp>
      <p:sp>
        <p:nvSpPr>
          <p:cNvPr id="250892" name="Text Box 13"/>
          <p:cNvSpPr txBox="1">
            <a:spLocks noChangeArrowheads="1"/>
          </p:cNvSpPr>
          <p:nvPr/>
        </p:nvSpPr>
        <p:spPr bwMode="auto">
          <a:xfrm>
            <a:off x="5988050" y="1879600"/>
            <a:ext cx="165100" cy="298450"/>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100">
                <a:solidFill>
                  <a:schemeClr val="bg1"/>
                </a:solidFill>
              </a:rPr>
              <a:t>2</a:t>
            </a:r>
            <a:endParaRPr lang="en-US" sz="2100"/>
          </a:p>
        </p:txBody>
      </p:sp>
      <p:sp>
        <p:nvSpPr>
          <p:cNvPr id="250893" name="Text Box 14"/>
          <p:cNvSpPr txBox="1">
            <a:spLocks noChangeArrowheads="1"/>
          </p:cNvSpPr>
          <p:nvPr/>
        </p:nvSpPr>
        <p:spPr bwMode="auto">
          <a:xfrm>
            <a:off x="5148263" y="1204913"/>
            <a:ext cx="1428750" cy="82232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a:t>Substrate</a:t>
            </a:r>
          </a:p>
          <a:p>
            <a:pPr algn="l">
              <a:lnSpc>
                <a:spcPct val="90000"/>
              </a:lnSpc>
            </a:pPr>
            <a:r>
              <a:rPr lang="en-US" sz="2200"/>
              <a:t>(sucrose)</a:t>
            </a:r>
          </a:p>
        </p:txBody>
      </p:sp>
      <p:sp>
        <p:nvSpPr>
          <p:cNvPr id="250894" name="Oval 15"/>
          <p:cNvSpPr>
            <a:spLocks noChangeArrowheads="1"/>
          </p:cNvSpPr>
          <p:nvPr/>
        </p:nvSpPr>
        <p:spPr bwMode="auto">
          <a:xfrm>
            <a:off x="5800725" y="5394325"/>
            <a:ext cx="330200" cy="330200"/>
          </a:xfrm>
          <a:prstGeom prst="ellipse">
            <a:avLst/>
          </a:prstGeom>
          <a:solidFill>
            <a:srgbClr val="EF1A23"/>
          </a:solidFill>
          <a:ln w="9525">
            <a:noFill/>
            <a:round/>
            <a:headEnd/>
            <a:tailEnd/>
          </a:ln>
        </p:spPr>
        <p:txBody>
          <a:bodyPr wrap="none" anchor="ctr">
            <a:prstTxWarp prst="textNoShape">
              <a:avLst/>
            </a:prstTxWarp>
          </a:bodyPr>
          <a:lstStyle/>
          <a:p>
            <a:pPr algn="ctr"/>
            <a:endParaRPr lang="en-US" b="0">
              <a:solidFill>
                <a:srgbClr val="EF1A23"/>
              </a:solidFill>
              <a:latin typeface="Times" pitchFamily="-108" charset="0"/>
            </a:endParaRPr>
          </a:p>
        </p:txBody>
      </p:sp>
      <p:sp>
        <p:nvSpPr>
          <p:cNvPr id="250895" name="Text Box 16"/>
          <p:cNvSpPr txBox="1">
            <a:spLocks noChangeArrowheads="1"/>
          </p:cNvSpPr>
          <p:nvPr/>
        </p:nvSpPr>
        <p:spPr bwMode="auto">
          <a:xfrm>
            <a:off x="6229350" y="5407025"/>
            <a:ext cx="1879600" cy="950913"/>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a:t>Substrate is</a:t>
            </a:r>
          </a:p>
          <a:p>
            <a:pPr algn="l">
              <a:lnSpc>
                <a:spcPct val="90000"/>
              </a:lnSpc>
            </a:pPr>
            <a:r>
              <a:rPr lang="en-US" sz="2200"/>
              <a:t>converted to</a:t>
            </a:r>
          </a:p>
          <a:p>
            <a:pPr algn="l">
              <a:lnSpc>
                <a:spcPct val="90000"/>
              </a:lnSpc>
            </a:pPr>
            <a:r>
              <a:rPr lang="en-US" sz="2200"/>
              <a:t>products</a:t>
            </a:r>
          </a:p>
        </p:txBody>
      </p:sp>
      <p:sp>
        <p:nvSpPr>
          <p:cNvPr id="250896" name="Text Box 17"/>
          <p:cNvSpPr txBox="1">
            <a:spLocks noChangeArrowheads="1"/>
          </p:cNvSpPr>
          <p:nvPr/>
        </p:nvSpPr>
        <p:spPr bwMode="auto">
          <a:xfrm>
            <a:off x="5880100" y="5416550"/>
            <a:ext cx="165100" cy="298450"/>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100">
                <a:solidFill>
                  <a:schemeClr val="bg1"/>
                </a:solidFill>
              </a:rPr>
              <a:t>3</a:t>
            </a:r>
            <a:endParaRPr lang="en-US" sz="210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0" name="Picture 3" descr="05_15CatalyticCycle_4-U"/>
          <p:cNvPicPr>
            <a:picLocks noChangeAspect="1" noChangeArrowheads="1"/>
          </p:cNvPicPr>
          <p:nvPr/>
        </p:nvPicPr>
        <p:blipFill>
          <a:blip r:embed="rId3"/>
          <a:srcRect/>
          <a:stretch>
            <a:fillRect/>
          </a:stretch>
        </p:blipFill>
        <p:spPr bwMode="auto">
          <a:xfrm>
            <a:off x="742950" y="192088"/>
            <a:ext cx="7658100" cy="6584950"/>
          </a:xfrm>
          <a:prstGeom prst="rect">
            <a:avLst/>
          </a:prstGeom>
          <a:noFill/>
          <a:ln w="9525">
            <a:noFill/>
            <a:miter lim="800000"/>
            <a:headEnd/>
            <a:tailEnd/>
          </a:ln>
        </p:spPr>
      </p:pic>
      <p:sp>
        <p:nvSpPr>
          <p:cNvPr id="252931" name="Oval 4"/>
          <p:cNvSpPr>
            <a:spLocks noChangeArrowheads="1"/>
          </p:cNvSpPr>
          <p:nvPr/>
        </p:nvSpPr>
        <p:spPr bwMode="auto">
          <a:xfrm>
            <a:off x="828675" y="230188"/>
            <a:ext cx="330200" cy="330200"/>
          </a:xfrm>
          <a:prstGeom prst="ellipse">
            <a:avLst/>
          </a:prstGeom>
          <a:solidFill>
            <a:srgbClr val="EF1A23"/>
          </a:solidFill>
          <a:ln w="9525">
            <a:noFill/>
            <a:round/>
            <a:headEnd/>
            <a:tailEnd/>
          </a:ln>
        </p:spPr>
        <p:txBody>
          <a:bodyPr wrap="none" anchor="ctr">
            <a:prstTxWarp prst="textNoShape">
              <a:avLst/>
            </a:prstTxWarp>
          </a:bodyPr>
          <a:lstStyle/>
          <a:p>
            <a:pPr algn="ctr"/>
            <a:endParaRPr lang="en-US" b="0">
              <a:solidFill>
                <a:srgbClr val="EF1A23"/>
              </a:solidFill>
              <a:latin typeface="Times" pitchFamily="-108" charset="0"/>
            </a:endParaRPr>
          </a:p>
        </p:txBody>
      </p:sp>
      <p:sp>
        <p:nvSpPr>
          <p:cNvPr id="252932" name="Text Box 5"/>
          <p:cNvSpPr txBox="1">
            <a:spLocks noChangeArrowheads="1"/>
          </p:cNvSpPr>
          <p:nvPr/>
        </p:nvSpPr>
        <p:spPr bwMode="auto">
          <a:xfrm>
            <a:off x="1257300" y="242888"/>
            <a:ext cx="2590800" cy="112077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a:t>Enzyme available</a:t>
            </a:r>
          </a:p>
          <a:p>
            <a:pPr algn="l">
              <a:lnSpc>
                <a:spcPct val="90000"/>
              </a:lnSpc>
            </a:pPr>
            <a:r>
              <a:rPr lang="en-US" sz="2200"/>
              <a:t>with empty active</a:t>
            </a:r>
          </a:p>
          <a:p>
            <a:pPr algn="l">
              <a:lnSpc>
                <a:spcPct val="90000"/>
              </a:lnSpc>
            </a:pPr>
            <a:r>
              <a:rPr lang="en-US" sz="2200"/>
              <a:t>site</a:t>
            </a:r>
          </a:p>
        </p:txBody>
      </p:sp>
      <p:sp>
        <p:nvSpPr>
          <p:cNvPr id="252933" name="Line 6"/>
          <p:cNvSpPr>
            <a:spLocks noChangeShapeType="1"/>
          </p:cNvSpPr>
          <p:nvPr/>
        </p:nvSpPr>
        <p:spPr bwMode="auto">
          <a:xfrm flipH="1" flipV="1">
            <a:off x="3014663" y="2503488"/>
            <a:ext cx="333375" cy="485775"/>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52934" name="Text Box 7"/>
          <p:cNvSpPr txBox="1">
            <a:spLocks noChangeArrowheads="1"/>
          </p:cNvSpPr>
          <p:nvPr/>
        </p:nvSpPr>
        <p:spPr bwMode="auto">
          <a:xfrm>
            <a:off x="2057400" y="1062038"/>
            <a:ext cx="1428750" cy="30797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a:t>Active site</a:t>
            </a:r>
          </a:p>
        </p:txBody>
      </p:sp>
      <p:sp>
        <p:nvSpPr>
          <p:cNvPr id="252935" name="AutoShape 8"/>
          <p:cNvSpPr>
            <a:spLocks/>
          </p:cNvSpPr>
          <p:nvPr/>
        </p:nvSpPr>
        <p:spPr bwMode="auto">
          <a:xfrm rot="-5400000">
            <a:off x="2630487" y="819151"/>
            <a:ext cx="219075" cy="1314450"/>
          </a:xfrm>
          <a:prstGeom prst="rightBrace">
            <a:avLst>
              <a:gd name="adj1" fmla="val 50000"/>
              <a:gd name="adj2" fmla="val 50000"/>
            </a:avLst>
          </a:prstGeom>
          <a:noFill/>
          <a:ln w="25400">
            <a:solidFill>
              <a:schemeClr val="tx1"/>
            </a:solidFill>
            <a:round/>
            <a:headEnd/>
            <a:tailEnd/>
          </a:ln>
        </p:spPr>
        <p:txBody>
          <a:bodyPr wrap="none" anchor="ctr">
            <a:prstTxWarp prst="textNoShape">
              <a:avLst/>
            </a:prstTxWarp>
          </a:bodyPr>
          <a:lstStyle/>
          <a:p>
            <a:endParaRPr lang="en-US"/>
          </a:p>
        </p:txBody>
      </p:sp>
      <p:sp>
        <p:nvSpPr>
          <p:cNvPr id="252936" name="Text Box 9"/>
          <p:cNvSpPr txBox="1">
            <a:spLocks noChangeArrowheads="1"/>
          </p:cNvSpPr>
          <p:nvPr/>
        </p:nvSpPr>
        <p:spPr bwMode="auto">
          <a:xfrm>
            <a:off x="908050" y="252413"/>
            <a:ext cx="165100" cy="298450"/>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100">
                <a:solidFill>
                  <a:schemeClr val="bg1"/>
                </a:solidFill>
              </a:rPr>
              <a:t>1</a:t>
            </a:r>
            <a:endParaRPr lang="en-US" sz="2100"/>
          </a:p>
        </p:txBody>
      </p:sp>
      <p:sp>
        <p:nvSpPr>
          <p:cNvPr id="252937" name="Text Box 10"/>
          <p:cNvSpPr txBox="1">
            <a:spLocks noChangeArrowheads="1"/>
          </p:cNvSpPr>
          <p:nvPr/>
        </p:nvSpPr>
        <p:spPr bwMode="auto">
          <a:xfrm>
            <a:off x="3397250" y="2890838"/>
            <a:ext cx="1428750" cy="82232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a:t>Enzyme</a:t>
            </a:r>
          </a:p>
          <a:p>
            <a:pPr algn="l">
              <a:lnSpc>
                <a:spcPct val="90000"/>
              </a:lnSpc>
            </a:pPr>
            <a:r>
              <a:rPr lang="en-US" sz="2200"/>
              <a:t>(sucrase)</a:t>
            </a:r>
          </a:p>
        </p:txBody>
      </p:sp>
      <p:sp>
        <p:nvSpPr>
          <p:cNvPr id="252938" name="Oval 11"/>
          <p:cNvSpPr>
            <a:spLocks noChangeArrowheads="1"/>
          </p:cNvSpPr>
          <p:nvPr/>
        </p:nvSpPr>
        <p:spPr bwMode="auto">
          <a:xfrm>
            <a:off x="5908675" y="1857375"/>
            <a:ext cx="330200" cy="330200"/>
          </a:xfrm>
          <a:prstGeom prst="ellipse">
            <a:avLst/>
          </a:prstGeom>
          <a:solidFill>
            <a:srgbClr val="EF1A23"/>
          </a:solidFill>
          <a:ln w="9525">
            <a:noFill/>
            <a:round/>
            <a:headEnd/>
            <a:tailEnd/>
          </a:ln>
        </p:spPr>
        <p:txBody>
          <a:bodyPr wrap="none" anchor="ctr">
            <a:prstTxWarp prst="textNoShape">
              <a:avLst/>
            </a:prstTxWarp>
          </a:bodyPr>
          <a:lstStyle/>
          <a:p>
            <a:pPr algn="ctr"/>
            <a:endParaRPr lang="en-US" b="0">
              <a:solidFill>
                <a:srgbClr val="EF1A23"/>
              </a:solidFill>
              <a:latin typeface="Times" pitchFamily="-108" charset="0"/>
            </a:endParaRPr>
          </a:p>
        </p:txBody>
      </p:sp>
      <p:sp>
        <p:nvSpPr>
          <p:cNvPr id="252939" name="Text Box 12"/>
          <p:cNvSpPr txBox="1">
            <a:spLocks noChangeArrowheads="1"/>
          </p:cNvSpPr>
          <p:nvPr/>
        </p:nvSpPr>
        <p:spPr bwMode="auto">
          <a:xfrm>
            <a:off x="6337300" y="1870075"/>
            <a:ext cx="2590800" cy="112077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a:t>Substrate binds</a:t>
            </a:r>
          </a:p>
          <a:p>
            <a:pPr algn="l">
              <a:lnSpc>
                <a:spcPct val="90000"/>
              </a:lnSpc>
            </a:pPr>
            <a:r>
              <a:rPr lang="en-US" sz="2200"/>
              <a:t>to enzyme with</a:t>
            </a:r>
          </a:p>
          <a:p>
            <a:pPr algn="l">
              <a:lnSpc>
                <a:spcPct val="90000"/>
              </a:lnSpc>
            </a:pPr>
            <a:r>
              <a:rPr lang="en-US" sz="2200"/>
              <a:t>induced fit</a:t>
            </a:r>
          </a:p>
        </p:txBody>
      </p:sp>
      <p:sp>
        <p:nvSpPr>
          <p:cNvPr id="252940" name="Text Box 13"/>
          <p:cNvSpPr txBox="1">
            <a:spLocks noChangeArrowheads="1"/>
          </p:cNvSpPr>
          <p:nvPr/>
        </p:nvSpPr>
        <p:spPr bwMode="auto">
          <a:xfrm>
            <a:off x="5988050" y="1879600"/>
            <a:ext cx="165100" cy="298450"/>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100">
                <a:solidFill>
                  <a:schemeClr val="bg1"/>
                </a:solidFill>
              </a:rPr>
              <a:t>2</a:t>
            </a:r>
            <a:endParaRPr lang="en-US" sz="2100"/>
          </a:p>
        </p:txBody>
      </p:sp>
      <p:sp>
        <p:nvSpPr>
          <p:cNvPr id="252941" name="Text Box 14"/>
          <p:cNvSpPr txBox="1">
            <a:spLocks noChangeArrowheads="1"/>
          </p:cNvSpPr>
          <p:nvPr/>
        </p:nvSpPr>
        <p:spPr bwMode="auto">
          <a:xfrm>
            <a:off x="5148263" y="1204913"/>
            <a:ext cx="1428750" cy="82232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a:t>Substrate</a:t>
            </a:r>
          </a:p>
          <a:p>
            <a:pPr algn="l">
              <a:lnSpc>
                <a:spcPct val="90000"/>
              </a:lnSpc>
            </a:pPr>
            <a:r>
              <a:rPr lang="en-US" sz="2200"/>
              <a:t>(sucrose)</a:t>
            </a:r>
          </a:p>
        </p:txBody>
      </p:sp>
      <p:sp>
        <p:nvSpPr>
          <p:cNvPr id="252942" name="Oval 15"/>
          <p:cNvSpPr>
            <a:spLocks noChangeArrowheads="1"/>
          </p:cNvSpPr>
          <p:nvPr/>
        </p:nvSpPr>
        <p:spPr bwMode="auto">
          <a:xfrm>
            <a:off x="5800725" y="5394325"/>
            <a:ext cx="330200" cy="330200"/>
          </a:xfrm>
          <a:prstGeom prst="ellipse">
            <a:avLst/>
          </a:prstGeom>
          <a:solidFill>
            <a:srgbClr val="EF1A23"/>
          </a:solidFill>
          <a:ln w="9525">
            <a:noFill/>
            <a:round/>
            <a:headEnd/>
            <a:tailEnd/>
          </a:ln>
        </p:spPr>
        <p:txBody>
          <a:bodyPr wrap="none" anchor="ctr">
            <a:prstTxWarp prst="textNoShape">
              <a:avLst/>
            </a:prstTxWarp>
          </a:bodyPr>
          <a:lstStyle/>
          <a:p>
            <a:pPr algn="ctr"/>
            <a:endParaRPr lang="en-US" b="0">
              <a:solidFill>
                <a:srgbClr val="EF1A23"/>
              </a:solidFill>
              <a:latin typeface="Times" pitchFamily="-108" charset="0"/>
            </a:endParaRPr>
          </a:p>
        </p:txBody>
      </p:sp>
      <p:sp>
        <p:nvSpPr>
          <p:cNvPr id="252943" name="Text Box 16"/>
          <p:cNvSpPr txBox="1">
            <a:spLocks noChangeArrowheads="1"/>
          </p:cNvSpPr>
          <p:nvPr/>
        </p:nvSpPr>
        <p:spPr bwMode="auto">
          <a:xfrm>
            <a:off x="6229350" y="5407025"/>
            <a:ext cx="1879600" cy="950913"/>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a:t>Substrate is</a:t>
            </a:r>
          </a:p>
          <a:p>
            <a:pPr algn="l">
              <a:lnSpc>
                <a:spcPct val="90000"/>
              </a:lnSpc>
            </a:pPr>
            <a:r>
              <a:rPr lang="en-US" sz="2200"/>
              <a:t>converted to</a:t>
            </a:r>
          </a:p>
          <a:p>
            <a:pPr algn="l">
              <a:lnSpc>
                <a:spcPct val="90000"/>
              </a:lnSpc>
            </a:pPr>
            <a:r>
              <a:rPr lang="en-US" sz="2200"/>
              <a:t>products</a:t>
            </a:r>
          </a:p>
        </p:txBody>
      </p:sp>
      <p:sp>
        <p:nvSpPr>
          <p:cNvPr id="252944" name="Text Box 17"/>
          <p:cNvSpPr txBox="1">
            <a:spLocks noChangeArrowheads="1"/>
          </p:cNvSpPr>
          <p:nvPr/>
        </p:nvSpPr>
        <p:spPr bwMode="auto">
          <a:xfrm>
            <a:off x="5880100" y="5416550"/>
            <a:ext cx="165100" cy="298450"/>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100">
                <a:solidFill>
                  <a:schemeClr val="bg1"/>
                </a:solidFill>
              </a:rPr>
              <a:t>3</a:t>
            </a:r>
            <a:endParaRPr lang="en-US" sz="2100"/>
          </a:p>
        </p:txBody>
      </p:sp>
      <p:sp>
        <p:nvSpPr>
          <p:cNvPr id="252945" name="Oval 18"/>
          <p:cNvSpPr>
            <a:spLocks noChangeArrowheads="1"/>
          </p:cNvSpPr>
          <p:nvPr/>
        </p:nvSpPr>
        <p:spPr bwMode="auto">
          <a:xfrm>
            <a:off x="779463" y="5021263"/>
            <a:ext cx="330200" cy="330200"/>
          </a:xfrm>
          <a:prstGeom prst="ellipse">
            <a:avLst/>
          </a:prstGeom>
          <a:solidFill>
            <a:srgbClr val="EF1A23"/>
          </a:solidFill>
          <a:ln w="9525">
            <a:noFill/>
            <a:round/>
            <a:headEnd/>
            <a:tailEnd/>
          </a:ln>
        </p:spPr>
        <p:txBody>
          <a:bodyPr wrap="none" anchor="ctr">
            <a:prstTxWarp prst="textNoShape">
              <a:avLst/>
            </a:prstTxWarp>
          </a:bodyPr>
          <a:lstStyle/>
          <a:p>
            <a:pPr algn="ctr"/>
            <a:endParaRPr lang="en-US" b="0">
              <a:solidFill>
                <a:srgbClr val="EF1A23"/>
              </a:solidFill>
              <a:latin typeface="Times" pitchFamily="-108" charset="0"/>
            </a:endParaRPr>
          </a:p>
        </p:txBody>
      </p:sp>
      <p:sp>
        <p:nvSpPr>
          <p:cNvPr id="252946" name="Text Box 19"/>
          <p:cNvSpPr txBox="1">
            <a:spLocks noChangeArrowheads="1"/>
          </p:cNvSpPr>
          <p:nvPr/>
        </p:nvSpPr>
        <p:spPr bwMode="auto">
          <a:xfrm>
            <a:off x="1208088" y="5033963"/>
            <a:ext cx="1704975" cy="588962"/>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a:t>Products are</a:t>
            </a:r>
          </a:p>
          <a:p>
            <a:pPr algn="l">
              <a:lnSpc>
                <a:spcPct val="90000"/>
              </a:lnSpc>
            </a:pPr>
            <a:r>
              <a:rPr lang="en-US" sz="2200"/>
              <a:t>released</a:t>
            </a:r>
          </a:p>
        </p:txBody>
      </p:sp>
      <p:sp>
        <p:nvSpPr>
          <p:cNvPr id="252947" name="Text Box 20"/>
          <p:cNvSpPr txBox="1">
            <a:spLocks noChangeArrowheads="1"/>
          </p:cNvSpPr>
          <p:nvPr/>
        </p:nvSpPr>
        <p:spPr bwMode="auto">
          <a:xfrm>
            <a:off x="858838" y="5043488"/>
            <a:ext cx="165100" cy="298450"/>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100">
                <a:solidFill>
                  <a:schemeClr val="bg1"/>
                </a:solidFill>
              </a:rPr>
              <a:t>4</a:t>
            </a:r>
            <a:endParaRPr lang="en-US" sz="2100"/>
          </a:p>
        </p:txBody>
      </p:sp>
      <p:sp>
        <p:nvSpPr>
          <p:cNvPr id="252948" name="Text Box 21"/>
          <p:cNvSpPr txBox="1">
            <a:spLocks noChangeArrowheads="1"/>
          </p:cNvSpPr>
          <p:nvPr/>
        </p:nvSpPr>
        <p:spPr bwMode="auto">
          <a:xfrm>
            <a:off x="1420813" y="3960813"/>
            <a:ext cx="1244600" cy="298450"/>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a:t>Fructose</a:t>
            </a:r>
          </a:p>
        </p:txBody>
      </p:sp>
      <p:sp>
        <p:nvSpPr>
          <p:cNvPr id="252949" name="Text Box 22"/>
          <p:cNvSpPr txBox="1">
            <a:spLocks noChangeArrowheads="1"/>
          </p:cNvSpPr>
          <p:nvPr/>
        </p:nvSpPr>
        <p:spPr bwMode="auto">
          <a:xfrm>
            <a:off x="1114425" y="3173413"/>
            <a:ext cx="1174750" cy="30162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a:t>Glucose</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8" name="Picture 2" descr="05_UN04ConnectConcepts-U"/>
          <p:cNvPicPr>
            <a:picLocks noChangeAspect="1" noChangeArrowheads="1"/>
          </p:cNvPicPr>
          <p:nvPr/>
        </p:nvPicPr>
        <p:blipFill>
          <a:blip r:embed="rId3"/>
          <a:srcRect/>
          <a:stretch>
            <a:fillRect/>
          </a:stretch>
        </p:blipFill>
        <p:spPr bwMode="auto">
          <a:xfrm>
            <a:off x="296863" y="815975"/>
            <a:ext cx="8548687" cy="5224463"/>
          </a:xfrm>
          <a:prstGeom prst="rect">
            <a:avLst/>
          </a:prstGeom>
          <a:noFill/>
          <a:ln w="9525">
            <a:noFill/>
            <a:miter lim="800000"/>
            <a:headEnd/>
            <a:tailEnd/>
          </a:ln>
        </p:spPr>
      </p:pic>
      <p:sp>
        <p:nvSpPr>
          <p:cNvPr id="254979" name="Text Box 3"/>
          <p:cNvSpPr txBox="1">
            <a:spLocks noChangeArrowheads="1"/>
          </p:cNvSpPr>
          <p:nvPr/>
        </p:nvSpPr>
        <p:spPr bwMode="auto">
          <a:xfrm>
            <a:off x="330200" y="2078038"/>
            <a:ext cx="301625" cy="319087"/>
          </a:xfrm>
          <a:prstGeom prst="rect">
            <a:avLst/>
          </a:prstGeom>
          <a:noFill/>
          <a:ln w="9525">
            <a:noFill/>
            <a:miter lim="800000"/>
            <a:headEnd/>
            <a:tailEnd/>
          </a:ln>
        </p:spPr>
        <p:txBody>
          <a:bodyPr wrap="none" lIns="0" tIns="0" rIns="0" bIns="0">
            <a:prstTxWarp prst="textNoShape">
              <a:avLst/>
            </a:prstTxWarp>
          </a:bodyPr>
          <a:lstStyle/>
          <a:p>
            <a:pPr algn="l"/>
            <a:r>
              <a:rPr lang="en-US"/>
              <a:t>a.</a:t>
            </a:r>
          </a:p>
        </p:txBody>
      </p:sp>
      <p:sp>
        <p:nvSpPr>
          <p:cNvPr id="254980" name="Text Box 4"/>
          <p:cNvSpPr txBox="1">
            <a:spLocks noChangeArrowheads="1"/>
          </p:cNvSpPr>
          <p:nvPr/>
        </p:nvSpPr>
        <p:spPr bwMode="auto">
          <a:xfrm>
            <a:off x="2317750" y="1135063"/>
            <a:ext cx="301625" cy="319087"/>
          </a:xfrm>
          <a:prstGeom prst="rect">
            <a:avLst/>
          </a:prstGeom>
          <a:noFill/>
          <a:ln w="9525">
            <a:noFill/>
            <a:miter lim="800000"/>
            <a:headEnd/>
            <a:tailEnd/>
          </a:ln>
        </p:spPr>
        <p:txBody>
          <a:bodyPr wrap="none" lIns="0" tIns="0" rIns="0" bIns="0">
            <a:prstTxWarp prst="textNoShape">
              <a:avLst/>
            </a:prstTxWarp>
          </a:bodyPr>
          <a:lstStyle/>
          <a:p>
            <a:pPr algn="l"/>
            <a:r>
              <a:rPr lang="en-US"/>
              <a:t>b.</a:t>
            </a:r>
          </a:p>
        </p:txBody>
      </p:sp>
      <p:sp>
        <p:nvSpPr>
          <p:cNvPr id="254981" name="Text Box 5"/>
          <p:cNvSpPr txBox="1">
            <a:spLocks noChangeArrowheads="1"/>
          </p:cNvSpPr>
          <p:nvPr/>
        </p:nvSpPr>
        <p:spPr bwMode="auto">
          <a:xfrm>
            <a:off x="6357938" y="787400"/>
            <a:ext cx="301625" cy="319088"/>
          </a:xfrm>
          <a:prstGeom prst="rect">
            <a:avLst/>
          </a:prstGeom>
          <a:noFill/>
          <a:ln w="9525">
            <a:noFill/>
            <a:miter lim="800000"/>
            <a:headEnd/>
            <a:tailEnd/>
          </a:ln>
        </p:spPr>
        <p:txBody>
          <a:bodyPr wrap="none" lIns="0" tIns="0" rIns="0" bIns="0">
            <a:prstTxWarp prst="textNoShape">
              <a:avLst/>
            </a:prstTxWarp>
          </a:bodyPr>
          <a:lstStyle/>
          <a:p>
            <a:pPr algn="l"/>
            <a:r>
              <a:rPr lang="en-US"/>
              <a:t>c.</a:t>
            </a:r>
          </a:p>
        </p:txBody>
      </p:sp>
      <p:sp>
        <p:nvSpPr>
          <p:cNvPr id="254982" name="Text Box 6"/>
          <p:cNvSpPr txBox="1">
            <a:spLocks noChangeArrowheads="1"/>
          </p:cNvSpPr>
          <p:nvPr/>
        </p:nvSpPr>
        <p:spPr bwMode="auto">
          <a:xfrm>
            <a:off x="7011988" y="2884488"/>
            <a:ext cx="301625" cy="319087"/>
          </a:xfrm>
          <a:prstGeom prst="rect">
            <a:avLst/>
          </a:prstGeom>
          <a:noFill/>
          <a:ln w="9525">
            <a:noFill/>
            <a:miter lim="800000"/>
            <a:headEnd/>
            <a:tailEnd/>
          </a:ln>
        </p:spPr>
        <p:txBody>
          <a:bodyPr wrap="none" lIns="0" tIns="0" rIns="0" bIns="0">
            <a:prstTxWarp prst="textNoShape">
              <a:avLst/>
            </a:prstTxWarp>
          </a:bodyPr>
          <a:lstStyle/>
          <a:p>
            <a:pPr algn="l"/>
            <a:r>
              <a:rPr lang="en-US"/>
              <a:t>d.</a:t>
            </a:r>
          </a:p>
        </p:txBody>
      </p:sp>
      <p:sp>
        <p:nvSpPr>
          <p:cNvPr id="254983" name="Text Box 7"/>
          <p:cNvSpPr txBox="1">
            <a:spLocks noChangeArrowheads="1"/>
          </p:cNvSpPr>
          <p:nvPr/>
        </p:nvSpPr>
        <p:spPr bwMode="auto">
          <a:xfrm>
            <a:off x="3340100" y="5551488"/>
            <a:ext cx="301625" cy="319087"/>
          </a:xfrm>
          <a:prstGeom prst="rect">
            <a:avLst/>
          </a:prstGeom>
          <a:noFill/>
          <a:ln w="9525">
            <a:noFill/>
            <a:miter lim="800000"/>
            <a:headEnd/>
            <a:tailEnd/>
          </a:ln>
        </p:spPr>
        <p:txBody>
          <a:bodyPr wrap="none" lIns="0" tIns="0" rIns="0" bIns="0">
            <a:prstTxWarp prst="textNoShape">
              <a:avLst/>
            </a:prstTxWarp>
          </a:bodyPr>
          <a:lstStyle/>
          <a:p>
            <a:pPr algn="l"/>
            <a:r>
              <a:rPr lang="en-US"/>
              <a:t>e.</a:t>
            </a:r>
          </a:p>
        </p:txBody>
      </p:sp>
      <p:sp>
        <p:nvSpPr>
          <p:cNvPr id="254984" name="Text Box 8"/>
          <p:cNvSpPr txBox="1">
            <a:spLocks noChangeArrowheads="1"/>
          </p:cNvSpPr>
          <p:nvPr/>
        </p:nvSpPr>
        <p:spPr bwMode="auto">
          <a:xfrm>
            <a:off x="498475" y="3827463"/>
            <a:ext cx="301625" cy="319087"/>
          </a:xfrm>
          <a:prstGeom prst="rect">
            <a:avLst/>
          </a:prstGeom>
          <a:noFill/>
          <a:ln w="9525">
            <a:noFill/>
            <a:miter lim="800000"/>
            <a:headEnd/>
            <a:tailEnd/>
          </a:ln>
        </p:spPr>
        <p:txBody>
          <a:bodyPr wrap="none" lIns="0" tIns="0" rIns="0" bIns="0">
            <a:prstTxWarp prst="textNoShape">
              <a:avLst/>
            </a:prstTxWarp>
          </a:bodyPr>
          <a:lstStyle/>
          <a:p>
            <a:pPr algn="l"/>
            <a:r>
              <a:rPr lang="en-US"/>
              <a:t>f.</a:t>
            </a:r>
          </a:p>
        </p:txBody>
      </p:sp>
      <p:sp>
        <p:nvSpPr>
          <p:cNvPr id="254985" name="Line 9"/>
          <p:cNvSpPr>
            <a:spLocks noChangeShapeType="1"/>
          </p:cNvSpPr>
          <p:nvPr/>
        </p:nvSpPr>
        <p:spPr bwMode="auto">
          <a:xfrm flipH="1">
            <a:off x="628650" y="2368550"/>
            <a:ext cx="145415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54986" name="Line 10"/>
          <p:cNvSpPr>
            <a:spLocks noChangeShapeType="1"/>
          </p:cNvSpPr>
          <p:nvPr/>
        </p:nvSpPr>
        <p:spPr bwMode="auto">
          <a:xfrm flipH="1">
            <a:off x="2635250" y="1425575"/>
            <a:ext cx="161925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54987" name="Line 11"/>
          <p:cNvSpPr>
            <a:spLocks noChangeShapeType="1"/>
          </p:cNvSpPr>
          <p:nvPr/>
        </p:nvSpPr>
        <p:spPr bwMode="auto">
          <a:xfrm flipH="1">
            <a:off x="6673850" y="1079500"/>
            <a:ext cx="162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54988" name="Line 12"/>
          <p:cNvSpPr>
            <a:spLocks noChangeShapeType="1"/>
          </p:cNvSpPr>
          <p:nvPr/>
        </p:nvSpPr>
        <p:spPr bwMode="auto">
          <a:xfrm flipH="1">
            <a:off x="2159000" y="2297113"/>
            <a:ext cx="5207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54989" name="AutoShape 13"/>
          <p:cNvSpPr>
            <a:spLocks/>
          </p:cNvSpPr>
          <p:nvPr/>
        </p:nvSpPr>
        <p:spPr bwMode="auto">
          <a:xfrm rot="-5423610">
            <a:off x="3257551" y="1076325"/>
            <a:ext cx="163512" cy="1030287"/>
          </a:xfrm>
          <a:prstGeom prst="rightBrace">
            <a:avLst>
              <a:gd name="adj1" fmla="val 52508"/>
              <a:gd name="adj2" fmla="val 50000"/>
            </a:avLst>
          </a:prstGeom>
          <a:noFill/>
          <a:ln w="25400">
            <a:solidFill>
              <a:schemeClr val="tx1"/>
            </a:solidFill>
            <a:round/>
            <a:headEnd/>
            <a:tailEnd/>
          </a:ln>
        </p:spPr>
        <p:txBody>
          <a:bodyPr wrap="none" anchor="ctr">
            <a:prstTxWarp prst="textNoShape">
              <a:avLst/>
            </a:prstTxWarp>
          </a:bodyPr>
          <a:lstStyle/>
          <a:p>
            <a:endParaRPr lang="en-US"/>
          </a:p>
        </p:txBody>
      </p:sp>
      <p:sp>
        <p:nvSpPr>
          <p:cNvPr id="254990" name="Line 14"/>
          <p:cNvSpPr>
            <a:spLocks noChangeShapeType="1"/>
          </p:cNvSpPr>
          <p:nvPr/>
        </p:nvSpPr>
        <p:spPr bwMode="auto">
          <a:xfrm flipH="1">
            <a:off x="769938" y="4121150"/>
            <a:ext cx="1476375"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54991" name="Line 15"/>
          <p:cNvSpPr>
            <a:spLocks noChangeShapeType="1"/>
          </p:cNvSpPr>
          <p:nvPr/>
        </p:nvSpPr>
        <p:spPr bwMode="auto">
          <a:xfrm flipH="1">
            <a:off x="3644900" y="5845175"/>
            <a:ext cx="162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54992" name="Line 16"/>
          <p:cNvSpPr>
            <a:spLocks noChangeShapeType="1"/>
          </p:cNvSpPr>
          <p:nvPr/>
        </p:nvSpPr>
        <p:spPr bwMode="auto">
          <a:xfrm flipH="1">
            <a:off x="7327900" y="3175000"/>
            <a:ext cx="1489075"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389" name="Rectangle 5"/>
          <p:cNvSpPr>
            <a:spLocks noGrp="1" noChangeArrowheads="1"/>
          </p:cNvSpPr>
          <p:nvPr>
            <p:ph type="title"/>
          </p:nvPr>
        </p:nvSpPr>
        <p:spPr/>
        <p:txBody>
          <a:bodyPr/>
          <a:lstStyle/>
          <a:p>
            <a:r>
              <a:rPr lang="en-US" dirty="0"/>
              <a:t>Atoms</a:t>
            </a:r>
          </a:p>
        </p:txBody>
      </p:sp>
      <p:sp>
        <p:nvSpPr>
          <p:cNvPr id="1168390" name="Rectangle 6"/>
          <p:cNvSpPr>
            <a:spLocks noGrp="1" noChangeArrowheads="1"/>
          </p:cNvSpPr>
          <p:nvPr>
            <p:ph type="body" idx="1"/>
          </p:nvPr>
        </p:nvSpPr>
        <p:spPr/>
        <p:txBody>
          <a:bodyPr/>
          <a:lstStyle/>
          <a:p>
            <a:r>
              <a:rPr lang="en-US" b="1" dirty="0" smtClean="0"/>
              <a:t>Protons</a:t>
            </a:r>
            <a:r>
              <a:rPr lang="en-US" dirty="0" smtClean="0"/>
              <a:t>: positively </a:t>
            </a:r>
            <a:r>
              <a:rPr lang="en-US" dirty="0"/>
              <a:t>charged particles (+</a:t>
            </a:r>
            <a:r>
              <a:rPr lang="en-US" dirty="0" smtClean="0"/>
              <a:t>)</a:t>
            </a:r>
          </a:p>
          <a:p>
            <a:r>
              <a:rPr lang="en-US" b="1" dirty="0" smtClean="0"/>
              <a:t>Neutrons</a:t>
            </a:r>
            <a:r>
              <a:rPr lang="en-US" dirty="0" smtClean="0"/>
              <a:t>: no charge</a:t>
            </a:r>
          </a:p>
          <a:p>
            <a:r>
              <a:rPr lang="en-US" b="1" dirty="0" smtClean="0"/>
              <a:t>Nucleus</a:t>
            </a:r>
            <a:r>
              <a:rPr lang="en-US" dirty="0" smtClean="0"/>
              <a:t>: center </a:t>
            </a:r>
            <a:r>
              <a:rPr lang="en-US" dirty="0"/>
              <a:t>of the </a:t>
            </a:r>
            <a:r>
              <a:rPr lang="en-US" dirty="0" smtClean="0"/>
              <a:t>atom; contains protons and neutrons</a:t>
            </a:r>
            <a:endParaRPr lang="en-US" dirty="0"/>
          </a:p>
        </p:txBody>
      </p:sp>
      <p:pic>
        <p:nvPicPr>
          <p:cNvPr id="4" name="Picture 3"/>
          <p:cNvPicPr>
            <a:picLocks noChangeAspect="1"/>
          </p:cNvPicPr>
          <p:nvPr/>
        </p:nvPicPr>
        <p:blipFill>
          <a:blip r:embed="rId3"/>
          <a:stretch>
            <a:fillRect/>
          </a:stretch>
        </p:blipFill>
        <p:spPr>
          <a:xfrm>
            <a:off x="5053893" y="3610954"/>
            <a:ext cx="2679700" cy="3022600"/>
          </a:xfrm>
          <a:prstGeom prst="rect">
            <a:avLst/>
          </a:prstGeom>
        </p:spPr>
      </p:pic>
    </p:spTree>
    <p:extLst>
      <p:ext uri="{BB962C8B-B14F-4D97-AF65-F5344CB8AC3E}">
        <p14:creationId xmlns:p14="http://schemas.microsoft.com/office/powerpoint/2010/main" val="2943491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83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83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6839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0440" name="Rectangle 8"/>
          <p:cNvSpPr>
            <a:spLocks noGrp="1" noChangeArrowheads="1"/>
          </p:cNvSpPr>
          <p:nvPr>
            <p:ph type="title"/>
          </p:nvPr>
        </p:nvSpPr>
        <p:spPr/>
        <p:txBody>
          <a:bodyPr/>
          <a:lstStyle/>
          <a:p>
            <a:r>
              <a:rPr lang="en-US"/>
              <a:t>Atoms</a:t>
            </a:r>
          </a:p>
        </p:txBody>
      </p:sp>
      <p:sp>
        <p:nvSpPr>
          <p:cNvPr id="1170441" name="Rectangle 9"/>
          <p:cNvSpPr>
            <a:spLocks noGrp="1" noChangeArrowheads="1"/>
          </p:cNvSpPr>
          <p:nvPr>
            <p:ph type="body" idx="1"/>
          </p:nvPr>
        </p:nvSpPr>
        <p:spPr>
          <a:xfrm>
            <a:off x="457200" y="1417639"/>
            <a:ext cx="8229600" cy="2482118"/>
          </a:xfrm>
        </p:spPr>
        <p:txBody>
          <a:bodyPr>
            <a:normAutofit/>
          </a:bodyPr>
          <a:lstStyle/>
          <a:p>
            <a:r>
              <a:rPr lang="en-US" b="1" dirty="0" smtClean="0"/>
              <a:t>Electron: </a:t>
            </a:r>
            <a:r>
              <a:rPr lang="en-US" dirty="0" smtClean="0"/>
              <a:t>a </a:t>
            </a:r>
            <a:r>
              <a:rPr lang="en-US" dirty="0"/>
              <a:t>negatively charged particle (−)</a:t>
            </a:r>
            <a:r>
              <a:rPr lang="en-US" dirty="0" smtClean="0"/>
              <a:t> </a:t>
            </a:r>
          </a:p>
          <a:p>
            <a:pPr lvl="1"/>
            <a:r>
              <a:rPr lang="en-US" dirty="0" smtClean="0"/>
              <a:t>1</a:t>
            </a:r>
            <a:r>
              <a:rPr lang="en-US" dirty="0"/>
              <a:t>/1840 the mass of a proton.</a:t>
            </a:r>
            <a:endParaRPr lang="en-US" dirty="0" smtClean="0"/>
          </a:p>
          <a:p>
            <a:r>
              <a:rPr lang="en-US" b="1" dirty="0" smtClean="0"/>
              <a:t>Orbitals: </a:t>
            </a:r>
            <a:r>
              <a:rPr lang="en-US" dirty="0" smtClean="0"/>
              <a:t>space surrounding nucleus where the electrons are found</a:t>
            </a:r>
          </a:p>
          <a:p>
            <a:endParaRPr lang="en-US" dirty="0" smtClean="0"/>
          </a:p>
          <a:p>
            <a:endParaRPr lang="en-US" b="1" dirty="0"/>
          </a:p>
        </p:txBody>
      </p:sp>
      <p:pic>
        <p:nvPicPr>
          <p:cNvPr id="4" name="Picture 3"/>
          <p:cNvPicPr>
            <a:picLocks noChangeAspect="1"/>
          </p:cNvPicPr>
          <p:nvPr/>
        </p:nvPicPr>
        <p:blipFill>
          <a:blip r:embed="rId3"/>
          <a:stretch>
            <a:fillRect/>
          </a:stretch>
        </p:blipFill>
        <p:spPr>
          <a:xfrm>
            <a:off x="5259160" y="3623782"/>
            <a:ext cx="2679700" cy="3022600"/>
          </a:xfrm>
          <a:prstGeom prst="rect">
            <a:avLst/>
          </a:prstGeom>
        </p:spPr>
      </p:pic>
    </p:spTree>
    <p:extLst>
      <p:ext uri="{BB962C8B-B14F-4D97-AF65-F5344CB8AC3E}">
        <p14:creationId xmlns:p14="http://schemas.microsoft.com/office/powerpoint/2010/main" val="16769982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04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0440" name="Rectangle 8"/>
          <p:cNvSpPr>
            <a:spLocks noGrp="1" noChangeArrowheads="1"/>
          </p:cNvSpPr>
          <p:nvPr>
            <p:ph type="title"/>
          </p:nvPr>
        </p:nvSpPr>
        <p:spPr/>
        <p:txBody>
          <a:bodyPr/>
          <a:lstStyle/>
          <a:p>
            <a:r>
              <a:rPr lang="en-US" dirty="0" smtClean="0"/>
              <a:t>Atomic Model</a:t>
            </a:r>
            <a:endParaRPr lang="en-US" dirty="0"/>
          </a:p>
        </p:txBody>
      </p:sp>
      <p:sp>
        <p:nvSpPr>
          <p:cNvPr id="3" name="Content Placeholder 2"/>
          <p:cNvSpPr>
            <a:spLocks noGrp="1"/>
          </p:cNvSpPr>
          <p:nvPr>
            <p:ph idx="1"/>
          </p:nvPr>
        </p:nvSpPr>
        <p:spPr>
          <a:xfrm>
            <a:off x="457200" y="1600200"/>
            <a:ext cx="8500188" cy="4525963"/>
          </a:xfrm>
        </p:spPr>
        <p:txBody>
          <a:bodyPr/>
          <a:lstStyle/>
          <a:p>
            <a:r>
              <a:rPr lang="en-US" b="1" dirty="0"/>
              <a:t>Bohr Model</a:t>
            </a:r>
          </a:p>
          <a:p>
            <a:r>
              <a:rPr lang="en-US" dirty="0"/>
              <a:t>Orbital 		</a:t>
            </a:r>
            <a:r>
              <a:rPr lang="en-US" dirty="0" smtClean="0"/>
              <a:t>					# </a:t>
            </a:r>
            <a:r>
              <a:rPr lang="en-US" dirty="0"/>
              <a:t>of e- required to fill</a:t>
            </a:r>
          </a:p>
          <a:p>
            <a:r>
              <a:rPr lang="en-US" dirty="0"/>
              <a:t>1</a:t>
            </a:r>
            <a:r>
              <a:rPr lang="en-US" baseline="30000" dirty="0"/>
              <a:t>st</a:t>
            </a:r>
            <a:r>
              <a:rPr lang="en-US" dirty="0"/>
              <a:t> (closest to nucleus)		</a:t>
            </a:r>
            <a:r>
              <a:rPr lang="en-US" dirty="0" smtClean="0"/>
              <a:t>	2</a:t>
            </a:r>
            <a:endParaRPr lang="en-US" dirty="0"/>
          </a:p>
          <a:p>
            <a:r>
              <a:rPr lang="en-US" dirty="0"/>
              <a:t>2</a:t>
            </a:r>
            <a:r>
              <a:rPr lang="en-US" baseline="30000" dirty="0"/>
              <a:t>nd</a:t>
            </a:r>
            <a:r>
              <a:rPr lang="en-US" dirty="0"/>
              <a:t>							</a:t>
            </a:r>
            <a:r>
              <a:rPr lang="en-US" dirty="0" smtClean="0"/>
              <a:t>			8</a:t>
            </a:r>
            <a:endParaRPr lang="en-US" dirty="0"/>
          </a:p>
          <a:p>
            <a:r>
              <a:rPr lang="en-US" dirty="0"/>
              <a:t>3</a:t>
            </a:r>
            <a:r>
              <a:rPr lang="en-US" baseline="30000" dirty="0"/>
              <a:t>rd</a:t>
            </a:r>
            <a:r>
              <a:rPr lang="en-US" dirty="0"/>
              <a:t>							</a:t>
            </a:r>
            <a:r>
              <a:rPr lang="en-US" dirty="0" smtClean="0"/>
              <a:t>			8</a:t>
            </a:r>
            <a:endParaRPr lang="en-US" dirty="0"/>
          </a:p>
        </p:txBody>
      </p:sp>
      <p:pic>
        <p:nvPicPr>
          <p:cNvPr id="5" name="Picture 4"/>
          <p:cNvPicPr>
            <a:picLocks noChangeAspect="1"/>
          </p:cNvPicPr>
          <p:nvPr/>
        </p:nvPicPr>
        <p:blipFill>
          <a:blip r:embed="rId3"/>
          <a:stretch>
            <a:fillRect/>
          </a:stretch>
        </p:blipFill>
        <p:spPr>
          <a:xfrm>
            <a:off x="1674876" y="3676913"/>
            <a:ext cx="3745249" cy="2846822"/>
          </a:xfrm>
          <a:prstGeom prst="rect">
            <a:avLst/>
          </a:prstGeom>
        </p:spPr>
      </p:pic>
    </p:spTree>
    <p:extLst>
      <p:ext uri="{BB962C8B-B14F-4D97-AF65-F5344CB8AC3E}">
        <p14:creationId xmlns:p14="http://schemas.microsoft.com/office/powerpoint/2010/main" val="14976377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578" name="Rectangle 2"/>
          <p:cNvSpPr>
            <a:spLocks noGrp="1" noChangeArrowheads="1"/>
          </p:cNvSpPr>
          <p:nvPr>
            <p:ph type="title"/>
          </p:nvPr>
        </p:nvSpPr>
        <p:spPr/>
        <p:txBody>
          <a:bodyPr/>
          <a:lstStyle/>
          <a:p>
            <a:r>
              <a:rPr lang="en-US" dirty="0" smtClean="0"/>
              <a:t>Elements</a:t>
            </a:r>
            <a:endParaRPr lang="en-US" dirty="0"/>
          </a:p>
        </p:txBody>
      </p:sp>
      <p:sp>
        <p:nvSpPr>
          <p:cNvPr id="1176579" name="Rectangle 3"/>
          <p:cNvSpPr>
            <a:spLocks noGrp="1" noChangeArrowheads="1"/>
          </p:cNvSpPr>
          <p:nvPr>
            <p:ph type="body" idx="1"/>
          </p:nvPr>
        </p:nvSpPr>
        <p:spPr/>
        <p:txBody>
          <a:bodyPr/>
          <a:lstStyle/>
          <a:p>
            <a:r>
              <a:rPr lang="en-US" b="1" dirty="0" smtClean="0"/>
              <a:t>Element: </a:t>
            </a:r>
            <a:r>
              <a:rPr lang="en-US" dirty="0" smtClean="0"/>
              <a:t>a </a:t>
            </a:r>
            <a:r>
              <a:rPr lang="en-US" dirty="0"/>
              <a:t>pure substance that consists entirely of one type of atom.</a:t>
            </a:r>
          </a:p>
          <a:p>
            <a:pPr lvl="2"/>
            <a:r>
              <a:rPr lang="en-US" dirty="0"/>
              <a:t>Elements are represented by a one- or two-letter symbol. </a:t>
            </a:r>
          </a:p>
          <a:p>
            <a:pPr lvl="3"/>
            <a:r>
              <a:rPr lang="en-US" dirty="0"/>
              <a:t>C stands for carbon.</a:t>
            </a:r>
          </a:p>
          <a:p>
            <a:pPr lvl="3"/>
            <a:r>
              <a:rPr lang="en-US" dirty="0"/>
              <a:t>Na stands for  sodium.</a:t>
            </a:r>
          </a:p>
          <a:p>
            <a:pPr lvl="1"/>
            <a:endParaRPr lang="en-US" dirty="0"/>
          </a:p>
        </p:txBody>
      </p:sp>
      <p:pic>
        <p:nvPicPr>
          <p:cNvPr id="4" name="Picture 3"/>
          <p:cNvPicPr>
            <a:picLocks noChangeAspect="1"/>
          </p:cNvPicPr>
          <p:nvPr/>
        </p:nvPicPr>
        <p:blipFill>
          <a:blip r:embed="rId3"/>
          <a:stretch>
            <a:fillRect/>
          </a:stretch>
        </p:blipFill>
        <p:spPr>
          <a:xfrm>
            <a:off x="6408591" y="3096119"/>
            <a:ext cx="2324100" cy="34925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65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65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6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46" name="Rectangle 2"/>
          <p:cNvSpPr>
            <a:spLocks noGrp="1" noChangeArrowheads="1"/>
          </p:cNvSpPr>
          <p:nvPr>
            <p:ph type="title"/>
          </p:nvPr>
        </p:nvSpPr>
        <p:spPr/>
        <p:txBody>
          <a:bodyPr/>
          <a:lstStyle/>
          <a:p>
            <a:r>
              <a:rPr lang="en-US" dirty="0"/>
              <a:t>Chemical Bonds</a:t>
            </a:r>
          </a:p>
        </p:txBody>
      </p:sp>
      <p:sp>
        <p:nvSpPr>
          <p:cNvPr id="1209347" name="Rectangle 3"/>
          <p:cNvSpPr>
            <a:spLocks noGrp="1" noChangeArrowheads="1"/>
          </p:cNvSpPr>
          <p:nvPr>
            <p:ph type="body" idx="1"/>
          </p:nvPr>
        </p:nvSpPr>
        <p:spPr/>
        <p:txBody>
          <a:bodyPr>
            <a:normAutofit/>
          </a:bodyPr>
          <a:lstStyle/>
          <a:p>
            <a:r>
              <a:rPr lang="en-US" b="1" dirty="0" smtClean="0"/>
              <a:t>Molecule</a:t>
            </a:r>
            <a:r>
              <a:rPr lang="en-US" dirty="0" smtClean="0"/>
              <a:t> – a combination of 2 or more atoms. Example H</a:t>
            </a:r>
            <a:r>
              <a:rPr lang="en-US" baseline="-25000" dirty="0" smtClean="0"/>
              <a:t>2</a:t>
            </a:r>
            <a:r>
              <a:rPr lang="en-US" dirty="0" smtClean="0"/>
              <a:t> (2 H atoms)</a:t>
            </a:r>
          </a:p>
          <a:p>
            <a:endParaRPr lang="en-US" dirty="0" smtClean="0"/>
          </a:p>
          <a:p>
            <a:r>
              <a:rPr lang="en-US" b="1" dirty="0" smtClean="0"/>
              <a:t>Compound</a:t>
            </a:r>
            <a:r>
              <a:rPr lang="en-US" dirty="0" smtClean="0"/>
              <a:t> – a combination of 2 or more different atoms in definite proportions. Example H</a:t>
            </a:r>
            <a:r>
              <a:rPr lang="en-US" baseline="-25000" dirty="0" smtClean="0"/>
              <a:t>2</a:t>
            </a:r>
            <a:r>
              <a:rPr lang="en-US" dirty="0" smtClean="0"/>
              <a:t>0 (2 H atoms; 1 Oxygen atom)</a:t>
            </a:r>
          </a:p>
          <a:p>
            <a:pPr>
              <a:buNone/>
            </a:pPr>
            <a:endParaRPr lang="en-US" dirty="0" smtClean="0"/>
          </a:p>
        </p:txBody>
      </p:sp>
      <p:pic>
        <p:nvPicPr>
          <p:cNvPr id="4" name="Picture 3"/>
          <p:cNvPicPr>
            <a:picLocks noChangeAspect="1"/>
          </p:cNvPicPr>
          <p:nvPr/>
        </p:nvPicPr>
        <p:blipFill>
          <a:blip r:embed="rId3"/>
          <a:stretch>
            <a:fillRect/>
          </a:stretch>
        </p:blipFill>
        <p:spPr>
          <a:xfrm>
            <a:off x="5439572" y="2056411"/>
            <a:ext cx="2871741" cy="1369745"/>
          </a:xfrm>
          <a:prstGeom prst="rect">
            <a:avLst/>
          </a:prstGeom>
        </p:spPr>
      </p:pic>
      <p:pic>
        <p:nvPicPr>
          <p:cNvPr id="5" name="Picture 4"/>
          <p:cNvPicPr>
            <a:picLocks noChangeAspect="1"/>
          </p:cNvPicPr>
          <p:nvPr/>
        </p:nvPicPr>
        <p:blipFill>
          <a:blip r:embed="rId4"/>
          <a:stretch>
            <a:fillRect/>
          </a:stretch>
        </p:blipFill>
        <p:spPr>
          <a:xfrm>
            <a:off x="1315159" y="4925829"/>
            <a:ext cx="1967057" cy="1721175"/>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1659</TotalTime>
  <Words>2073</Words>
  <Application>Microsoft Macintosh PowerPoint</Application>
  <PresentationFormat>On-screen Show (4:3)</PresentationFormat>
  <Paragraphs>427</Paragraphs>
  <Slides>49</Slides>
  <Notes>39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Office Theme</vt:lpstr>
      <vt:lpstr>Document</vt:lpstr>
      <vt:lpstr>Chapter 2 Biochemistry </vt:lpstr>
      <vt:lpstr>Organization of matter</vt:lpstr>
      <vt:lpstr>Atoms</vt:lpstr>
      <vt:lpstr>Atoms</vt:lpstr>
      <vt:lpstr>Atoms</vt:lpstr>
      <vt:lpstr>Atoms</vt:lpstr>
      <vt:lpstr>Atomic Model</vt:lpstr>
      <vt:lpstr>Elements</vt:lpstr>
      <vt:lpstr>Chemical Bonds</vt:lpstr>
      <vt:lpstr>Chemical Compounds </vt:lpstr>
      <vt:lpstr>Element Info</vt:lpstr>
      <vt:lpstr>How can you determine how many p+, e-, n0 an atom has?</vt:lpstr>
      <vt:lpstr>  How do elements combine? </vt:lpstr>
      <vt:lpstr>  How do elements combine? </vt:lpstr>
      <vt:lpstr>  How do elements combine? </vt:lpstr>
      <vt:lpstr>2–3 Carbon Compounds</vt:lpstr>
      <vt:lpstr>Biomolecules</vt:lpstr>
      <vt:lpstr>Dehydration synthesis</vt:lpstr>
      <vt:lpstr>Hydrolysis</vt:lpstr>
      <vt:lpstr>The Chemistry of Carbon</vt:lpstr>
      <vt:lpstr>Organic molecules</vt:lpstr>
      <vt:lpstr>Organic Molecules</vt:lpstr>
      <vt:lpstr>Biomolecules</vt:lpstr>
      <vt:lpstr>Carbohydrates</vt:lpstr>
      <vt:lpstr>Carbohydrates</vt:lpstr>
      <vt:lpstr>Carbohydrates</vt:lpstr>
      <vt:lpstr>Carbohydrates</vt:lpstr>
      <vt:lpstr>Examples and their function</vt:lpstr>
      <vt:lpstr>Lipids</vt:lpstr>
      <vt:lpstr>Lipids</vt:lpstr>
      <vt:lpstr>Lipids</vt:lpstr>
      <vt:lpstr>  Two types of fatty acids:</vt:lpstr>
      <vt:lpstr>Nucleic Acids</vt:lpstr>
      <vt:lpstr>Nucleic Acid</vt:lpstr>
      <vt:lpstr>Nucleic Acids</vt:lpstr>
      <vt:lpstr>DNA</vt:lpstr>
      <vt:lpstr>RNA</vt:lpstr>
      <vt:lpstr>Proteins</vt:lpstr>
      <vt:lpstr>Proteins</vt:lpstr>
      <vt:lpstr>Proteins</vt:lpstr>
      <vt:lpstr>Proteins </vt:lpstr>
      <vt:lpstr>Enzymes</vt:lpstr>
      <vt:lpstr>PowerPoint Presentation</vt:lpstr>
      <vt:lpstr>5.15 A specific enzyme catalyzes each cellular reaction</vt:lpstr>
      <vt:lpstr>PowerPoint Presentation</vt:lpstr>
      <vt:lpstr>PowerPoint Presentation</vt:lpstr>
      <vt:lpstr>PowerPoint Presentation</vt:lpstr>
      <vt:lpstr>PowerPoint Presentation</vt:lpstr>
      <vt:lpstr>PowerPoint Presentation</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 The Nature of Matter</dc:title>
  <dc:creator>Plano High School</dc:creator>
  <cp:lastModifiedBy>Plano High School</cp:lastModifiedBy>
  <cp:revision>44</cp:revision>
  <dcterms:created xsi:type="dcterms:W3CDTF">2010-10-08T16:04:50Z</dcterms:created>
  <dcterms:modified xsi:type="dcterms:W3CDTF">2015-12-18T20:46:02Z</dcterms:modified>
</cp:coreProperties>
</file>