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bin" ContentType="audio/unknown"/>
  <Override PartName="/ppt/media/audio2.bin" ContentType="audi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58" r:id="rId3"/>
    <p:sldId id="290"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19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77378A-B3EF-094D-B47B-E46F6DDB395F}" type="datetimeFigureOut">
              <a:rPr lang="en-US" smtClean="0"/>
              <a:t>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22024-9AF2-6D4C-87C4-5D888E4B9A2F}" type="slidenum">
              <a:rPr lang="en-US" smtClean="0"/>
              <a:t>‹#›</a:t>
            </a:fld>
            <a:endParaRPr lang="en-US"/>
          </a:p>
        </p:txBody>
      </p:sp>
    </p:spTree>
    <p:extLst>
      <p:ext uri="{BB962C8B-B14F-4D97-AF65-F5344CB8AC3E}">
        <p14:creationId xmlns:p14="http://schemas.microsoft.com/office/powerpoint/2010/main" val="33535797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89EFBC-1195-0948-B1A8-AB70B66976F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b="1" u="sng" dirty="0" smtClean="0"/>
              <a:t>Standing</a:t>
            </a:r>
            <a:r>
              <a:rPr lang="en-US" b="1" u="sng" baseline="0" dirty="0" smtClean="0"/>
              <a:t> water </a:t>
            </a:r>
            <a:r>
              <a:rPr lang="en-US" sz="1800" b="1" u="sng" dirty="0" smtClean="0"/>
              <a:t>Most common</a:t>
            </a:r>
          </a:p>
          <a:p>
            <a:pPr lvl="1">
              <a:lnSpc>
                <a:spcPct val="80000"/>
              </a:lnSpc>
            </a:pPr>
            <a:r>
              <a:rPr lang="en-US" sz="1800" dirty="0" smtClean="0">
                <a:solidFill>
                  <a:srgbClr val="C00000"/>
                </a:solidFill>
              </a:rPr>
              <a:t>Lakes</a:t>
            </a:r>
          </a:p>
          <a:p>
            <a:pPr lvl="1">
              <a:lnSpc>
                <a:spcPct val="80000"/>
              </a:lnSpc>
            </a:pPr>
            <a:r>
              <a:rPr lang="en-US" sz="1800" dirty="0" smtClean="0">
                <a:solidFill>
                  <a:srgbClr val="C00000"/>
                </a:solidFill>
              </a:rPr>
              <a:t>Ponds</a:t>
            </a:r>
            <a:endParaRPr lang="en-US" sz="1800" dirty="0" smtClean="0"/>
          </a:p>
          <a:p>
            <a:pPr>
              <a:lnSpc>
                <a:spcPct val="80000"/>
              </a:lnSpc>
            </a:pPr>
            <a:r>
              <a:rPr lang="en-US" sz="1800" dirty="0" smtClean="0"/>
              <a:t>Water is relatively still but does circulate</a:t>
            </a:r>
            <a:endParaRPr lang="en-US" sz="1600" dirty="0" smtClean="0"/>
          </a:p>
          <a:p>
            <a:pPr>
              <a:lnSpc>
                <a:spcPct val="80000"/>
              </a:lnSpc>
            </a:pPr>
            <a:r>
              <a:rPr lang="en-US" sz="1800" b="1" dirty="0" smtClean="0">
                <a:solidFill>
                  <a:schemeClr val="accent2"/>
                </a:solidFill>
              </a:rPr>
              <a:t>Phytoplankton</a:t>
            </a:r>
            <a:r>
              <a:rPr lang="en-US" sz="1800" dirty="0" smtClean="0"/>
              <a:t>, and aquatic plants form food web base</a:t>
            </a:r>
          </a:p>
          <a:p>
            <a:pPr lvl="1">
              <a:lnSpc>
                <a:spcPct val="80000"/>
              </a:lnSpc>
            </a:pPr>
            <a:r>
              <a:rPr lang="en-US" sz="1600" dirty="0" smtClean="0">
                <a:solidFill>
                  <a:schemeClr val="accent2"/>
                </a:solidFill>
              </a:rPr>
              <a:t>Phytoplankton</a:t>
            </a:r>
            <a:r>
              <a:rPr lang="en-US" sz="1600" dirty="0" smtClean="0"/>
              <a:t> are single celled aquatic organisms</a:t>
            </a:r>
            <a:endParaRPr lang="en-US" sz="1800" dirty="0" smtClean="0"/>
          </a:p>
          <a:p>
            <a:pPr>
              <a:lnSpc>
                <a:spcPct val="80000"/>
              </a:lnSpc>
            </a:pPr>
            <a:r>
              <a:rPr lang="en-US" sz="1800" dirty="0" smtClean="0"/>
              <a:t>Other wildlife: </a:t>
            </a:r>
            <a:r>
              <a:rPr lang="en-US" sz="1800" baseline="0" dirty="0" smtClean="0"/>
              <a:t> </a:t>
            </a:r>
            <a:r>
              <a:rPr lang="en-US" sz="2000" dirty="0" smtClean="0"/>
              <a:t>various fish, freshwater clams and mussels, turtles, ducks, beavers, and aquatic snakes.</a:t>
            </a:r>
          </a:p>
          <a:p>
            <a:pPr>
              <a:lnSpc>
                <a:spcPct val="80000"/>
              </a:lnSpc>
            </a:pPr>
            <a:endParaRPr lang="en-US" sz="2000" b="1" u="sng" dirty="0" smtClean="0"/>
          </a:p>
          <a:p>
            <a:pPr>
              <a:lnSpc>
                <a:spcPct val="80000"/>
              </a:lnSpc>
            </a:pPr>
            <a:r>
              <a:rPr lang="en-US" sz="2000" b="1" u="sng" dirty="0" smtClean="0"/>
              <a:t>Flowing </a:t>
            </a:r>
            <a:r>
              <a:rPr lang="en-US" sz="2000" b="1" u="sng" baseline="0" dirty="0" smtClean="0"/>
              <a:t>water ecosystem</a:t>
            </a:r>
            <a:endParaRPr lang="en-US" sz="2000" b="1" u="sng" dirty="0" smtClean="0"/>
          </a:p>
          <a:p>
            <a:pPr>
              <a:lnSpc>
                <a:spcPct val="80000"/>
              </a:lnSpc>
            </a:pPr>
            <a:r>
              <a:rPr lang="en-US" sz="2000" dirty="0" smtClean="0"/>
              <a:t>Consist of </a:t>
            </a:r>
            <a:r>
              <a:rPr lang="en-US" sz="1700" dirty="0" smtClean="0"/>
              <a:t>Rivers, streams, creeks, and brooks</a:t>
            </a:r>
            <a:endParaRPr lang="en-US" sz="2000" dirty="0" smtClean="0"/>
          </a:p>
          <a:p>
            <a:pPr>
              <a:lnSpc>
                <a:spcPct val="80000"/>
              </a:lnSpc>
            </a:pPr>
            <a:r>
              <a:rPr lang="en-US" sz="2000" dirty="0" smtClean="0"/>
              <a:t>Major characterizing factors</a:t>
            </a:r>
          </a:p>
          <a:p>
            <a:pPr lvl="1">
              <a:lnSpc>
                <a:spcPct val="80000"/>
              </a:lnSpc>
            </a:pPr>
            <a:r>
              <a:rPr lang="en-US" sz="1700" dirty="0" smtClean="0"/>
              <a:t>Volume of water </a:t>
            </a:r>
          </a:p>
          <a:p>
            <a:pPr lvl="1">
              <a:lnSpc>
                <a:spcPct val="80000"/>
              </a:lnSpc>
            </a:pPr>
            <a:r>
              <a:rPr lang="en-US" sz="1700" dirty="0" smtClean="0"/>
              <a:t>Rate of flow</a:t>
            </a:r>
          </a:p>
          <a:p>
            <a:pPr>
              <a:lnSpc>
                <a:spcPct val="80000"/>
              </a:lnSpc>
            </a:pPr>
            <a:r>
              <a:rPr lang="en-US" sz="2000" dirty="0" smtClean="0"/>
              <a:t>Fast moving water </a:t>
            </a:r>
          </a:p>
          <a:p>
            <a:pPr lvl="1">
              <a:lnSpc>
                <a:spcPct val="80000"/>
              </a:lnSpc>
            </a:pPr>
            <a:r>
              <a:rPr lang="en-US" sz="1700" dirty="0" smtClean="0"/>
              <a:t>Plenty of oxygen</a:t>
            </a:r>
          </a:p>
          <a:p>
            <a:pPr lvl="1">
              <a:lnSpc>
                <a:spcPct val="80000"/>
              </a:lnSpc>
            </a:pPr>
            <a:r>
              <a:rPr lang="en-US" sz="1700" dirty="0" smtClean="0"/>
              <a:t>little sediment for plant growth</a:t>
            </a:r>
            <a:endParaRPr lang="en-US" sz="2000" dirty="0" smtClean="0"/>
          </a:p>
          <a:p>
            <a:pPr>
              <a:lnSpc>
                <a:spcPct val="80000"/>
              </a:lnSpc>
            </a:pPr>
            <a:r>
              <a:rPr lang="en-US" sz="2000" dirty="0" smtClean="0"/>
              <a:t>Slower moving water</a:t>
            </a:r>
          </a:p>
          <a:p>
            <a:pPr>
              <a:lnSpc>
                <a:spcPct val="80000"/>
              </a:lnSpc>
            </a:pPr>
            <a:r>
              <a:rPr lang="en-US" sz="1700" dirty="0" smtClean="0"/>
              <a:t>	More sediment for plants</a:t>
            </a:r>
          </a:p>
          <a:p>
            <a:pPr>
              <a:lnSpc>
                <a:spcPct val="80000"/>
              </a:lnSpc>
            </a:pPr>
            <a:r>
              <a:rPr lang="en-US" sz="1700" dirty="0" smtClean="0"/>
              <a:t>	Usually wide river, and low volume creeks.</a:t>
            </a:r>
          </a:p>
          <a:p>
            <a:pPr>
              <a:lnSpc>
                <a:spcPct val="80000"/>
              </a:lnSpc>
            </a:pPr>
            <a:endParaRPr lang="en-US" sz="1700" b="1" u="sng" dirty="0" smtClean="0"/>
          </a:p>
          <a:p>
            <a:pPr>
              <a:lnSpc>
                <a:spcPct val="80000"/>
              </a:lnSpc>
            </a:pPr>
            <a:r>
              <a:rPr lang="en-US" sz="1700" b="1" u="sng" dirty="0" smtClean="0"/>
              <a:t>Wetlands</a:t>
            </a:r>
            <a:r>
              <a:rPr lang="en-US" sz="1700" b="1" u="sng" baseline="0" dirty="0" smtClean="0"/>
              <a:t> </a:t>
            </a:r>
          </a:p>
          <a:p>
            <a:pPr>
              <a:lnSpc>
                <a:spcPct val="80000"/>
              </a:lnSpc>
            </a:pPr>
            <a:r>
              <a:rPr lang="en-US" sz="2400" dirty="0" smtClean="0"/>
              <a:t>Characterized by</a:t>
            </a:r>
            <a:r>
              <a:rPr lang="en-US" sz="2400" baseline="0" dirty="0" smtClean="0"/>
              <a:t> </a:t>
            </a:r>
            <a:r>
              <a:rPr lang="en-US" sz="1800" dirty="0" smtClean="0"/>
              <a:t>Large amounts of shallow water covering the surfac</a:t>
            </a:r>
            <a:r>
              <a:rPr lang="en-US" sz="1800" baseline="0" dirty="0" smtClean="0"/>
              <a:t>e </a:t>
            </a:r>
            <a:r>
              <a:rPr lang="en-US" sz="1500" dirty="0" smtClean="0">
                <a:ea typeface="Lucida Grande" pitchFamily="-112" charset="0"/>
                <a:cs typeface="Lucida Grande" pitchFamily="-112" charset="0"/>
              </a:rPr>
              <a:t>or</a:t>
            </a:r>
            <a:r>
              <a:rPr lang="en-US" sz="1400" baseline="0" dirty="0" smtClean="0">
                <a:ea typeface="+mn-ea"/>
                <a:cs typeface="+mn-cs"/>
              </a:rPr>
              <a:t> </a:t>
            </a:r>
            <a:r>
              <a:rPr lang="en-US" sz="1800" dirty="0" smtClean="0"/>
              <a:t>Water is at or near the surface but does not cover It</a:t>
            </a:r>
            <a:endParaRPr lang="en-US" sz="2100" dirty="0" smtClean="0"/>
          </a:p>
          <a:p>
            <a:pPr lvl="1">
              <a:lnSpc>
                <a:spcPct val="80000"/>
              </a:lnSpc>
            </a:pPr>
            <a:endParaRPr lang="en-US" sz="2100" dirty="0" smtClean="0"/>
          </a:p>
          <a:p>
            <a:pPr>
              <a:lnSpc>
                <a:spcPct val="80000"/>
              </a:lnSpc>
            </a:pPr>
            <a:r>
              <a:rPr lang="en-US" sz="2400" dirty="0" smtClean="0"/>
              <a:t>Water may be flowing or standing</a:t>
            </a:r>
          </a:p>
          <a:p>
            <a:pPr>
              <a:lnSpc>
                <a:spcPct val="80000"/>
              </a:lnSpc>
            </a:pPr>
            <a:r>
              <a:rPr lang="en-US" sz="2400" dirty="0" smtClean="0"/>
              <a:t>Serves as breeding grounds for insects, fish, amphibians, and migratory birds</a:t>
            </a:r>
          </a:p>
          <a:p>
            <a:pPr>
              <a:lnSpc>
                <a:spcPct val="80000"/>
              </a:lnSpc>
            </a:pPr>
            <a:endParaRPr lang="en-US" sz="2400" dirty="0" smtClean="0"/>
          </a:p>
          <a:p>
            <a:pPr>
              <a:lnSpc>
                <a:spcPct val="80000"/>
              </a:lnSpc>
            </a:pPr>
            <a:r>
              <a:rPr lang="en-US" sz="2400" dirty="0" smtClean="0"/>
              <a:t>Three main types:</a:t>
            </a:r>
            <a:r>
              <a:rPr lang="en-US" sz="2400" baseline="0" dirty="0" smtClean="0"/>
              <a:t> </a:t>
            </a:r>
            <a:r>
              <a:rPr lang="en-US" sz="2100" dirty="0" smtClean="0"/>
              <a:t>Bogs</a:t>
            </a:r>
            <a:r>
              <a:rPr lang="en-US" sz="2100" baseline="0" dirty="0" smtClean="0"/>
              <a:t>, </a:t>
            </a:r>
            <a:r>
              <a:rPr lang="en-US" sz="2100" dirty="0" smtClean="0"/>
              <a:t>Marshes,</a:t>
            </a:r>
            <a:r>
              <a:rPr lang="en-US" sz="2100" baseline="0" dirty="0" smtClean="0"/>
              <a:t> </a:t>
            </a:r>
            <a:r>
              <a:rPr lang="en-US" sz="2100" dirty="0" smtClean="0"/>
              <a:t>Swamps</a:t>
            </a:r>
          </a:p>
          <a:p>
            <a:pPr>
              <a:lnSpc>
                <a:spcPct val="80000"/>
              </a:lnSpc>
            </a:pPr>
            <a:endParaRPr lang="en-US" sz="1700" dirty="0" smtClean="0"/>
          </a:p>
          <a:p>
            <a:pPr lvl="1">
              <a:lnSpc>
                <a:spcPct val="80000"/>
              </a:lnSpc>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18</a:t>
            </a:fld>
            <a:endParaRPr lang="en-US"/>
          </a:p>
        </p:txBody>
      </p:sp>
    </p:spTree>
    <p:extLst>
      <p:ext uri="{BB962C8B-B14F-4D97-AF65-F5344CB8AC3E}">
        <p14:creationId xmlns:p14="http://schemas.microsoft.com/office/powerpoint/2010/main" val="337150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F3D425-60AC-C041-8DED-78E04DBA6C65}" type="slidenum">
              <a:rPr lang="en-US"/>
              <a:pPr/>
              <a:t>26</a:t>
            </a:fld>
            <a:endParaRPr lang="en-US"/>
          </a:p>
        </p:txBody>
      </p:sp>
      <p:sp>
        <p:nvSpPr>
          <p:cNvPr id="1231874" name="Rectangle 2"/>
          <p:cNvSpPr>
            <a:spLocks noGrp="1" noRot="1" noChangeAspect="1" noChangeArrowheads="1" noTextEdit="1"/>
          </p:cNvSpPr>
          <p:nvPr>
            <p:ph type="sldImg"/>
          </p:nvPr>
        </p:nvSpPr>
        <p:spPr>
          <a:ln/>
        </p:spPr>
      </p:sp>
      <p:sp>
        <p:nvSpPr>
          <p:cNvPr id="1231875" name="Rectangle 3"/>
          <p:cNvSpPr>
            <a:spLocks noGrp="1" noChangeArrowheads="1"/>
          </p:cNvSpPr>
          <p:nvPr>
            <p:ph type="body" idx="1"/>
          </p:nvPr>
        </p:nvSpPr>
        <p:spPr/>
        <p:txBody>
          <a:bodyPr/>
          <a:lstStyle/>
          <a:p>
            <a:r>
              <a:rPr lang="en-US" b="1" dirty="0"/>
              <a:t>The ocean can be divided into zones based on light penetration and into zones based on depth and the distance from shore.</a:t>
            </a:r>
            <a:r>
              <a:rPr lang="en-US" dirty="0"/>
              <a:t> Each zone contains a characteristic assemblage of organisms</a:t>
            </a:r>
            <a:r>
              <a:rPr lang="en-US" dirty="0" smtClean="0"/>
              <a:t>.</a:t>
            </a:r>
          </a:p>
          <a:p>
            <a:endParaRPr lang="en-US" dirty="0" smtClean="0"/>
          </a:p>
          <a:p>
            <a:pPr lvl="1"/>
            <a:r>
              <a:rPr lang="en-US" dirty="0" smtClean="0"/>
              <a:t>Light:</a:t>
            </a:r>
          </a:p>
          <a:p>
            <a:pPr lvl="2"/>
            <a:r>
              <a:rPr lang="en-US" dirty="0" err="1" smtClean="0">
                <a:solidFill>
                  <a:schemeClr val="accent2"/>
                </a:solidFill>
              </a:rPr>
              <a:t>Photic</a:t>
            </a:r>
            <a:r>
              <a:rPr lang="en-US" dirty="0" smtClean="0">
                <a:solidFill>
                  <a:schemeClr val="accent2"/>
                </a:solidFill>
              </a:rPr>
              <a:t> zone</a:t>
            </a:r>
          </a:p>
          <a:p>
            <a:pPr lvl="3"/>
            <a:r>
              <a:rPr lang="en-US" dirty="0" smtClean="0"/>
              <a:t>Well-lit upper layer of the ocean</a:t>
            </a:r>
          </a:p>
          <a:p>
            <a:pPr lvl="3"/>
            <a:r>
              <a:rPr lang="en-US" dirty="0" smtClean="0"/>
              <a:t>Algae and other producers can grow only in this thin surface layer.</a:t>
            </a:r>
          </a:p>
          <a:p>
            <a:pPr lvl="2"/>
            <a:r>
              <a:rPr lang="en-US" dirty="0" err="1" smtClean="0">
                <a:solidFill>
                  <a:schemeClr val="accent2"/>
                </a:solidFill>
              </a:rPr>
              <a:t>Aphotic</a:t>
            </a:r>
            <a:r>
              <a:rPr lang="en-US" dirty="0" smtClean="0">
                <a:solidFill>
                  <a:schemeClr val="accent2"/>
                </a:solidFill>
              </a:rPr>
              <a:t> zone</a:t>
            </a:r>
          </a:p>
          <a:p>
            <a:pPr lvl="3"/>
            <a:r>
              <a:rPr lang="en-US" dirty="0" smtClean="0"/>
              <a:t>permanently dark</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b="1" dirty="0" smtClean="0"/>
              <a:t>Kelp Forests</a:t>
            </a:r>
            <a:r>
              <a:rPr lang="en-US" dirty="0" smtClean="0"/>
              <a:t>: </a:t>
            </a:r>
          </a:p>
          <a:p>
            <a:pPr lvl="3"/>
            <a:r>
              <a:rPr lang="en-US" dirty="0" smtClean="0"/>
              <a:t>Dominated by giant brown alga. </a:t>
            </a:r>
          </a:p>
          <a:p>
            <a:pPr lvl="3"/>
            <a:r>
              <a:rPr lang="en-US" dirty="0" smtClean="0"/>
              <a:t>One of the most productive coastal ocean communities.</a:t>
            </a:r>
          </a:p>
          <a:p>
            <a:pPr lvl="3"/>
            <a:r>
              <a:rPr lang="en-US" dirty="0" smtClean="0"/>
              <a:t>Support a complex food web.</a:t>
            </a:r>
          </a:p>
          <a:p>
            <a:endParaRPr lang="en-US" dirty="0" smtClean="0"/>
          </a:p>
          <a:p>
            <a:pPr lvl="2"/>
            <a:r>
              <a:rPr lang="en-US" b="1" dirty="0" smtClean="0"/>
              <a:t>Coral reefs</a:t>
            </a:r>
            <a:endParaRPr lang="en-US" dirty="0" smtClean="0"/>
          </a:p>
          <a:p>
            <a:pPr lvl="3"/>
            <a:r>
              <a:rPr lang="en-US" dirty="0" smtClean="0"/>
              <a:t>found in tropical coastal waters</a:t>
            </a:r>
          </a:p>
          <a:p>
            <a:pPr lvl="3"/>
            <a:r>
              <a:rPr lang="en-US" dirty="0" smtClean="0"/>
              <a:t>Extremely diverse organisms flourish among coral reefs</a:t>
            </a:r>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b="1" dirty="0" smtClean="0"/>
              <a:t>Coral reefs</a:t>
            </a:r>
            <a:endParaRPr lang="en-US" dirty="0" smtClean="0"/>
          </a:p>
          <a:p>
            <a:pPr lvl="3"/>
            <a:r>
              <a:rPr lang="en-US" dirty="0" smtClean="0"/>
              <a:t>found in tropical coastal waters</a:t>
            </a:r>
          </a:p>
          <a:p>
            <a:pPr lvl="3"/>
            <a:r>
              <a:rPr lang="en-US" dirty="0" smtClean="0"/>
              <a:t>Extremely diverse organisms flourish among coral reefs</a:t>
            </a:r>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First discovered in 1977</a:t>
            </a:r>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960">
              <a:defRPr/>
            </a:pPr>
            <a:r>
              <a:rPr lang="en-US" dirty="0"/>
              <a:t>Ecologist use the concept of biomes to classify the many different types of ecosystems within our Biosphere.</a:t>
            </a:r>
            <a:endParaRPr lang="en-US" dirty="0" smtClean="0"/>
          </a:p>
          <a:p>
            <a:endParaRPr lang="en-US" dirty="0" smtClean="0"/>
          </a:p>
          <a:p>
            <a:r>
              <a:rPr lang="en-US" dirty="0" smtClean="0"/>
              <a:t>Ecologist recognize at least 10 different biomes	</a:t>
            </a:r>
          </a:p>
          <a:p>
            <a:pPr lvl="1"/>
            <a:r>
              <a:rPr lang="en-US" sz="1800" dirty="0" smtClean="0"/>
              <a:t>Their names give clues to their environment and location</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Example:</a:t>
            </a:r>
            <a:r>
              <a:rPr lang="en-US" baseline="0" dirty="0" smtClean="0"/>
              <a:t> </a:t>
            </a:r>
            <a:r>
              <a:rPr lang="en-US" sz="1200" dirty="0" smtClean="0">
                <a:solidFill>
                  <a:schemeClr val="accent1"/>
                </a:solidFill>
              </a:rPr>
              <a:t>Northwestern coniferous forest</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accent1"/>
                </a:solidFill>
              </a:rPr>
              <a:t>Location: </a:t>
            </a:r>
            <a:r>
              <a:rPr lang="en-US" sz="1200" dirty="0" smtClean="0"/>
              <a:t>Northwestern North America</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dirty="0" smtClean="0"/>
              <a:t>Type of environment? forest</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dirty="0" smtClean="0"/>
              <a:t>Types of trees? coniferous</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9A89EFBC-1195-0948-B1A8-AB70B66976F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CA94702-2FF5-9F42-ADF6-0A93280272E4}" type="slidenum">
              <a:rPr lang="en-US"/>
              <a:pPr/>
              <a:t>3</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ea typeface="ＭＳ Ｐゴシック" pitchFamily="-107" charset="-128"/>
              <a:cs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Weather</a:t>
            </a:r>
            <a:r>
              <a:rPr lang="en-US" dirty="0" smtClean="0"/>
              <a:t> </a:t>
            </a:r>
          </a:p>
          <a:p>
            <a:pPr lvl="1"/>
            <a:r>
              <a:rPr lang="en-US" dirty="0" smtClean="0"/>
              <a:t>day-to-day condition of Earth's atmosphere at a particular time and place. </a:t>
            </a:r>
          </a:p>
          <a:p>
            <a:endParaRPr lang="en-US" b="1" dirty="0" smtClean="0"/>
          </a:p>
          <a:p>
            <a:r>
              <a:rPr lang="en-US" b="1" dirty="0" smtClean="0"/>
              <a:t>Climate</a:t>
            </a:r>
            <a:r>
              <a:rPr lang="en-US" dirty="0" smtClean="0"/>
              <a:t> </a:t>
            </a:r>
          </a:p>
          <a:p>
            <a:pPr lvl="1"/>
            <a:r>
              <a:rPr lang="en-US" dirty="0" smtClean="0"/>
              <a:t>average year-after-year conditions of </a:t>
            </a:r>
            <a:r>
              <a:rPr lang="en-US" i="1" dirty="0" smtClean="0"/>
              <a:t>temperature</a:t>
            </a:r>
            <a:r>
              <a:rPr lang="en-US" dirty="0" smtClean="0"/>
              <a:t> and </a:t>
            </a:r>
            <a:r>
              <a:rPr lang="en-US" i="1" dirty="0" smtClean="0"/>
              <a:t>precipitation</a:t>
            </a:r>
            <a:r>
              <a:rPr lang="en-US" dirty="0" smtClean="0"/>
              <a:t> in a particular region.</a:t>
            </a:r>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Earth has three main climate zones.</a:t>
            </a:r>
            <a:r>
              <a:rPr lang="en-US" dirty="0" smtClean="0"/>
              <a:t>  These climate zones are caused by the unequal heating of Earth's surface.  Near the equator, energy from the sun strikes Earth almost directly.  Near the poles, the sun's rays strike Earth's surface at a lower angle.  The same amount of solar energy is spread out over a larger area, heating the surface less than at the equator.</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Polar zones are located in the areas around the North and South poles, between 66.5° and 90° North and South latitudes.  sun's rays strike Earth at a very low angle. </a:t>
            </a:r>
          </a:p>
          <a:p>
            <a:endParaRPr lang="en-US"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b="1" dirty="0" smtClean="0"/>
              <a:t>temperate zones</a:t>
            </a:r>
            <a:r>
              <a:rPr lang="en-US" dirty="0" smtClean="0"/>
              <a:t> sit between the polar zones and the tropics. Affected by the changing angle of the sun over the course of a year.</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Tropical</a:t>
            </a:r>
            <a:r>
              <a:rPr lang="en-US" baseline="0" dirty="0" smtClean="0"/>
              <a:t> zones: </a:t>
            </a:r>
            <a:r>
              <a:rPr lang="en-US" dirty="0" smtClean="0"/>
              <a:t>near the equator; receive direct or nearly direct sunlight year-round, making the climate almost always warm.</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Located out side of the tropic regions</a:t>
            </a:r>
          </a:p>
          <a:p>
            <a:pPr lvl="1"/>
            <a:r>
              <a:rPr lang="en-US" dirty="0" smtClean="0"/>
              <a:t>Between 30°N and 60°N and 30°S and 60°S</a:t>
            </a:r>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1600" dirty="0" smtClean="0"/>
              <a:t>Deserts are Defined as having less then 10 in. of rain/yr</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Deserts Cover about 1/5 of the Earth's land surface</a:t>
            </a:r>
          </a:p>
          <a:p>
            <a:endParaRPr lang="en-US" dirty="0"/>
          </a:p>
        </p:txBody>
      </p:sp>
      <p:sp>
        <p:nvSpPr>
          <p:cNvPr id="4" name="Slide Number Placeholder 3"/>
          <p:cNvSpPr>
            <a:spLocks noGrp="1"/>
          </p:cNvSpPr>
          <p:nvPr>
            <p:ph type="sldNum" sz="quarter" idx="10"/>
          </p:nvPr>
        </p:nvSpPr>
        <p:spPr/>
        <p:txBody>
          <a:bodyPr/>
          <a:lstStyle/>
          <a:p>
            <a:fld id="{2A95B632-A1C8-44F7-B08C-45D6A8CF6A94}"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23302-2EE5-47A2-BEA2-C2E844CC80A0}" type="slidenum">
              <a:rPr lang="en-US"/>
              <a:pPr/>
              <a:t>16</a:t>
            </a:fld>
            <a:endParaRPr lang="en-US"/>
          </a:p>
        </p:txBody>
      </p:sp>
      <p:sp>
        <p:nvSpPr>
          <p:cNvPr id="1159170" name="Rectangle 2"/>
          <p:cNvSpPr>
            <a:spLocks noGrp="1" noRot="1" noChangeAspect="1" noChangeArrowheads="1" noTextEdit="1"/>
          </p:cNvSpPr>
          <p:nvPr>
            <p:ph type="sldImg"/>
          </p:nvPr>
        </p:nvSpPr>
        <p:spPr>
          <a:ln/>
        </p:spPr>
      </p:sp>
      <p:sp>
        <p:nvSpPr>
          <p:cNvPr id="1159171" name="Rectangle 3"/>
          <p:cNvSpPr>
            <a:spLocks noGrp="1" noChangeArrowheads="1"/>
          </p:cNvSpPr>
          <p:nvPr>
            <p:ph type="body" idx="1"/>
          </p:nvPr>
        </p:nvSpPr>
        <p:spPr/>
        <p:txBody>
          <a:bodyPr/>
          <a:lstStyle/>
          <a:p>
            <a:r>
              <a:rPr lang="en-US"/>
              <a:t>Photo Credit: © Belinda Wright/DRK Photo</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(1/12/15 14:04) -----</a:t>
            </a:r>
          </a:p>
          <a:p>
            <a:r>
              <a:rPr lang="en-US"/>
              <a:t>hi</a:t>
            </a:r>
          </a:p>
        </p:txBody>
      </p:sp>
      <p:sp>
        <p:nvSpPr>
          <p:cNvPr id="4" name="Slide Number Placeholder 3"/>
          <p:cNvSpPr>
            <a:spLocks noGrp="1"/>
          </p:cNvSpPr>
          <p:nvPr>
            <p:ph type="sldNum" sz="quarter" idx="10"/>
          </p:nvPr>
        </p:nvSpPr>
        <p:spPr/>
        <p:txBody>
          <a:bodyPr/>
          <a:lstStyle/>
          <a:p>
            <a:fld id="{E0422024-9AF2-6D4C-87C4-5D888E4B9A2F}" type="slidenum">
              <a:rPr lang="en-US" smtClean="0"/>
              <a:t>17</a:t>
            </a:fld>
            <a:endParaRPr lang="en-US"/>
          </a:p>
        </p:txBody>
      </p:sp>
    </p:spTree>
    <p:extLst>
      <p:ext uri="{BB962C8B-B14F-4D97-AF65-F5344CB8AC3E}">
        <p14:creationId xmlns:p14="http://schemas.microsoft.com/office/powerpoint/2010/main" val="297914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45999E-E1CB-FA45-AB2B-09CE969264B8}"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35380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45999E-E1CB-FA45-AB2B-09CE969264B8}"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330983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45999E-E1CB-FA45-AB2B-09CE969264B8}"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111117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45999E-E1CB-FA45-AB2B-09CE969264B8}"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353533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45999E-E1CB-FA45-AB2B-09CE969264B8}"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296574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45999E-E1CB-FA45-AB2B-09CE969264B8}"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382823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45999E-E1CB-FA45-AB2B-09CE969264B8}" type="datetimeFigureOut">
              <a:rPr lang="en-US" smtClean="0"/>
              <a:t>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193791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45999E-E1CB-FA45-AB2B-09CE969264B8}" type="datetimeFigureOut">
              <a:rPr lang="en-US" smtClean="0"/>
              <a:t>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2832274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5999E-E1CB-FA45-AB2B-09CE969264B8}" type="datetimeFigureOut">
              <a:rPr lang="en-US" smtClean="0"/>
              <a:t>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153461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45999E-E1CB-FA45-AB2B-09CE969264B8}"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264893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45999E-E1CB-FA45-AB2B-09CE969264B8}"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77A08-5F53-3441-9F68-4786F095A839}" type="slidenum">
              <a:rPr lang="en-US" smtClean="0"/>
              <a:t>‹#›</a:t>
            </a:fld>
            <a:endParaRPr lang="en-US"/>
          </a:p>
        </p:txBody>
      </p:sp>
    </p:spTree>
    <p:extLst>
      <p:ext uri="{BB962C8B-B14F-4D97-AF65-F5344CB8AC3E}">
        <p14:creationId xmlns:p14="http://schemas.microsoft.com/office/powerpoint/2010/main" val="25208887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5999E-E1CB-FA45-AB2B-09CE969264B8}" type="datetimeFigureOut">
              <a:rPr lang="en-US" smtClean="0"/>
              <a:t>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7A08-5F53-3441-9F68-4786F095A839}" type="slidenum">
              <a:rPr lang="en-US" smtClean="0"/>
              <a:t>‹#›</a:t>
            </a:fld>
            <a:endParaRPr lang="en-US"/>
          </a:p>
        </p:txBody>
      </p:sp>
    </p:spTree>
    <p:extLst>
      <p:ext uri="{BB962C8B-B14F-4D97-AF65-F5344CB8AC3E}">
        <p14:creationId xmlns:p14="http://schemas.microsoft.com/office/powerpoint/2010/main" val="2530324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file://localhost/Users/Admin/Desktop/Franks/bio/Ecology%20Videos/Temperate%20Grasslands%20and%20Prairies%20Biome.m4v" TargetMode="External"/><Relationship Id="rId2" Type="http://schemas.openxmlformats.org/officeDocument/2006/relationships/video" Target="file://localhost/Users/Admin/Desktop/Franks/bio/Ecology%20Videos/Temperate%20Grasslands%20and%20Prairies%20Biome.m4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1" Type="http://schemas.microsoft.com/office/2007/relationships/media" Target="file://localhost/Users/Admin/Desktop/Franks/bio/Ecology%20Videos/The%20Lake%20Biome.m4v" TargetMode="External"/><Relationship Id="rId2" Type="http://schemas.openxmlformats.org/officeDocument/2006/relationships/video" Target="file://localhost/Users/Admin/Desktop/Franks/bio/Ecology%20Videos/The%20Lake%20Biome.m4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file://localhost/Users/Admin/Desktop/Franks/bio/Ecology%20Videos/Streams%20and%20Rivers%20Biome.m4v" TargetMode="External"/><Relationship Id="rId2" Type="http://schemas.openxmlformats.org/officeDocument/2006/relationships/video" Target="file://localhost/Users/Admin/Desktop/Franks/bio/Ecology%20Videos/Streams%20and%20Rivers%20Biome.m4v"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file://localhost/Users/Admin/Desktop/Franks/bio/Ecology%20Videos/Discovering%20the%20Wetlands%20Biome%20in%20Style!.m4v" TargetMode="External"/><Relationship Id="rId2" Type="http://schemas.openxmlformats.org/officeDocument/2006/relationships/video" Target="file://localhost/Users/Admin/Desktop/Franks/bio/Ecology%20Videos/Discovering%20the%20Wetlands%20Biome%20in%20Style!.m4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file://localhost/Users/Admin/Desktop/Franks/bio/Ecology%20Videos/Estuaries%20Biome.m4v" TargetMode="External"/><Relationship Id="rId2" Type="http://schemas.openxmlformats.org/officeDocument/2006/relationships/video" Target="file://localhost/Users/Admin/Desktop/Franks/bio/Ecology%20Videos/Estuaries%20Biome.m4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file://localhost/Users/Admin/Desktop/Franks/bio/Ecology%20Videos/Intertidal%20Biome.m4v" TargetMode="External"/><Relationship Id="rId2" Type="http://schemas.openxmlformats.org/officeDocument/2006/relationships/video" Target="file://localhost/Users/Admin/Desktop/Franks/bio/Ecology%20Videos/Intertidal%20Biome.m4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png"/><Relationship Id="rId1" Type="http://schemas.microsoft.com/office/2007/relationships/media" Target="file://localhost/Users/Admin/Desktop/Franks/bio/Ecology%20Videos/Coral%20Reef%20Biome.m4v" TargetMode="External"/><Relationship Id="rId2" Type="http://schemas.openxmlformats.org/officeDocument/2006/relationships/video" Target="file://localhost/Users/Admin/Desktop/Franks/bio/Ecology%20Videos/Coral%20Reef%20Biome.m4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1" Type="http://schemas.microsoft.com/office/2007/relationships/media" Target="file://localhost/Users/Admin/Desktop/Franks/bio/Ecology%20Videos/The%20Deep%20Sea.m4v" TargetMode="External"/><Relationship Id="rId2" Type="http://schemas.openxmlformats.org/officeDocument/2006/relationships/video" Target="file://localhost/Users/Admin/Desktop/Franks/bio/Ecology%20Videos/The%20Deep%20Sea.m4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file://localhost/Users/Admin/Desktop/Franks/bio/Ecology%20Videos/World%20Biomes_%20An%20Introduction%20to%20Climate.m4v" TargetMode="External"/><Relationship Id="rId2" Type="http://schemas.openxmlformats.org/officeDocument/2006/relationships/video" Target="file://localhost/Users/Admin/Desktop/Franks/bio/Ecology%20Videos/World%20Biomes_%20An%20Introduction%20to%20Climate.m4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file://localhost/Users/Admin/Desktop/Franks/bio/Ecology%20Videos/Rainforests%20Biome.m4v" TargetMode="External"/><Relationship Id="rId2" Type="http://schemas.openxmlformats.org/officeDocument/2006/relationships/video" Target="file://localhost/Users/Admin/Desktop/Franks/bio/Ecology%20Videos/Rainforests%20Biome.m4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457" y="654015"/>
            <a:ext cx="8686799" cy="1189300"/>
          </a:xfrm>
        </p:spPr>
        <p:txBody>
          <a:bodyPr/>
          <a:lstStyle/>
          <a:p>
            <a:r>
              <a:rPr lang="en-US" dirty="0" smtClean="0"/>
              <a:t>A physical environment that contains a specific collection of plants and animals.</a:t>
            </a:r>
            <a:endParaRPr lang="en-US" dirty="0"/>
          </a:p>
        </p:txBody>
      </p:sp>
      <p:sp>
        <p:nvSpPr>
          <p:cNvPr id="3" name="Title 2"/>
          <p:cNvSpPr>
            <a:spLocks noGrp="1"/>
          </p:cNvSpPr>
          <p:nvPr>
            <p:ph type="title"/>
          </p:nvPr>
        </p:nvSpPr>
        <p:spPr>
          <a:xfrm>
            <a:off x="457200" y="85956"/>
            <a:ext cx="8229600" cy="610730"/>
          </a:xfrm>
        </p:spPr>
        <p:txBody>
          <a:bodyPr>
            <a:normAutofit fontScale="90000"/>
          </a:bodyPr>
          <a:lstStyle/>
          <a:p>
            <a:pPr algn="ctr"/>
            <a:r>
              <a:rPr lang="en-US" sz="4000" dirty="0">
                <a:solidFill>
                  <a:srgbClr val="990000"/>
                </a:solidFill>
              </a:rPr>
              <a:t>4-3 </a:t>
            </a:r>
            <a:r>
              <a:rPr lang="en-US" dirty="0" smtClean="0"/>
              <a:t>Biomes</a:t>
            </a:r>
            <a:endParaRPr lang="en-US" dirty="0"/>
          </a:p>
        </p:txBody>
      </p:sp>
      <p:grpSp>
        <p:nvGrpSpPr>
          <p:cNvPr id="5" name="Group 4"/>
          <p:cNvGrpSpPr/>
          <p:nvPr/>
        </p:nvGrpSpPr>
        <p:grpSpPr>
          <a:xfrm>
            <a:off x="522525" y="1698172"/>
            <a:ext cx="7941582" cy="4734378"/>
            <a:chOff x="309563" y="611188"/>
            <a:chExt cx="8691562" cy="5821362"/>
          </a:xfrm>
        </p:grpSpPr>
        <p:pic>
          <p:nvPicPr>
            <p:cNvPr id="6" name="Picture 37" descr="sb4912f1_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8538" y="611188"/>
              <a:ext cx="7129462" cy="3671887"/>
            </a:xfrm>
            <a:prstGeom prst="rect">
              <a:avLst/>
            </a:prstGeom>
            <a:noFill/>
          </p:spPr>
        </p:pic>
        <p:sp>
          <p:nvSpPr>
            <p:cNvPr id="7" name="Rectangle 10"/>
            <p:cNvSpPr>
              <a:spLocks noChangeArrowheads="1"/>
            </p:cNvSpPr>
            <p:nvPr/>
          </p:nvSpPr>
          <p:spPr bwMode="auto">
            <a:xfrm>
              <a:off x="1841500" y="4687888"/>
              <a:ext cx="5268913" cy="987425"/>
            </a:xfrm>
            <a:prstGeom prst="rect">
              <a:avLst/>
            </a:prstGeom>
            <a:solidFill>
              <a:schemeClr val="bg1"/>
            </a:solidFill>
            <a:ln w="9525">
              <a:noFill/>
              <a:miter lim="800000"/>
              <a:headEnd/>
              <a:tailEnd/>
            </a:ln>
            <a:effectLst/>
          </p:spPr>
          <p:txBody>
            <a:bodyPr wrap="none" anchor="ctr"/>
            <a:lstStyle/>
            <a:p>
              <a:endParaRPr lang="en-US"/>
            </a:p>
          </p:txBody>
        </p:sp>
        <p:pic>
          <p:nvPicPr>
            <p:cNvPr id="8" name="Picture 31" descr="sb4912f1_0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09563" y="4241800"/>
              <a:ext cx="8667750" cy="2190750"/>
            </a:xfrm>
            <a:prstGeom prst="rect">
              <a:avLst/>
            </a:prstGeom>
            <a:noFill/>
          </p:spPr>
        </p:pic>
        <p:sp>
          <p:nvSpPr>
            <p:cNvPr id="9" name="Rectangle 32"/>
            <p:cNvSpPr>
              <a:spLocks noChangeArrowheads="1"/>
            </p:cNvSpPr>
            <p:nvPr/>
          </p:nvSpPr>
          <p:spPr bwMode="auto">
            <a:xfrm>
              <a:off x="987425" y="4276725"/>
              <a:ext cx="2065338" cy="19319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0" name="Text Box 19"/>
            <p:cNvSpPr txBox="1">
              <a:spLocks noChangeArrowheads="1"/>
            </p:cNvSpPr>
            <p:nvPr/>
          </p:nvSpPr>
          <p:spPr bwMode="auto">
            <a:xfrm>
              <a:off x="941388" y="4314825"/>
              <a:ext cx="2076450" cy="366713"/>
            </a:xfrm>
            <a:prstGeom prst="rect">
              <a:avLst/>
            </a:prstGeom>
            <a:noFill/>
            <a:ln w="9525">
              <a:noFill/>
              <a:miter lim="800000"/>
              <a:headEnd/>
              <a:tailEnd/>
            </a:ln>
            <a:effectLst/>
          </p:spPr>
          <p:txBody>
            <a:bodyPr wrap="none">
              <a:spAutoFit/>
            </a:bodyPr>
            <a:lstStyle/>
            <a:p>
              <a:pPr algn="l"/>
              <a:r>
                <a:rPr lang="en-US" b="0"/>
                <a:t>Tropical rain forest</a:t>
              </a:r>
            </a:p>
          </p:txBody>
        </p:sp>
        <p:sp>
          <p:nvSpPr>
            <p:cNvPr id="11" name="Text Box 20"/>
            <p:cNvSpPr txBox="1">
              <a:spLocks noChangeArrowheads="1"/>
            </p:cNvSpPr>
            <p:nvPr/>
          </p:nvSpPr>
          <p:spPr bwMode="auto">
            <a:xfrm>
              <a:off x="947738" y="4814888"/>
              <a:ext cx="2012950" cy="366712"/>
            </a:xfrm>
            <a:prstGeom prst="rect">
              <a:avLst/>
            </a:prstGeom>
            <a:noFill/>
            <a:ln w="9525">
              <a:noFill/>
              <a:miter lim="800000"/>
              <a:headEnd/>
              <a:tailEnd/>
            </a:ln>
            <a:effectLst/>
          </p:spPr>
          <p:txBody>
            <a:bodyPr wrap="none">
              <a:spAutoFit/>
            </a:bodyPr>
            <a:lstStyle/>
            <a:p>
              <a:pPr algn="l"/>
              <a:r>
                <a:rPr lang="en-US" b="0"/>
                <a:t>Tropical dry forest</a:t>
              </a:r>
            </a:p>
          </p:txBody>
        </p:sp>
        <p:sp>
          <p:nvSpPr>
            <p:cNvPr id="12" name="Text Box 21"/>
            <p:cNvSpPr txBox="1">
              <a:spLocks noChangeArrowheads="1"/>
            </p:cNvSpPr>
            <p:nvPr/>
          </p:nvSpPr>
          <p:spPr bwMode="auto">
            <a:xfrm>
              <a:off x="941388" y="5337175"/>
              <a:ext cx="1925637" cy="366713"/>
            </a:xfrm>
            <a:prstGeom prst="rect">
              <a:avLst/>
            </a:prstGeom>
            <a:noFill/>
            <a:ln w="9525">
              <a:noFill/>
              <a:miter lim="800000"/>
              <a:headEnd/>
              <a:tailEnd/>
            </a:ln>
            <a:effectLst/>
          </p:spPr>
          <p:txBody>
            <a:bodyPr wrap="none">
              <a:spAutoFit/>
            </a:bodyPr>
            <a:lstStyle/>
            <a:p>
              <a:pPr algn="l"/>
              <a:r>
                <a:rPr lang="en-US" b="0"/>
                <a:t>Tropical savanna</a:t>
              </a:r>
            </a:p>
          </p:txBody>
        </p:sp>
        <p:sp>
          <p:nvSpPr>
            <p:cNvPr id="13" name="Text Box 26"/>
            <p:cNvSpPr txBox="1">
              <a:spLocks noChangeArrowheads="1"/>
            </p:cNvSpPr>
            <p:nvPr/>
          </p:nvSpPr>
          <p:spPr bwMode="auto">
            <a:xfrm>
              <a:off x="968375" y="5870575"/>
              <a:ext cx="908050" cy="366713"/>
            </a:xfrm>
            <a:prstGeom prst="rect">
              <a:avLst/>
            </a:prstGeom>
            <a:noFill/>
            <a:ln w="9525">
              <a:noFill/>
              <a:miter lim="800000"/>
              <a:headEnd/>
              <a:tailEnd/>
            </a:ln>
            <a:effectLst/>
          </p:spPr>
          <p:txBody>
            <a:bodyPr wrap="none">
              <a:spAutoFit/>
            </a:bodyPr>
            <a:lstStyle/>
            <a:p>
              <a:pPr algn="l"/>
              <a:r>
                <a:rPr lang="en-US" b="0" dirty="0"/>
                <a:t>Tundra</a:t>
              </a:r>
            </a:p>
          </p:txBody>
        </p:sp>
        <p:sp>
          <p:nvSpPr>
            <p:cNvPr id="14" name="Rectangle 33"/>
            <p:cNvSpPr>
              <a:spLocks noChangeArrowheads="1"/>
            </p:cNvSpPr>
            <p:nvPr/>
          </p:nvSpPr>
          <p:spPr bwMode="auto">
            <a:xfrm>
              <a:off x="3952875" y="4306888"/>
              <a:ext cx="2330450" cy="209391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5" name="Text Box 22"/>
            <p:cNvSpPr txBox="1">
              <a:spLocks noChangeArrowheads="1"/>
            </p:cNvSpPr>
            <p:nvPr/>
          </p:nvSpPr>
          <p:spPr bwMode="auto">
            <a:xfrm>
              <a:off x="3952875" y="4283075"/>
              <a:ext cx="2344738" cy="366713"/>
            </a:xfrm>
            <a:prstGeom prst="rect">
              <a:avLst/>
            </a:prstGeom>
            <a:noFill/>
            <a:ln w="9525">
              <a:noFill/>
              <a:miter lim="800000"/>
              <a:headEnd/>
              <a:tailEnd/>
            </a:ln>
            <a:effectLst/>
          </p:spPr>
          <p:txBody>
            <a:bodyPr wrap="none">
              <a:spAutoFit/>
            </a:bodyPr>
            <a:lstStyle/>
            <a:p>
              <a:pPr algn="l"/>
              <a:r>
                <a:rPr lang="en-US" b="0"/>
                <a:t>Temperate grassland</a:t>
              </a:r>
              <a:endParaRPr lang="en-US"/>
            </a:p>
          </p:txBody>
        </p:sp>
        <p:sp>
          <p:nvSpPr>
            <p:cNvPr id="16" name="Text Box 23"/>
            <p:cNvSpPr txBox="1">
              <a:spLocks noChangeArrowheads="1"/>
            </p:cNvSpPr>
            <p:nvPr/>
          </p:nvSpPr>
          <p:spPr bwMode="auto">
            <a:xfrm>
              <a:off x="3960813" y="4792663"/>
              <a:ext cx="857250" cy="366712"/>
            </a:xfrm>
            <a:prstGeom prst="rect">
              <a:avLst/>
            </a:prstGeom>
            <a:noFill/>
            <a:ln w="9525">
              <a:noFill/>
              <a:miter lim="800000"/>
              <a:headEnd/>
              <a:tailEnd/>
            </a:ln>
            <a:effectLst/>
          </p:spPr>
          <p:txBody>
            <a:bodyPr wrap="none">
              <a:spAutoFit/>
            </a:bodyPr>
            <a:lstStyle/>
            <a:p>
              <a:pPr algn="l"/>
              <a:r>
                <a:rPr lang="en-US" b="0"/>
                <a:t>Desert</a:t>
              </a:r>
            </a:p>
          </p:txBody>
        </p:sp>
        <p:sp>
          <p:nvSpPr>
            <p:cNvPr id="17" name="Text Box 24"/>
            <p:cNvSpPr txBox="1">
              <a:spLocks noChangeArrowheads="1"/>
            </p:cNvSpPr>
            <p:nvPr/>
          </p:nvSpPr>
          <p:spPr bwMode="auto">
            <a:xfrm>
              <a:off x="3956050" y="5251450"/>
              <a:ext cx="2332038" cy="641350"/>
            </a:xfrm>
            <a:prstGeom prst="rect">
              <a:avLst/>
            </a:prstGeom>
            <a:noFill/>
            <a:ln w="9525">
              <a:noFill/>
              <a:miter lim="800000"/>
              <a:headEnd/>
              <a:tailEnd/>
            </a:ln>
            <a:effectLst/>
          </p:spPr>
          <p:txBody>
            <a:bodyPr wrap="none">
              <a:spAutoFit/>
            </a:bodyPr>
            <a:lstStyle/>
            <a:p>
              <a:pPr algn="l"/>
              <a:r>
                <a:rPr lang="en-US" b="0"/>
                <a:t>Temperate woodland</a:t>
              </a:r>
              <a:br>
                <a:rPr lang="en-US" b="0"/>
              </a:br>
              <a:r>
                <a:rPr lang="en-US" b="0"/>
                <a:t>and shrubland</a:t>
              </a:r>
              <a:endParaRPr lang="en-US"/>
            </a:p>
          </p:txBody>
        </p:sp>
        <p:sp>
          <p:nvSpPr>
            <p:cNvPr id="18" name="Rectangle 34"/>
            <p:cNvSpPr>
              <a:spLocks noChangeArrowheads="1"/>
            </p:cNvSpPr>
            <p:nvPr/>
          </p:nvSpPr>
          <p:spPr bwMode="auto">
            <a:xfrm>
              <a:off x="7181850" y="4335463"/>
              <a:ext cx="1770063" cy="29527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9" name="Rectangle 35"/>
            <p:cNvSpPr>
              <a:spLocks noChangeArrowheads="1"/>
            </p:cNvSpPr>
            <p:nvPr/>
          </p:nvSpPr>
          <p:spPr bwMode="auto">
            <a:xfrm>
              <a:off x="7167563" y="4748213"/>
              <a:ext cx="1725612" cy="51752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0" name="Rectangle 36"/>
            <p:cNvSpPr>
              <a:spLocks noChangeArrowheads="1"/>
            </p:cNvSpPr>
            <p:nvPr/>
          </p:nvSpPr>
          <p:spPr bwMode="auto">
            <a:xfrm>
              <a:off x="7138988" y="5249863"/>
              <a:ext cx="1355725" cy="62071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1" name="Text Box 28"/>
            <p:cNvSpPr txBox="1">
              <a:spLocks noChangeArrowheads="1"/>
            </p:cNvSpPr>
            <p:nvPr/>
          </p:nvSpPr>
          <p:spPr bwMode="auto">
            <a:xfrm>
              <a:off x="7059613" y="5331156"/>
              <a:ext cx="1479550" cy="641350"/>
            </a:xfrm>
            <a:prstGeom prst="rect">
              <a:avLst/>
            </a:prstGeom>
            <a:noFill/>
            <a:ln w="9525">
              <a:noFill/>
              <a:miter lim="800000"/>
              <a:headEnd/>
              <a:tailEnd/>
            </a:ln>
            <a:effectLst/>
          </p:spPr>
          <p:txBody>
            <a:bodyPr wrap="none">
              <a:spAutoFit/>
            </a:bodyPr>
            <a:lstStyle/>
            <a:p>
              <a:pPr algn="l"/>
              <a:r>
                <a:rPr lang="en-US" b="0" dirty="0"/>
                <a:t>Boreal forest</a:t>
              </a:r>
              <a:br>
                <a:rPr lang="en-US" b="0" dirty="0"/>
              </a:br>
              <a:r>
                <a:rPr lang="en-US" b="0" dirty="0"/>
                <a:t>(Taiga)</a:t>
              </a:r>
            </a:p>
          </p:txBody>
        </p:sp>
        <p:sp>
          <p:nvSpPr>
            <p:cNvPr id="22" name="Text Box 27"/>
            <p:cNvSpPr txBox="1">
              <a:spLocks noChangeArrowheads="1"/>
            </p:cNvSpPr>
            <p:nvPr/>
          </p:nvSpPr>
          <p:spPr bwMode="auto">
            <a:xfrm>
              <a:off x="7092950" y="4713288"/>
              <a:ext cx="1874838" cy="641350"/>
            </a:xfrm>
            <a:prstGeom prst="rect">
              <a:avLst/>
            </a:prstGeom>
            <a:noFill/>
            <a:ln w="9525">
              <a:noFill/>
              <a:miter lim="800000"/>
              <a:headEnd/>
              <a:tailEnd/>
            </a:ln>
            <a:effectLst/>
          </p:spPr>
          <p:txBody>
            <a:bodyPr wrap="none">
              <a:spAutoFit/>
            </a:bodyPr>
            <a:lstStyle/>
            <a:p>
              <a:pPr algn="l"/>
              <a:r>
                <a:rPr lang="en-US" b="0"/>
                <a:t>Northwestern</a:t>
              </a:r>
              <a:br>
                <a:rPr lang="en-US" b="0"/>
              </a:br>
              <a:r>
                <a:rPr lang="en-US" b="0"/>
                <a:t>coniferous forest</a:t>
              </a:r>
              <a:endParaRPr lang="en-US"/>
            </a:p>
          </p:txBody>
        </p:sp>
        <p:sp>
          <p:nvSpPr>
            <p:cNvPr id="23" name="Text Box 29"/>
            <p:cNvSpPr txBox="1">
              <a:spLocks noChangeArrowheads="1"/>
            </p:cNvSpPr>
            <p:nvPr/>
          </p:nvSpPr>
          <p:spPr bwMode="auto">
            <a:xfrm>
              <a:off x="7077075" y="4295775"/>
              <a:ext cx="1924050" cy="366713"/>
            </a:xfrm>
            <a:prstGeom prst="rect">
              <a:avLst/>
            </a:prstGeom>
            <a:noFill/>
            <a:ln w="9525">
              <a:noFill/>
              <a:miter lim="800000"/>
              <a:headEnd/>
              <a:tailEnd/>
            </a:ln>
            <a:effectLst/>
          </p:spPr>
          <p:txBody>
            <a:bodyPr wrap="none">
              <a:spAutoFit/>
            </a:bodyPr>
            <a:lstStyle/>
            <a:p>
              <a:pPr algn="l"/>
              <a:r>
                <a:rPr lang="en-US" b="0" dirty="0"/>
                <a:t>Temperate forest</a:t>
              </a:r>
            </a:p>
          </p:txBody>
        </p:sp>
        <p:sp>
          <p:nvSpPr>
            <p:cNvPr id="24" name="Text Box 38"/>
            <p:cNvSpPr txBox="1">
              <a:spLocks noChangeArrowheads="1"/>
            </p:cNvSpPr>
            <p:nvPr/>
          </p:nvSpPr>
          <p:spPr bwMode="auto">
            <a:xfrm>
              <a:off x="1127125" y="876300"/>
              <a:ext cx="695325" cy="366713"/>
            </a:xfrm>
            <a:prstGeom prst="rect">
              <a:avLst/>
            </a:prstGeom>
            <a:noFill/>
            <a:ln w="9525">
              <a:noFill/>
              <a:miter lim="800000"/>
              <a:headEnd/>
              <a:tailEnd/>
            </a:ln>
            <a:effectLst/>
          </p:spPr>
          <p:txBody>
            <a:bodyPr wrap="none">
              <a:spAutoFit/>
            </a:bodyPr>
            <a:lstStyle/>
            <a:p>
              <a:pPr algn="l"/>
              <a:r>
                <a:rPr lang="en-US"/>
                <a:t>60°N</a:t>
              </a:r>
            </a:p>
          </p:txBody>
        </p:sp>
        <p:sp>
          <p:nvSpPr>
            <p:cNvPr id="25" name="Text Box 39"/>
            <p:cNvSpPr txBox="1">
              <a:spLocks noChangeArrowheads="1"/>
            </p:cNvSpPr>
            <p:nvPr/>
          </p:nvSpPr>
          <p:spPr bwMode="auto">
            <a:xfrm>
              <a:off x="603250" y="2959100"/>
              <a:ext cx="682625" cy="366713"/>
            </a:xfrm>
            <a:prstGeom prst="rect">
              <a:avLst/>
            </a:prstGeom>
            <a:noFill/>
            <a:ln w="9525">
              <a:noFill/>
              <a:miter lim="800000"/>
              <a:headEnd/>
              <a:tailEnd/>
            </a:ln>
            <a:effectLst/>
          </p:spPr>
          <p:txBody>
            <a:bodyPr wrap="none">
              <a:spAutoFit/>
            </a:bodyPr>
            <a:lstStyle/>
            <a:p>
              <a:pPr algn="l"/>
              <a:r>
                <a:rPr lang="en-US"/>
                <a:t>30°S</a:t>
              </a:r>
            </a:p>
          </p:txBody>
        </p:sp>
        <p:sp>
          <p:nvSpPr>
            <p:cNvPr id="26" name="Text Box 40"/>
            <p:cNvSpPr txBox="1">
              <a:spLocks noChangeArrowheads="1"/>
            </p:cNvSpPr>
            <p:nvPr/>
          </p:nvSpPr>
          <p:spPr bwMode="auto">
            <a:xfrm>
              <a:off x="812800" y="2246313"/>
              <a:ext cx="1457325" cy="366712"/>
            </a:xfrm>
            <a:prstGeom prst="rect">
              <a:avLst/>
            </a:prstGeom>
            <a:noFill/>
            <a:ln w="9525">
              <a:noFill/>
              <a:miter lim="800000"/>
              <a:headEnd/>
              <a:tailEnd/>
            </a:ln>
            <a:effectLst/>
          </p:spPr>
          <p:txBody>
            <a:bodyPr wrap="none">
              <a:spAutoFit/>
            </a:bodyPr>
            <a:lstStyle/>
            <a:p>
              <a:pPr algn="l"/>
              <a:r>
                <a:rPr lang="en-US"/>
                <a:t>0°   Equator</a:t>
              </a:r>
            </a:p>
          </p:txBody>
        </p:sp>
        <p:sp>
          <p:nvSpPr>
            <p:cNvPr id="27" name="Text Box 41"/>
            <p:cNvSpPr txBox="1">
              <a:spLocks noChangeArrowheads="1"/>
            </p:cNvSpPr>
            <p:nvPr/>
          </p:nvSpPr>
          <p:spPr bwMode="auto">
            <a:xfrm>
              <a:off x="1209675" y="3640138"/>
              <a:ext cx="682625" cy="366712"/>
            </a:xfrm>
            <a:prstGeom prst="rect">
              <a:avLst/>
            </a:prstGeom>
            <a:noFill/>
            <a:ln w="9525">
              <a:noFill/>
              <a:miter lim="800000"/>
              <a:headEnd/>
              <a:tailEnd/>
            </a:ln>
            <a:effectLst/>
          </p:spPr>
          <p:txBody>
            <a:bodyPr wrap="none">
              <a:spAutoFit/>
            </a:bodyPr>
            <a:lstStyle/>
            <a:p>
              <a:pPr algn="l"/>
              <a:r>
                <a:rPr lang="en-US"/>
                <a:t>60°S</a:t>
              </a:r>
            </a:p>
          </p:txBody>
        </p:sp>
        <p:sp>
          <p:nvSpPr>
            <p:cNvPr id="28" name="Text Box 42"/>
            <p:cNvSpPr txBox="1">
              <a:spLocks noChangeArrowheads="1"/>
            </p:cNvSpPr>
            <p:nvPr/>
          </p:nvSpPr>
          <p:spPr bwMode="auto">
            <a:xfrm>
              <a:off x="611188" y="1566863"/>
              <a:ext cx="695325" cy="366712"/>
            </a:xfrm>
            <a:prstGeom prst="rect">
              <a:avLst/>
            </a:prstGeom>
            <a:noFill/>
            <a:ln w="9525">
              <a:noFill/>
              <a:miter lim="800000"/>
              <a:headEnd/>
              <a:tailEnd/>
            </a:ln>
            <a:effectLst/>
          </p:spPr>
          <p:txBody>
            <a:bodyPr wrap="none">
              <a:spAutoFit/>
            </a:bodyPr>
            <a:lstStyle/>
            <a:p>
              <a:pPr algn="l"/>
              <a:r>
                <a:rPr lang="en-US"/>
                <a:t>30°N</a:t>
              </a:r>
            </a:p>
          </p:txBody>
        </p:sp>
      </p:grpSp>
    </p:spTree>
    <p:extLst>
      <p:ext uri="{BB962C8B-B14F-4D97-AF65-F5344CB8AC3E}">
        <p14:creationId xmlns:p14="http://schemas.microsoft.com/office/powerpoint/2010/main" val="11018968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emperate Grasslands and Prairies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56432" y="1316612"/>
            <a:ext cx="8338646" cy="4690488"/>
          </a:xfrm>
        </p:spPr>
      </p:pic>
      <p:sp>
        <p:nvSpPr>
          <p:cNvPr id="5" name="Title 2"/>
          <p:cNvSpPr>
            <a:spLocks noGrp="1"/>
          </p:cNvSpPr>
          <p:nvPr>
            <p:ph type="title"/>
          </p:nvPr>
        </p:nvSpPr>
        <p:spPr>
          <a:xfrm>
            <a:off x="457200" y="274638"/>
            <a:ext cx="8229600" cy="1143000"/>
          </a:xfrm>
        </p:spPr>
        <p:txBody>
          <a:bodyPr/>
          <a:lstStyle/>
          <a:p>
            <a:pPr algn="ctr"/>
            <a:r>
              <a:rPr lang="en-US" dirty="0" smtClean="0"/>
              <a:t>Temperate Grasslands</a:t>
            </a:r>
            <a:endParaRPr lang="en-US" dirty="0"/>
          </a:p>
        </p:txBody>
      </p:sp>
    </p:spTree>
    <p:extLst>
      <p:ext uri="{BB962C8B-B14F-4D97-AF65-F5344CB8AC3E}">
        <p14:creationId xmlns:p14="http://schemas.microsoft.com/office/powerpoint/2010/main" val="40046699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57200" y="4545960"/>
            <a:ext cx="2268060" cy="2312039"/>
          </a:xfrm>
          <a:prstGeom prst="rect">
            <a:avLst/>
          </a:prstGeom>
        </p:spPr>
      </p:pic>
      <p:sp>
        <p:nvSpPr>
          <p:cNvPr id="2" name="Content Placeholder 1"/>
          <p:cNvSpPr>
            <a:spLocks noGrp="1"/>
          </p:cNvSpPr>
          <p:nvPr>
            <p:ph idx="1"/>
          </p:nvPr>
        </p:nvSpPr>
        <p:spPr/>
        <p:txBody>
          <a:bodyPr/>
          <a:lstStyle/>
          <a:p>
            <a:r>
              <a:rPr lang="en-US" dirty="0" smtClean="0"/>
              <a:t>Located north of ≈50°N latitude</a:t>
            </a:r>
          </a:p>
          <a:p>
            <a:endParaRPr lang="en-US" dirty="0" smtClean="0"/>
          </a:p>
          <a:p>
            <a:r>
              <a:rPr lang="en-US" dirty="0" smtClean="0"/>
              <a:t>Short Mild summers </a:t>
            </a:r>
          </a:p>
          <a:p>
            <a:pPr lvl="1"/>
            <a:r>
              <a:rPr lang="en-US" dirty="0" smtClean="0"/>
              <a:t>That means short growing season</a:t>
            </a:r>
          </a:p>
          <a:p>
            <a:pPr lvl="2"/>
            <a:r>
              <a:rPr lang="en-US" dirty="0" smtClean="0"/>
              <a:t>Can be as short as one month</a:t>
            </a:r>
          </a:p>
          <a:p>
            <a:pPr lvl="2"/>
            <a:endParaRPr lang="en-US" dirty="0" smtClean="0"/>
          </a:p>
          <a:p>
            <a:r>
              <a:rPr lang="en-US" dirty="0" smtClean="0">
                <a:solidFill>
                  <a:srgbClr val="000000"/>
                </a:solidFill>
              </a:rPr>
              <a:t>Cold to severely cold winters</a:t>
            </a:r>
          </a:p>
          <a:p>
            <a:pPr lvl="1">
              <a:buNone/>
            </a:pPr>
            <a:r>
              <a:rPr lang="en-US" dirty="0" smtClean="0"/>
              <a:t>	</a:t>
            </a:r>
          </a:p>
          <a:p>
            <a:endParaRPr lang="en-US" dirty="0"/>
          </a:p>
        </p:txBody>
      </p:sp>
      <p:sp>
        <p:nvSpPr>
          <p:cNvPr id="3" name="Title 2"/>
          <p:cNvSpPr>
            <a:spLocks noGrp="1"/>
          </p:cNvSpPr>
          <p:nvPr>
            <p:ph type="title"/>
          </p:nvPr>
        </p:nvSpPr>
        <p:spPr/>
        <p:txBody>
          <a:bodyPr/>
          <a:lstStyle/>
          <a:p>
            <a:pPr algn="ctr"/>
            <a:r>
              <a:rPr lang="en-US" dirty="0" smtClean="0"/>
              <a:t>Northern Biomes</a:t>
            </a:r>
            <a:endParaRPr lang="en-US" dirty="0"/>
          </a:p>
        </p:txBody>
      </p:sp>
      <p:pic>
        <p:nvPicPr>
          <p:cNvPr id="4" name="Picture 3"/>
          <p:cNvPicPr>
            <a:picLocks noChangeAspect="1"/>
          </p:cNvPicPr>
          <p:nvPr/>
        </p:nvPicPr>
        <p:blipFill>
          <a:blip r:embed="rId3" cstate="print"/>
          <a:stretch>
            <a:fillRect/>
          </a:stretch>
        </p:blipFill>
        <p:spPr>
          <a:xfrm>
            <a:off x="5736023" y="4302017"/>
            <a:ext cx="3407977" cy="2555983"/>
          </a:xfrm>
          <a:prstGeom prst="rect">
            <a:avLst/>
          </a:prstGeom>
        </p:spPr>
      </p:pic>
    </p:spTree>
    <p:extLst>
      <p:ext uri="{BB962C8B-B14F-4D97-AF65-F5344CB8AC3E}">
        <p14:creationId xmlns:p14="http://schemas.microsoft.com/office/powerpoint/2010/main" val="2438364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0361" y="1109579"/>
            <a:ext cx="8229600" cy="4525963"/>
          </a:xfrm>
        </p:spPr>
        <p:txBody>
          <a:bodyPr/>
          <a:lstStyle/>
          <a:p>
            <a:r>
              <a:rPr lang="en-US" dirty="0" smtClean="0"/>
              <a:t>Precipitation determines a desert biome NOT temperature</a:t>
            </a:r>
          </a:p>
          <a:p>
            <a:pPr lvl="1"/>
            <a:r>
              <a:rPr lang="en-US" dirty="0" smtClean="0"/>
              <a:t>All Deserts are dry!!!!!!</a:t>
            </a:r>
          </a:p>
          <a:p>
            <a:pPr lvl="1"/>
            <a:r>
              <a:rPr lang="en-US" i="1" u="sng" dirty="0" smtClean="0">
                <a:solidFill>
                  <a:schemeClr val="accent2"/>
                </a:solidFill>
              </a:rPr>
              <a:t>Not all are hot</a:t>
            </a:r>
          </a:p>
          <a:p>
            <a:pPr>
              <a:buNone/>
            </a:pPr>
            <a:endParaRPr lang="en-US" sz="2000" dirty="0" smtClean="0"/>
          </a:p>
          <a:p>
            <a:r>
              <a:rPr lang="en-US" dirty="0" smtClean="0"/>
              <a:t>Many undergo extreme </a:t>
            </a:r>
          </a:p>
          <a:p>
            <a:pPr>
              <a:buNone/>
            </a:pPr>
            <a:r>
              <a:rPr lang="en-US" dirty="0" smtClean="0"/>
              <a:t>temperature changes each day.</a:t>
            </a:r>
          </a:p>
          <a:p>
            <a:pPr lvl="1"/>
            <a:r>
              <a:rPr lang="en-US" sz="1600" dirty="0" smtClean="0"/>
              <a:t>Alternating between hot days and cold nights.</a:t>
            </a:r>
          </a:p>
          <a:p>
            <a:pPr lvl="1"/>
            <a:endParaRPr lang="en-US" sz="2400" dirty="0" smtClean="0"/>
          </a:p>
        </p:txBody>
      </p:sp>
      <p:sp>
        <p:nvSpPr>
          <p:cNvPr id="3" name="Title 2"/>
          <p:cNvSpPr>
            <a:spLocks noGrp="1"/>
          </p:cNvSpPr>
          <p:nvPr>
            <p:ph type="title"/>
          </p:nvPr>
        </p:nvSpPr>
        <p:spPr/>
        <p:txBody>
          <a:bodyPr/>
          <a:lstStyle/>
          <a:p>
            <a:pPr algn="ctr"/>
            <a:r>
              <a:rPr lang="en-US" dirty="0" smtClean="0"/>
              <a:t>Deserts</a:t>
            </a:r>
            <a:endParaRPr lang="en-US" dirty="0"/>
          </a:p>
        </p:txBody>
      </p:sp>
      <p:pic>
        <p:nvPicPr>
          <p:cNvPr id="4" name="Picture 3"/>
          <p:cNvPicPr>
            <a:picLocks noChangeAspect="1"/>
          </p:cNvPicPr>
          <p:nvPr/>
        </p:nvPicPr>
        <p:blipFill>
          <a:blip r:embed="rId3" cstate="print"/>
          <a:stretch>
            <a:fillRect/>
          </a:stretch>
        </p:blipFill>
        <p:spPr>
          <a:xfrm>
            <a:off x="3788854" y="4470400"/>
            <a:ext cx="3403600" cy="2387600"/>
          </a:xfrm>
          <a:prstGeom prst="rect">
            <a:avLst/>
          </a:prstGeom>
        </p:spPr>
      </p:pic>
      <p:pic>
        <p:nvPicPr>
          <p:cNvPr id="8" name="Picture 7"/>
          <p:cNvPicPr>
            <a:picLocks noChangeAspect="1"/>
          </p:cNvPicPr>
          <p:nvPr/>
        </p:nvPicPr>
        <p:blipFill>
          <a:blip r:embed="rId4" cstate="print"/>
          <a:stretch>
            <a:fillRect/>
          </a:stretch>
        </p:blipFill>
        <p:spPr>
          <a:xfrm>
            <a:off x="5234158" y="1584106"/>
            <a:ext cx="2897283" cy="2060543"/>
          </a:xfrm>
          <a:prstGeom prst="rect">
            <a:avLst/>
          </a:prstGeom>
        </p:spPr>
      </p:pic>
    </p:spTree>
    <p:extLst>
      <p:ext uri="{BB962C8B-B14F-4D97-AF65-F5344CB8AC3E}">
        <p14:creationId xmlns:p14="http://schemas.microsoft.com/office/powerpoint/2010/main" val="101703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800452"/>
          </a:xfrm>
        </p:spPr>
        <p:txBody>
          <a:bodyPr>
            <a:normAutofit lnSpcReduction="10000"/>
          </a:bodyPr>
          <a:lstStyle/>
          <a:p>
            <a:r>
              <a:rPr lang="en-US" sz="2000" dirty="0" smtClean="0"/>
              <a:t>Found on every continent </a:t>
            </a:r>
          </a:p>
          <a:p>
            <a:endParaRPr lang="en-US" sz="2400" dirty="0" smtClean="0"/>
          </a:p>
          <a:p>
            <a:r>
              <a:rPr lang="en-US" sz="2000" dirty="0" err="1" smtClean="0"/>
              <a:t>Abiotic</a:t>
            </a:r>
            <a:r>
              <a:rPr lang="en-US" sz="2000" dirty="0" smtClean="0"/>
              <a:t> and Biotic conditions vary with elevation</a:t>
            </a:r>
          </a:p>
          <a:p>
            <a:pPr lvl="1"/>
            <a:r>
              <a:rPr lang="en-US" sz="1800" dirty="0" smtClean="0"/>
              <a:t>Temperature decreases with elevation increase</a:t>
            </a:r>
          </a:p>
          <a:p>
            <a:pPr lvl="1"/>
            <a:r>
              <a:rPr lang="en-US" sz="1800" dirty="0" smtClean="0"/>
              <a:t>Precipitation increases with elevation increase</a:t>
            </a:r>
          </a:p>
          <a:p>
            <a:endParaRPr lang="en-US" sz="2400" dirty="0" smtClean="0"/>
          </a:p>
          <a:p>
            <a:r>
              <a:rPr lang="en-US" sz="2000" dirty="0" smtClean="0"/>
              <a:t>Changing </a:t>
            </a:r>
            <a:r>
              <a:rPr lang="en-US" sz="2000" dirty="0" err="1" smtClean="0"/>
              <a:t>abiotic</a:t>
            </a:r>
            <a:r>
              <a:rPr lang="en-US" sz="2000" dirty="0" smtClean="0"/>
              <a:t> factors causes vegetation and wildlife to change with elevation</a:t>
            </a:r>
          </a:p>
          <a:p>
            <a:endParaRPr lang="en-US" sz="2400" dirty="0" smtClean="0"/>
          </a:p>
          <a:p>
            <a:r>
              <a:rPr lang="en-US" sz="2000" dirty="0" smtClean="0"/>
              <a:t>Mountain ranges may exhibit characteristics of many different biomes within a small geographic area.</a:t>
            </a:r>
          </a:p>
          <a:p>
            <a:endParaRPr lang="en-US" sz="2000" dirty="0" smtClean="0"/>
          </a:p>
        </p:txBody>
      </p:sp>
      <p:sp>
        <p:nvSpPr>
          <p:cNvPr id="3" name="Title 2"/>
          <p:cNvSpPr>
            <a:spLocks noGrp="1"/>
          </p:cNvSpPr>
          <p:nvPr>
            <p:ph type="title"/>
          </p:nvPr>
        </p:nvSpPr>
        <p:spPr/>
        <p:txBody>
          <a:bodyPr/>
          <a:lstStyle/>
          <a:p>
            <a:pPr algn="ctr"/>
            <a:r>
              <a:rPr lang="en-US" dirty="0" smtClean="0"/>
              <a:t>Mountain Ranges</a:t>
            </a:r>
            <a:endParaRPr lang="en-US" dirty="0"/>
          </a:p>
        </p:txBody>
      </p:sp>
      <p:pic>
        <p:nvPicPr>
          <p:cNvPr id="4" name="Picture 3"/>
          <p:cNvPicPr>
            <a:picLocks noChangeAspect="1"/>
          </p:cNvPicPr>
          <p:nvPr/>
        </p:nvPicPr>
        <p:blipFill>
          <a:blip r:embed="rId2" cstate="print"/>
          <a:stretch>
            <a:fillRect/>
          </a:stretch>
        </p:blipFill>
        <p:spPr>
          <a:xfrm>
            <a:off x="6586558" y="5118563"/>
            <a:ext cx="2557442" cy="1739437"/>
          </a:xfrm>
          <a:prstGeom prst="rect">
            <a:avLst/>
          </a:prstGeom>
        </p:spPr>
      </p:pic>
      <p:sp>
        <p:nvSpPr>
          <p:cNvPr id="5" name="TextBox 4"/>
          <p:cNvSpPr txBox="1"/>
          <p:nvPr/>
        </p:nvSpPr>
        <p:spPr>
          <a:xfrm>
            <a:off x="2801909" y="5118563"/>
            <a:ext cx="2938029" cy="1661993"/>
          </a:xfrm>
          <a:prstGeom prst="rect">
            <a:avLst/>
          </a:prstGeom>
          <a:noFill/>
        </p:spPr>
        <p:txBody>
          <a:bodyPr wrap="square" rtlCol="0">
            <a:spAutoFit/>
          </a:bodyPr>
          <a:lstStyle/>
          <a:p>
            <a:pPr>
              <a:buClr>
                <a:schemeClr val="accent1"/>
              </a:buClr>
              <a:buFont typeface="Wingdings" charset="2"/>
              <a:buChar char="Ø"/>
            </a:pPr>
            <a:r>
              <a:rPr lang="en-US" sz="2000" dirty="0" smtClean="0"/>
              <a:t>Dominate wildlife</a:t>
            </a:r>
          </a:p>
          <a:p>
            <a:pPr lvl="1">
              <a:buClr>
                <a:schemeClr val="accent1"/>
              </a:buClr>
              <a:buFont typeface="Wingdings" charset="2"/>
              <a:buChar char="Ø"/>
            </a:pPr>
            <a:r>
              <a:rPr lang="en-US" sz="1600" dirty="0" smtClean="0"/>
              <a:t>Mountain goats, big horn sheep, mountain lions, Snow Leopard, yak</a:t>
            </a:r>
          </a:p>
          <a:p>
            <a:pPr>
              <a:buClr>
                <a:schemeClr val="accent1"/>
              </a:buClr>
              <a:buFont typeface="Wingdings" charset="2"/>
              <a:buChar char="Ø"/>
            </a:pPr>
            <a:endParaRPr lang="en-US" dirty="0"/>
          </a:p>
        </p:txBody>
      </p:sp>
      <p:pic>
        <p:nvPicPr>
          <p:cNvPr id="6" name="Picture 5"/>
          <p:cNvPicPr>
            <a:picLocks noChangeAspect="1"/>
          </p:cNvPicPr>
          <p:nvPr/>
        </p:nvPicPr>
        <p:blipFill>
          <a:blip r:embed="rId3" cstate="print"/>
          <a:stretch>
            <a:fillRect/>
          </a:stretch>
        </p:blipFill>
        <p:spPr>
          <a:xfrm>
            <a:off x="6829245" y="0"/>
            <a:ext cx="2314755" cy="1595704"/>
          </a:xfrm>
          <a:prstGeom prst="rect">
            <a:avLst/>
          </a:prstGeom>
        </p:spPr>
      </p:pic>
    </p:spTree>
    <p:extLst>
      <p:ext uri="{BB962C8B-B14F-4D97-AF65-F5344CB8AC3E}">
        <p14:creationId xmlns:p14="http://schemas.microsoft.com/office/powerpoint/2010/main" val="2067287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Mountain Ranges</a:t>
            </a:r>
            <a:br>
              <a:rPr lang="en-US" dirty="0" smtClean="0"/>
            </a:br>
            <a:r>
              <a:rPr lang="en-US" dirty="0" smtClean="0"/>
              <a:t>Effects of Elevation</a:t>
            </a:r>
            <a:endParaRPr lang="en-US" dirty="0"/>
          </a:p>
        </p:txBody>
      </p:sp>
      <p:pic>
        <p:nvPicPr>
          <p:cNvPr id="4" name="Picture 2"/>
          <p:cNvPicPr>
            <a:picLocks noChangeAspect="1" noChangeArrowheads="1"/>
          </p:cNvPicPr>
          <p:nvPr/>
        </p:nvPicPr>
        <p:blipFill>
          <a:blip r:embed="rId2" cstate="print"/>
          <a:srcRect l="6232" t="5688" r="2432" b="13300"/>
          <a:stretch>
            <a:fillRect/>
          </a:stretch>
        </p:blipFill>
        <p:spPr bwMode="auto">
          <a:xfrm>
            <a:off x="1397370" y="1909526"/>
            <a:ext cx="7145574" cy="4753428"/>
          </a:xfrm>
          <a:prstGeom prst="rect">
            <a:avLst/>
          </a:prstGeom>
          <a:noFill/>
          <a:ln w="76200">
            <a:noFill/>
            <a:miter lim="800000"/>
            <a:headEnd/>
            <a:tailEnd/>
          </a:ln>
        </p:spPr>
      </p:pic>
      <p:sp>
        <p:nvSpPr>
          <p:cNvPr id="5" name="AutoShape 6"/>
          <p:cNvSpPr>
            <a:spLocks noChangeArrowheads="1"/>
          </p:cNvSpPr>
          <p:nvPr/>
        </p:nvSpPr>
        <p:spPr bwMode="invGray">
          <a:xfrm rot="10800000">
            <a:off x="611187" y="1128929"/>
            <a:ext cx="957522" cy="5534025"/>
          </a:xfrm>
          <a:prstGeom prst="downArrow">
            <a:avLst>
              <a:gd name="adj1" fmla="val 59176"/>
              <a:gd name="adj2" fmla="val 64025"/>
            </a:avLst>
          </a:prstGeom>
          <a:gradFill rotWithShape="0">
            <a:gsLst>
              <a:gs pos="0">
                <a:srgbClr val="005AAD"/>
              </a:gs>
              <a:gs pos="100000">
                <a:srgbClr val="ED181E"/>
              </a:gs>
            </a:gsLst>
            <a:lin ang="5400000" scaled="1"/>
          </a:gradFill>
          <a:ln w="3175">
            <a:solidFill>
              <a:schemeClr val="tx2"/>
            </a:solidFill>
            <a:miter lim="800000"/>
            <a:headEnd/>
            <a:tailEnd/>
          </a:ln>
          <a:effectLst>
            <a:outerShdw blurRad="63500" dist="38099" dir="2700000" algn="ctr" rotWithShape="0">
              <a:schemeClr val="bg2">
                <a:alpha val="74998"/>
              </a:schemeClr>
            </a:outerShdw>
          </a:effectLst>
        </p:spPr>
        <p:txBody>
          <a:bodyPr vert="eaVert" wrap="none" tIns="0" rIns="0" bIns="0" anchor="ctr">
            <a:prstTxWarp prst="textNoShape">
              <a:avLst/>
            </a:prstTxWarp>
          </a:bodyPr>
          <a:lstStyle/>
          <a:p>
            <a:pPr algn="ctr">
              <a:defRPr/>
            </a:pPr>
            <a:r>
              <a:rPr lang="en-US" sz="2800" i="1" dirty="0">
                <a:effectLst>
                  <a:outerShdw blurRad="38100" dist="38100" dir="2700000" algn="tl">
                    <a:srgbClr val="000000"/>
                  </a:outerShdw>
                </a:effectLst>
              </a:rPr>
              <a:t>Low</a:t>
            </a:r>
            <a:r>
              <a:rPr lang="en-US" dirty="0">
                <a:effectLst>
                  <a:outerShdw blurRad="38100" dist="38100" dir="2700000" algn="tl">
                    <a:srgbClr val="000000"/>
                  </a:outerShdw>
                </a:effectLst>
              </a:rPr>
              <a:t>          (</a:t>
            </a:r>
            <a:r>
              <a:rPr lang="en-US" i="1" dirty="0">
                <a:effectLst>
                  <a:outerShdw blurRad="38100" dist="38100" dir="2700000" algn="tl">
                    <a:srgbClr val="000000"/>
                  </a:outerShdw>
                </a:effectLst>
              </a:rPr>
              <a:t>Altitude)</a:t>
            </a:r>
            <a:r>
              <a:rPr lang="en-US" dirty="0">
                <a:effectLst>
                  <a:outerShdw blurRad="38100" dist="38100" dir="2700000" algn="tl">
                    <a:srgbClr val="000000"/>
                  </a:outerShdw>
                </a:effectLst>
              </a:rPr>
              <a:t>          </a:t>
            </a:r>
            <a:r>
              <a:rPr lang="en-US" sz="2800" i="1" dirty="0">
                <a:effectLst>
                  <a:outerShdw blurRad="38100" dist="38100" dir="2700000" algn="tl">
                    <a:srgbClr val="000000"/>
                  </a:outerShdw>
                </a:effectLst>
              </a:rPr>
              <a:t>High</a:t>
            </a:r>
            <a:endParaRPr lang="en-US" dirty="0">
              <a:effectLst>
                <a:outerShdw blurRad="38100" dist="38100" dir="2700000" algn="tl">
                  <a:srgbClr val="000000"/>
                </a:outerShdw>
              </a:effectLst>
            </a:endParaRPr>
          </a:p>
        </p:txBody>
      </p:sp>
    </p:spTree>
    <p:extLst>
      <p:ext uri="{BB962C8B-B14F-4D97-AF65-F5344CB8AC3E}">
        <p14:creationId xmlns:p14="http://schemas.microsoft.com/office/powerpoint/2010/main" val="2503488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2162" dirty="0" smtClean="0"/>
              <a:t>Ice caps exist in the regions of both the N and S poles </a:t>
            </a:r>
          </a:p>
          <a:p>
            <a:endParaRPr lang="en-US" sz="2162" dirty="0" smtClean="0"/>
          </a:p>
          <a:p>
            <a:r>
              <a:rPr lang="en-US" sz="2162" dirty="0" smtClean="0"/>
              <a:t>During winter months, region may go months without true day light.</a:t>
            </a:r>
          </a:p>
          <a:p>
            <a:pPr>
              <a:buNone/>
            </a:pPr>
            <a:endParaRPr lang="en-US" sz="2162" dirty="0" smtClean="0"/>
          </a:p>
          <a:p>
            <a:r>
              <a:rPr lang="en-US" sz="2162" dirty="0" smtClean="0"/>
              <a:t>North Polar Region (Arctic)</a:t>
            </a:r>
          </a:p>
          <a:p>
            <a:pPr lvl="1"/>
            <a:r>
              <a:rPr lang="en-US" sz="1946" dirty="0" smtClean="0"/>
              <a:t>Arctic Ocean is covered with sea ice</a:t>
            </a:r>
          </a:p>
          <a:p>
            <a:pPr lvl="1"/>
            <a:r>
              <a:rPr lang="en-US" sz="1946" dirty="0" smtClean="0"/>
              <a:t>Thick ice cap also covers Greenland</a:t>
            </a:r>
          </a:p>
          <a:p>
            <a:pPr lvl="1"/>
            <a:r>
              <a:rPr lang="en-US" sz="1946" dirty="0" smtClean="0"/>
              <a:t>Dominate wildlife</a:t>
            </a:r>
          </a:p>
          <a:p>
            <a:pPr lvl="2"/>
            <a:r>
              <a:rPr lang="en-US" sz="1946" dirty="0" smtClean="0"/>
              <a:t>Polar bears, seals</a:t>
            </a:r>
          </a:p>
          <a:p>
            <a:pPr lvl="2"/>
            <a:endParaRPr lang="en-US" dirty="0" smtClean="0"/>
          </a:p>
          <a:p>
            <a:r>
              <a:rPr lang="en-US" sz="2162" dirty="0" smtClean="0"/>
              <a:t>South Polar Region (Antarctica )</a:t>
            </a:r>
          </a:p>
          <a:p>
            <a:pPr lvl="1"/>
            <a:r>
              <a:rPr lang="en-US" sz="1946" dirty="0" smtClean="0"/>
              <a:t>Landmass covered by ice nearly 3 miles (5 km) thick </a:t>
            </a:r>
          </a:p>
          <a:p>
            <a:pPr lvl="1"/>
            <a:r>
              <a:rPr lang="en-US" sz="1946" dirty="0" smtClean="0"/>
              <a:t>Dominate Wildlife</a:t>
            </a:r>
          </a:p>
          <a:p>
            <a:pPr lvl="2"/>
            <a:r>
              <a:rPr lang="en-US" sz="1946" dirty="0" smtClean="0"/>
              <a:t>Penguins, and Marine Mammals</a:t>
            </a:r>
          </a:p>
          <a:p>
            <a:endParaRPr lang="en-US" dirty="0"/>
          </a:p>
        </p:txBody>
      </p:sp>
      <p:sp>
        <p:nvSpPr>
          <p:cNvPr id="3" name="Title 2"/>
          <p:cNvSpPr>
            <a:spLocks noGrp="1"/>
          </p:cNvSpPr>
          <p:nvPr>
            <p:ph type="title"/>
          </p:nvPr>
        </p:nvSpPr>
        <p:spPr/>
        <p:txBody>
          <a:bodyPr/>
          <a:lstStyle/>
          <a:p>
            <a:pPr algn="ctr"/>
            <a:r>
              <a:rPr lang="en-US" dirty="0" smtClean="0"/>
              <a:t>Polar Ice Caps</a:t>
            </a:r>
            <a:endParaRPr lang="en-US" dirty="0"/>
          </a:p>
        </p:txBody>
      </p:sp>
      <p:pic>
        <p:nvPicPr>
          <p:cNvPr id="4" name="Picture 3"/>
          <p:cNvPicPr>
            <a:picLocks noChangeAspect="1"/>
          </p:cNvPicPr>
          <p:nvPr/>
        </p:nvPicPr>
        <p:blipFill>
          <a:blip r:embed="rId2" cstate="print"/>
          <a:stretch>
            <a:fillRect/>
          </a:stretch>
        </p:blipFill>
        <p:spPr>
          <a:xfrm>
            <a:off x="6471124" y="2419136"/>
            <a:ext cx="2307590" cy="2262088"/>
          </a:xfrm>
          <a:prstGeom prst="rect">
            <a:avLst/>
          </a:prstGeom>
        </p:spPr>
      </p:pic>
    </p:spTree>
    <p:extLst>
      <p:ext uri="{BB962C8B-B14F-4D97-AF65-F5344CB8AC3E}">
        <p14:creationId xmlns:p14="http://schemas.microsoft.com/office/powerpoint/2010/main" val="1274106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Copyright Pearson Prentice Hall</a:t>
            </a:r>
          </a:p>
        </p:txBody>
      </p:sp>
      <p:sp>
        <p:nvSpPr>
          <p:cNvPr id="1158148" name="Rectangle 4"/>
          <p:cNvSpPr>
            <a:spLocks noGrp="1" noChangeArrowheads="1"/>
          </p:cNvSpPr>
          <p:nvPr>
            <p:ph type="title"/>
          </p:nvPr>
        </p:nvSpPr>
        <p:spPr bwMode="auto">
          <a:xfrm>
            <a:off x="1827213" y="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4000">
                <a:solidFill>
                  <a:srgbClr val="990000"/>
                </a:solidFill>
              </a:rPr>
              <a:t>4-4 Aquatic Ecosystems</a:t>
            </a:r>
          </a:p>
        </p:txBody>
      </p:sp>
      <p:pic>
        <p:nvPicPr>
          <p:cNvPr id="1158154" name="Picture 10"/>
          <p:cNvPicPr>
            <a:picLocks noChangeAspect="1" noChangeArrowheads="1"/>
          </p:cNvPicPr>
          <p:nvPr/>
        </p:nvPicPr>
        <p:blipFill>
          <a:blip r:embed="rId3" cstate="print"/>
          <a:srcRect/>
          <a:stretch>
            <a:fillRect/>
          </a:stretch>
        </p:blipFill>
        <p:spPr bwMode="auto">
          <a:xfrm>
            <a:off x="1181100" y="998538"/>
            <a:ext cx="6780213" cy="4926012"/>
          </a:xfrm>
          <a:prstGeom prst="rect">
            <a:avLst/>
          </a:prstGeom>
          <a:noFill/>
          <a:ln w="9525">
            <a:noFill/>
            <a:miter lim="800000"/>
            <a:headEnd/>
            <a:tailEnd/>
          </a:ln>
          <a:effectLst/>
        </p:spPr>
      </p:pic>
    </p:spTree>
    <p:extLst>
      <p:ext uri="{BB962C8B-B14F-4D97-AF65-F5344CB8AC3E}">
        <p14:creationId xmlns:p14="http://schemas.microsoft.com/office/powerpoint/2010/main" val="19644798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Freeform 1"/>
          <p:cNvSpPr>
            <a:spLocks/>
          </p:cNvSpPr>
          <p:nvPr/>
        </p:nvSpPr>
        <p:spPr bwMode="auto">
          <a:xfrm>
            <a:off x="498475" y="5943600"/>
            <a:ext cx="4940300" cy="922338"/>
          </a:xfrm>
          <a:custGeom>
            <a:avLst/>
            <a:gdLst/>
            <a:ahLst/>
            <a:cxnLst>
              <a:cxn ang="0">
                <a:pos x="0" y="128"/>
              </a:cxn>
              <a:cxn ang="0">
                <a:pos x="21600" y="21600"/>
              </a:cxn>
              <a:cxn ang="0">
                <a:pos x="16039" y="21600"/>
              </a:cxn>
              <a:cxn ang="0">
                <a:pos x="3" y="0"/>
              </a:cxn>
            </a:cxnLst>
            <a:rect l="0" t="0" r="r" b="b"/>
            <a:pathLst>
              <a:path w="21600" h="21600">
                <a:moveTo>
                  <a:pt x="0" y="128"/>
                </a:moveTo>
                <a:lnTo>
                  <a:pt x="21600" y="21600"/>
                </a:lnTo>
                <a:lnTo>
                  <a:pt x="16039" y="21600"/>
                </a:lnTo>
                <a:lnTo>
                  <a:pt x="3" y="0"/>
                </a:lnTo>
              </a:path>
            </a:pathLst>
          </a:custGeom>
          <a:solidFill>
            <a:schemeClr val="accent1">
              <a:alpha val="39999"/>
            </a:schemeClr>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4098" name="Freeform 2"/>
          <p:cNvSpPr>
            <a:spLocks/>
          </p:cNvSpPr>
          <p:nvPr/>
        </p:nvSpPr>
        <p:spPr bwMode="auto">
          <a:xfrm>
            <a:off x="484188" y="5938838"/>
            <a:ext cx="3690937" cy="933450"/>
          </a:xfrm>
          <a:custGeom>
            <a:avLst/>
            <a:gdLst/>
            <a:ahLst/>
            <a:cxnLst>
              <a:cxn ang="0">
                <a:pos x="0" y="0"/>
              </a:cxn>
              <a:cxn ang="0">
                <a:pos x="21600" y="21490"/>
              </a:cxn>
              <a:cxn ang="0">
                <a:pos x="17057" y="21600"/>
              </a:cxn>
              <a:cxn ang="0">
                <a:pos x="46" y="147"/>
              </a:cxn>
            </a:cxnLst>
            <a:rect l="0" t="0" r="r" b="b"/>
            <a:pathLst>
              <a:path w="21600" h="21600">
                <a:moveTo>
                  <a:pt x="0" y="0"/>
                </a:moveTo>
                <a:lnTo>
                  <a:pt x="21600" y="21490"/>
                </a:lnTo>
                <a:lnTo>
                  <a:pt x="17057" y="21600"/>
                </a:lnTo>
                <a:lnTo>
                  <a:pt x="46" y="147"/>
                </a:lnTo>
              </a:path>
            </a:pathLst>
          </a:custGeom>
          <a:solidFill>
            <a:srgbClr val="000000"/>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4099" name="AutoShape 3"/>
          <p:cNvSpPr>
            <a:spLocks/>
          </p:cNvSpPr>
          <p:nvPr/>
        </p:nvSpPr>
        <p:spPr bwMode="auto">
          <a:xfrm>
            <a:off x="-4763" y="5791200"/>
            <a:ext cx="3400426" cy="1079500"/>
          </a:xfrm>
          <a:prstGeom prst="rtTriangle">
            <a:avLst/>
          </a:prstGeom>
          <a:blipFill dpi="0" rotWithShape="0">
            <a:blip r:embed="rId3" cstate="print"/>
            <a:srcRect/>
            <a:stretch>
              <a:fillRect/>
            </a:stretch>
          </a:blipFill>
          <a:ln w="12700" cap="rnd">
            <a:noFill/>
            <a:round/>
            <a:headEnd type="none" w="med" len="med"/>
            <a:tailEnd type="none" w="med" len="med"/>
          </a:ln>
        </p:spPr>
        <p:txBody>
          <a:bodyPr lIns="0" tIns="0" rIns="0" bIns="0">
            <a:prstTxWarp prst="textNoShape">
              <a:avLst/>
            </a:prstTxWarp>
          </a:bodyPr>
          <a:lstStyle/>
          <a:p>
            <a:endParaRPr lang="en-US"/>
          </a:p>
        </p:txBody>
      </p:sp>
      <p:sp>
        <p:nvSpPr>
          <p:cNvPr id="4100" name="Line 4"/>
          <p:cNvSpPr>
            <a:spLocks noChangeShapeType="1"/>
          </p:cNvSpPr>
          <p:nvPr/>
        </p:nvSpPr>
        <p:spPr bwMode="auto">
          <a:xfrm>
            <a:off x="-7938" y="5786438"/>
            <a:ext cx="3403601" cy="1084262"/>
          </a:xfrm>
          <a:prstGeom prst="line">
            <a:avLst/>
          </a:prstGeom>
          <a:noFill/>
          <a:ln w="12065" cap="flat">
            <a:solidFill>
              <a:srgbClr val="4988B5"/>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101" name="Rectangle 5"/>
          <p:cNvSpPr>
            <a:spLocks noGrp="1" noChangeArrowheads="1"/>
          </p:cNvSpPr>
          <p:nvPr>
            <p:ph type="title"/>
          </p:nvPr>
        </p:nvSpPr>
        <p:spPr>
          <a:xfrm>
            <a:off x="457200" y="274638"/>
            <a:ext cx="8229600" cy="923925"/>
          </a:xfrm>
          <a:ln/>
        </p:spPr>
        <p:txBody>
          <a:bodyPr/>
          <a:lstStyle/>
          <a:p>
            <a:pPr algn="ctr"/>
            <a:r>
              <a:rPr lang="en-US"/>
              <a:t>Aquatic Ecosystems </a:t>
            </a:r>
          </a:p>
        </p:txBody>
      </p:sp>
      <p:sp>
        <p:nvSpPr>
          <p:cNvPr id="4102" name="Rectangle 6"/>
          <p:cNvSpPr>
            <a:spLocks/>
          </p:cNvSpPr>
          <p:nvPr/>
        </p:nvSpPr>
        <p:spPr bwMode="auto">
          <a:xfrm>
            <a:off x="241300" y="1198563"/>
            <a:ext cx="8659813" cy="5160962"/>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marL="327025" indent="-255588" algn="l">
              <a:lnSpc>
                <a:spcPct val="80000"/>
              </a:lnSpc>
              <a:spcBef>
                <a:spcPts val="400"/>
              </a:spcBef>
              <a:buClr>
                <a:srgbClr val="0872BF"/>
              </a:buClr>
              <a:buSzPct val="68000"/>
              <a:buFont typeface="Wingdings 3" pitchFamily="-112" charset="2"/>
              <a:buChar char="}"/>
            </a:pPr>
            <a:r>
              <a:rPr lang="en-US" sz="2100" dirty="0">
                <a:solidFill>
                  <a:schemeClr val="tx1"/>
                </a:solidFill>
                <a:latin typeface="Lucida Grande" pitchFamily="-112" charset="0"/>
                <a:ea typeface="Lucida Grande" pitchFamily="-112" charset="0"/>
                <a:cs typeface="Lucida Grande" pitchFamily="-112" charset="0"/>
                <a:sym typeface="Lucida Grande" pitchFamily="-112" charset="0"/>
              </a:rPr>
              <a:t>¾ of the earths surface is covered with water.</a:t>
            </a:r>
            <a:endParaRPr lang="en-US" sz="13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pPr>
            <a:endParaRPr lang="en-US" sz="21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buFont typeface="Wingdings 3" pitchFamily="-112" charset="2"/>
              <a:buChar char="}"/>
            </a:pPr>
            <a:r>
              <a:rPr lang="en-US" sz="2100" dirty="0" smtClean="0">
                <a:solidFill>
                  <a:schemeClr val="tx1"/>
                </a:solidFill>
                <a:latin typeface="Lucida Grande" pitchFamily="-112" charset="0"/>
                <a:ea typeface="Lucida Grande" pitchFamily="-112" charset="0"/>
                <a:cs typeface="Lucida Grande" pitchFamily="-112" charset="0"/>
                <a:sym typeface="Lucida Grande" pitchFamily="-112" charset="0"/>
              </a:rPr>
              <a:t>Three </a:t>
            </a:r>
            <a:r>
              <a:rPr lang="en-US" sz="2100" dirty="0">
                <a:solidFill>
                  <a:schemeClr val="tx1"/>
                </a:solidFill>
                <a:latin typeface="Lucida Grande" pitchFamily="-112" charset="0"/>
                <a:ea typeface="Lucida Grande" pitchFamily="-112" charset="0"/>
                <a:cs typeface="Lucida Grande" pitchFamily="-112" charset="0"/>
                <a:sym typeface="Lucida Grande" pitchFamily="-112" charset="0"/>
              </a:rPr>
              <a:t>main types</a:t>
            </a:r>
            <a:endParaRPr lang="en-US" sz="13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784225" lvl="1" indent="-255588" algn="l">
              <a:lnSpc>
                <a:spcPct val="80000"/>
              </a:lnSpc>
              <a:spcBef>
                <a:spcPts val="300"/>
              </a:spcBef>
              <a:buClr>
                <a:srgbClr val="0872BF"/>
              </a:buClr>
              <a:buSzPct val="100000"/>
              <a:buFont typeface="Verdana" pitchFamily="-112" charset="0"/>
              <a:buChar char="◦"/>
            </a:pPr>
            <a:r>
              <a:rPr lang="en-US" sz="1800" dirty="0">
                <a:solidFill>
                  <a:srgbClr val="C00000"/>
                </a:solidFill>
                <a:latin typeface="Lucida Grande" pitchFamily="-112" charset="0"/>
                <a:ea typeface="Lucida Grande" pitchFamily="-112" charset="0"/>
                <a:cs typeface="Lucida Grande" pitchFamily="-112" charset="0"/>
                <a:sym typeface="Lucida Grande" pitchFamily="-112" charset="0"/>
              </a:rPr>
              <a:t>Freshwater Ecosystems</a:t>
            </a:r>
            <a:endParaRPr lang="en-US" sz="1300" dirty="0">
              <a:solidFill>
                <a:srgbClr val="C00000"/>
              </a:solidFill>
              <a:latin typeface="Lucida Grande" pitchFamily="-112" charset="0"/>
              <a:ea typeface="Lucida Grande" pitchFamily="-112" charset="0"/>
              <a:cs typeface="Lucida Grande" pitchFamily="-112" charset="0"/>
              <a:sym typeface="Lucida Grande" pitchFamily="-112" charset="0"/>
            </a:endParaRPr>
          </a:p>
          <a:p>
            <a:pPr marL="784225" lvl="1" indent="-255588" algn="l">
              <a:lnSpc>
                <a:spcPct val="80000"/>
              </a:lnSpc>
              <a:spcBef>
                <a:spcPts val="300"/>
              </a:spcBef>
              <a:buClr>
                <a:srgbClr val="0872BF"/>
              </a:buClr>
              <a:buSzPct val="100000"/>
              <a:buFont typeface="Verdana" pitchFamily="-112" charset="0"/>
              <a:buChar char="◦"/>
            </a:pPr>
            <a:r>
              <a:rPr lang="en-US" sz="1800" dirty="0">
                <a:solidFill>
                  <a:srgbClr val="C00000"/>
                </a:solidFill>
                <a:latin typeface="Lucida Grande" pitchFamily="-112" charset="0"/>
                <a:ea typeface="Lucida Grande" pitchFamily="-112" charset="0"/>
                <a:cs typeface="Lucida Grande" pitchFamily="-112" charset="0"/>
                <a:sym typeface="Lucida Grande" pitchFamily="-112" charset="0"/>
              </a:rPr>
              <a:t>Estuaries</a:t>
            </a:r>
            <a:endParaRPr lang="en-US" sz="1300" dirty="0">
              <a:solidFill>
                <a:srgbClr val="C00000"/>
              </a:solidFill>
              <a:latin typeface="Lucida Grande" pitchFamily="-112" charset="0"/>
              <a:ea typeface="Lucida Grande" pitchFamily="-112" charset="0"/>
              <a:cs typeface="Lucida Grande" pitchFamily="-112" charset="0"/>
              <a:sym typeface="Lucida Grande" pitchFamily="-112" charset="0"/>
            </a:endParaRPr>
          </a:p>
          <a:p>
            <a:pPr marL="784225" lvl="1" indent="-255588" algn="l">
              <a:lnSpc>
                <a:spcPct val="80000"/>
              </a:lnSpc>
              <a:spcBef>
                <a:spcPts val="300"/>
              </a:spcBef>
              <a:buClr>
                <a:srgbClr val="0872BF"/>
              </a:buClr>
              <a:buSzPct val="100000"/>
              <a:buFont typeface="Verdana" pitchFamily="-112" charset="0"/>
              <a:buChar char="◦"/>
            </a:pPr>
            <a:r>
              <a:rPr lang="en-US" sz="1800" dirty="0">
                <a:solidFill>
                  <a:srgbClr val="C00000"/>
                </a:solidFill>
                <a:latin typeface="Lucida Grande" pitchFamily="-112" charset="0"/>
                <a:ea typeface="Lucida Grande" pitchFamily="-112" charset="0"/>
                <a:cs typeface="Lucida Grande" pitchFamily="-112" charset="0"/>
                <a:sym typeface="Lucida Grande" pitchFamily="-112" charset="0"/>
              </a:rPr>
              <a:t>Marine Ecosystems</a:t>
            </a:r>
            <a:endParaRPr lang="en-US" sz="1300" dirty="0">
              <a:solidFill>
                <a:srgbClr val="C00000"/>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300"/>
              </a:spcBef>
              <a:buClr>
                <a:srgbClr val="0872BF"/>
              </a:buClr>
              <a:buSzPct val="100000"/>
              <a:buFont typeface="Verdana" pitchFamily="-112" charset="0"/>
              <a:buChar char="◦"/>
            </a:pPr>
            <a:endParaRPr lang="en-US" sz="1200" dirty="0" smtClean="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300"/>
              </a:spcBef>
              <a:buClr>
                <a:srgbClr val="0872BF"/>
              </a:buClr>
              <a:buSzPct val="100000"/>
              <a:buFont typeface="Verdana" pitchFamily="-112" charset="0"/>
              <a:buChar char="◦"/>
            </a:pPr>
            <a:endParaRPr lang="en-US" sz="12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buFont typeface="Wingdings 3" pitchFamily="-112" charset="2"/>
              <a:buChar char="}"/>
            </a:pPr>
            <a:r>
              <a:rPr lang="en-US" sz="1900" dirty="0">
                <a:solidFill>
                  <a:schemeClr val="tx1"/>
                </a:solidFill>
                <a:latin typeface="Lucida Grande" pitchFamily="-112" charset="0"/>
                <a:ea typeface="Lucida Grande" pitchFamily="-112" charset="0"/>
                <a:cs typeface="Lucida Grande" pitchFamily="-112" charset="0"/>
                <a:sym typeface="Lucida Grande" pitchFamily="-112" charset="0"/>
              </a:rPr>
              <a:t>Like terrestrial ecosystems they are</a:t>
            </a:r>
            <a:r>
              <a:rPr lang="en-US" sz="1900" dirty="0" smtClean="0">
                <a:solidFill>
                  <a:schemeClr val="tx1"/>
                </a:solidFill>
                <a:latin typeface="Lucida Grande" pitchFamily="-112" charset="0"/>
                <a:ea typeface="Lucida Grande" pitchFamily="-112" charset="0"/>
                <a:cs typeface="Lucida Grande" pitchFamily="-112" charset="0"/>
                <a:sym typeface="Lucida Grande" pitchFamily="-112" charset="0"/>
              </a:rPr>
              <a:t> still </a:t>
            </a:r>
            <a:r>
              <a:rPr lang="en-US" sz="1900" dirty="0">
                <a:solidFill>
                  <a:schemeClr val="tx1"/>
                </a:solidFill>
                <a:latin typeface="Lucida Grande" pitchFamily="-112" charset="0"/>
                <a:ea typeface="Lucida Grande" pitchFamily="-112" charset="0"/>
                <a:cs typeface="Lucida Grande" pitchFamily="-112" charset="0"/>
                <a:sym typeface="Lucida Grande" pitchFamily="-112" charset="0"/>
              </a:rPr>
              <a:t>determined by their </a:t>
            </a:r>
            <a:r>
              <a:rPr lang="en-US" sz="1900" dirty="0" err="1">
                <a:solidFill>
                  <a:schemeClr val="tx1"/>
                </a:solidFill>
                <a:latin typeface="Lucida Grande" pitchFamily="-112" charset="0"/>
                <a:ea typeface="Lucida Grande" pitchFamily="-112" charset="0"/>
                <a:cs typeface="Lucida Grande" pitchFamily="-112" charset="0"/>
                <a:sym typeface="Lucida Grande" pitchFamily="-112" charset="0"/>
              </a:rPr>
              <a:t>abiotic</a:t>
            </a:r>
            <a:r>
              <a:rPr lang="en-US" sz="1900" dirty="0">
                <a:solidFill>
                  <a:schemeClr val="tx1"/>
                </a:solidFill>
                <a:latin typeface="Lucida Grande" pitchFamily="-112" charset="0"/>
                <a:ea typeface="Lucida Grande" pitchFamily="-112" charset="0"/>
                <a:cs typeface="Lucida Grande" pitchFamily="-112" charset="0"/>
                <a:sym typeface="Lucida Grande" pitchFamily="-112" charset="0"/>
              </a:rPr>
              <a:t> and biotic factors </a:t>
            </a:r>
            <a:endParaRPr lang="en-US" sz="13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buFont typeface="Wingdings 3" pitchFamily="-112" charset="2"/>
              <a:buChar char="}"/>
            </a:pPr>
            <a:endParaRPr lang="en-US" sz="1900" dirty="0" smtClean="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buFont typeface="Wingdings 3" pitchFamily="-112" charset="2"/>
              <a:buChar char="}"/>
            </a:pPr>
            <a:r>
              <a:rPr lang="en-US" sz="1900" dirty="0" smtClean="0">
                <a:solidFill>
                  <a:schemeClr val="tx1"/>
                </a:solidFill>
                <a:latin typeface="Lucida Grande" pitchFamily="-112" charset="0"/>
                <a:ea typeface="Lucida Grande" pitchFamily="-112" charset="0"/>
                <a:cs typeface="Lucida Grande" pitchFamily="-112" charset="0"/>
                <a:sym typeface="Lucida Grande" pitchFamily="-112" charset="0"/>
              </a:rPr>
              <a:t>However the </a:t>
            </a:r>
            <a:r>
              <a:rPr lang="en-US" sz="1900" dirty="0" err="1" smtClean="0">
                <a:solidFill>
                  <a:schemeClr val="tx1"/>
                </a:solidFill>
                <a:latin typeface="Lucida Grande" pitchFamily="-112" charset="0"/>
                <a:ea typeface="Lucida Grande" pitchFamily="-112" charset="0"/>
                <a:cs typeface="Lucida Grande" pitchFamily="-112" charset="0"/>
                <a:sym typeface="Lucida Grande" pitchFamily="-112" charset="0"/>
              </a:rPr>
              <a:t>abiotic</a:t>
            </a:r>
            <a:r>
              <a:rPr lang="en-US" sz="1900" dirty="0" smtClean="0">
                <a:solidFill>
                  <a:schemeClr val="tx1"/>
                </a:solidFill>
                <a:latin typeface="Lucida Grande" pitchFamily="-112" charset="0"/>
                <a:ea typeface="Lucida Grande" pitchFamily="-112" charset="0"/>
                <a:cs typeface="Lucida Grande" pitchFamily="-112" charset="0"/>
                <a:sym typeface="Lucida Grande" pitchFamily="-112" charset="0"/>
              </a:rPr>
              <a:t> factors differ</a:t>
            </a:r>
            <a:endParaRPr lang="en-US" sz="1300" dirty="0" smtClean="0">
              <a:solidFill>
                <a:schemeClr val="tx1"/>
              </a:solidFill>
              <a:latin typeface="Lucida Grande" pitchFamily="-112" charset="0"/>
              <a:ea typeface="Lucida Grande" pitchFamily="-112" charset="0"/>
              <a:cs typeface="Lucida Grande" pitchFamily="-112" charset="0"/>
              <a:sym typeface="Lucida Grande" pitchFamily="-112" charset="0"/>
            </a:endParaRPr>
          </a:p>
          <a:p>
            <a:pPr marL="820738" lvl="1" indent="-228600" algn="l">
              <a:lnSpc>
                <a:spcPct val="80000"/>
              </a:lnSpc>
              <a:spcBef>
                <a:spcPts val="300"/>
              </a:spcBef>
              <a:buClr>
                <a:srgbClr val="DA1F28"/>
              </a:buClr>
              <a:buSzPct val="100000"/>
              <a:buFont typeface="Wingdings 2" pitchFamily="-112" charset="2"/>
              <a:buChar char=""/>
            </a:pPr>
            <a:r>
              <a:rPr lang="en-US" sz="1600" dirty="0" smtClean="0">
                <a:solidFill>
                  <a:schemeClr val="tx1"/>
                </a:solidFill>
                <a:latin typeface="Lucida Grande" pitchFamily="-112" charset="0"/>
                <a:ea typeface="Lucida Grande" pitchFamily="-112" charset="0"/>
                <a:cs typeface="Lucida Grande" pitchFamily="-112" charset="0"/>
                <a:sym typeface="Lucida Grande" pitchFamily="-112" charset="0"/>
              </a:rPr>
              <a:t>Water temperature, flow rate, depth, distance from shore</a:t>
            </a:r>
          </a:p>
          <a:p>
            <a:pPr marL="820738" lvl="1" indent="-228600" algn="l">
              <a:lnSpc>
                <a:spcPct val="80000"/>
              </a:lnSpc>
              <a:spcBef>
                <a:spcPts val="300"/>
              </a:spcBef>
              <a:buClr>
                <a:srgbClr val="DA1F28"/>
              </a:buClr>
              <a:buSzPct val="100000"/>
              <a:buFont typeface="Wingdings 2" pitchFamily="-112" charset="2"/>
              <a:buChar char=""/>
            </a:pPr>
            <a:r>
              <a:rPr lang="en-US" sz="1600" dirty="0" smtClean="0">
                <a:solidFill>
                  <a:schemeClr val="tx1"/>
                </a:solidFill>
                <a:latin typeface="Lucida Grande" pitchFamily="-112" charset="0"/>
                <a:ea typeface="Lucida Grande" pitchFamily="-112" charset="0"/>
                <a:cs typeface="Lucida Grande" pitchFamily="-112" charset="0"/>
                <a:sym typeface="Lucida Grande" pitchFamily="-112" charset="0"/>
              </a:rPr>
              <a:t>Water chemistry: amount of salts, nutrients, &amp; oxygen dissolved water.</a:t>
            </a:r>
            <a:endParaRPr lang="en-US" sz="18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buFont typeface="Wingdings 3" pitchFamily="-112" charset="2"/>
              <a:buChar char="}"/>
            </a:pPr>
            <a:endParaRPr lang="en-US" sz="1900" dirty="0" smtClean="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buFont typeface="Wingdings 3" pitchFamily="-112" charset="2"/>
              <a:buChar char="}"/>
            </a:pPr>
            <a:r>
              <a:rPr lang="en-US" sz="1900" dirty="0" smtClean="0">
                <a:solidFill>
                  <a:schemeClr val="tx1"/>
                </a:solidFill>
                <a:latin typeface="Lucida Grande" pitchFamily="-112" charset="0"/>
                <a:ea typeface="Lucida Grande" pitchFamily="-112" charset="0"/>
                <a:cs typeface="Lucida Grande" pitchFamily="-112" charset="0"/>
                <a:sym typeface="Lucida Grande" pitchFamily="-112" charset="0"/>
              </a:rPr>
              <a:t>Terrestrial </a:t>
            </a:r>
            <a:r>
              <a:rPr lang="en-US" sz="1900" dirty="0">
                <a:solidFill>
                  <a:schemeClr val="tx1"/>
                </a:solidFill>
                <a:latin typeface="Lucida Grande" pitchFamily="-112" charset="0"/>
                <a:ea typeface="Lucida Grande" pitchFamily="-112" charset="0"/>
                <a:cs typeface="Lucida Grande" pitchFamily="-112" charset="0"/>
                <a:sym typeface="Lucida Grande" pitchFamily="-112" charset="0"/>
              </a:rPr>
              <a:t>Biomes often contain several types of fresh water ecosystems</a:t>
            </a:r>
            <a:endParaRPr lang="en-US" sz="1300" dirty="0">
              <a:solidFill>
                <a:schemeClr val="tx1"/>
              </a:solidFill>
              <a:latin typeface="Lucida Grande" pitchFamily="-112" charset="0"/>
              <a:ea typeface="Lucida Grande" pitchFamily="-112" charset="0"/>
              <a:cs typeface="Lucida Grande" pitchFamily="-112" charset="0"/>
              <a:sym typeface="Lucida Grande" pitchFamily="-112" charset="0"/>
            </a:endParaRPr>
          </a:p>
          <a:p>
            <a:pPr marL="327025" indent="-255588" algn="l">
              <a:lnSpc>
                <a:spcPct val="80000"/>
              </a:lnSpc>
              <a:spcBef>
                <a:spcPts val="400"/>
              </a:spcBef>
              <a:buClr>
                <a:srgbClr val="0872BF"/>
              </a:buClr>
              <a:buSzPct val="68000"/>
            </a:pPr>
            <a:endParaRPr lang="en-US" sz="1800" dirty="0">
              <a:solidFill>
                <a:schemeClr val="tx1"/>
              </a:solidFill>
              <a:latin typeface="Lucida Grande" pitchFamily="-112" charset="0"/>
              <a:ea typeface="Lucida Grande" pitchFamily="-112" charset="0"/>
              <a:cs typeface="Lucida Grande" pitchFamily="-112" charset="0"/>
              <a:sym typeface="Lucida Grande" pitchFamily="-112" charset="0"/>
            </a:endParaRPr>
          </a:p>
        </p:txBody>
      </p:sp>
      <p:pic>
        <p:nvPicPr>
          <p:cNvPr id="4103" name="Picture 7"/>
          <p:cNvPicPr>
            <a:picLocks noChangeAspect="1" noChangeArrowheads="1"/>
          </p:cNvPicPr>
          <p:nvPr/>
        </p:nvPicPr>
        <p:blipFill>
          <a:blip r:embed="rId4" cstate="print"/>
          <a:srcRect/>
          <a:stretch>
            <a:fillRect/>
          </a:stretch>
        </p:blipFill>
        <p:spPr bwMode="auto">
          <a:xfrm>
            <a:off x="6248400" y="1600200"/>
            <a:ext cx="1893888" cy="1514475"/>
          </a:xfrm>
          <a:prstGeom prst="rect">
            <a:avLst/>
          </a:prstGeom>
          <a:noFill/>
          <a:ln w="12700" cap="rnd">
            <a:noFill/>
            <a:round/>
            <a:headEnd/>
            <a:tailEnd/>
          </a:ln>
        </p:spPr>
      </p:pic>
    </p:spTree>
    <p:extLst>
      <p:ext uri="{BB962C8B-B14F-4D97-AF65-F5344CB8AC3E}">
        <p14:creationId xmlns:p14="http://schemas.microsoft.com/office/powerpoint/2010/main" val="4236388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0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10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10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10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10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10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410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10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0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1" name="Freeform 1"/>
          <p:cNvSpPr>
            <a:spLocks/>
          </p:cNvSpPr>
          <p:nvPr/>
        </p:nvSpPr>
        <p:spPr bwMode="auto">
          <a:xfrm>
            <a:off x="498475" y="5943600"/>
            <a:ext cx="4940300" cy="922338"/>
          </a:xfrm>
          <a:custGeom>
            <a:avLst/>
            <a:gdLst/>
            <a:ahLst/>
            <a:cxnLst>
              <a:cxn ang="0">
                <a:pos x="0" y="128"/>
              </a:cxn>
              <a:cxn ang="0">
                <a:pos x="21600" y="21600"/>
              </a:cxn>
              <a:cxn ang="0">
                <a:pos x="16039" y="21600"/>
              </a:cxn>
              <a:cxn ang="0">
                <a:pos x="3" y="0"/>
              </a:cxn>
            </a:cxnLst>
            <a:rect l="0" t="0" r="r" b="b"/>
            <a:pathLst>
              <a:path w="21600" h="21600">
                <a:moveTo>
                  <a:pt x="0" y="128"/>
                </a:moveTo>
                <a:lnTo>
                  <a:pt x="21600" y="21600"/>
                </a:lnTo>
                <a:lnTo>
                  <a:pt x="16039" y="21600"/>
                </a:lnTo>
                <a:lnTo>
                  <a:pt x="3" y="0"/>
                </a:lnTo>
              </a:path>
            </a:pathLst>
          </a:custGeom>
          <a:solidFill>
            <a:schemeClr val="accent1">
              <a:alpha val="39999"/>
            </a:schemeClr>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5122" name="Freeform 2"/>
          <p:cNvSpPr>
            <a:spLocks/>
          </p:cNvSpPr>
          <p:nvPr/>
        </p:nvSpPr>
        <p:spPr bwMode="auto">
          <a:xfrm>
            <a:off x="484188" y="5938838"/>
            <a:ext cx="3690937" cy="933450"/>
          </a:xfrm>
          <a:custGeom>
            <a:avLst/>
            <a:gdLst/>
            <a:ahLst/>
            <a:cxnLst>
              <a:cxn ang="0">
                <a:pos x="0" y="0"/>
              </a:cxn>
              <a:cxn ang="0">
                <a:pos x="21600" y="21490"/>
              </a:cxn>
              <a:cxn ang="0">
                <a:pos x="17057" y="21600"/>
              </a:cxn>
              <a:cxn ang="0">
                <a:pos x="46" y="147"/>
              </a:cxn>
            </a:cxnLst>
            <a:rect l="0" t="0" r="r" b="b"/>
            <a:pathLst>
              <a:path w="21600" h="21600">
                <a:moveTo>
                  <a:pt x="0" y="0"/>
                </a:moveTo>
                <a:lnTo>
                  <a:pt x="21600" y="21490"/>
                </a:lnTo>
                <a:lnTo>
                  <a:pt x="17057" y="21600"/>
                </a:lnTo>
                <a:lnTo>
                  <a:pt x="46" y="147"/>
                </a:lnTo>
              </a:path>
            </a:pathLst>
          </a:custGeom>
          <a:solidFill>
            <a:srgbClr val="000000"/>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5123" name="AutoShape 3"/>
          <p:cNvSpPr>
            <a:spLocks/>
          </p:cNvSpPr>
          <p:nvPr/>
        </p:nvSpPr>
        <p:spPr bwMode="auto">
          <a:xfrm>
            <a:off x="-4763" y="5791200"/>
            <a:ext cx="3400426" cy="1079500"/>
          </a:xfrm>
          <a:prstGeom prst="rtTriangle">
            <a:avLst/>
          </a:prstGeom>
          <a:blipFill dpi="0" rotWithShape="0">
            <a:blip r:embed="rId3" cstate="print"/>
            <a:srcRect/>
            <a:stretch>
              <a:fillRect/>
            </a:stretch>
          </a:blipFill>
          <a:ln w="12700" cap="rnd">
            <a:noFill/>
            <a:round/>
            <a:headEnd type="none" w="med" len="med"/>
            <a:tailEnd type="none" w="med" len="med"/>
          </a:ln>
        </p:spPr>
        <p:txBody>
          <a:bodyPr lIns="0" tIns="0" rIns="0" bIns="0">
            <a:prstTxWarp prst="textNoShape">
              <a:avLst/>
            </a:prstTxWarp>
          </a:bodyPr>
          <a:lstStyle/>
          <a:p>
            <a:endParaRPr lang="en-US"/>
          </a:p>
        </p:txBody>
      </p:sp>
      <p:sp>
        <p:nvSpPr>
          <p:cNvPr id="5124" name="Line 4"/>
          <p:cNvSpPr>
            <a:spLocks noChangeShapeType="1"/>
          </p:cNvSpPr>
          <p:nvPr/>
        </p:nvSpPr>
        <p:spPr bwMode="auto">
          <a:xfrm>
            <a:off x="-7938" y="5786438"/>
            <a:ext cx="3403601" cy="1084262"/>
          </a:xfrm>
          <a:prstGeom prst="line">
            <a:avLst/>
          </a:prstGeom>
          <a:noFill/>
          <a:ln w="12065" cap="flat">
            <a:solidFill>
              <a:srgbClr val="4988B5"/>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25" name="Rectangle 5"/>
          <p:cNvSpPr>
            <a:spLocks noGrp="1" noChangeArrowheads="1"/>
          </p:cNvSpPr>
          <p:nvPr>
            <p:ph type="body" idx="1"/>
          </p:nvPr>
        </p:nvSpPr>
        <p:spPr>
          <a:ln/>
        </p:spPr>
        <p:txBody>
          <a:bodyPr/>
          <a:lstStyle/>
          <a:p>
            <a:r>
              <a:rPr lang="en-US" sz="1900" dirty="0"/>
              <a:t>Only makes up 3% of Earth’s surface water</a:t>
            </a:r>
            <a:endParaRPr lang="en-US" sz="2400" dirty="0"/>
          </a:p>
          <a:p>
            <a:pPr lvl="1"/>
            <a:endParaRPr lang="en-US" sz="1900" dirty="0"/>
          </a:p>
          <a:p>
            <a:r>
              <a:rPr lang="en-US" sz="1900" dirty="0"/>
              <a:t>Different types</a:t>
            </a:r>
            <a:endParaRPr lang="en-US" sz="2400" dirty="0"/>
          </a:p>
          <a:p>
            <a:pPr lvl="1"/>
            <a:r>
              <a:rPr lang="en-US" sz="1800" dirty="0">
                <a:solidFill>
                  <a:srgbClr val="C00000"/>
                </a:solidFill>
              </a:rPr>
              <a:t>Standing-water ecosystems</a:t>
            </a:r>
            <a:endParaRPr lang="en-US" sz="2800" dirty="0">
              <a:solidFill>
                <a:srgbClr val="C00000"/>
              </a:solidFill>
            </a:endParaRPr>
          </a:p>
          <a:p>
            <a:pPr lvl="1"/>
            <a:r>
              <a:rPr lang="en-US" sz="1800" dirty="0">
                <a:solidFill>
                  <a:srgbClr val="C00000"/>
                </a:solidFill>
              </a:rPr>
              <a:t>Flowing-water ecosystems</a:t>
            </a:r>
            <a:endParaRPr lang="en-US" sz="2800" dirty="0">
              <a:solidFill>
                <a:srgbClr val="C00000"/>
              </a:solidFill>
            </a:endParaRPr>
          </a:p>
          <a:p>
            <a:pPr lvl="1"/>
            <a:r>
              <a:rPr lang="en-US" sz="1800" dirty="0">
                <a:solidFill>
                  <a:srgbClr val="C00000"/>
                </a:solidFill>
              </a:rPr>
              <a:t>Wetland ecosystems</a:t>
            </a:r>
            <a:endParaRPr lang="en-US" sz="2800" dirty="0">
              <a:solidFill>
                <a:srgbClr val="C00000"/>
              </a:solidFill>
            </a:endParaRPr>
          </a:p>
          <a:p>
            <a:pPr lvl="1"/>
            <a:endParaRPr lang="en-US" sz="1900" dirty="0"/>
          </a:p>
          <a:p>
            <a:r>
              <a:rPr lang="en-US" sz="1900" dirty="0"/>
              <a:t>Circulation of water helps to</a:t>
            </a:r>
            <a:endParaRPr lang="en-US" sz="2400" dirty="0"/>
          </a:p>
          <a:p>
            <a:pPr lvl="1"/>
            <a:r>
              <a:rPr lang="en-US" sz="1800" dirty="0"/>
              <a:t>Regulate water temperate</a:t>
            </a:r>
            <a:endParaRPr lang="en-US" sz="2800" dirty="0"/>
          </a:p>
          <a:p>
            <a:pPr lvl="1"/>
            <a:r>
              <a:rPr lang="en-US" sz="1800" dirty="0"/>
              <a:t>Distribute oxygen</a:t>
            </a:r>
            <a:endParaRPr lang="en-US" sz="2800" dirty="0"/>
          </a:p>
          <a:p>
            <a:pPr lvl="1"/>
            <a:r>
              <a:rPr lang="en-US" sz="1800" dirty="0"/>
              <a:t>Distribute nutrients</a:t>
            </a:r>
            <a:endParaRPr lang="en-US" sz="1500" dirty="0"/>
          </a:p>
        </p:txBody>
      </p:sp>
      <p:sp>
        <p:nvSpPr>
          <p:cNvPr id="5126" name="Rectangle 6"/>
          <p:cNvSpPr>
            <a:spLocks noGrp="1" noChangeArrowheads="1"/>
          </p:cNvSpPr>
          <p:nvPr>
            <p:ph type="title"/>
          </p:nvPr>
        </p:nvSpPr>
        <p:spPr>
          <a:ln/>
        </p:spPr>
        <p:txBody>
          <a:bodyPr/>
          <a:lstStyle/>
          <a:p>
            <a:pPr algn="ctr"/>
            <a:r>
              <a:rPr lang="en-US"/>
              <a:t>Freshwater Ecosystems</a:t>
            </a:r>
          </a:p>
        </p:txBody>
      </p:sp>
      <p:pic>
        <p:nvPicPr>
          <p:cNvPr id="5127" name="Picture 7"/>
          <p:cNvPicPr>
            <a:picLocks noChangeAspect="1" noChangeArrowheads="1"/>
          </p:cNvPicPr>
          <p:nvPr/>
        </p:nvPicPr>
        <p:blipFill>
          <a:blip r:embed="rId4" cstate="print"/>
          <a:srcRect/>
          <a:stretch>
            <a:fillRect/>
          </a:stretch>
        </p:blipFill>
        <p:spPr bwMode="auto">
          <a:xfrm>
            <a:off x="5397500" y="3668713"/>
            <a:ext cx="3289300" cy="2463800"/>
          </a:xfrm>
          <a:prstGeom prst="rect">
            <a:avLst/>
          </a:prstGeom>
          <a:noFill/>
          <a:ln w="12700" cap="rnd">
            <a:noFill/>
            <a:round/>
            <a:headEnd/>
            <a:tailEnd/>
          </a:ln>
        </p:spPr>
      </p:pic>
    </p:spTree>
    <p:extLst>
      <p:ext uri="{BB962C8B-B14F-4D97-AF65-F5344CB8AC3E}">
        <p14:creationId xmlns:p14="http://schemas.microsoft.com/office/powerpoint/2010/main" val="16343276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12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12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12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12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12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12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1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Lakes &amp; Ponds</a:t>
            </a:r>
            <a:br>
              <a:rPr lang="en-US" dirty="0" smtClean="0"/>
            </a:br>
            <a:r>
              <a:rPr lang="en-US" sz="1400" dirty="0" smtClean="0"/>
              <a:t>(click video to begin)</a:t>
            </a:r>
            <a:endParaRPr lang="en-US" sz="1400"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19</a:t>
            </a:fld>
            <a:endParaRPr lang="en-US"/>
          </a:p>
        </p:txBody>
      </p:sp>
      <p:pic>
        <p:nvPicPr>
          <p:cNvPr id="6" name="The Lake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496628"/>
            <a:ext cx="8822251" cy="4962516"/>
          </a:xfrm>
        </p:spPr>
      </p:pic>
    </p:spTree>
    <p:extLst>
      <p:ext uri="{BB962C8B-B14F-4D97-AF65-F5344CB8AC3E}">
        <p14:creationId xmlns:p14="http://schemas.microsoft.com/office/powerpoint/2010/main" val="7144737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Ecologist use the concept of biomes to classify different types of large ecosystems.</a:t>
            </a:r>
          </a:p>
          <a:p>
            <a:endParaRPr lang="en-US" dirty="0" smtClean="0"/>
          </a:p>
          <a:p>
            <a:r>
              <a:rPr lang="en-US" sz="2400" dirty="0" smtClean="0"/>
              <a:t>classified by their characteristics:</a:t>
            </a:r>
          </a:p>
          <a:p>
            <a:pPr lvl="1"/>
            <a:r>
              <a:rPr lang="en-US" sz="1800" dirty="0" smtClean="0"/>
              <a:t>Climate</a:t>
            </a:r>
          </a:p>
          <a:p>
            <a:pPr lvl="1"/>
            <a:r>
              <a:rPr lang="en-US" sz="1800" dirty="0" smtClean="0"/>
              <a:t>Terrain</a:t>
            </a:r>
          </a:p>
          <a:p>
            <a:pPr lvl="1"/>
            <a:r>
              <a:rPr lang="en-US" sz="1800" dirty="0" smtClean="0"/>
              <a:t>Vegetation</a:t>
            </a:r>
          </a:p>
          <a:p>
            <a:pPr lvl="1"/>
            <a:r>
              <a:rPr lang="en-US" sz="1800" dirty="0" smtClean="0"/>
              <a:t>Inhabitants</a:t>
            </a:r>
          </a:p>
          <a:p>
            <a:pPr lvl="1"/>
            <a:endParaRPr lang="en-US" dirty="0" smtClean="0"/>
          </a:p>
          <a:p>
            <a:pPr lvl="1"/>
            <a:endParaRPr lang="en-US" dirty="0"/>
          </a:p>
        </p:txBody>
      </p:sp>
      <p:sp>
        <p:nvSpPr>
          <p:cNvPr id="3" name="Title 2"/>
          <p:cNvSpPr>
            <a:spLocks noGrp="1"/>
          </p:cNvSpPr>
          <p:nvPr>
            <p:ph type="title"/>
          </p:nvPr>
        </p:nvSpPr>
        <p:spPr/>
        <p:txBody>
          <a:bodyPr/>
          <a:lstStyle/>
          <a:p>
            <a:pPr algn="ctr"/>
            <a:r>
              <a:rPr lang="en-US" dirty="0" smtClean="0"/>
              <a:t>Land Biomes</a:t>
            </a:r>
            <a:endParaRPr lang="en-US" dirty="0"/>
          </a:p>
        </p:txBody>
      </p:sp>
    </p:spTree>
    <p:extLst>
      <p:ext uri="{BB962C8B-B14F-4D97-AF65-F5344CB8AC3E}">
        <p14:creationId xmlns:p14="http://schemas.microsoft.com/office/powerpoint/2010/main" val="1247111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&amp; Rivers</a:t>
            </a:r>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20</a:t>
            </a:fld>
            <a:endParaRPr lang="en-US"/>
          </a:p>
        </p:txBody>
      </p:sp>
      <p:pic>
        <p:nvPicPr>
          <p:cNvPr id="7" name="Streams and Rivers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465648"/>
            <a:ext cx="8767177" cy="4931537"/>
          </a:xfrm>
        </p:spPr>
      </p:pic>
    </p:spTree>
    <p:extLst>
      <p:ext uri="{BB962C8B-B14F-4D97-AF65-F5344CB8AC3E}">
        <p14:creationId xmlns:p14="http://schemas.microsoft.com/office/powerpoint/2010/main" val="27590570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Wetands</a:t>
            </a:r>
            <a:r>
              <a:rPr lang="en-US" dirty="0" smtClean="0"/>
              <a:t> Video</a:t>
            </a:r>
            <a:endParaRPr lang="en-US" dirty="0"/>
          </a:p>
        </p:txBody>
      </p:sp>
      <p:sp>
        <p:nvSpPr>
          <p:cNvPr id="2" name="Slide Number Placeholder 1"/>
          <p:cNvSpPr>
            <a:spLocks noGrp="1"/>
          </p:cNvSpPr>
          <p:nvPr>
            <p:ph type="sldNum" sz="quarter" idx="10"/>
          </p:nvPr>
        </p:nvSpPr>
        <p:spPr/>
        <p:txBody>
          <a:bodyPr/>
          <a:lstStyle/>
          <a:p>
            <a:fld id="{5A7D5ED6-9033-6344-AB7C-163BDBC9ED3A}" type="slidenum">
              <a:rPr lang="en-US" smtClean="0"/>
              <a:pPr/>
              <a:t>21</a:t>
            </a:fld>
            <a:endParaRPr lang="en-US"/>
          </a:p>
        </p:txBody>
      </p:sp>
      <p:pic>
        <p:nvPicPr>
          <p:cNvPr id="6" name="Discovering the Wetlands Biome in Style!.m4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0374588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9" name="Freeform 1"/>
          <p:cNvSpPr>
            <a:spLocks/>
          </p:cNvSpPr>
          <p:nvPr/>
        </p:nvSpPr>
        <p:spPr bwMode="auto">
          <a:xfrm>
            <a:off x="498475" y="5943600"/>
            <a:ext cx="4940300" cy="922338"/>
          </a:xfrm>
          <a:custGeom>
            <a:avLst/>
            <a:gdLst/>
            <a:ahLst/>
            <a:cxnLst>
              <a:cxn ang="0">
                <a:pos x="0" y="128"/>
              </a:cxn>
              <a:cxn ang="0">
                <a:pos x="21600" y="21600"/>
              </a:cxn>
              <a:cxn ang="0">
                <a:pos x="16039" y="21600"/>
              </a:cxn>
              <a:cxn ang="0">
                <a:pos x="3" y="0"/>
              </a:cxn>
            </a:cxnLst>
            <a:rect l="0" t="0" r="r" b="b"/>
            <a:pathLst>
              <a:path w="21600" h="21600">
                <a:moveTo>
                  <a:pt x="0" y="128"/>
                </a:moveTo>
                <a:lnTo>
                  <a:pt x="21600" y="21600"/>
                </a:lnTo>
                <a:lnTo>
                  <a:pt x="16039" y="21600"/>
                </a:lnTo>
                <a:lnTo>
                  <a:pt x="3" y="0"/>
                </a:lnTo>
              </a:path>
            </a:pathLst>
          </a:custGeom>
          <a:solidFill>
            <a:schemeClr val="accent1">
              <a:alpha val="39999"/>
            </a:schemeClr>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2290" name="Freeform 2"/>
          <p:cNvSpPr>
            <a:spLocks/>
          </p:cNvSpPr>
          <p:nvPr/>
        </p:nvSpPr>
        <p:spPr bwMode="auto">
          <a:xfrm>
            <a:off x="484188" y="5938838"/>
            <a:ext cx="3690937" cy="933450"/>
          </a:xfrm>
          <a:custGeom>
            <a:avLst/>
            <a:gdLst/>
            <a:ahLst/>
            <a:cxnLst>
              <a:cxn ang="0">
                <a:pos x="0" y="0"/>
              </a:cxn>
              <a:cxn ang="0">
                <a:pos x="21600" y="21490"/>
              </a:cxn>
              <a:cxn ang="0">
                <a:pos x="17057" y="21600"/>
              </a:cxn>
              <a:cxn ang="0">
                <a:pos x="46" y="147"/>
              </a:cxn>
            </a:cxnLst>
            <a:rect l="0" t="0" r="r" b="b"/>
            <a:pathLst>
              <a:path w="21600" h="21600">
                <a:moveTo>
                  <a:pt x="0" y="0"/>
                </a:moveTo>
                <a:lnTo>
                  <a:pt x="21600" y="21490"/>
                </a:lnTo>
                <a:lnTo>
                  <a:pt x="17057" y="21600"/>
                </a:lnTo>
                <a:lnTo>
                  <a:pt x="46" y="147"/>
                </a:lnTo>
              </a:path>
            </a:pathLst>
          </a:custGeom>
          <a:solidFill>
            <a:srgbClr val="000000"/>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2291" name="AutoShape 3"/>
          <p:cNvSpPr>
            <a:spLocks/>
          </p:cNvSpPr>
          <p:nvPr/>
        </p:nvSpPr>
        <p:spPr bwMode="auto">
          <a:xfrm>
            <a:off x="-4763" y="5791200"/>
            <a:ext cx="3400426" cy="1079500"/>
          </a:xfrm>
          <a:prstGeom prst="rtTriangle">
            <a:avLst/>
          </a:prstGeom>
          <a:blipFill dpi="0" rotWithShape="0">
            <a:blip r:embed="rId2" cstate="print"/>
            <a:srcRect/>
            <a:stretch>
              <a:fillRect/>
            </a:stretch>
          </a:blipFill>
          <a:ln w="12700" cap="rnd">
            <a:noFill/>
            <a:round/>
            <a:headEnd type="none" w="med" len="med"/>
            <a:tailEnd type="none" w="med" len="med"/>
          </a:ln>
        </p:spPr>
        <p:txBody>
          <a:bodyPr lIns="0" tIns="0" rIns="0" bIns="0">
            <a:prstTxWarp prst="textNoShape">
              <a:avLst/>
            </a:prstTxWarp>
          </a:bodyPr>
          <a:lstStyle/>
          <a:p>
            <a:endParaRPr lang="en-US"/>
          </a:p>
        </p:txBody>
      </p:sp>
      <p:sp>
        <p:nvSpPr>
          <p:cNvPr id="12292" name="Line 4"/>
          <p:cNvSpPr>
            <a:spLocks noChangeShapeType="1"/>
          </p:cNvSpPr>
          <p:nvPr/>
        </p:nvSpPr>
        <p:spPr bwMode="auto">
          <a:xfrm>
            <a:off x="-7938" y="5786438"/>
            <a:ext cx="3403601" cy="1084262"/>
          </a:xfrm>
          <a:prstGeom prst="line">
            <a:avLst/>
          </a:prstGeom>
          <a:noFill/>
          <a:ln w="12065" cap="flat">
            <a:solidFill>
              <a:srgbClr val="4988B5"/>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2293" name="Rectangle 5"/>
          <p:cNvSpPr>
            <a:spLocks noGrp="1" noChangeArrowheads="1"/>
          </p:cNvSpPr>
          <p:nvPr>
            <p:ph type="body" idx="1"/>
          </p:nvPr>
        </p:nvSpPr>
        <p:spPr>
          <a:ln/>
        </p:spPr>
        <p:txBody>
          <a:bodyPr/>
          <a:lstStyle/>
          <a:p>
            <a:pPr>
              <a:lnSpc>
                <a:spcPct val="80000"/>
              </a:lnSpc>
            </a:pPr>
            <a:r>
              <a:rPr lang="en-US" sz="2000" dirty="0"/>
              <a:t>Form where rivers meet the sea</a:t>
            </a:r>
          </a:p>
          <a:p>
            <a:pPr>
              <a:lnSpc>
                <a:spcPct val="80000"/>
              </a:lnSpc>
            </a:pPr>
            <a:endParaRPr lang="en-US" sz="2000" dirty="0"/>
          </a:p>
          <a:p>
            <a:pPr>
              <a:lnSpc>
                <a:spcPct val="80000"/>
              </a:lnSpc>
            </a:pPr>
            <a:r>
              <a:rPr lang="en-US" sz="2000" dirty="0"/>
              <a:t>Contain a mixture of fresh water and salt water</a:t>
            </a:r>
          </a:p>
          <a:p>
            <a:pPr lvl="1">
              <a:lnSpc>
                <a:spcPct val="80000"/>
              </a:lnSpc>
            </a:pPr>
            <a:r>
              <a:rPr lang="en-US" sz="1700" dirty="0"/>
              <a:t>called Brackish water</a:t>
            </a:r>
          </a:p>
          <a:p>
            <a:pPr lvl="1">
              <a:lnSpc>
                <a:spcPct val="80000"/>
              </a:lnSpc>
            </a:pPr>
            <a:endParaRPr lang="en-US" sz="1600" dirty="0"/>
          </a:p>
          <a:p>
            <a:pPr>
              <a:lnSpc>
                <a:spcPct val="80000"/>
              </a:lnSpc>
            </a:pPr>
            <a:r>
              <a:rPr lang="en-US" sz="2000" dirty="0"/>
              <a:t>Are affected by ocean tides</a:t>
            </a:r>
          </a:p>
          <a:p>
            <a:pPr lvl="1">
              <a:lnSpc>
                <a:spcPct val="80000"/>
              </a:lnSpc>
            </a:pPr>
            <a:r>
              <a:rPr lang="en-US" sz="1700" dirty="0"/>
              <a:t>Tides: the rise and fall of sea levels caused by the gravitational forces of the moon and sun</a:t>
            </a:r>
          </a:p>
          <a:p>
            <a:pPr>
              <a:lnSpc>
                <a:spcPct val="80000"/>
              </a:lnSpc>
            </a:pPr>
            <a:endParaRPr lang="en-US" sz="2000" dirty="0"/>
          </a:p>
          <a:p>
            <a:pPr>
              <a:lnSpc>
                <a:spcPct val="80000"/>
              </a:lnSpc>
            </a:pPr>
            <a:r>
              <a:rPr lang="en-US" sz="2000" dirty="0"/>
              <a:t>Usually contain fewer species then fresh water or marine ecosystems.</a:t>
            </a:r>
          </a:p>
          <a:p>
            <a:pPr lvl="1">
              <a:lnSpc>
                <a:spcPct val="80000"/>
              </a:lnSpc>
            </a:pPr>
            <a:r>
              <a:rPr lang="en-US" sz="2000" dirty="0"/>
              <a:t>low biodiversity</a:t>
            </a:r>
          </a:p>
          <a:p>
            <a:pPr>
              <a:lnSpc>
                <a:spcPct val="80000"/>
              </a:lnSpc>
            </a:pPr>
            <a:endParaRPr lang="en-US" sz="2000" dirty="0"/>
          </a:p>
          <a:p>
            <a:pPr>
              <a:lnSpc>
                <a:spcPct val="80000"/>
              </a:lnSpc>
            </a:pPr>
            <a:r>
              <a:rPr lang="en-US" sz="2000" dirty="0"/>
              <a:t>However, they do support a large amount of biomass</a:t>
            </a:r>
          </a:p>
        </p:txBody>
      </p:sp>
      <p:sp>
        <p:nvSpPr>
          <p:cNvPr id="12294" name="Rectangle 6"/>
          <p:cNvSpPr>
            <a:spLocks noGrp="1" noChangeArrowheads="1"/>
          </p:cNvSpPr>
          <p:nvPr>
            <p:ph type="title"/>
          </p:nvPr>
        </p:nvSpPr>
        <p:spPr>
          <a:ln/>
        </p:spPr>
        <p:txBody>
          <a:bodyPr/>
          <a:lstStyle/>
          <a:p>
            <a:pPr algn="ctr"/>
            <a:r>
              <a:rPr lang="en-US"/>
              <a:t>Estuaries</a:t>
            </a:r>
          </a:p>
        </p:txBody>
      </p:sp>
    </p:spTree>
    <p:extLst>
      <p:ext uri="{BB962C8B-B14F-4D97-AF65-F5344CB8AC3E}">
        <p14:creationId xmlns:p14="http://schemas.microsoft.com/office/powerpoint/2010/main" val="5126900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29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2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229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29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229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229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Estuaries Video</a:t>
            </a:r>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23</a:t>
            </a:fld>
            <a:endParaRPr lang="en-US"/>
          </a:p>
        </p:txBody>
      </p:sp>
      <p:pic>
        <p:nvPicPr>
          <p:cNvPr id="7" name="Estuaries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48922" y="1481138"/>
            <a:ext cx="8046155" cy="4525962"/>
          </a:xfrm>
        </p:spPr>
      </p:pic>
    </p:spTree>
    <p:extLst>
      <p:ext uri="{BB962C8B-B14F-4D97-AF65-F5344CB8AC3E}">
        <p14:creationId xmlns:p14="http://schemas.microsoft.com/office/powerpoint/2010/main" val="3374973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reeform 1"/>
          <p:cNvSpPr>
            <a:spLocks/>
          </p:cNvSpPr>
          <p:nvPr/>
        </p:nvSpPr>
        <p:spPr bwMode="auto">
          <a:xfrm>
            <a:off x="498475" y="5943600"/>
            <a:ext cx="4940300" cy="922338"/>
          </a:xfrm>
          <a:custGeom>
            <a:avLst/>
            <a:gdLst/>
            <a:ahLst/>
            <a:cxnLst>
              <a:cxn ang="0">
                <a:pos x="0" y="128"/>
              </a:cxn>
              <a:cxn ang="0">
                <a:pos x="21600" y="21600"/>
              </a:cxn>
              <a:cxn ang="0">
                <a:pos x="16039" y="21600"/>
              </a:cxn>
              <a:cxn ang="0">
                <a:pos x="3" y="0"/>
              </a:cxn>
            </a:cxnLst>
            <a:rect l="0" t="0" r="r" b="b"/>
            <a:pathLst>
              <a:path w="21600" h="21600">
                <a:moveTo>
                  <a:pt x="0" y="128"/>
                </a:moveTo>
                <a:lnTo>
                  <a:pt x="21600" y="21600"/>
                </a:lnTo>
                <a:lnTo>
                  <a:pt x="16039" y="21600"/>
                </a:lnTo>
                <a:lnTo>
                  <a:pt x="3" y="0"/>
                </a:lnTo>
              </a:path>
            </a:pathLst>
          </a:custGeom>
          <a:solidFill>
            <a:schemeClr val="accent1">
              <a:alpha val="39999"/>
            </a:schemeClr>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4338" name="Freeform 2"/>
          <p:cNvSpPr>
            <a:spLocks/>
          </p:cNvSpPr>
          <p:nvPr/>
        </p:nvSpPr>
        <p:spPr bwMode="auto">
          <a:xfrm>
            <a:off x="484188" y="5938838"/>
            <a:ext cx="3690937" cy="933450"/>
          </a:xfrm>
          <a:custGeom>
            <a:avLst/>
            <a:gdLst/>
            <a:ahLst/>
            <a:cxnLst>
              <a:cxn ang="0">
                <a:pos x="0" y="0"/>
              </a:cxn>
              <a:cxn ang="0">
                <a:pos x="21600" y="21490"/>
              </a:cxn>
              <a:cxn ang="0">
                <a:pos x="17057" y="21600"/>
              </a:cxn>
              <a:cxn ang="0">
                <a:pos x="46" y="147"/>
              </a:cxn>
            </a:cxnLst>
            <a:rect l="0" t="0" r="r" b="b"/>
            <a:pathLst>
              <a:path w="21600" h="21600">
                <a:moveTo>
                  <a:pt x="0" y="0"/>
                </a:moveTo>
                <a:lnTo>
                  <a:pt x="21600" y="21490"/>
                </a:lnTo>
                <a:lnTo>
                  <a:pt x="17057" y="21600"/>
                </a:lnTo>
                <a:lnTo>
                  <a:pt x="46" y="147"/>
                </a:lnTo>
              </a:path>
            </a:pathLst>
          </a:custGeom>
          <a:solidFill>
            <a:srgbClr val="000000"/>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4339" name="AutoShape 3"/>
          <p:cNvSpPr>
            <a:spLocks/>
          </p:cNvSpPr>
          <p:nvPr/>
        </p:nvSpPr>
        <p:spPr bwMode="auto">
          <a:xfrm>
            <a:off x="-4763" y="5791200"/>
            <a:ext cx="3400426" cy="1079500"/>
          </a:xfrm>
          <a:prstGeom prst="rtTriangle">
            <a:avLst/>
          </a:prstGeom>
          <a:blipFill dpi="0" rotWithShape="0">
            <a:blip r:embed="rId2" cstate="print"/>
            <a:srcRect/>
            <a:stretch>
              <a:fillRect/>
            </a:stretch>
          </a:blipFill>
          <a:ln w="12700" cap="rnd">
            <a:noFill/>
            <a:round/>
            <a:headEnd type="none" w="med" len="med"/>
            <a:tailEnd type="none" w="med" len="med"/>
          </a:ln>
        </p:spPr>
        <p:txBody>
          <a:bodyPr lIns="0" tIns="0" rIns="0" bIns="0">
            <a:prstTxWarp prst="textNoShape">
              <a:avLst/>
            </a:prstTxWarp>
          </a:bodyPr>
          <a:lstStyle/>
          <a:p>
            <a:endParaRPr lang="en-US"/>
          </a:p>
        </p:txBody>
      </p:sp>
      <p:sp>
        <p:nvSpPr>
          <p:cNvPr id="14340" name="Line 4"/>
          <p:cNvSpPr>
            <a:spLocks noChangeShapeType="1"/>
          </p:cNvSpPr>
          <p:nvPr/>
        </p:nvSpPr>
        <p:spPr bwMode="auto">
          <a:xfrm>
            <a:off x="-7938" y="5786438"/>
            <a:ext cx="3403601" cy="1084262"/>
          </a:xfrm>
          <a:prstGeom prst="line">
            <a:avLst/>
          </a:prstGeom>
          <a:noFill/>
          <a:ln w="12065" cap="flat">
            <a:solidFill>
              <a:srgbClr val="4988B5"/>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41" name="Rectangle 5"/>
          <p:cNvSpPr>
            <a:spLocks/>
          </p:cNvSpPr>
          <p:nvPr/>
        </p:nvSpPr>
        <p:spPr bwMode="auto">
          <a:xfrm>
            <a:off x="685800" y="290513"/>
            <a:ext cx="7785100" cy="1042987"/>
          </a:xfrm>
          <a:prstGeom prst="rect">
            <a:avLst/>
          </a:prstGeom>
          <a:noFill/>
          <a:ln w="12700" cap="rnd">
            <a:noFill/>
            <a:round/>
            <a:headEnd type="none" w="med" len="med"/>
            <a:tailEnd type="none" w="med" len="med"/>
          </a:ln>
        </p:spPr>
        <p:txBody>
          <a:bodyPr lIns="38100" tIns="38100" rIns="38100" bIns="38100" anchor="b">
            <a:prstTxWarp prst="textNoShape">
              <a:avLst/>
            </a:prstTxWarp>
          </a:bodyPr>
          <a:lstStyle/>
          <a:p>
            <a:r>
              <a:rPr lang="en-US" sz="6000" b="1">
                <a:solidFill>
                  <a:srgbClr val="464646"/>
                </a:solidFill>
                <a:effectLst>
                  <a:outerShdw blurRad="38100" dist="38100" dir="2700000" algn="tl">
                    <a:srgbClr val="DDDDDD"/>
                  </a:outerShdw>
                </a:effectLst>
                <a:latin typeface="Lucida Grande" pitchFamily="-112" charset="0"/>
                <a:ea typeface="Lucida Grande" pitchFamily="-112" charset="0"/>
                <a:cs typeface="Lucida Grande" pitchFamily="-112" charset="0"/>
                <a:sym typeface="Lucida Grande" pitchFamily="-112" charset="0"/>
              </a:rPr>
              <a:t>Marine Biomes</a:t>
            </a:r>
          </a:p>
        </p:txBody>
      </p:sp>
      <p:pic>
        <p:nvPicPr>
          <p:cNvPr id="14342" name="Picture 6"/>
          <p:cNvPicPr>
            <a:picLocks noChangeAspect="1" noChangeArrowheads="1"/>
          </p:cNvPicPr>
          <p:nvPr/>
        </p:nvPicPr>
        <p:blipFill>
          <a:blip r:embed="rId3" cstate="print"/>
          <a:srcRect/>
          <a:stretch>
            <a:fillRect/>
          </a:stretch>
        </p:blipFill>
        <p:spPr bwMode="auto">
          <a:xfrm>
            <a:off x="1600200" y="1997075"/>
            <a:ext cx="5943600" cy="3810000"/>
          </a:xfrm>
          <a:prstGeom prst="rect">
            <a:avLst/>
          </a:prstGeom>
          <a:noFill/>
          <a:ln w="12700" cap="rnd">
            <a:noFill/>
            <a:round/>
            <a:headEnd/>
            <a:tailEnd/>
          </a:ln>
        </p:spPr>
      </p:pic>
    </p:spTree>
    <p:extLst>
      <p:ext uri="{BB962C8B-B14F-4D97-AF65-F5344CB8AC3E}">
        <p14:creationId xmlns:p14="http://schemas.microsoft.com/office/powerpoint/2010/main" val="396616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reeform 1"/>
          <p:cNvSpPr>
            <a:spLocks/>
          </p:cNvSpPr>
          <p:nvPr/>
        </p:nvSpPr>
        <p:spPr bwMode="auto">
          <a:xfrm>
            <a:off x="498475" y="5943600"/>
            <a:ext cx="4940300" cy="922338"/>
          </a:xfrm>
          <a:custGeom>
            <a:avLst/>
            <a:gdLst/>
            <a:ahLst/>
            <a:cxnLst>
              <a:cxn ang="0">
                <a:pos x="0" y="128"/>
              </a:cxn>
              <a:cxn ang="0">
                <a:pos x="21600" y="21600"/>
              </a:cxn>
              <a:cxn ang="0">
                <a:pos x="16039" y="21600"/>
              </a:cxn>
              <a:cxn ang="0">
                <a:pos x="3" y="0"/>
              </a:cxn>
            </a:cxnLst>
            <a:rect l="0" t="0" r="r" b="b"/>
            <a:pathLst>
              <a:path w="21600" h="21600">
                <a:moveTo>
                  <a:pt x="0" y="128"/>
                </a:moveTo>
                <a:lnTo>
                  <a:pt x="21600" y="21600"/>
                </a:lnTo>
                <a:lnTo>
                  <a:pt x="16039" y="21600"/>
                </a:lnTo>
                <a:lnTo>
                  <a:pt x="3" y="0"/>
                </a:lnTo>
              </a:path>
            </a:pathLst>
          </a:custGeom>
          <a:solidFill>
            <a:schemeClr val="accent1">
              <a:alpha val="39999"/>
            </a:schemeClr>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5362" name="Freeform 2"/>
          <p:cNvSpPr>
            <a:spLocks/>
          </p:cNvSpPr>
          <p:nvPr/>
        </p:nvSpPr>
        <p:spPr bwMode="auto">
          <a:xfrm>
            <a:off x="484188" y="5938838"/>
            <a:ext cx="3690937" cy="933450"/>
          </a:xfrm>
          <a:custGeom>
            <a:avLst/>
            <a:gdLst/>
            <a:ahLst/>
            <a:cxnLst>
              <a:cxn ang="0">
                <a:pos x="0" y="0"/>
              </a:cxn>
              <a:cxn ang="0">
                <a:pos x="21600" y="21490"/>
              </a:cxn>
              <a:cxn ang="0">
                <a:pos x="17057" y="21600"/>
              </a:cxn>
              <a:cxn ang="0">
                <a:pos x="46" y="147"/>
              </a:cxn>
            </a:cxnLst>
            <a:rect l="0" t="0" r="r" b="b"/>
            <a:pathLst>
              <a:path w="21600" h="21600">
                <a:moveTo>
                  <a:pt x="0" y="0"/>
                </a:moveTo>
                <a:lnTo>
                  <a:pt x="21600" y="21490"/>
                </a:lnTo>
                <a:lnTo>
                  <a:pt x="17057" y="21600"/>
                </a:lnTo>
                <a:lnTo>
                  <a:pt x="46" y="147"/>
                </a:lnTo>
              </a:path>
            </a:pathLst>
          </a:custGeom>
          <a:solidFill>
            <a:srgbClr val="000000"/>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5363" name="AutoShape 3"/>
          <p:cNvSpPr>
            <a:spLocks/>
          </p:cNvSpPr>
          <p:nvPr/>
        </p:nvSpPr>
        <p:spPr bwMode="auto">
          <a:xfrm>
            <a:off x="-4763" y="5791200"/>
            <a:ext cx="3400426" cy="1079500"/>
          </a:xfrm>
          <a:prstGeom prst="rtTriangle">
            <a:avLst/>
          </a:prstGeom>
          <a:blipFill dpi="0" rotWithShape="0">
            <a:blip r:embed="rId2" cstate="print"/>
            <a:srcRect/>
            <a:stretch>
              <a:fillRect/>
            </a:stretch>
          </a:blipFill>
          <a:ln w="12700" cap="rnd">
            <a:noFill/>
            <a:round/>
            <a:headEnd type="none" w="med" len="med"/>
            <a:tailEnd type="none" w="med" len="med"/>
          </a:ln>
        </p:spPr>
        <p:txBody>
          <a:bodyPr lIns="0" tIns="0" rIns="0" bIns="0">
            <a:prstTxWarp prst="textNoShape">
              <a:avLst/>
            </a:prstTxWarp>
          </a:bodyPr>
          <a:lstStyle/>
          <a:p>
            <a:endParaRPr lang="en-US"/>
          </a:p>
        </p:txBody>
      </p:sp>
      <p:sp>
        <p:nvSpPr>
          <p:cNvPr id="15364" name="Line 4"/>
          <p:cNvSpPr>
            <a:spLocks noChangeShapeType="1"/>
          </p:cNvSpPr>
          <p:nvPr/>
        </p:nvSpPr>
        <p:spPr bwMode="auto">
          <a:xfrm>
            <a:off x="-7938" y="5786438"/>
            <a:ext cx="3403601" cy="1084262"/>
          </a:xfrm>
          <a:prstGeom prst="line">
            <a:avLst/>
          </a:prstGeom>
          <a:noFill/>
          <a:ln w="12065" cap="flat">
            <a:solidFill>
              <a:srgbClr val="4988B5"/>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5366" name="Rectangle 6"/>
          <p:cNvSpPr>
            <a:spLocks noGrp="1" noChangeArrowheads="1"/>
          </p:cNvSpPr>
          <p:nvPr>
            <p:ph type="title"/>
          </p:nvPr>
        </p:nvSpPr>
        <p:spPr>
          <a:xfrm>
            <a:off x="0" y="0"/>
            <a:ext cx="8229600" cy="1143000"/>
          </a:xfrm>
          <a:ln/>
        </p:spPr>
        <p:txBody>
          <a:bodyPr>
            <a:normAutofit/>
          </a:bodyPr>
          <a:lstStyle/>
          <a:p>
            <a:pPr algn="ctr"/>
            <a:r>
              <a:rPr lang="en-US" dirty="0"/>
              <a:t>Marine</a:t>
            </a:r>
            <a:r>
              <a:rPr lang="en-US" dirty="0" smtClean="0"/>
              <a:t> Ecosystems (Oceans)</a:t>
            </a:r>
            <a:endParaRPr lang="en-US" dirty="0"/>
          </a:p>
        </p:txBody>
      </p:sp>
      <p:sp>
        <p:nvSpPr>
          <p:cNvPr id="9" name="Content Placeholder 8"/>
          <p:cNvSpPr>
            <a:spLocks noGrp="1"/>
          </p:cNvSpPr>
          <p:nvPr>
            <p:ph idx="1"/>
          </p:nvPr>
        </p:nvSpPr>
        <p:spPr>
          <a:xfrm>
            <a:off x="0" y="1089044"/>
            <a:ext cx="7620000" cy="4525962"/>
          </a:xfrm>
        </p:spPr>
        <p:txBody>
          <a:bodyPr>
            <a:normAutofit fontScale="92500" lnSpcReduction="20000"/>
          </a:bodyPr>
          <a:lstStyle/>
          <a:p>
            <a:r>
              <a:rPr lang="en-US" dirty="0" smtClean="0"/>
              <a:t>Divided into “zones” based on light, depth &amp; distance from the shore</a:t>
            </a:r>
          </a:p>
          <a:p>
            <a:pPr lvl="1"/>
            <a:r>
              <a:rPr lang="en-US" dirty="0" smtClean="0"/>
              <a:t>Light:</a:t>
            </a:r>
          </a:p>
          <a:p>
            <a:pPr lvl="2"/>
            <a:r>
              <a:rPr lang="en-US" dirty="0" err="1" smtClean="0">
                <a:solidFill>
                  <a:schemeClr val="accent2"/>
                </a:solidFill>
              </a:rPr>
              <a:t>Photic</a:t>
            </a:r>
            <a:r>
              <a:rPr lang="en-US" dirty="0" smtClean="0">
                <a:solidFill>
                  <a:schemeClr val="accent2"/>
                </a:solidFill>
              </a:rPr>
              <a:t> zone</a:t>
            </a:r>
          </a:p>
          <a:p>
            <a:pPr lvl="3"/>
            <a:r>
              <a:rPr lang="en-US" dirty="0" smtClean="0"/>
              <a:t>Well-lit upper layer of the ocean</a:t>
            </a:r>
          </a:p>
          <a:p>
            <a:pPr lvl="3"/>
            <a:r>
              <a:rPr lang="en-US" dirty="0" smtClean="0"/>
              <a:t>Algae and other producers can grow only in this thin surface layer.</a:t>
            </a:r>
          </a:p>
          <a:p>
            <a:pPr lvl="2"/>
            <a:r>
              <a:rPr lang="en-US" dirty="0" err="1" smtClean="0">
                <a:solidFill>
                  <a:schemeClr val="accent2"/>
                </a:solidFill>
              </a:rPr>
              <a:t>Aphotic</a:t>
            </a:r>
            <a:r>
              <a:rPr lang="en-US" dirty="0" smtClean="0">
                <a:solidFill>
                  <a:schemeClr val="accent2"/>
                </a:solidFill>
              </a:rPr>
              <a:t> zone</a:t>
            </a:r>
          </a:p>
          <a:p>
            <a:pPr lvl="3"/>
            <a:r>
              <a:rPr lang="en-US" dirty="0" smtClean="0"/>
              <a:t>permanently dark</a:t>
            </a:r>
          </a:p>
          <a:p>
            <a:pPr lvl="1"/>
            <a:r>
              <a:rPr lang="en-US" dirty="0" smtClean="0"/>
              <a:t>Depth &amp; distance</a:t>
            </a:r>
          </a:p>
          <a:p>
            <a:pPr lvl="2"/>
            <a:r>
              <a:rPr lang="en-US" dirty="0" smtClean="0"/>
              <a:t>Intertidal</a:t>
            </a:r>
          </a:p>
          <a:p>
            <a:pPr lvl="2"/>
            <a:r>
              <a:rPr lang="en-US" dirty="0" smtClean="0"/>
              <a:t>Coastal</a:t>
            </a:r>
          </a:p>
          <a:p>
            <a:pPr lvl="2"/>
            <a:r>
              <a:rPr lang="en-US" dirty="0" smtClean="0"/>
              <a:t>Open Ocean</a:t>
            </a:r>
          </a:p>
        </p:txBody>
      </p:sp>
    </p:spTree>
    <p:extLst>
      <p:ext uri="{BB962C8B-B14F-4D97-AF65-F5344CB8AC3E}">
        <p14:creationId xmlns:p14="http://schemas.microsoft.com/office/powerpoint/2010/main" val="1939064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872" name="Picture 24" descr="sb6022a04"/>
          <p:cNvPicPr>
            <a:picLocks noChangeAspect="1" noChangeArrowheads="1"/>
          </p:cNvPicPr>
          <p:nvPr/>
        </p:nvPicPr>
        <p:blipFill>
          <a:blip r:embed="rId3" cstate="print"/>
          <a:srcRect/>
          <a:stretch>
            <a:fillRect/>
          </a:stretch>
        </p:blipFill>
        <p:spPr bwMode="auto">
          <a:xfrm>
            <a:off x="608013" y="647700"/>
            <a:ext cx="7623175" cy="5611813"/>
          </a:xfrm>
          <a:prstGeom prst="rect">
            <a:avLst/>
          </a:prstGeom>
          <a:noFill/>
        </p:spPr>
      </p:pic>
      <p:sp>
        <p:nvSpPr>
          <p:cNvPr id="1230860" name="Text Box 12"/>
          <p:cNvSpPr txBox="1">
            <a:spLocks noChangeArrowheads="1"/>
          </p:cNvSpPr>
          <p:nvPr/>
        </p:nvSpPr>
        <p:spPr bwMode="auto">
          <a:xfrm>
            <a:off x="7037388" y="830263"/>
            <a:ext cx="1009650" cy="641350"/>
          </a:xfrm>
          <a:prstGeom prst="rect">
            <a:avLst/>
          </a:prstGeom>
          <a:noFill/>
          <a:ln w="9525">
            <a:noFill/>
            <a:miter lim="800000"/>
            <a:headEnd/>
            <a:tailEnd/>
          </a:ln>
          <a:effectLst/>
        </p:spPr>
        <p:txBody>
          <a:bodyPr wrap="none">
            <a:prstTxWarp prst="textNoShape">
              <a:avLst/>
            </a:prstTxWarp>
            <a:spAutoFit/>
          </a:bodyPr>
          <a:lstStyle/>
          <a:p>
            <a:r>
              <a:rPr lang="en-US" sz="1800" b="0">
                <a:solidFill>
                  <a:schemeClr val="tx1"/>
                </a:solidFill>
                <a:effectLst/>
              </a:rPr>
              <a:t>  200 m</a:t>
            </a:r>
          </a:p>
          <a:p>
            <a:r>
              <a:rPr lang="en-US" sz="1800" b="0">
                <a:solidFill>
                  <a:schemeClr val="tx1"/>
                </a:solidFill>
                <a:effectLst/>
              </a:rPr>
              <a:t>1,000 m</a:t>
            </a:r>
          </a:p>
        </p:txBody>
      </p:sp>
      <p:sp>
        <p:nvSpPr>
          <p:cNvPr id="1230861" name="Text Box 13"/>
          <p:cNvSpPr txBox="1">
            <a:spLocks noChangeArrowheads="1"/>
          </p:cNvSpPr>
          <p:nvPr/>
        </p:nvSpPr>
        <p:spPr bwMode="auto">
          <a:xfrm>
            <a:off x="8162925" y="2597150"/>
            <a:ext cx="981075" cy="641350"/>
          </a:xfrm>
          <a:prstGeom prst="rect">
            <a:avLst/>
          </a:prstGeom>
          <a:noFill/>
          <a:ln w="9525">
            <a:noFill/>
            <a:miter lim="800000"/>
            <a:headEnd/>
            <a:tailEnd/>
          </a:ln>
          <a:effectLst/>
        </p:spPr>
        <p:txBody>
          <a:bodyPr>
            <a:prstTxWarp prst="textNoShape">
              <a:avLst/>
            </a:prstTxWarp>
            <a:spAutoFit/>
          </a:bodyPr>
          <a:lstStyle/>
          <a:p>
            <a:r>
              <a:rPr lang="en-US" sz="1800" b="0" dirty="0" err="1">
                <a:solidFill>
                  <a:schemeClr val="tx1"/>
                </a:solidFill>
                <a:effectLst/>
              </a:rPr>
              <a:t>Aphotic</a:t>
            </a:r>
            <a:r>
              <a:rPr lang="en-US" sz="1800" b="0" dirty="0">
                <a:solidFill>
                  <a:schemeClr val="tx1"/>
                </a:solidFill>
                <a:effectLst/>
              </a:rPr>
              <a:t> </a:t>
            </a:r>
            <a:br>
              <a:rPr lang="en-US" sz="1800" b="0" dirty="0">
                <a:solidFill>
                  <a:schemeClr val="tx1"/>
                </a:solidFill>
                <a:effectLst/>
              </a:rPr>
            </a:br>
            <a:r>
              <a:rPr lang="en-US" sz="1800" b="0" dirty="0">
                <a:solidFill>
                  <a:schemeClr val="tx1"/>
                </a:solidFill>
                <a:effectLst/>
              </a:rPr>
              <a:t>zone</a:t>
            </a:r>
          </a:p>
        </p:txBody>
      </p:sp>
      <p:sp>
        <p:nvSpPr>
          <p:cNvPr id="1230862" name="Text Box 14"/>
          <p:cNvSpPr txBox="1">
            <a:spLocks noChangeArrowheads="1"/>
          </p:cNvSpPr>
          <p:nvPr/>
        </p:nvSpPr>
        <p:spPr bwMode="auto">
          <a:xfrm>
            <a:off x="8126413" y="382588"/>
            <a:ext cx="882650" cy="641350"/>
          </a:xfrm>
          <a:prstGeom prst="rect">
            <a:avLst/>
          </a:prstGeom>
          <a:noFill/>
          <a:ln w="9525">
            <a:noFill/>
            <a:miter lim="800000"/>
            <a:headEnd/>
            <a:tailEnd/>
          </a:ln>
          <a:effectLst/>
        </p:spPr>
        <p:txBody>
          <a:bodyPr wrap="none">
            <a:prstTxWarp prst="textNoShape">
              <a:avLst/>
            </a:prstTxWarp>
            <a:spAutoFit/>
          </a:bodyPr>
          <a:lstStyle/>
          <a:p>
            <a:r>
              <a:rPr lang="en-US" sz="1800" b="0">
                <a:solidFill>
                  <a:schemeClr val="tx1"/>
                </a:solidFill>
                <a:effectLst/>
              </a:rPr>
              <a:t>Photic </a:t>
            </a:r>
            <a:br>
              <a:rPr lang="en-US" sz="1800" b="0">
                <a:solidFill>
                  <a:schemeClr val="tx1"/>
                </a:solidFill>
                <a:effectLst/>
              </a:rPr>
            </a:br>
            <a:r>
              <a:rPr lang="en-US" sz="1800" b="0">
                <a:solidFill>
                  <a:schemeClr val="tx1"/>
                </a:solidFill>
                <a:effectLst/>
              </a:rPr>
              <a:t>zone</a:t>
            </a:r>
          </a:p>
        </p:txBody>
      </p:sp>
      <p:sp>
        <p:nvSpPr>
          <p:cNvPr id="1230863" name="Text Box 15"/>
          <p:cNvSpPr txBox="1">
            <a:spLocks noChangeArrowheads="1"/>
          </p:cNvSpPr>
          <p:nvPr/>
        </p:nvSpPr>
        <p:spPr bwMode="auto">
          <a:xfrm>
            <a:off x="4511675" y="5135563"/>
            <a:ext cx="984250" cy="641350"/>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Abyssal</a:t>
            </a:r>
          </a:p>
          <a:p>
            <a:pPr algn="ctr"/>
            <a:r>
              <a:rPr lang="en-US" sz="1800" b="0">
                <a:solidFill>
                  <a:schemeClr val="tx1"/>
                </a:solidFill>
                <a:effectLst/>
              </a:rPr>
              <a:t>plain</a:t>
            </a:r>
          </a:p>
        </p:txBody>
      </p:sp>
      <p:sp>
        <p:nvSpPr>
          <p:cNvPr id="1230864" name="Text Box 16"/>
          <p:cNvSpPr txBox="1">
            <a:spLocks noChangeArrowheads="1"/>
          </p:cNvSpPr>
          <p:nvPr/>
        </p:nvSpPr>
        <p:spPr bwMode="auto">
          <a:xfrm>
            <a:off x="2538413" y="4722813"/>
            <a:ext cx="1751012" cy="1190625"/>
          </a:xfrm>
          <a:prstGeom prst="rect">
            <a:avLst/>
          </a:prstGeom>
          <a:noFill/>
          <a:ln w="9525">
            <a:noFill/>
            <a:miter lim="800000"/>
            <a:headEnd/>
            <a:tailEnd/>
          </a:ln>
          <a:effectLst/>
        </p:spPr>
        <p:txBody>
          <a:bodyPr>
            <a:prstTxWarp prst="textNoShape">
              <a:avLst/>
            </a:prstTxWarp>
            <a:spAutoFit/>
          </a:bodyPr>
          <a:lstStyle/>
          <a:p>
            <a:pPr algn="ctr"/>
            <a:r>
              <a:rPr lang="en-US" sz="1800" b="0">
                <a:solidFill>
                  <a:schemeClr val="tx1"/>
                </a:solidFill>
                <a:effectLst/>
              </a:rPr>
              <a:t>Continental slope </a:t>
            </a:r>
            <a:br>
              <a:rPr lang="en-US" sz="1800" b="0">
                <a:solidFill>
                  <a:schemeClr val="tx1"/>
                </a:solidFill>
                <a:effectLst/>
              </a:rPr>
            </a:br>
            <a:r>
              <a:rPr lang="en-US" sz="1800" b="0">
                <a:solidFill>
                  <a:schemeClr val="tx1"/>
                </a:solidFill>
                <a:effectLst/>
              </a:rPr>
              <a:t>and continental rise</a:t>
            </a:r>
          </a:p>
        </p:txBody>
      </p:sp>
      <p:sp>
        <p:nvSpPr>
          <p:cNvPr id="1230865" name="Text Box 17"/>
          <p:cNvSpPr txBox="1">
            <a:spLocks noChangeArrowheads="1"/>
          </p:cNvSpPr>
          <p:nvPr/>
        </p:nvSpPr>
        <p:spPr bwMode="auto">
          <a:xfrm>
            <a:off x="1114425" y="5159375"/>
            <a:ext cx="1341438" cy="641350"/>
          </a:xfrm>
          <a:prstGeom prst="rect">
            <a:avLst/>
          </a:prstGeom>
          <a:noFill/>
          <a:ln w="9525">
            <a:noFill/>
            <a:miter lim="800000"/>
            <a:headEnd/>
            <a:tailEnd/>
          </a:ln>
          <a:effectLst/>
        </p:spPr>
        <p:txBody>
          <a:bodyPr wrap="none">
            <a:prstTxWarp prst="textNoShape">
              <a:avLst/>
            </a:prstTxWarp>
            <a:spAutoFit/>
          </a:bodyPr>
          <a:lstStyle/>
          <a:p>
            <a:pPr algn="ctr"/>
            <a:r>
              <a:rPr lang="en-US" sz="1800" b="0" dirty="0">
                <a:solidFill>
                  <a:schemeClr val="tx1"/>
                </a:solidFill>
                <a:effectLst/>
              </a:rPr>
              <a:t>Continental</a:t>
            </a:r>
          </a:p>
          <a:p>
            <a:pPr algn="ctr"/>
            <a:r>
              <a:rPr lang="en-US" sz="1800" b="0" dirty="0">
                <a:solidFill>
                  <a:schemeClr val="tx1"/>
                </a:solidFill>
                <a:effectLst/>
              </a:rPr>
              <a:t>shelf</a:t>
            </a:r>
          </a:p>
        </p:txBody>
      </p:sp>
      <p:sp>
        <p:nvSpPr>
          <p:cNvPr id="1230866" name="Text Box 18"/>
          <p:cNvSpPr txBox="1">
            <a:spLocks noChangeArrowheads="1"/>
          </p:cNvSpPr>
          <p:nvPr/>
        </p:nvSpPr>
        <p:spPr bwMode="auto">
          <a:xfrm>
            <a:off x="4168775" y="2193925"/>
            <a:ext cx="806450" cy="641350"/>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Open </a:t>
            </a:r>
          </a:p>
          <a:p>
            <a:pPr algn="ctr"/>
            <a:r>
              <a:rPr lang="en-US" sz="1800" b="0">
                <a:solidFill>
                  <a:schemeClr val="tx1"/>
                </a:solidFill>
                <a:effectLst/>
              </a:rPr>
              <a:t>ocean</a:t>
            </a:r>
          </a:p>
        </p:txBody>
      </p:sp>
      <p:sp>
        <p:nvSpPr>
          <p:cNvPr id="1230867" name="Text Box 19"/>
          <p:cNvSpPr txBox="1">
            <a:spLocks noChangeArrowheads="1"/>
          </p:cNvSpPr>
          <p:nvPr/>
        </p:nvSpPr>
        <p:spPr bwMode="auto">
          <a:xfrm>
            <a:off x="2397125" y="1066800"/>
            <a:ext cx="1022350" cy="641350"/>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Coastal </a:t>
            </a:r>
          </a:p>
          <a:p>
            <a:pPr algn="ctr"/>
            <a:r>
              <a:rPr lang="en-US" sz="1800" b="0">
                <a:solidFill>
                  <a:schemeClr val="tx1"/>
                </a:solidFill>
                <a:effectLst/>
              </a:rPr>
              <a:t>ocean</a:t>
            </a:r>
          </a:p>
        </p:txBody>
      </p:sp>
      <p:sp>
        <p:nvSpPr>
          <p:cNvPr id="1230868" name="Text Box 20"/>
          <p:cNvSpPr txBox="1">
            <a:spLocks noChangeArrowheads="1"/>
          </p:cNvSpPr>
          <p:nvPr/>
        </p:nvSpPr>
        <p:spPr bwMode="auto">
          <a:xfrm>
            <a:off x="468313" y="617538"/>
            <a:ext cx="692150" cy="366712"/>
          </a:xfrm>
          <a:prstGeom prst="rect">
            <a:avLst/>
          </a:prstGeom>
          <a:noFill/>
          <a:ln w="9525">
            <a:noFill/>
            <a:miter lim="800000"/>
            <a:headEnd/>
            <a:tailEnd/>
          </a:ln>
          <a:effectLst/>
        </p:spPr>
        <p:txBody>
          <a:bodyPr wrap="none">
            <a:prstTxWarp prst="textNoShape">
              <a:avLst/>
            </a:prstTxWarp>
            <a:spAutoFit/>
          </a:bodyPr>
          <a:lstStyle/>
          <a:p>
            <a:pPr algn="ctr"/>
            <a:r>
              <a:rPr lang="en-US" sz="1800" b="0" dirty="0">
                <a:solidFill>
                  <a:schemeClr val="tx1"/>
                </a:solidFill>
                <a:effectLst/>
              </a:rPr>
              <a:t>Land</a:t>
            </a:r>
          </a:p>
        </p:txBody>
      </p:sp>
      <p:sp>
        <p:nvSpPr>
          <p:cNvPr id="1230869" name="Text Box 21"/>
          <p:cNvSpPr txBox="1">
            <a:spLocks noChangeArrowheads="1"/>
          </p:cNvSpPr>
          <p:nvPr/>
        </p:nvSpPr>
        <p:spPr bwMode="auto">
          <a:xfrm>
            <a:off x="6003925" y="4351338"/>
            <a:ext cx="857250" cy="641350"/>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Ocean</a:t>
            </a:r>
          </a:p>
          <a:p>
            <a:pPr algn="ctr"/>
            <a:r>
              <a:rPr lang="en-US" sz="1800" b="0">
                <a:solidFill>
                  <a:schemeClr val="tx1"/>
                </a:solidFill>
                <a:effectLst/>
              </a:rPr>
              <a:t>trench</a:t>
            </a:r>
          </a:p>
        </p:txBody>
      </p:sp>
      <p:sp>
        <p:nvSpPr>
          <p:cNvPr id="1230870" name="Text Box 22"/>
          <p:cNvSpPr txBox="1">
            <a:spLocks noChangeArrowheads="1"/>
          </p:cNvSpPr>
          <p:nvPr/>
        </p:nvSpPr>
        <p:spPr bwMode="auto">
          <a:xfrm rot="19080000">
            <a:off x="1350963" y="955675"/>
            <a:ext cx="1123950" cy="641350"/>
          </a:xfrm>
          <a:prstGeom prst="rect">
            <a:avLst/>
          </a:prstGeom>
          <a:noFill/>
          <a:ln w="9525">
            <a:noFill/>
            <a:miter lim="800000"/>
            <a:headEnd/>
            <a:tailEnd/>
          </a:ln>
          <a:effectLst/>
        </p:spPr>
        <p:txBody>
          <a:bodyPr wrap="none">
            <a:prstTxWarp prst="textNoShape">
              <a:avLst/>
            </a:prstTxWarp>
            <a:spAutoFit/>
          </a:bodyPr>
          <a:lstStyle/>
          <a:p>
            <a:pPr algn="ctr"/>
            <a:r>
              <a:rPr lang="en-US" sz="1800" b="0" dirty="0">
                <a:solidFill>
                  <a:schemeClr val="tx1"/>
                </a:solidFill>
                <a:effectLst/>
              </a:rPr>
              <a:t>Intertidal </a:t>
            </a:r>
            <a:br>
              <a:rPr lang="en-US" sz="1800" b="0" dirty="0">
                <a:solidFill>
                  <a:schemeClr val="tx1"/>
                </a:solidFill>
                <a:effectLst/>
              </a:rPr>
            </a:br>
            <a:r>
              <a:rPr lang="en-US" sz="1800" b="0" dirty="0">
                <a:solidFill>
                  <a:schemeClr val="tx1"/>
                </a:solidFill>
                <a:effectLst/>
              </a:rPr>
              <a:t>zone</a:t>
            </a:r>
          </a:p>
        </p:txBody>
      </p:sp>
      <p:sp>
        <p:nvSpPr>
          <p:cNvPr id="1230871" name="Text Box 23"/>
          <p:cNvSpPr txBox="1">
            <a:spLocks noChangeArrowheads="1"/>
          </p:cNvSpPr>
          <p:nvPr/>
        </p:nvSpPr>
        <p:spPr bwMode="auto">
          <a:xfrm rot="2700000">
            <a:off x="3111500" y="2667000"/>
            <a:ext cx="946150" cy="641350"/>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Benthic</a:t>
            </a:r>
            <a:br>
              <a:rPr lang="en-US" sz="1800" b="0">
                <a:solidFill>
                  <a:schemeClr val="tx1"/>
                </a:solidFill>
                <a:effectLst/>
              </a:rPr>
            </a:br>
            <a:r>
              <a:rPr lang="en-US" sz="1800" b="0">
                <a:solidFill>
                  <a:schemeClr val="tx1"/>
                </a:solidFill>
                <a:effectLst/>
              </a:rPr>
              <a:t> zone</a:t>
            </a:r>
          </a:p>
        </p:txBody>
      </p:sp>
      <p:sp>
        <p:nvSpPr>
          <p:cNvPr id="1230873" name="Text Box 25"/>
          <p:cNvSpPr txBox="1">
            <a:spLocks noChangeArrowheads="1"/>
          </p:cNvSpPr>
          <p:nvPr/>
        </p:nvSpPr>
        <p:spPr bwMode="auto">
          <a:xfrm>
            <a:off x="7048500" y="2357438"/>
            <a:ext cx="1009650" cy="366712"/>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4,000 m</a:t>
            </a:r>
          </a:p>
        </p:txBody>
      </p:sp>
      <p:sp>
        <p:nvSpPr>
          <p:cNvPr id="1230874" name="Text Box 26"/>
          <p:cNvSpPr txBox="1">
            <a:spLocks noChangeArrowheads="1"/>
          </p:cNvSpPr>
          <p:nvPr/>
        </p:nvSpPr>
        <p:spPr bwMode="auto">
          <a:xfrm>
            <a:off x="7018338" y="3163888"/>
            <a:ext cx="1009650" cy="366712"/>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6,000 m</a:t>
            </a:r>
          </a:p>
        </p:txBody>
      </p:sp>
      <p:sp>
        <p:nvSpPr>
          <p:cNvPr id="1230875" name="Text Box 27"/>
          <p:cNvSpPr txBox="1">
            <a:spLocks noChangeArrowheads="1"/>
          </p:cNvSpPr>
          <p:nvPr/>
        </p:nvSpPr>
        <p:spPr bwMode="auto">
          <a:xfrm>
            <a:off x="6911975" y="4749800"/>
            <a:ext cx="1136650" cy="366713"/>
          </a:xfrm>
          <a:prstGeom prst="rect">
            <a:avLst/>
          </a:prstGeom>
          <a:noFill/>
          <a:ln w="9525">
            <a:noFill/>
            <a:miter lim="800000"/>
            <a:headEnd/>
            <a:tailEnd/>
          </a:ln>
          <a:effectLst/>
        </p:spPr>
        <p:txBody>
          <a:bodyPr wrap="none">
            <a:prstTxWarp prst="textNoShape">
              <a:avLst/>
            </a:prstTxWarp>
            <a:spAutoFit/>
          </a:bodyPr>
          <a:lstStyle/>
          <a:p>
            <a:pPr algn="ctr"/>
            <a:r>
              <a:rPr lang="en-US" sz="1800" b="0">
                <a:solidFill>
                  <a:schemeClr val="tx1"/>
                </a:solidFill>
                <a:effectLst/>
              </a:rPr>
              <a:t>10,000 m</a:t>
            </a:r>
          </a:p>
        </p:txBody>
      </p:sp>
    </p:spTree>
    <p:extLst>
      <p:ext uri="{BB962C8B-B14F-4D97-AF65-F5344CB8AC3E}">
        <p14:creationId xmlns:p14="http://schemas.microsoft.com/office/powerpoint/2010/main" val="22616059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Intertidal Zone</a:t>
            </a:r>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27</a:t>
            </a:fld>
            <a:endParaRPr lang="en-US"/>
          </a:p>
        </p:txBody>
      </p:sp>
      <p:pic>
        <p:nvPicPr>
          <p:cNvPr id="7" name="Intertidal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25077" y="1270144"/>
            <a:ext cx="8448793" cy="4752446"/>
          </a:xfrm>
        </p:spPr>
      </p:pic>
    </p:spTree>
    <p:extLst>
      <p:ext uri="{BB962C8B-B14F-4D97-AF65-F5344CB8AC3E}">
        <p14:creationId xmlns:p14="http://schemas.microsoft.com/office/powerpoint/2010/main" val="13631875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2108672" y="3198938"/>
            <a:ext cx="3529127" cy="2851661"/>
          </a:xfrm>
          <a:prstGeom prst="rect">
            <a:avLst/>
          </a:prstGeom>
        </p:spPr>
      </p:pic>
      <p:sp>
        <p:nvSpPr>
          <p:cNvPr id="3" name="Content Placeholder 2"/>
          <p:cNvSpPr>
            <a:spLocks noGrp="1"/>
          </p:cNvSpPr>
          <p:nvPr>
            <p:ph idx="1"/>
          </p:nvPr>
        </p:nvSpPr>
        <p:spPr>
          <a:xfrm>
            <a:off x="263303" y="1417552"/>
            <a:ext cx="8084976" cy="3291272"/>
          </a:xfrm>
        </p:spPr>
        <p:txBody>
          <a:bodyPr>
            <a:normAutofit/>
          </a:bodyPr>
          <a:lstStyle/>
          <a:p>
            <a:pPr lvl="1"/>
            <a:r>
              <a:rPr lang="en-US" dirty="0" smtClean="0"/>
              <a:t>Located between the low-tide mark to the outer edge of the continental shelf. </a:t>
            </a:r>
          </a:p>
          <a:p>
            <a:pPr lvl="1"/>
            <a:r>
              <a:rPr lang="en-US" dirty="0" smtClean="0"/>
              <a:t>Rich in plankton and many other organisms</a:t>
            </a:r>
          </a:p>
          <a:p>
            <a:pPr lvl="1"/>
            <a:endParaRPr lang="en-US" dirty="0" smtClean="0"/>
          </a:p>
        </p:txBody>
      </p:sp>
      <p:sp>
        <p:nvSpPr>
          <p:cNvPr id="4" name="Slide Number Placeholder 3"/>
          <p:cNvSpPr>
            <a:spLocks noGrp="1"/>
          </p:cNvSpPr>
          <p:nvPr>
            <p:ph type="sldNum" sz="quarter" idx="10"/>
          </p:nvPr>
        </p:nvSpPr>
        <p:spPr/>
        <p:txBody>
          <a:bodyPr/>
          <a:lstStyle/>
          <a:p>
            <a:fld id="{606E09CD-0837-6549-BC0F-DAB74BFD4BF5}" type="slidenum">
              <a:rPr lang="en-US" smtClean="0"/>
              <a:pPr/>
              <a:t>28</a:t>
            </a:fld>
            <a:endParaRPr lang="en-US"/>
          </a:p>
        </p:txBody>
      </p:sp>
      <p:cxnSp>
        <p:nvCxnSpPr>
          <p:cNvPr id="7" name="Straight Connector 6"/>
          <p:cNvCxnSpPr/>
          <p:nvPr/>
        </p:nvCxnSpPr>
        <p:spPr bwMode="auto">
          <a:xfrm>
            <a:off x="2507646" y="4255241"/>
            <a:ext cx="910742" cy="284717"/>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3562346" y="3732982"/>
            <a:ext cx="921014" cy="238142"/>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rot="10800000" flipV="1">
            <a:off x="3360996" y="3996307"/>
            <a:ext cx="1099682" cy="542131"/>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rot="10800000" flipV="1">
            <a:off x="2571086" y="3748470"/>
            <a:ext cx="975772" cy="495669"/>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9" name="Title 1"/>
          <p:cNvSpPr>
            <a:spLocks noGrp="1"/>
          </p:cNvSpPr>
          <p:nvPr>
            <p:ph type="title"/>
          </p:nvPr>
        </p:nvSpPr>
        <p:spPr>
          <a:xfrm>
            <a:off x="457200" y="274638"/>
            <a:ext cx="8229600" cy="1143000"/>
          </a:xfrm>
        </p:spPr>
        <p:txBody>
          <a:bodyPr/>
          <a:lstStyle/>
          <a:p>
            <a:r>
              <a:rPr lang="en-US" dirty="0" smtClean="0"/>
              <a:t>Coastal Ocean</a:t>
            </a:r>
          </a:p>
        </p:txBody>
      </p:sp>
      <p:pic>
        <p:nvPicPr>
          <p:cNvPr id="11" name="Picture 10"/>
          <p:cNvPicPr>
            <a:picLocks noChangeAspect="1"/>
          </p:cNvPicPr>
          <p:nvPr/>
        </p:nvPicPr>
        <p:blipFill>
          <a:blip r:embed="rId4" cstate="print"/>
          <a:stretch>
            <a:fillRect/>
          </a:stretch>
        </p:blipFill>
        <p:spPr>
          <a:xfrm>
            <a:off x="6531429" y="2726366"/>
            <a:ext cx="2612571" cy="4131633"/>
          </a:xfrm>
          <a:prstGeom prst="rect">
            <a:avLst/>
          </a:prstGeom>
        </p:spPr>
      </p:pic>
    </p:spTree>
    <p:extLst>
      <p:ext uri="{BB962C8B-B14F-4D97-AF65-F5344CB8AC3E}">
        <p14:creationId xmlns:p14="http://schemas.microsoft.com/office/powerpoint/2010/main" val="2517701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680"/>
            <a:ext cx="4522631" cy="1181380"/>
          </a:xfrm>
        </p:spPr>
        <p:txBody>
          <a:bodyPr/>
          <a:lstStyle/>
          <a:p>
            <a:r>
              <a:rPr lang="en-US" dirty="0" smtClean="0"/>
              <a:t>Coastal Ocean</a:t>
            </a:r>
          </a:p>
        </p:txBody>
      </p:sp>
      <p:sp>
        <p:nvSpPr>
          <p:cNvPr id="3" name="Content Placeholder 2"/>
          <p:cNvSpPr>
            <a:spLocks noGrp="1"/>
          </p:cNvSpPr>
          <p:nvPr>
            <p:ph idx="1"/>
          </p:nvPr>
        </p:nvSpPr>
        <p:spPr>
          <a:xfrm>
            <a:off x="-224292" y="1063111"/>
            <a:ext cx="4653992" cy="3165538"/>
          </a:xfrm>
        </p:spPr>
        <p:txBody>
          <a:bodyPr/>
          <a:lstStyle/>
          <a:p>
            <a:r>
              <a:rPr lang="en-US" sz="2100" b="1" dirty="0" smtClean="0"/>
              <a:t>Coral reefs</a:t>
            </a:r>
            <a:endParaRPr lang="en-US" sz="2100" dirty="0" smtClean="0"/>
          </a:p>
          <a:p>
            <a:pPr lvl="2"/>
            <a:r>
              <a:rPr lang="en-US" sz="1800" dirty="0" smtClean="0"/>
              <a:t>found in tropical coastal waters</a:t>
            </a:r>
          </a:p>
          <a:p>
            <a:pPr lvl="2"/>
            <a:r>
              <a:rPr lang="en-US" sz="1800" dirty="0" smtClean="0"/>
              <a:t>Extremely diverse organisms flourish among coral reefs</a:t>
            </a:r>
          </a:p>
          <a:p>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29</a:t>
            </a:fld>
            <a:endParaRPr lang="en-US"/>
          </a:p>
        </p:txBody>
      </p:sp>
      <p:pic>
        <p:nvPicPr>
          <p:cNvPr id="5" name="Picture 4"/>
          <p:cNvPicPr>
            <a:picLocks noChangeAspect="1"/>
          </p:cNvPicPr>
          <p:nvPr/>
        </p:nvPicPr>
        <p:blipFill>
          <a:blip r:embed="rId3" cstate="print"/>
          <a:stretch>
            <a:fillRect/>
          </a:stretch>
        </p:blipFill>
        <p:spPr>
          <a:xfrm>
            <a:off x="309769" y="2384787"/>
            <a:ext cx="6741545" cy="4473213"/>
          </a:xfrm>
          <a:prstGeom prst="rect">
            <a:avLst/>
          </a:prstGeom>
        </p:spPr>
      </p:pic>
      <p:pic>
        <p:nvPicPr>
          <p:cNvPr id="6" name="Picture 5"/>
          <p:cNvPicPr>
            <a:picLocks noChangeAspect="1"/>
          </p:cNvPicPr>
          <p:nvPr/>
        </p:nvPicPr>
        <p:blipFill>
          <a:blip r:embed="rId4" cstate="print"/>
          <a:stretch>
            <a:fillRect/>
          </a:stretch>
        </p:blipFill>
        <p:spPr>
          <a:xfrm>
            <a:off x="4362615" y="365510"/>
            <a:ext cx="4419600" cy="2209800"/>
          </a:xfrm>
          <a:prstGeom prst="rect">
            <a:avLst/>
          </a:prstGeom>
        </p:spPr>
      </p:pic>
    </p:spTree>
    <p:extLst>
      <p:ext uri="{BB962C8B-B14F-4D97-AF65-F5344CB8AC3E}">
        <p14:creationId xmlns:p14="http://schemas.microsoft.com/office/powerpoint/2010/main" val="54542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Population Range</a:t>
            </a:r>
          </a:p>
        </p:txBody>
      </p:sp>
      <p:sp>
        <p:nvSpPr>
          <p:cNvPr id="464899" name="Rectangle 3" descr="Rectangle: Click to edit Master text styles&#10;Second level&#10;Third level&#10;Fourth level&#10;Fifth level"/>
          <p:cNvSpPr>
            <a:spLocks noGrp="1" noChangeArrowheads="1"/>
          </p:cNvSpPr>
          <p:nvPr>
            <p:ph type="body" idx="1"/>
          </p:nvPr>
        </p:nvSpPr>
        <p:spPr>
          <a:xfrm>
            <a:off x="838200" y="1371600"/>
            <a:ext cx="7772400" cy="1952625"/>
          </a:xfrm>
        </p:spPr>
        <p:txBody>
          <a:bodyPr/>
          <a:lstStyle/>
          <a:p>
            <a:pPr eaLnBrk="1" hangingPunct="1">
              <a:lnSpc>
                <a:spcPct val="90000"/>
              </a:lnSpc>
            </a:pPr>
            <a:r>
              <a:rPr lang="en-US">
                <a:ea typeface="ＭＳ Ｐゴシック" pitchFamily="-107" charset="-128"/>
                <a:cs typeface="ＭＳ Ｐゴシック" pitchFamily="-107" charset="-128"/>
              </a:rPr>
              <a:t>Geographical limitations</a:t>
            </a:r>
          </a:p>
          <a:p>
            <a:pPr lvl="1" eaLnBrk="1" hangingPunct="1">
              <a:lnSpc>
                <a:spcPct val="90000"/>
              </a:lnSpc>
            </a:pPr>
            <a:r>
              <a:rPr lang="en-US"/>
              <a:t>abiotic &amp; biotic factors</a:t>
            </a:r>
          </a:p>
          <a:p>
            <a:pPr lvl="2" eaLnBrk="1" hangingPunct="1">
              <a:lnSpc>
                <a:spcPct val="90000"/>
              </a:lnSpc>
            </a:pPr>
            <a:r>
              <a:rPr lang="en-US"/>
              <a:t>temperature, rainfall, food, predators, etc.</a:t>
            </a:r>
          </a:p>
          <a:p>
            <a:pPr lvl="1" eaLnBrk="1" hangingPunct="1">
              <a:lnSpc>
                <a:spcPct val="90000"/>
              </a:lnSpc>
            </a:pPr>
            <a:r>
              <a:rPr lang="en-US"/>
              <a:t>habitat</a:t>
            </a:r>
          </a:p>
        </p:txBody>
      </p:sp>
      <p:pic>
        <p:nvPicPr>
          <p:cNvPr id="464900" name="Picture 4"/>
          <p:cNvPicPr>
            <a:picLocks noChangeAspect="1" noChangeArrowheads="1"/>
          </p:cNvPicPr>
          <p:nvPr/>
        </p:nvPicPr>
        <p:blipFill>
          <a:blip r:embed="rId5"/>
          <a:srcRect r="16875" b="14999"/>
          <a:stretch>
            <a:fillRect/>
          </a:stretch>
        </p:blipFill>
        <p:spPr bwMode="auto">
          <a:xfrm>
            <a:off x="631825" y="3648075"/>
            <a:ext cx="4049713" cy="3105150"/>
          </a:xfrm>
          <a:prstGeom prst="rect">
            <a:avLst/>
          </a:prstGeom>
          <a:solidFill>
            <a:srgbClr val="FFCC18"/>
          </a:solidFill>
          <a:ln w="9525">
            <a:noFill/>
            <a:miter lim="800000"/>
            <a:headEnd/>
            <a:tailEnd/>
          </a:ln>
          <a:effectLst>
            <a:outerShdw blurRad="63500" dist="35921" dir="2700000" algn="ctr" rotWithShape="0">
              <a:srgbClr val="000000"/>
            </a:outerShdw>
          </a:effectLst>
        </p:spPr>
      </p:pic>
      <p:pic>
        <p:nvPicPr>
          <p:cNvPr id="464901" name="Picture 5"/>
          <p:cNvPicPr>
            <a:picLocks noChangeAspect="1" noChangeArrowheads="1"/>
          </p:cNvPicPr>
          <p:nvPr/>
        </p:nvPicPr>
        <p:blipFill>
          <a:blip r:embed="rId6"/>
          <a:srcRect r="11613" b="2368"/>
          <a:stretch>
            <a:fillRect/>
          </a:stretch>
        </p:blipFill>
        <p:spPr bwMode="auto">
          <a:xfrm>
            <a:off x="4821238" y="3668713"/>
            <a:ext cx="4013200" cy="3103562"/>
          </a:xfrm>
          <a:prstGeom prst="rect">
            <a:avLst/>
          </a:prstGeom>
          <a:noFill/>
          <a:ln w="9525">
            <a:noFill/>
            <a:miter lim="800000"/>
            <a:headEnd/>
            <a:tailEnd/>
          </a:ln>
          <a:effectLst>
            <a:outerShdw blurRad="63500" dist="35921" dir="2700000" algn="ctr" rotWithShape="0">
              <a:srgbClr val="000000"/>
            </a:outerShdw>
          </a:effectLst>
        </p:spPr>
      </p:pic>
      <p:sp>
        <p:nvSpPr>
          <p:cNvPr id="464902" name="Rectangle 6"/>
          <p:cNvSpPr>
            <a:spLocks noChangeArrowheads="1"/>
          </p:cNvSpPr>
          <p:nvPr/>
        </p:nvSpPr>
        <p:spPr bwMode="auto">
          <a:xfrm>
            <a:off x="1249363" y="3297238"/>
            <a:ext cx="2813050" cy="806450"/>
          </a:xfrm>
          <a:prstGeom prst="rect">
            <a:avLst/>
          </a:prstGeom>
          <a:solidFill>
            <a:srgbClr val="FFCC18"/>
          </a:solidFill>
          <a:ln w="9525">
            <a:noFill/>
            <a:miter lim="800000"/>
            <a:headEnd/>
            <a:tailEnd/>
          </a:ln>
          <a:effectLst>
            <a:outerShdw blurRad="63500" dist="35921" dir="2700000" algn="ctr" rotWithShape="0">
              <a:srgbClr val="000000"/>
            </a:outerShdw>
          </a:effectLst>
        </p:spPr>
        <p:txBody>
          <a:bodyPr>
            <a:prstTxWarp prst="textNoShape">
              <a:avLst/>
            </a:prstTxWarp>
            <a:spAutoFit/>
          </a:bodyPr>
          <a:lstStyle/>
          <a:p>
            <a:pPr>
              <a:lnSpc>
                <a:spcPct val="90000"/>
              </a:lnSpc>
              <a:defRPr/>
            </a:pPr>
            <a:r>
              <a:rPr lang="en-US" sz="2600">
                <a:solidFill>
                  <a:srgbClr val="0F116A"/>
                </a:solidFill>
              </a:rPr>
              <a:t>adaptations to</a:t>
            </a:r>
            <a:br>
              <a:rPr lang="en-US" sz="2600">
                <a:solidFill>
                  <a:srgbClr val="0F116A"/>
                </a:solidFill>
              </a:rPr>
            </a:br>
            <a:r>
              <a:rPr lang="en-US" sz="2600">
                <a:solidFill>
                  <a:srgbClr val="0F116A"/>
                </a:solidFill>
              </a:rPr>
              <a:t>polar biome</a:t>
            </a:r>
          </a:p>
        </p:txBody>
      </p:sp>
      <p:sp>
        <p:nvSpPr>
          <p:cNvPr id="464903" name="Rectangle 7"/>
          <p:cNvSpPr>
            <a:spLocks noChangeArrowheads="1"/>
          </p:cNvSpPr>
          <p:nvPr/>
        </p:nvSpPr>
        <p:spPr bwMode="auto">
          <a:xfrm>
            <a:off x="5441950" y="3305175"/>
            <a:ext cx="2771775" cy="885825"/>
          </a:xfrm>
          <a:prstGeom prst="rect">
            <a:avLst/>
          </a:prstGeom>
          <a:solidFill>
            <a:srgbClr val="FFCC18"/>
          </a:solidFill>
          <a:ln w="9525">
            <a:noFill/>
            <a:miter lim="800000"/>
            <a:headEnd/>
            <a:tailEnd/>
          </a:ln>
          <a:effectLst>
            <a:outerShdw blurRad="63500" dist="35921" dir="2700000" algn="ctr" rotWithShape="0">
              <a:srgbClr val="000000"/>
            </a:outerShdw>
          </a:effectLst>
        </p:spPr>
        <p:txBody>
          <a:bodyPr wrap="none">
            <a:prstTxWarp prst="textNoShape">
              <a:avLst/>
            </a:prstTxWarp>
            <a:spAutoFit/>
          </a:bodyPr>
          <a:lstStyle/>
          <a:p>
            <a:pPr>
              <a:defRPr/>
            </a:pPr>
            <a:r>
              <a:rPr lang="en-US" sz="2600">
                <a:solidFill>
                  <a:srgbClr val="0F116A"/>
                </a:solidFill>
              </a:rPr>
              <a:t>adaptations to</a:t>
            </a:r>
            <a:br>
              <a:rPr lang="en-US" sz="2600">
                <a:solidFill>
                  <a:srgbClr val="0F116A"/>
                </a:solidFill>
              </a:rPr>
            </a:br>
            <a:r>
              <a:rPr lang="en-US" sz="2600">
                <a:solidFill>
                  <a:srgbClr val="0F116A"/>
                </a:solidFill>
              </a:rPr>
              <a:t>rainforest biome</a:t>
            </a:r>
          </a:p>
        </p:txBody>
      </p:sp>
    </p:spTree>
    <p:extLst>
      <p:ext uri="{BB962C8B-B14F-4D97-AF65-F5344CB8AC3E}">
        <p14:creationId xmlns:p14="http://schemas.microsoft.com/office/powerpoint/2010/main" val="1907700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additive="base">
                                        <p:cTn id="7" dur="500" fill="hold"/>
                                        <p:tgtEl>
                                          <p:spTgt spid="464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48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64899">
                                            <p:txEl>
                                              <p:pRg st="1" end="1"/>
                                            </p:txEl>
                                          </p:spTgt>
                                        </p:tgtEl>
                                        <p:attrNameLst>
                                          <p:attrName>style.visibility</p:attrName>
                                        </p:attrNameLst>
                                      </p:cBhvr>
                                      <p:to>
                                        <p:strVal val="visible"/>
                                      </p:to>
                                    </p:set>
                                    <p:anim calcmode="lin" valueType="num">
                                      <p:cBhvr additive="base">
                                        <p:cTn id="11" dur="500" fill="hold"/>
                                        <p:tgtEl>
                                          <p:spTgt spid="46489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48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64899">
                                            <p:txEl>
                                              <p:pRg st="2" end="2"/>
                                            </p:txEl>
                                          </p:spTgt>
                                        </p:tgtEl>
                                        <p:attrNameLst>
                                          <p:attrName>style.visibility</p:attrName>
                                        </p:attrNameLst>
                                      </p:cBhvr>
                                      <p:to>
                                        <p:strVal val="visible"/>
                                      </p:to>
                                    </p:set>
                                    <p:anim calcmode="lin" valueType="num">
                                      <p:cBhvr additive="base">
                                        <p:cTn id="17" dur="500" fill="hold"/>
                                        <p:tgtEl>
                                          <p:spTgt spid="46489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6489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64899">
                                            <p:txEl>
                                              <p:pRg st="3" end="3"/>
                                            </p:txEl>
                                          </p:spTgt>
                                        </p:tgtEl>
                                        <p:attrNameLst>
                                          <p:attrName>style.visibility</p:attrName>
                                        </p:attrNameLst>
                                      </p:cBhvr>
                                      <p:to>
                                        <p:strVal val="visible"/>
                                      </p:to>
                                    </p:set>
                                    <p:anim calcmode="lin" valueType="num">
                                      <p:cBhvr additive="base">
                                        <p:cTn id="23" dur="500" fill="hold"/>
                                        <p:tgtEl>
                                          <p:spTgt spid="46489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6489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64902"/>
                                        </p:tgtEl>
                                        <p:attrNameLst>
                                          <p:attrName>style.visibility</p:attrName>
                                        </p:attrNameLst>
                                      </p:cBhvr>
                                      <p:to>
                                        <p:strVal val="visible"/>
                                      </p:to>
                                    </p:set>
                                    <p:animEffect transition="in" filter="wipe(left)">
                                      <p:cBhvr>
                                        <p:cTn id="29" dur="500"/>
                                        <p:tgtEl>
                                          <p:spTgt spid="464902"/>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464903"/>
                                        </p:tgtEl>
                                        <p:attrNameLst>
                                          <p:attrName>style.visibility</p:attrName>
                                        </p:attrNameLst>
                                      </p:cBhvr>
                                      <p:to>
                                        <p:strVal val="visible"/>
                                      </p:to>
                                    </p:set>
                                    <p:animEffect transition="in" filter="wipe(right)">
                                      <p:cBhvr>
                                        <p:cTn id="34" dur="500"/>
                                        <p:tgtEl>
                                          <p:spTgt spid="464903"/>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autoUpdateAnimBg="0"/>
      <p:bldP spid="464902" grpId="0" animBg="1"/>
      <p:bldP spid="46490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Coral Reefs</a:t>
            </a:r>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30</a:t>
            </a:fld>
            <a:endParaRPr lang="en-US"/>
          </a:p>
        </p:txBody>
      </p:sp>
      <p:pic>
        <p:nvPicPr>
          <p:cNvPr id="7" name="Coral Reef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91210" y="1223675"/>
            <a:ext cx="8503867" cy="4783425"/>
          </a:xfrm>
        </p:spPr>
      </p:pic>
    </p:spTree>
    <p:extLst>
      <p:ext uri="{BB962C8B-B14F-4D97-AF65-F5344CB8AC3E}">
        <p14:creationId xmlns:p14="http://schemas.microsoft.com/office/powerpoint/2010/main" val="30764242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5410200" cy="6248400"/>
          </a:xfrm>
        </p:spPr>
        <p:txBody>
          <a:bodyPr/>
          <a:lstStyle/>
          <a:p>
            <a:r>
              <a:rPr lang="en-US" dirty="0" smtClean="0"/>
              <a:t>Open ocean (oceanic zone) </a:t>
            </a:r>
          </a:p>
          <a:p>
            <a:pPr lvl="1"/>
            <a:r>
              <a:rPr lang="en-US" dirty="0" smtClean="0"/>
              <a:t>Located from the edge of the continental shelf outward.</a:t>
            </a:r>
          </a:p>
          <a:p>
            <a:pPr lvl="2"/>
            <a:r>
              <a:rPr lang="en-US" dirty="0" smtClean="0"/>
              <a:t>largest marine zone.</a:t>
            </a:r>
          </a:p>
          <a:p>
            <a:pPr lvl="2"/>
            <a:r>
              <a:rPr lang="en-US" dirty="0" smtClean="0"/>
              <a:t>has fish of all shapes and sizes</a:t>
            </a:r>
          </a:p>
          <a:p>
            <a:pPr lvl="2"/>
            <a:r>
              <a:rPr lang="en-US" dirty="0" smtClean="0"/>
              <a:t>Marine mammals live there but must stay close to the surface to breathe.</a:t>
            </a:r>
          </a:p>
          <a:p>
            <a:pPr lvl="2"/>
            <a:endParaRPr lang="en-US" dirty="0" smtClean="0"/>
          </a:p>
        </p:txBody>
      </p:sp>
      <p:sp>
        <p:nvSpPr>
          <p:cNvPr id="4" name="Slide Number Placeholder 3"/>
          <p:cNvSpPr>
            <a:spLocks noGrp="1"/>
          </p:cNvSpPr>
          <p:nvPr>
            <p:ph type="sldNum" sz="quarter" idx="10"/>
          </p:nvPr>
        </p:nvSpPr>
        <p:spPr/>
        <p:txBody>
          <a:bodyPr/>
          <a:lstStyle/>
          <a:p>
            <a:fld id="{606E09CD-0837-6549-BC0F-DAB74BFD4BF5}" type="slidenum">
              <a:rPr lang="en-US" smtClean="0"/>
              <a:pPr/>
              <a:t>31</a:t>
            </a:fld>
            <a:endParaRPr lang="en-US"/>
          </a:p>
        </p:txBody>
      </p:sp>
      <p:pic>
        <p:nvPicPr>
          <p:cNvPr id="5" name="Picture 4"/>
          <p:cNvPicPr>
            <a:picLocks noChangeAspect="1"/>
          </p:cNvPicPr>
          <p:nvPr/>
        </p:nvPicPr>
        <p:blipFill>
          <a:blip r:embed="rId2" cstate="print"/>
          <a:stretch>
            <a:fillRect/>
          </a:stretch>
        </p:blipFill>
        <p:spPr>
          <a:xfrm>
            <a:off x="6019800" y="228600"/>
            <a:ext cx="2462704" cy="6629400"/>
          </a:xfrm>
          <a:prstGeom prst="rect">
            <a:avLst/>
          </a:prstGeom>
        </p:spPr>
      </p:pic>
      <p:pic>
        <p:nvPicPr>
          <p:cNvPr id="6" name="Picture 5"/>
          <p:cNvPicPr>
            <a:picLocks noChangeAspect="1"/>
          </p:cNvPicPr>
          <p:nvPr/>
        </p:nvPicPr>
        <p:blipFill>
          <a:blip r:embed="rId3" cstate="print"/>
          <a:stretch>
            <a:fillRect/>
          </a:stretch>
        </p:blipFill>
        <p:spPr>
          <a:xfrm>
            <a:off x="1295400" y="4038600"/>
            <a:ext cx="3657600" cy="2602992"/>
          </a:xfrm>
          <a:prstGeom prst="rect">
            <a:avLst/>
          </a:prstGeom>
        </p:spPr>
      </p:pic>
      <p:cxnSp>
        <p:nvCxnSpPr>
          <p:cNvPr id="7" name="Straight Connector 6"/>
          <p:cNvCxnSpPr/>
          <p:nvPr/>
        </p:nvCxnSpPr>
        <p:spPr bwMode="auto">
          <a:xfrm rot="16200000" flipH="1">
            <a:off x="2420954" y="5038961"/>
            <a:ext cx="1537852" cy="1333493"/>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3577834" y="4414523"/>
            <a:ext cx="1347497" cy="294301"/>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rot="10800000" flipV="1">
            <a:off x="2586574" y="4430010"/>
            <a:ext cx="975772" cy="495669"/>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5753061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reeform 1"/>
          <p:cNvSpPr>
            <a:spLocks/>
          </p:cNvSpPr>
          <p:nvPr/>
        </p:nvSpPr>
        <p:spPr bwMode="auto">
          <a:xfrm>
            <a:off x="498475" y="5943600"/>
            <a:ext cx="4940300" cy="922338"/>
          </a:xfrm>
          <a:custGeom>
            <a:avLst/>
            <a:gdLst/>
            <a:ahLst/>
            <a:cxnLst>
              <a:cxn ang="0">
                <a:pos x="0" y="128"/>
              </a:cxn>
              <a:cxn ang="0">
                <a:pos x="21600" y="21600"/>
              </a:cxn>
              <a:cxn ang="0">
                <a:pos x="16039" y="21600"/>
              </a:cxn>
              <a:cxn ang="0">
                <a:pos x="3" y="0"/>
              </a:cxn>
            </a:cxnLst>
            <a:rect l="0" t="0" r="r" b="b"/>
            <a:pathLst>
              <a:path w="21600" h="21600">
                <a:moveTo>
                  <a:pt x="0" y="128"/>
                </a:moveTo>
                <a:lnTo>
                  <a:pt x="21600" y="21600"/>
                </a:lnTo>
                <a:lnTo>
                  <a:pt x="16039" y="21600"/>
                </a:lnTo>
                <a:lnTo>
                  <a:pt x="3" y="0"/>
                </a:lnTo>
              </a:path>
            </a:pathLst>
          </a:custGeom>
          <a:solidFill>
            <a:schemeClr val="accent1">
              <a:alpha val="39999"/>
            </a:schemeClr>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9458" name="Freeform 2"/>
          <p:cNvSpPr>
            <a:spLocks/>
          </p:cNvSpPr>
          <p:nvPr/>
        </p:nvSpPr>
        <p:spPr bwMode="auto">
          <a:xfrm>
            <a:off x="484188" y="5938838"/>
            <a:ext cx="3690937" cy="933450"/>
          </a:xfrm>
          <a:custGeom>
            <a:avLst/>
            <a:gdLst/>
            <a:ahLst/>
            <a:cxnLst>
              <a:cxn ang="0">
                <a:pos x="0" y="0"/>
              </a:cxn>
              <a:cxn ang="0">
                <a:pos x="21600" y="21490"/>
              </a:cxn>
              <a:cxn ang="0">
                <a:pos x="17057" y="21600"/>
              </a:cxn>
              <a:cxn ang="0">
                <a:pos x="46" y="147"/>
              </a:cxn>
            </a:cxnLst>
            <a:rect l="0" t="0" r="r" b="b"/>
            <a:pathLst>
              <a:path w="21600" h="21600">
                <a:moveTo>
                  <a:pt x="0" y="0"/>
                </a:moveTo>
                <a:lnTo>
                  <a:pt x="21600" y="21490"/>
                </a:lnTo>
                <a:lnTo>
                  <a:pt x="17057" y="21600"/>
                </a:lnTo>
                <a:lnTo>
                  <a:pt x="46" y="147"/>
                </a:lnTo>
              </a:path>
            </a:pathLst>
          </a:custGeom>
          <a:solidFill>
            <a:srgbClr val="000000"/>
          </a:solidFill>
          <a:ln w="9525" cap="flat">
            <a:noFill/>
            <a:round/>
            <a:headEnd type="none" w="med" len="med"/>
            <a:tailEnd type="none" w="med" len="med"/>
          </a:ln>
        </p:spPr>
        <p:txBody>
          <a:bodyPr lIns="0" tIns="0" rIns="0" bIns="0">
            <a:prstTxWarp prst="textNoShape">
              <a:avLst/>
            </a:prstTxWarp>
          </a:bodyPr>
          <a:lstStyle/>
          <a:p>
            <a:endParaRPr lang="en-US"/>
          </a:p>
        </p:txBody>
      </p:sp>
      <p:sp>
        <p:nvSpPr>
          <p:cNvPr id="19459" name="AutoShape 3"/>
          <p:cNvSpPr>
            <a:spLocks/>
          </p:cNvSpPr>
          <p:nvPr/>
        </p:nvSpPr>
        <p:spPr bwMode="auto">
          <a:xfrm>
            <a:off x="-4763" y="5791200"/>
            <a:ext cx="3400426" cy="1079500"/>
          </a:xfrm>
          <a:prstGeom prst="rtTriangle">
            <a:avLst/>
          </a:prstGeom>
          <a:blipFill dpi="0" rotWithShape="0">
            <a:blip r:embed="rId3" cstate="print"/>
            <a:srcRect/>
            <a:stretch>
              <a:fillRect/>
            </a:stretch>
          </a:blipFill>
          <a:ln w="12700" cap="rnd">
            <a:noFill/>
            <a:round/>
            <a:headEnd type="none" w="med" len="med"/>
            <a:tailEnd type="none" w="med" len="med"/>
          </a:ln>
        </p:spPr>
        <p:txBody>
          <a:bodyPr lIns="0" tIns="0" rIns="0" bIns="0">
            <a:prstTxWarp prst="textNoShape">
              <a:avLst/>
            </a:prstTxWarp>
          </a:bodyPr>
          <a:lstStyle/>
          <a:p>
            <a:endParaRPr lang="en-US"/>
          </a:p>
        </p:txBody>
      </p:sp>
      <p:sp>
        <p:nvSpPr>
          <p:cNvPr id="19460" name="Line 4"/>
          <p:cNvSpPr>
            <a:spLocks noChangeShapeType="1"/>
          </p:cNvSpPr>
          <p:nvPr/>
        </p:nvSpPr>
        <p:spPr bwMode="auto">
          <a:xfrm>
            <a:off x="-7938" y="5786438"/>
            <a:ext cx="3403601" cy="1084262"/>
          </a:xfrm>
          <a:prstGeom prst="line">
            <a:avLst/>
          </a:prstGeom>
          <a:noFill/>
          <a:ln w="12065" cap="flat">
            <a:solidFill>
              <a:srgbClr val="4988B5"/>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9461" name="Rectangle 5"/>
          <p:cNvSpPr>
            <a:spLocks noGrp="1" noChangeArrowheads="1"/>
          </p:cNvSpPr>
          <p:nvPr>
            <p:ph type="body" idx="1"/>
          </p:nvPr>
        </p:nvSpPr>
        <p:spPr>
          <a:xfrm>
            <a:off x="457200" y="1481138"/>
            <a:ext cx="8229600" cy="2862262"/>
          </a:xfrm>
          <a:ln/>
        </p:spPr>
        <p:txBody>
          <a:bodyPr>
            <a:normAutofit/>
          </a:bodyPr>
          <a:lstStyle/>
          <a:p>
            <a:pPr algn="ctr">
              <a:buNone/>
            </a:pPr>
            <a:r>
              <a:rPr lang="en-US" sz="2800" b="1" dirty="0" smtClean="0"/>
              <a:t>Hydrothermal vent communities </a:t>
            </a:r>
            <a:endParaRPr lang="en-US" sz="2400" b="1" dirty="0" smtClean="0"/>
          </a:p>
          <a:p>
            <a:r>
              <a:rPr lang="en-US" sz="2400" dirty="0" smtClean="0"/>
              <a:t>Found where sea floor is spreading</a:t>
            </a:r>
          </a:p>
          <a:p>
            <a:endParaRPr lang="en-US" sz="2400" dirty="0" smtClean="0"/>
          </a:p>
          <a:p>
            <a:r>
              <a:rPr lang="en-US" sz="2400" dirty="0" smtClean="0"/>
              <a:t>Vents spew superheated, nutrient-rich water</a:t>
            </a:r>
          </a:p>
          <a:p>
            <a:endParaRPr lang="en-US" sz="2400" dirty="0" smtClean="0"/>
          </a:p>
          <a:p>
            <a:r>
              <a:rPr lang="en-US" sz="2400" dirty="0" smtClean="0"/>
              <a:t>Chemosynthetic bacteria primary producers</a:t>
            </a:r>
          </a:p>
          <a:p>
            <a:pPr>
              <a:spcBef>
                <a:spcPts val="1200"/>
              </a:spcBef>
            </a:pPr>
            <a:endParaRPr lang="en-US" sz="2800" dirty="0" smtClean="0">
              <a:solidFill>
                <a:srgbClr val="FFFF00"/>
              </a:solidFill>
              <a:effectLst>
                <a:outerShdw blurRad="38100" dist="38100" dir="2700000" algn="tl">
                  <a:srgbClr val="DDDDDD"/>
                </a:outerShdw>
              </a:effectLst>
            </a:endParaRPr>
          </a:p>
          <a:p>
            <a:endParaRPr lang="en-US" dirty="0"/>
          </a:p>
        </p:txBody>
      </p:sp>
      <p:sp>
        <p:nvSpPr>
          <p:cNvPr id="19462" name="Rectangle 6"/>
          <p:cNvSpPr>
            <a:spLocks noGrp="1" noChangeArrowheads="1"/>
          </p:cNvSpPr>
          <p:nvPr>
            <p:ph type="title"/>
          </p:nvPr>
        </p:nvSpPr>
        <p:spPr>
          <a:ln/>
        </p:spPr>
        <p:txBody>
          <a:bodyPr/>
          <a:lstStyle/>
          <a:p>
            <a:pPr algn="ctr"/>
            <a:r>
              <a:rPr lang="en-US" sz="4000" dirty="0" smtClean="0"/>
              <a:t>Deep Ocean</a:t>
            </a:r>
            <a:endParaRPr lang="en-US" dirty="0"/>
          </a:p>
        </p:txBody>
      </p:sp>
      <p:pic>
        <p:nvPicPr>
          <p:cNvPr id="8" name="Picture 7"/>
          <p:cNvPicPr>
            <a:picLocks noChangeAspect="1"/>
          </p:cNvPicPr>
          <p:nvPr/>
        </p:nvPicPr>
        <p:blipFill>
          <a:blip r:embed="rId4" cstate="print"/>
          <a:stretch>
            <a:fillRect/>
          </a:stretch>
        </p:blipFill>
        <p:spPr>
          <a:xfrm>
            <a:off x="3030528" y="4083837"/>
            <a:ext cx="3124200" cy="2557309"/>
          </a:xfrm>
          <a:prstGeom prst="rect">
            <a:avLst/>
          </a:prstGeom>
        </p:spPr>
      </p:pic>
    </p:spTree>
    <p:extLst>
      <p:ext uri="{BB962C8B-B14F-4D97-AF65-F5344CB8AC3E}">
        <p14:creationId xmlns:p14="http://schemas.microsoft.com/office/powerpoint/2010/main" val="18200705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Sea</a:t>
            </a:r>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33</a:t>
            </a:fld>
            <a:endParaRPr lang="en-US"/>
          </a:p>
        </p:txBody>
      </p:sp>
      <p:pic>
        <p:nvPicPr>
          <p:cNvPr id="7" name="The Deep Sea.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18746" y="1239164"/>
            <a:ext cx="8476331" cy="4767936"/>
          </a:xfrm>
        </p:spPr>
      </p:pic>
    </p:spTree>
    <p:extLst>
      <p:ext uri="{BB962C8B-B14F-4D97-AF65-F5344CB8AC3E}">
        <p14:creationId xmlns:p14="http://schemas.microsoft.com/office/powerpoint/2010/main" val="32470965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E09CD-0837-6549-BC0F-DAB74BFD4BF5}" type="slidenum">
              <a:rPr lang="en-US" smtClean="0"/>
              <a:pPr/>
              <a:t>34</a:t>
            </a:fld>
            <a:endParaRPr lang="en-US"/>
          </a:p>
        </p:txBody>
      </p:sp>
      <p:pic>
        <p:nvPicPr>
          <p:cNvPr id="5" name="Picture 4"/>
          <p:cNvPicPr>
            <a:picLocks noChangeAspect="1"/>
          </p:cNvPicPr>
          <p:nvPr/>
        </p:nvPicPr>
        <p:blipFill>
          <a:blip r:embed="rId2" cstate="print"/>
          <a:stretch>
            <a:fillRect/>
          </a:stretch>
        </p:blipFill>
        <p:spPr>
          <a:xfrm>
            <a:off x="5105400" y="990600"/>
            <a:ext cx="3810000" cy="5626100"/>
          </a:xfrm>
          <a:prstGeom prst="rect">
            <a:avLst/>
          </a:prstGeom>
        </p:spPr>
      </p:pic>
      <p:pic>
        <p:nvPicPr>
          <p:cNvPr id="8" name="Picture 7"/>
          <p:cNvPicPr>
            <a:picLocks noChangeAspect="1"/>
          </p:cNvPicPr>
          <p:nvPr/>
        </p:nvPicPr>
        <p:blipFill>
          <a:blip r:embed="rId3" cstate="print"/>
          <a:stretch>
            <a:fillRect/>
          </a:stretch>
        </p:blipFill>
        <p:spPr>
          <a:xfrm>
            <a:off x="609600" y="1371600"/>
            <a:ext cx="4197350" cy="2800763"/>
          </a:xfrm>
          <a:prstGeom prst="rect">
            <a:avLst/>
          </a:prstGeom>
        </p:spPr>
      </p:pic>
      <p:pic>
        <p:nvPicPr>
          <p:cNvPr id="9" name="Picture 8"/>
          <p:cNvPicPr>
            <a:picLocks noChangeAspect="1"/>
          </p:cNvPicPr>
          <p:nvPr/>
        </p:nvPicPr>
        <p:blipFill>
          <a:blip r:embed="rId4" cstate="print"/>
          <a:stretch>
            <a:fillRect/>
          </a:stretch>
        </p:blipFill>
        <p:spPr>
          <a:xfrm>
            <a:off x="609600" y="4051300"/>
            <a:ext cx="4134193" cy="2806700"/>
          </a:xfrm>
          <a:prstGeom prst="rect">
            <a:avLst/>
          </a:prstGeom>
        </p:spPr>
      </p:pic>
    </p:spTree>
    <p:extLst>
      <p:ext uri="{BB962C8B-B14F-4D97-AF65-F5344CB8AC3E}">
        <p14:creationId xmlns:p14="http://schemas.microsoft.com/office/powerpoint/2010/main" val="1512387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517988" cy="4525963"/>
          </a:xfrm>
        </p:spPr>
        <p:txBody>
          <a:bodyPr>
            <a:normAutofit fontScale="92500" lnSpcReduction="20000"/>
          </a:bodyPr>
          <a:lstStyle/>
          <a:p>
            <a:pPr algn="ctr">
              <a:buNone/>
            </a:pPr>
            <a:r>
              <a:rPr lang="en-US" dirty="0" err="1" smtClean="0"/>
              <a:t>Abiotic</a:t>
            </a:r>
            <a:r>
              <a:rPr lang="en-US" dirty="0" smtClean="0"/>
              <a:t> factors</a:t>
            </a:r>
          </a:p>
          <a:p>
            <a:r>
              <a:rPr lang="en-US" dirty="0" smtClean="0"/>
              <a:t>Climate</a:t>
            </a:r>
          </a:p>
          <a:p>
            <a:pPr lvl="1"/>
            <a:r>
              <a:rPr lang="en-US" dirty="0" smtClean="0"/>
              <a:t>Average yearly temperature and precipitation</a:t>
            </a:r>
          </a:p>
          <a:p>
            <a:endParaRPr lang="en-US" dirty="0" smtClean="0"/>
          </a:p>
          <a:p>
            <a:r>
              <a:rPr lang="en-US" dirty="0" smtClean="0"/>
              <a:t>Terrain</a:t>
            </a:r>
          </a:p>
          <a:p>
            <a:pPr lvl="2"/>
            <a:r>
              <a:rPr lang="en-US" sz="2000" dirty="0" smtClean="0"/>
              <a:t>describes the overall biome landscape</a:t>
            </a:r>
          </a:p>
          <a:p>
            <a:pPr lvl="3"/>
            <a:r>
              <a:rPr lang="en-US" sz="2000" dirty="0" smtClean="0"/>
              <a:t>Mountains, hills, rocky soil, flat land, occasional fires etc.</a:t>
            </a:r>
          </a:p>
          <a:p>
            <a:endParaRPr lang="en-US" sz="2800" dirty="0" smtClean="0"/>
          </a:p>
          <a:p>
            <a:r>
              <a:rPr lang="en-US" sz="2800" dirty="0" smtClean="0"/>
              <a:t>Latitude</a:t>
            </a:r>
          </a:p>
          <a:p>
            <a:pPr lvl="2"/>
            <a:r>
              <a:rPr lang="en-US" sz="2200" dirty="0" smtClean="0"/>
              <a:t>areas found at same latitudes on the earth tend to have the same climates, due to the amount of sunlight received.</a:t>
            </a:r>
          </a:p>
        </p:txBody>
      </p:sp>
      <p:sp>
        <p:nvSpPr>
          <p:cNvPr id="4" name="Title 2"/>
          <p:cNvSpPr txBox="1">
            <a:spLocks/>
          </p:cNvSpPr>
          <p:nvPr/>
        </p:nvSpPr>
        <p:spPr>
          <a:xfrm>
            <a:off x="457200" y="211674"/>
            <a:ext cx="8229600"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Classifying a Land Biome</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extLst>
      <p:ext uri="{BB962C8B-B14F-4D97-AF65-F5344CB8AC3E}">
        <p14:creationId xmlns:p14="http://schemas.microsoft.com/office/powerpoint/2010/main" val="1563134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77726"/>
            <a:ext cx="8229600" cy="4525963"/>
          </a:xfrm>
        </p:spPr>
        <p:txBody>
          <a:bodyPr/>
          <a:lstStyle/>
          <a:p>
            <a:pPr lvl="1"/>
            <a:r>
              <a:rPr lang="en-US" dirty="0" smtClean="0"/>
              <a:t>Earth has three main climate zones: </a:t>
            </a:r>
          </a:p>
          <a:p>
            <a:pPr lvl="2">
              <a:buFont typeface="Arial" pitchFamily="34" charset="0"/>
              <a:buChar char="•"/>
            </a:pPr>
            <a:r>
              <a:rPr lang="en-US" b="1" dirty="0" smtClean="0"/>
              <a:t>Polar – cold areas</a:t>
            </a:r>
            <a:endParaRPr lang="en-US" dirty="0" smtClean="0"/>
          </a:p>
          <a:p>
            <a:pPr lvl="2">
              <a:buFont typeface="Arial" pitchFamily="34" charset="0"/>
              <a:buChar char="•"/>
            </a:pPr>
            <a:r>
              <a:rPr lang="en-US" b="1" dirty="0" smtClean="0"/>
              <a:t>Temperate – </a:t>
            </a:r>
            <a:r>
              <a:rPr lang="en-US" dirty="0" smtClean="0"/>
              <a:t>ranges from hot to cold, depending on the season.</a:t>
            </a:r>
            <a:endParaRPr lang="en-US" b="1" dirty="0" smtClean="0"/>
          </a:p>
          <a:p>
            <a:pPr lvl="2">
              <a:buFont typeface="Arial" pitchFamily="34" charset="0"/>
              <a:buChar char="•"/>
            </a:pPr>
            <a:r>
              <a:rPr lang="en-US" b="1" dirty="0" smtClean="0"/>
              <a:t>Tropical – almost always warm</a:t>
            </a:r>
          </a:p>
          <a:p>
            <a:endParaRPr lang="en-US" dirty="0"/>
          </a:p>
        </p:txBody>
      </p:sp>
      <p:sp>
        <p:nvSpPr>
          <p:cNvPr id="2" name="Title 1"/>
          <p:cNvSpPr>
            <a:spLocks noGrp="1"/>
          </p:cNvSpPr>
          <p:nvPr>
            <p:ph type="title"/>
          </p:nvPr>
        </p:nvSpPr>
        <p:spPr>
          <a:xfrm>
            <a:off x="427220" y="0"/>
            <a:ext cx="8229600" cy="1143000"/>
          </a:xfrm>
        </p:spPr>
        <p:txBody>
          <a:bodyPr/>
          <a:lstStyle/>
          <a:p>
            <a:r>
              <a:rPr lang="en-US" dirty="0" smtClean="0"/>
              <a:t>Main Climate Zones</a:t>
            </a:r>
            <a:endParaRPr lang="en-US" dirty="0"/>
          </a:p>
        </p:txBody>
      </p:sp>
      <p:grpSp>
        <p:nvGrpSpPr>
          <p:cNvPr id="5" name="Group 4"/>
          <p:cNvGrpSpPr/>
          <p:nvPr/>
        </p:nvGrpSpPr>
        <p:grpSpPr>
          <a:xfrm>
            <a:off x="1363263" y="3052209"/>
            <a:ext cx="7250009" cy="3633684"/>
            <a:chOff x="212725" y="1833563"/>
            <a:chExt cx="8326438" cy="4003675"/>
          </a:xfrm>
        </p:grpSpPr>
        <p:pic>
          <p:nvPicPr>
            <p:cNvPr id="6" name="Picture 36" descr="sb4908a04"/>
            <p:cNvPicPr>
              <a:picLocks noChangeAspect="1" noChangeArrowheads="1"/>
            </p:cNvPicPr>
            <p:nvPr/>
          </p:nvPicPr>
          <p:blipFill>
            <a:blip r:embed="rId3" cstate="print"/>
            <a:srcRect/>
            <a:stretch>
              <a:fillRect/>
            </a:stretch>
          </p:blipFill>
          <p:spPr bwMode="auto">
            <a:xfrm>
              <a:off x="212725" y="1836738"/>
              <a:ext cx="8326438" cy="3983037"/>
            </a:xfrm>
            <a:prstGeom prst="rect">
              <a:avLst/>
            </a:prstGeom>
            <a:noFill/>
          </p:spPr>
        </p:pic>
        <p:sp>
          <p:nvSpPr>
            <p:cNvPr id="7" name="Text Box 13"/>
            <p:cNvSpPr txBox="1">
              <a:spLocks noChangeArrowheads="1"/>
            </p:cNvSpPr>
            <p:nvPr/>
          </p:nvSpPr>
          <p:spPr bwMode="auto">
            <a:xfrm>
              <a:off x="1331913" y="2025650"/>
              <a:ext cx="1098550" cy="366713"/>
            </a:xfrm>
            <a:prstGeom prst="rect">
              <a:avLst/>
            </a:prstGeom>
            <a:noFill/>
            <a:ln w="9525">
              <a:noFill/>
              <a:miter lim="800000"/>
              <a:headEnd/>
              <a:tailEnd/>
            </a:ln>
            <a:effectLst/>
          </p:spPr>
          <p:txBody>
            <a:bodyPr wrap="none">
              <a:spAutoFit/>
            </a:bodyPr>
            <a:lstStyle/>
            <a:p>
              <a:r>
                <a:rPr lang="en-US"/>
                <a:t>Sunlight</a:t>
              </a:r>
            </a:p>
          </p:txBody>
        </p:sp>
        <p:sp>
          <p:nvSpPr>
            <p:cNvPr id="8" name="Text Box 14"/>
            <p:cNvSpPr txBox="1">
              <a:spLocks noChangeArrowheads="1"/>
            </p:cNvSpPr>
            <p:nvPr/>
          </p:nvSpPr>
          <p:spPr bwMode="auto">
            <a:xfrm>
              <a:off x="244475" y="3598863"/>
              <a:ext cx="2355850" cy="366712"/>
            </a:xfrm>
            <a:prstGeom prst="rect">
              <a:avLst/>
            </a:prstGeom>
            <a:noFill/>
            <a:ln w="9525">
              <a:noFill/>
              <a:miter lim="800000"/>
              <a:headEnd/>
              <a:tailEnd/>
            </a:ln>
            <a:effectLst/>
          </p:spPr>
          <p:txBody>
            <a:bodyPr wrap="none">
              <a:spAutoFit/>
            </a:bodyPr>
            <a:lstStyle/>
            <a:p>
              <a:r>
                <a:rPr lang="en-US"/>
                <a:t>Most direct sunlight</a:t>
              </a:r>
            </a:p>
          </p:txBody>
        </p:sp>
        <p:sp>
          <p:nvSpPr>
            <p:cNvPr id="9" name="Text Box 15"/>
            <p:cNvSpPr txBox="1">
              <a:spLocks noChangeArrowheads="1"/>
            </p:cNvSpPr>
            <p:nvPr/>
          </p:nvSpPr>
          <p:spPr bwMode="auto">
            <a:xfrm>
              <a:off x="4486275" y="1833563"/>
              <a:ext cx="1914525" cy="366712"/>
            </a:xfrm>
            <a:prstGeom prst="rect">
              <a:avLst/>
            </a:prstGeom>
            <a:noFill/>
            <a:ln w="9525">
              <a:noFill/>
              <a:miter lim="800000"/>
              <a:headEnd/>
              <a:tailEnd/>
            </a:ln>
            <a:effectLst/>
          </p:spPr>
          <p:txBody>
            <a:bodyPr wrap="none">
              <a:spAutoFit/>
            </a:bodyPr>
            <a:lstStyle/>
            <a:p>
              <a:r>
                <a:rPr lang="en-US"/>
                <a:t>90°N North Pole</a:t>
              </a:r>
            </a:p>
          </p:txBody>
        </p:sp>
        <p:sp>
          <p:nvSpPr>
            <p:cNvPr id="10" name="Text Box 16"/>
            <p:cNvSpPr txBox="1">
              <a:spLocks noChangeArrowheads="1"/>
            </p:cNvSpPr>
            <p:nvPr/>
          </p:nvSpPr>
          <p:spPr bwMode="auto">
            <a:xfrm>
              <a:off x="7129463" y="4508500"/>
              <a:ext cx="1339850" cy="366713"/>
            </a:xfrm>
            <a:prstGeom prst="rect">
              <a:avLst/>
            </a:prstGeom>
            <a:noFill/>
            <a:ln w="9525">
              <a:noFill/>
              <a:miter lim="800000"/>
              <a:headEnd/>
              <a:tailEnd/>
            </a:ln>
            <a:effectLst/>
          </p:spPr>
          <p:txBody>
            <a:bodyPr wrap="none">
              <a:spAutoFit/>
            </a:bodyPr>
            <a:lstStyle/>
            <a:p>
              <a:r>
                <a:rPr lang="en-US"/>
                <a:t>Temperate</a:t>
              </a:r>
            </a:p>
          </p:txBody>
        </p:sp>
        <p:sp>
          <p:nvSpPr>
            <p:cNvPr id="11" name="Text Box 17"/>
            <p:cNvSpPr txBox="1">
              <a:spLocks noChangeArrowheads="1"/>
            </p:cNvSpPr>
            <p:nvPr/>
          </p:nvSpPr>
          <p:spPr bwMode="auto">
            <a:xfrm>
              <a:off x="7108825" y="3590925"/>
              <a:ext cx="1073150" cy="366713"/>
            </a:xfrm>
            <a:prstGeom prst="rect">
              <a:avLst/>
            </a:prstGeom>
            <a:noFill/>
            <a:ln w="9525">
              <a:noFill/>
              <a:miter lim="800000"/>
              <a:headEnd/>
              <a:tailEnd/>
            </a:ln>
            <a:effectLst/>
          </p:spPr>
          <p:txBody>
            <a:bodyPr wrap="none">
              <a:spAutoFit/>
            </a:bodyPr>
            <a:lstStyle/>
            <a:p>
              <a:r>
                <a:rPr lang="en-US"/>
                <a:t>Tropical</a:t>
              </a:r>
            </a:p>
          </p:txBody>
        </p:sp>
        <p:sp>
          <p:nvSpPr>
            <p:cNvPr id="12" name="Text Box 18"/>
            <p:cNvSpPr txBox="1">
              <a:spLocks noChangeArrowheads="1"/>
            </p:cNvSpPr>
            <p:nvPr/>
          </p:nvSpPr>
          <p:spPr bwMode="auto">
            <a:xfrm>
              <a:off x="7146925" y="2628900"/>
              <a:ext cx="1339850" cy="366713"/>
            </a:xfrm>
            <a:prstGeom prst="rect">
              <a:avLst/>
            </a:prstGeom>
            <a:noFill/>
            <a:ln w="9525">
              <a:noFill/>
              <a:miter lim="800000"/>
              <a:headEnd/>
              <a:tailEnd/>
            </a:ln>
            <a:effectLst/>
          </p:spPr>
          <p:txBody>
            <a:bodyPr wrap="none">
              <a:spAutoFit/>
            </a:bodyPr>
            <a:lstStyle/>
            <a:p>
              <a:r>
                <a:rPr lang="en-US"/>
                <a:t>Temperate</a:t>
              </a:r>
            </a:p>
          </p:txBody>
        </p:sp>
        <p:sp>
          <p:nvSpPr>
            <p:cNvPr id="13" name="Text Box 19"/>
            <p:cNvSpPr txBox="1">
              <a:spLocks noChangeArrowheads="1"/>
            </p:cNvSpPr>
            <p:nvPr/>
          </p:nvSpPr>
          <p:spPr bwMode="auto">
            <a:xfrm>
              <a:off x="7110413" y="1998663"/>
              <a:ext cx="755650" cy="366712"/>
            </a:xfrm>
            <a:prstGeom prst="rect">
              <a:avLst/>
            </a:prstGeom>
            <a:noFill/>
            <a:ln w="9525">
              <a:noFill/>
              <a:miter lim="800000"/>
              <a:headEnd/>
              <a:tailEnd/>
            </a:ln>
            <a:effectLst/>
          </p:spPr>
          <p:txBody>
            <a:bodyPr wrap="none">
              <a:spAutoFit/>
            </a:bodyPr>
            <a:lstStyle/>
            <a:p>
              <a:r>
                <a:rPr lang="en-US"/>
                <a:t>Polar</a:t>
              </a:r>
            </a:p>
          </p:txBody>
        </p:sp>
        <p:sp>
          <p:nvSpPr>
            <p:cNvPr id="14" name="Text Box 20"/>
            <p:cNvSpPr txBox="1">
              <a:spLocks noChangeArrowheads="1"/>
            </p:cNvSpPr>
            <p:nvPr/>
          </p:nvSpPr>
          <p:spPr bwMode="auto">
            <a:xfrm>
              <a:off x="3821113" y="2343150"/>
              <a:ext cx="1530350" cy="366713"/>
            </a:xfrm>
            <a:prstGeom prst="rect">
              <a:avLst/>
            </a:prstGeom>
            <a:noFill/>
            <a:ln w="9525">
              <a:noFill/>
              <a:miter lim="800000"/>
              <a:headEnd/>
              <a:tailEnd/>
            </a:ln>
            <a:effectLst/>
          </p:spPr>
          <p:txBody>
            <a:bodyPr wrap="none">
              <a:spAutoFit/>
            </a:bodyPr>
            <a:lstStyle/>
            <a:p>
              <a:r>
                <a:rPr lang="en-US">
                  <a:solidFill>
                    <a:schemeClr val="bg1"/>
                  </a:solidFill>
                </a:rPr>
                <a:t>Arctic Circle</a:t>
              </a:r>
            </a:p>
          </p:txBody>
        </p:sp>
        <p:sp>
          <p:nvSpPr>
            <p:cNvPr id="15" name="Text Box 21"/>
            <p:cNvSpPr txBox="1">
              <a:spLocks noChangeArrowheads="1"/>
            </p:cNvSpPr>
            <p:nvPr/>
          </p:nvSpPr>
          <p:spPr bwMode="auto">
            <a:xfrm>
              <a:off x="3740150" y="2873375"/>
              <a:ext cx="2000250" cy="366713"/>
            </a:xfrm>
            <a:prstGeom prst="rect">
              <a:avLst/>
            </a:prstGeom>
            <a:noFill/>
            <a:ln w="9525">
              <a:noFill/>
              <a:miter lim="800000"/>
              <a:headEnd/>
              <a:tailEnd/>
            </a:ln>
            <a:effectLst/>
          </p:spPr>
          <p:txBody>
            <a:bodyPr wrap="none">
              <a:spAutoFit/>
            </a:bodyPr>
            <a:lstStyle/>
            <a:p>
              <a:r>
                <a:rPr lang="en-US">
                  <a:solidFill>
                    <a:schemeClr val="bg1"/>
                  </a:solidFill>
                </a:rPr>
                <a:t>Tropic of Cancer</a:t>
              </a:r>
            </a:p>
          </p:txBody>
        </p:sp>
        <p:sp>
          <p:nvSpPr>
            <p:cNvPr id="16" name="Text Box 22"/>
            <p:cNvSpPr txBox="1">
              <a:spLocks noChangeArrowheads="1"/>
            </p:cNvSpPr>
            <p:nvPr/>
          </p:nvSpPr>
          <p:spPr bwMode="auto">
            <a:xfrm>
              <a:off x="4814888" y="3397250"/>
              <a:ext cx="1047750" cy="366713"/>
            </a:xfrm>
            <a:prstGeom prst="rect">
              <a:avLst/>
            </a:prstGeom>
            <a:noFill/>
            <a:ln w="9525">
              <a:noFill/>
              <a:miter lim="800000"/>
              <a:headEnd/>
              <a:tailEnd/>
            </a:ln>
            <a:effectLst/>
          </p:spPr>
          <p:txBody>
            <a:bodyPr wrap="none">
              <a:spAutoFit/>
            </a:bodyPr>
            <a:lstStyle/>
            <a:p>
              <a:r>
                <a:rPr lang="en-US">
                  <a:solidFill>
                    <a:schemeClr val="bg1"/>
                  </a:solidFill>
                </a:rPr>
                <a:t>Equator</a:t>
              </a:r>
            </a:p>
          </p:txBody>
        </p:sp>
        <p:sp>
          <p:nvSpPr>
            <p:cNvPr id="17" name="Text Box 23"/>
            <p:cNvSpPr txBox="1">
              <a:spLocks noChangeArrowheads="1"/>
            </p:cNvSpPr>
            <p:nvPr/>
          </p:nvSpPr>
          <p:spPr bwMode="auto">
            <a:xfrm>
              <a:off x="3581400" y="3930650"/>
              <a:ext cx="2305050" cy="366713"/>
            </a:xfrm>
            <a:prstGeom prst="rect">
              <a:avLst/>
            </a:prstGeom>
            <a:noFill/>
            <a:ln w="9525">
              <a:noFill/>
              <a:miter lim="800000"/>
              <a:headEnd/>
              <a:tailEnd/>
            </a:ln>
            <a:effectLst/>
          </p:spPr>
          <p:txBody>
            <a:bodyPr wrap="none">
              <a:spAutoFit/>
            </a:bodyPr>
            <a:lstStyle/>
            <a:p>
              <a:r>
                <a:rPr lang="en-US">
                  <a:solidFill>
                    <a:schemeClr val="bg1"/>
                  </a:solidFill>
                </a:rPr>
                <a:t>Tropic of Capricorn</a:t>
              </a:r>
            </a:p>
          </p:txBody>
        </p:sp>
        <p:sp>
          <p:nvSpPr>
            <p:cNvPr id="18" name="Text Box 24"/>
            <p:cNvSpPr txBox="1">
              <a:spLocks noChangeArrowheads="1"/>
            </p:cNvSpPr>
            <p:nvPr/>
          </p:nvSpPr>
          <p:spPr bwMode="auto">
            <a:xfrm>
              <a:off x="3449638" y="4802188"/>
              <a:ext cx="1873250" cy="366712"/>
            </a:xfrm>
            <a:prstGeom prst="rect">
              <a:avLst/>
            </a:prstGeom>
            <a:noFill/>
            <a:ln w="9525">
              <a:noFill/>
              <a:miter lim="800000"/>
              <a:headEnd/>
              <a:tailEnd/>
            </a:ln>
            <a:effectLst/>
          </p:spPr>
          <p:txBody>
            <a:bodyPr wrap="none">
              <a:spAutoFit/>
            </a:bodyPr>
            <a:lstStyle/>
            <a:p>
              <a:r>
                <a:rPr lang="en-US">
                  <a:solidFill>
                    <a:schemeClr val="bg1"/>
                  </a:solidFill>
                </a:rPr>
                <a:t>Antarctic Circle</a:t>
              </a:r>
            </a:p>
          </p:txBody>
        </p:sp>
        <p:sp>
          <p:nvSpPr>
            <p:cNvPr id="19" name="Text Box 25"/>
            <p:cNvSpPr txBox="1">
              <a:spLocks noChangeArrowheads="1"/>
            </p:cNvSpPr>
            <p:nvPr/>
          </p:nvSpPr>
          <p:spPr bwMode="auto">
            <a:xfrm>
              <a:off x="4178300" y="5470525"/>
              <a:ext cx="1939925" cy="366713"/>
            </a:xfrm>
            <a:prstGeom prst="rect">
              <a:avLst/>
            </a:prstGeom>
            <a:noFill/>
            <a:ln w="9525">
              <a:noFill/>
              <a:miter lim="800000"/>
              <a:headEnd/>
              <a:tailEnd/>
            </a:ln>
            <a:effectLst/>
          </p:spPr>
          <p:txBody>
            <a:bodyPr wrap="none">
              <a:spAutoFit/>
            </a:bodyPr>
            <a:lstStyle/>
            <a:p>
              <a:r>
                <a:rPr lang="en-US"/>
                <a:t>90°S South Pole</a:t>
              </a:r>
            </a:p>
          </p:txBody>
        </p:sp>
        <p:sp>
          <p:nvSpPr>
            <p:cNvPr id="20" name="Text Box 26"/>
            <p:cNvSpPr txBox="1">
              <a:spLocks noChangeArrowheads="1"/>
            </p:cNvSpPr>
            <p:nvPr/>
          </p:nvSpPr>
          <p:spPr bwMode="auto">
            <a:xfrm>
              <a:off x="5307013" y="5046663"/>
              <a:ext cx="873125" cy="366712"/>
            </a:xfrm>
            <a:prstGeom prst="rect">
              <a:avLst/>
            </a:prstGeom>
            <a:noFill/>
            <a:ln w="9525">
              <a:noFill/>
              <a:miter lim="800000"/>
              <a:headEnd/>
              <a:tailEnd/>
            </a:ln>
            <a:effectLst/>
          </p:spPr>
          <p:txBody>
            <a:bodyPr wrap="none">
              <a:spAutoFit/>
            </a:bodyPr>
            <a:lstStyle/>
            <a:p>
              <a:r>
                <a:rPr lang="en-US"/>
                <a:t>66.5°S</a:t>
              </a:r>
            </a:p>
          </p:txBody>
        </p:sp>
        <p:sp>
          <p:nvSpPr>
            <p:cNvPr id="21" name="Text Box 27"/>
            <p:cNvSpPr txBox="1">
              <a:spLocks noChangeArrowheads="1"/>
            </p:cNvSpPr>
            <p:nvPr/>
          </p:nvSpPr>
          <p:spPr bwMode="auto">
            <a:xfrm>
              <a:off x="5856288" y="4135438"/>
              <a:ext cx="873125" cy="366712"/>
            </a:xfrm>
            <a:prstGeom prst="rect">
              <a:avLst/>
            </a:prstGeom>
            <a:noFill/>
            <a:ln w="9525">
              <a:noFill/>
              <a:miter lim="800000"/>
              <a:headEnd/>
              <a:tailEnd/>
            </a:ln>
            <a:effectLst/>
          </p:spPr>
          <p:txBody>
            <a:bodyPr wrap="none">
              <a:spAutoFit/>
            </a:bodyPr>
            <a:lstStyle/>
            <a:p>
              <a:r>
                <a:rPr lang="en-US"/>
                <a:t>23.5°S</a:t>
              </a:r>
            </a:p>
          </p:txBody>
        </p:sp>
        <p:sp>
          <p:nvSpPr>
            <p:cNvPr id="22" name="Text Box 28"/>
            <p:cNvSpPr txBox="1">
              <a:spLocks noChangeArrowheads="1"/>
            </p:cNvSpPr>
            <p:nvPr/>
          </p:nvSpPr>
          <p:spPr bwMode="auto">
            <a:xfrm>
              <a:off x="5840413" y="3055938"/>
              <a:ext cx="885825" cy="366712"/>
            </a:xfrm>
            <a:prstGeom prst="rect">
              <a:avLst/>
            </a:prstGeom>
            <a:noFill/>
            <a:ln w="9525">
              <a:noFill/>
              <a:miter lim="800000"/>
              <a:headEnd/>
              <a:tailEnd/>
            </a:ln>
            <a:effectLst/>
          </p:spPr>
          <p:txBody>
            <a:bodyPr wrap="none">
              <a:spAutoFit/>
            </a:bodyPr>
            <a:lstStyle/>
            <a:p>
              <a:r>
                <a:rPr lang="en-US"/>
                <a:t>23.5°N</a:t>
              </a:r>
            </a:p>
          </p:txBody>
        </p:sp>
        <p:sp>
          <p:nvSpPr>
            <p:cNvPr id="23" name="Text Box 29"/>
            <p:cNvSpPr txBox="1">
              <a:spLocks noChangeArrowheads="1"/>
            </p:cNvSpPr>
            <p:nvPr/>
          </p:nvSpPr>
          <p:spPr bwMode="auto">
            <a:xfrm>
              <a:off x="5283200" y="2219325"/>
              <a:ext cx="885825" cy="366713"/>
            </a:xfrm>
            <a:prstGeom prst="rect">
              <a:avLst/>
            </a:prstGeom>
            <a:noFill/>
            <a:ln w="9525">
              <a:noFill/>
              <a:miter lim="800000"/>
              <a:headEnd/>
              <a:tailEnd/>
            </a:ln>
            <a:effectLst/>
          </p:spPr>
          <p:txBody>
            <a:bodyPr wrap="none">
              <a:spAutoFit/>
            </a:bodyPr>
            <a:lstStyle/>
            <a:p>
              <a:r>
                <a:rPr lang="en-US"/>
                <a:t>66.5°N</a:t>
              </a:r>
            </a:p>
          </p:txBody>
        </p:sp>
        <p:sp>
          <p:nvSpPr>
            <p:cNvPr id="24" name="Text Box 30"/>
            <p:cNvSpPr txBox="1">
              <a:spLocks noChangeArrowheads="1"/>
            </p:cNvSpPr>
            <p:nvPr/>
          </p:nvSpPr>
          <p:spPr bwMode="auto">
            <a:xfrm>
              <a:off x="7118350" y="5218113"/>
              <a:ext cx="755650" cy="366712"/>
            </a:xfrm>
            <a:prstGeom prst="rect">
              <a:avLst/>
            </a:prstGeom>
            <a:noFill/>
            <a:ln w="9525">
              <a:noFill/>
              <a:miter lim="800000"/>
              <a:headEnd/>
              <a:tailEnd/>
            </a:ln>
            <a:effectLst/>
          </p:spPr>
          <p:txBody>
            <a:bodyPr wrap="none">
              <a:spAutoFit/>
            </a:bodyPr>
            <a:lstStyle/>
            <a:p>
              <a:r>
                <a:rPr lang="en-US"/>
                <a:t>Polar</a:t>
              </a:r>
            </a:p>
          </p:txBody>
        </p:sp>
        <p:sp>
          <p:nvSpPr>
            <p:cNvPr id="25" name="Text Box 31"/>
            <p:cNvSpPr txBox="1">
              <a:spLocks noChangeArrowheads="1"/>
            </p:cNvSpPr>
            <p:nvPr/>
          </p:nvSpPr>
          <p:spPr bwMode="auto">
            <a:xfrm>
              <a:off x="1325563" y="2786063"/>
              <a:ext cx="1098550" cy="366712"/>
            </a:xfrm>
            <a:prstGeom prst="rect">
              <a:avLst/>
            </a:prstGeom>
            <a:noFill/>
            <a:ln w="9525">
              <a:noFill/>
              <a:miter lim="800000"/>
              <a:headEnd/>
              <a:tailEnd/>
            </a:ln>
            <a:effectLst/>
          </p:spPr>
          <p:txBody>
            <a:bodyPr wrap="none">
              <a:spAutoFit/>
            </a:bodyPr>
            <a:lstStyle/>
            <a:p>
              <a:r>
                <a:rPr lang="en-US"/>
                <a:t>Sunlight</a:t>
              </a:r>
            </a:p>
          </p:txBody>
        </p:sp>
        <p:sp>
          <p:nvSpPr>
            <p:cNvPr id="26" name="Text Box 32"/>
            <p:cNvSpPr txBox="1">
              <a:spLocks noChangeArrowheads="1"/>
            </p:cNvSpPr>
            <p:nvPr/>
          </p:nvSpPr>
          <p:spPr bwMode="auto">
            <a:xfrm>
              <a:off x="1279525" y="5189538"/>
              <a:ext cx="1098550" cy="366712"/>
            </a:xfrm>
            <a:prstGeom prst="rect">
              <a:avLst/>
            </a:prstGeom>
            <a:noFill/>
            <a:ln w="9525">
              <a:noFill/>
              <a:miter lim="800000"/>
              <a:headEnd/>
              <a:tailEnd/>
            </a:ln>
            <a:effectLst/>
          </p:spPr>
          <p:txBody>
            <a:bodyPr wrap="none">
              <a:spAutoFit/>
            </a:bodyPr>
            <a:lstStyle/>
            <a:p>
              <a:r>
                <a:rPr lang="en-US"/>
                <a:t>Sunlight</a:t>
              </a:r>
            </a:p>
          </p:txBody>
        </p:sp>
        <p:sp>
          <p:nvSpPr>
            <p:cNvPr id="27" name="Text Box 33"/>
            <p:cNvSpPr txBox="1">
              <a:spLocks noChangeArrowheads="1"/>
            </p:cNvSpPr>
            <p:nvPr/>
          </p:nvSpPr>
          <p:spPr bwMode="auto">
            <a:xfrm>
              <a:off x="1277938" y="4508500"/>
              <a:ext cx="1098550" cy="366713"/>
            </a:xfrm>
            <a:prstGeom prst="rect">
              <a:avLst/>
            </a:prstGeom>
            <a:noFill/>
            <a:ln w="9525">
              <a:noFill/>
              <a:miter lim="800000"/>
              <a:headEnd/>
              <a:tailEnd/>
            </a:ln>
            <a:effectLst/>
          </p:spPr>
          <p:txBody>
            <a:bodyPr wrap="none">
              <a:spAutoFit/>
            </a:bodyPr>
            <a:lstStyle/>
            <a:p>
              <a:r>
                <a:rPr lang="en-US"/>
                <a:t>Sunlight</a:t>
              </a:r>
            </a:p>
          </p:txBody>
        </p:sp>
        <p:sp>
          <p:nvSpPr>
            <p:cNvPr id="28" name="Text Box 34"/>
            <p:cNvSpPr txBox="1">
              <a:spLocks noChangeArrowheads="1"/>
            </p:cNvSpPr>
            <p:nvPr/>
          </p:nvSpPr>
          <p:spPr bwMode="auto">
            <a:xfrm>
              <a:off x="5905500" y="3608388"/>
              <a:ext cx="403225" cy="366712"/>
            </a:xfrm>
            <a:prstGeom prst="rect">
              <a:avLst/>
            </a:prstGeom>
            <a:noFill/>
            <a:ln w="9525">
              <a:noFill/>
              <a:miter lim="800000"/>
              <a:headEnd/>
              <a:tailEnd/>
            </a:ln>
            <a:effectLst/>
          </p:spPr>
          <p:txBody>
            <a:bodyPr wrap="none">
              <a:spAutoFit/>
            </a:bodyPr>
            <a:lstStyle/>
            <a:p>
              <a:r>
                <a:rPr lang="en-US"/>
                <a:t>0°</a:t>
              </a:r>
            </a:p>
          </p:txBody>
        </p:sp>
      </p:grpSp>
    </p:spTree>
    <p:extLst>
      <p:ext uri="{BB962C8B-B14F-4D97-AF65-F5344CB8AC3E}">
        <p14:creationId xmlns:p14="http://schemas.microsoft.com/office/powerpoint/2010/main" val="41769344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orld Biomes_ An Introduction to Climat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48922" y="1481138"/>
            <a:ext cx="8046155" cy="4525962"/>
          </a:xfrm>
        </p:spPr>
      </p:pic>
      <p:sp>
        <p:nvSpPr>
          <p:cNvPr id="4" name="Title 3"/>
          <p:cNvSpPr>
            <a:spLocks noGrp="1"/>
          </p:cNvSpPr>
          <p:nvPr>
            <p:ph type="title"/>
          </p:nvPr>
        </p:nvSpPr>
        <p:spPr/>
        <p:txBody>
          <a:bodyPr/>
          <a:lstStyle/>
          <a:p>
            <a:r>
              <a:rPr lang="en-US" dirty="0" smtClean="0"/>
              <a:t>Climate</a:t>
            </a:r>
            <a:endParaRPr lang="en-US" dirty="0"/>
          </a:p>
        </p:txBody>
      </p:sp>
    </p:spTree>
    <p:extLst>
      <p:ext uri="{BB962C8B-B14F-4D97-AF65-F5344CB8AC3E}">
        <p14:creationId xmlns:p14="http://schemas.microsoft.com/office/powerpoint/2010/main" val="38004227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8792" y="1146227"/>
            <a:ext cx="8005308" cy="4241482"/>
          </a:xfrm>
        </p:spPr>
        <p:txBody>
          <a:bodyPr>
            <a:normAutofit fontScale="92500" lnSpcReduction="10000"/>
          </a:bodyPr>
          <a:lstStyle/>
          <a:p>
            <a:pPr algn="ctr">
              <a:buNone/>
            </a:pPr>
            <a:r>
              <a:rPr lang="en-US" dirty="0" smtClean="0"/>
              <a:t>Tropical Biomes</a:t>
            </a:r>
          </a:p>
          <a:p>
            <a:pPr algn="ctr">
              <a:buNone/>
            </a:pPr>
            <a:endParaRPr lang="en-US" dirty="0" smtClean="0"/>
          </a:p>
          <a:p>
            <a:r>
              <a:rPr lang="en-US" dirty="0" smtClean="0"/>
              <a:t>Are located close to the earths equator</a:t>
            </a:r>
          </a:p>
          <a:p>
            <a:r>
              <a:rPr lang="en-US" dirty="0" smtClean="0"/>
              <a:t>generally have a very warm climate</a:t>
            </a:r>
          </a:p>
          <a:p>
            <a:endParaRPr lang="en-US" dirty="0" smtClean="0"/>
          </a:p>
          <a:p>
            <a:pPr>
              <a:buNone/>
            </a:pPr>
            <a:r>
              <a:rPr lang="en-US" dirty="0" smtClean="0"/>
              <a:t>Three types</a:t>
            </a:r>
          </a:p>
          <a:p>
            <a:r>
              <a:rPr lang="en-US" sz="2400" dirty="0" smtClean="0"/>
              <a:t>Tropical rain forest</a:t>
            </a:r>
          </a:p>
          <a:p>
            <a:r>
              <a:rPr lang="en-US" sz="2400" dirty="0" smtClean="0"/>
              <a:t>Tropical dry forest/</a:t>
            </a:r>
            <a:r>
              <a:rPr lang="en-US" sz="2400" dirty="0" smtClean="0">
                <a:ea typeface="ＭＳ Ｐゴシック" pitchFamily="-107" charset="-128"/>
                <a:cs typeface="ＭＳ Ｐゴシック" pitchFamily="-107" charset="-128"/>
              </a:rPr>
              <a:t>deciduous forest</a:t>
            </a:r>
            <a:endParaRPr lang="en-US" sz="2400" dirty="0" smtClean="0"/>
          </a:p>
          <a:p>
            <a:r>
              <a:rPr lang="en-US" sz="2400" dirty="0" smtClean="0"/>
              <a:t>Tropical savanna</a:t>
            </a:r>
          </a:p>
          <a:p>
            <a:endParaRPr lang="en-US" dirty="0"/>
          </a:p>
        </p:txBody>
      </p:sp>
      <p:sp>
        <p:nvSpPr>
          <p:cNvPr id="3" name="Title 2"/>
          <p:cNvSpPr>
            <a:spLocks noGrp="1"/>
          </p:cNvSpPr>
          <p:nvPr>
            <p:ph type="title"/>
          </p:nvPr>
        </p:nvSpPr>
        <p:spPr/>
        <p:txBody>
          <a:bodyPr/>
          <a:lstStyle/>
          <a:p>
            <a:pPr algn="ctr"/>
            <a:r>
              <a:rPr lang="en-US" dirty="0" smtClean="0"/>
              <a:t>The Major Land Biomes</a:t>
            </a:r>
            <a:endParaRPr lang="en-US" dirty="0"/>
          </a:p>
        </p:txBody>
      </p:sp>
    </p:spTree>
    <p:extLst>
      <p:ext uri="{BB962C8B-B14F-4D97-AF65-F5344CB8AC3E}">
        <p14:creationId xmlns:p14="http://schemas.microsoft.com/office/powerpoint/2010/main" val="847892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ainforests Biome.m4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01358" y="1285633"/>
            <a:ext cx="8393719" cy="4721467"/>
          </a:xfrm>
        </p:spPr>
      </p:pic>
      <p:sp>
        <p:nvSpPr>
          <p:cNvPr id="5" name="Title 2"/>
          <p:cNvSpPr>
            <a:spLocks noGrp="1"/>
          </p:cNvSpPr>
          <p:nvPr>
            <p:ph type="title"/>
          </p:nvPr>
        </p:nvSpPr>
        <p:spPr>
          <a:xfrm>
            <a:off x="457200" y="274638"/>
            <a:ext cx="8229600" cy="1143000"/>
          </a:xfrm>
        </p:spPr>
        <p:txBody>
          <a:bodyPr>
            <a:normAutofit fontScale="90000"/>
          </a:bodyPr>
          <a:lstStyle/>
          <a:p>
            <a:pPr marL="0" indent="0" algn="ctr">
              <a:lnSpc>
                <a:spcPct val="80000"/>
              </a:lnSpc>
              <a:spcBef>
                <a:spcPct val="25000"/>
              </a:spcBef>
              <a:defRPr/>
            </a:pPr>
            <a:r>
              <a:rPr lang="en-US" sz="4400" dirty="0" smtClean="0"/>
              <a:t>Tropical rain forest</a:t>
            </a:r>
            <a:br>
              <a:rPr lang="en-US" sz="4400" dirty="0" smtClean="0"/>
            </a:br>
            <a:endParaRPr lang="en-US" dirty="0"/>
          </a:p>
        </p:txBody>
      </p:sp>
    </p:spTree>
    <p:extLst>
      <p:ext uri="{BB962C8B-B14F-4D97-AF65-F5344CB8AC3E}">
        <p14:creationId xmlns:p14="http://schemas.microsoft.com/office/powerpoint/2010/main" val="15932760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Located out side of the tropic regions</a:t>
            </a:r>
          </a:p>
          <a:p>
            <a:r>
              <a:rPr lang="en-US" dirty="0" smtClean="0"/>
              <a:t>Not as consistently hot as tropical Biomes</a:t>
            </a:r>
          </a:p>
          <a:p>
            <a:pPr lvl="1">
              <a:buNone/>
            </a:pPr>
            <a:endParaRPr lang="en-US" dirty="0" smtClean="0"/>
          </a:p>
          <a:p>
            <a:r>
              <a:rPr lang="en-US" dirty="0" smtClean="0"/>
              <a:t>Seasons are defined</a:t>
            </a:r>
          </a:p>
          <a:p>
            <a:pPr lvl="1"/>
            <a:r>
              <a:rPr lang="en-US" dirty="0" smtClean="0"/>
              <a:t>warm to hot summers</a:t>
            </a:r>
          </a:p>
          <a:p>
            <a:pPr lvl="1"/>
            <a:r>
              <a:rPr lang="en-US" dirty="0" smtClean="0"/>
              <a:t>cool to cold winters</a:t>
            </a:r>
          </a:p>
          <a:p>
            <a:endParaRPr lang="en-US" dirty="0" smtClean="0"/>
          </a:p>
          <a:p>
            <a:endParaRPr lang="en-US" dirty="0"/>
          </a:p>
        </p:txBody>
      </p:sp>
      <p:sp>
        <p:nvSpPr>
          <p:cNvPr id="3" name="Title 2"/>
          <p:cNvSpPr>
            <a:spLocks noGrp="1"/>
          </p:cNvSpPr>
          <p:nvPr>
            <p:ph type="title"/>
          </p:nvPr>
        </p:nvSpPr>
        <p:spPr/>
        <p:txBody>
          <a:bodyPr/>
          <a:lstStyle/>
          <a:p>
            <a:pPr algn="ctr"/>
            <a:r>
              <a:rPr lang="en-US" dirty="0" smtClean="0"/>
              <a:t>Temperate Biomes</a:t>
            </a:r>
            <a:endParaRPr lang="en-US" dirty="0"/>
          </a:p>
        </p:txBody>
      </p:sp>
      <p:pic>
        <p:nvPicPr>
          <p:cNvPr id="4" name="Picture 3"/>
          <p:cNvPicPr>
            <a:picLocks noChangeAspect="1"/>
          </p:cNvPicPr>
          <p:nvPr/>
        </p:nvPicPr>
        <p:blipFill>
          <a:blip r:embed="rId3" cstate="print"/>
          <a:stretch>
            <a:fillRect/>
          </a:stretch>
        </p:blipFill>
        <p:spPr>
          <a:xfrm>
            <a:off x="5232400" y="4098841"/>
            <a:ext cx="3454400" cy="2349500"/>
          </a:xfrm>
          <a:prstGeom prst="rect">
            <a:avLst/>
          </a:prstGeom>
        </p:spPr>
      </p:pic>
    </p:spTree>
    <p:extLst>
      <p:ext uri="{BB962C8B-B14F-4D97-AF65-F5344CB8AC3E}">
        <p14:creationId xmlns:p14="http://schemas.microsoft.com/office/powerpoint/2010/main" val="3089789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TotalTime>
  <Words>1431</Words>
  <Application>Microsoft Macintosh PowerPoint</Application>
  <PresentationFormat>On-screen Show (4:3)</PresentationFormat>
  <Paragraphs>344</Paragraphs>
  <Slides>34</Slides>
  <Notes>14</Notes>
  <HiddenSlides>0</HiddenSlides>
  <MMClips>10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4-3 Biomes</vt:lpstr>
      <vt:lpstr>Land Biomes</vt:lpstr>
      <vt:lpstr>Population Range</vt:lpstr>
      <vt:lpstr>PowerPoint Presentation</vt:lpstr>
      <vt:lpstr>Main Climate Zones</vt:lpstr>
      <vt:lpstr>Climate</vt:lpstr>
      <vt:lpstr>The Major Land Biomes</vt:lpstr>
      <vt:lpstr>Tropical rain forest </vt:lpstr>
      <vt:lpstr>Temperate Biomes</vt:lpstr>
      <vt:lpstr>Temperate Grasslands</vt:lpstr>
      <vt:lpstr>Northern Biomes</vt:lpstr>
      <vt:lpstr>Deserts</vt:lpstr>
      <vt:lpstr>Mountain Ranges</vt:lpstr>
      <vt:lpstr>Mountain Ranges Effects of Elevation</vt:lpstr>
      <vt:lpstr>Polar Ice Caps</vt:lpstr>
      <vt:lpstr>4-4 Aquatic Ecosystems</vt:lpstr>
      <vt:lpstr>Aquatic Ecosystems </vt:lpstr>
      <vt:lpstr>Freshwater Ecosystems</vt:lpstr>
      <vt:lpstr>Lakes &amp; Ponds (click video to begin)</vt:lpstr>
      <vt:lpstr>Streams &amp; Rivers</vt:lpstr>
      <vt:lpstr>Wetands Video</vt:lpstr>
      <vt:lpstr>Estuaries</vt:lpstr>
      <vt:lpstr>Estuaries Video</vt:lpstr>
      <vt:lpstr>PowerPoint Presentation</vt:lpstr>
      <vt:lpstr>Marine Ecosystems (Oceans)</vt:lpstr>
      <vt:lpstr>PowerPoint Presentation</vt:lpstr>
      <vt:lpstr>Intertidal Zone</vt:lpstr>
      <vt:lpstr>Coastal Ocean</vt:lpstr>
      <vt:lpstr>Coastal Ocean</vt:lpstr>
      <vt:lpstr>Coral Reefs</vt:lpstr>
      <vt:lpstr>PowerPoint Presentation</vt:lpstr>
      <vt:lpstr>Deep Ocean</vt:lpstr>
      <vt:lpstr>Deep Sea</vt:lpstr>
      <vt:lpstr>The End</vt:lpstr>
    </vt:vector>
  </TitlesOfParts>
  <Company>Plano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 Biomes</dc:title>
  <dc:creator>Plano High School</dc:creator>
  <cp:lastModifiedBy>Plano High School</cp:lastModifiedBy>
  <cp:revision>4</cp:revision>
  <dcterms:created xsi:type="dcterms:W3CDTF">2014-03-30T13:46:24Z</dcterms:created>
  <dcterms:modified xsi:type="dcterms:W3CDTF">2015-01-12T20:05:38Z</dcterms:modified>
</cp:coreProperties>
</file>