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7" r:id="rId1"/>
  </p:sldMasterIdLst>
  <p:sldIdLst>
    <p:sldId id="256" r:id="rId2"/>
    <p:sldId id="257" r:id="rId3"/>
    <p:sldId id="258" r:id="rId4"/>
    <p:sldId id="259" r:id="rId5"/>
    <p:sldId id="265" r:id="rId6"/>
    <p:sldId id="266" r:id="rId7"/>
    <p:sldId id="268" r:id="rId8"/>
    <p:sldId id="267" r:id="rId9"/>
    <p:sldId id="269" r:id="rId10"/>
    <p:sldId id="270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60" r:id="rId19"/>
    <p:sldId id="261" r:id="rId20"/>
    <p:sldId id="262" r:id="rId21"/>
    <p:sldId id="263" r:id="rId22"/>
    <p:sldId id="264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-6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04568-3540-494A-AB89-EA84A3B2265F}" type="datetimeFigureOut">
              <a:rPr lang="en-US" smtClean="0"/>
              <a:t>2/18/15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4E26-BD85-D94A-B2CB-35727EF1927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04568-3540-494A-AB89-EA84A3B2265F}" type="datetimeFigureOut">
              <a:rPr lang="en-US" smtClean="0"/>
              <a:t>2/18/15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4E26-BD85-D94A-B2CB-35727EF1927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504568-3540-494A-AB89-EA84A3B2265F}" type="datetimeFigureOut">
              <a:rPr lang="en-US" smtClean="0"/>
              <a:t>2/18/15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4E26-BD85-D94A-B2CB-35727EF192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504568-3540-494A-AB89-EA84A3B2265F}" type="datetimeFigureOut">
              <a:rPr lang="en-US" smtClean="0"/>
              <a:t>2/18/15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4E26-BD85-D94A-B2CB-35727EF1927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504568-3540-494A-AB89-EA84A3B2265F}" type="datetimeFigureOut">
              <a:rPr lang="en-US" smtClean="0"/>
              <a:t>2/18/15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4E26-BD85-D94A-B2CB-35727EF1927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04568-3540-494A-AB89-EA84A3B2265F}" type="datetimeFigureOut">
              <a:rPr lang="en-US" smtClean="0"/>
              <a:t>2/18/15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4E26-BD85-D94A-B2CB-35727EF192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04568-3540-494A-AB89-EA84A3B2265F}" type="datetimeFigureOut">
              <a:rPr lang="en-US" smtClean="0"/>
              <a:t>2/18/15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4E26-BD85-D94A-B2CB-35727EF192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04568-3540-494A-AB89-EA84A3B2265F}" type="datetimeFigureOut">
              <a:rPr lang="en-US" smtClean="0"/>
              <a:t>2/18/15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4E26-BD85-D94A-B2CB-35727EF1927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04568-3540-494A-AB89-EA84A3B2265F}" type="datetimeFigureOut">
              <a:rPr lang="en-US" smtClean="0"/>
              <a:t>2/18/15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4E26-BD85-D94A-B2CB-35727EF192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504568-3540-494A-AB89-EA84A3B2265F}" type="datetimeFigureOut">
              <a:rPr lang="en-US" smtClean="0"/>
              <a:t>2/18/15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8999" y="6356350"/>
            <a:ext cx="14462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174E26-BD85-D94A-B2CB-35727EF1927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04568-3540-494A-AB89-EA84A3B2265F}" type="datetimeFigureOut">
              <a:rPr lang="en-US" smtClean="0"/>
              <a:t>2/18/15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4E26-BD85-D94A-B2CB-35727EF192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04568-3540-494A-AB89-EA84A3B2265F}" type="datetimeFigureOut">
              <a:rPr lang="en-US" smtClean="0"/>
              <a:t>2/18/15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4E26-BD85-D94A-B2CB-35727EF192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04568-3540-494A-AB89-EA84A3B2265F}" type="datetimeFigureOut">
              <a:rPr lang="en-US" smtClean="0"/>
              <a:t>2/18/15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4E26-BD85-D94A-B2CB-35727EF1927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04568-3540-494A-AB89-EA84A3B2265F}" type="datetimeFigureOut">
              <a:rPr lang="en-US" smtClean="0"/>
              <a:t>2/18/15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4E26-BD85-D94A-B2CB-35727EF1927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04568-3540-494A-AB89-EA84A3B2265F}" type="datetimeFigureOut">
              <a:rPr lang="en-US" smtClean="0"/>
              <a:t>2/18/15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4E26-BD85-D94A-B2CB-35727EF1927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04568-3540-494A-AB89-EA84A3B2265F}" type="datetimeFigureOut">
              <a:rPr lang="en-US" smtClean="0"/>
              <a:t>2/18/15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4E26-BD85-D94A-B2CB-35727EF192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770094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504568-3540-494A-AB89-EA84A3B2265F}" type="datetimeFigureOut">
              <a:rPr lang="en-US" smtClean="0"/>
              <a:t>2/18/15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4174E26-BD85-D94A-B2CB-35727EF1927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Cycles of Matter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Water, Carbon, Nitrogen, and Phosphorous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8110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Nitrogen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70094"/>
            <a:ext cx="8569618" cy="3927275"/>
          </a:xfrm>
        </p:spPr>
        <p:txBody>
          <a:bodyPr/>
          <a:lstStyle/>
          <a:p>
            <a:r>
              <a:rPr lang="en-US" sz="2400" dirty="0" smtClean="0"/>
              <a:t>The majority of nitrogen is in the form of nitrogen gas in the atmosphere.</a:t>
            </a:r>
          </a:p>
          <a:p>
            <a:pPr lvl="1"/>
            <a:r>
              <a:rPr lang="en-US" dirty="0" smtClean="0"/>
              <a:t>Not really usable by most organisms</a:t>
            </a:r>
          </a:p>
          <a:p>
            <a:r>
              <a:rPr lang="en-US" sz="2400" dirty="0" smtClean="0"/>
              <a:t>How does nitrogen gas become usable?</a:t>
            </a:r>
          </a:p>
          <a:p>
            <a:pPr lvl="1"/>
            <a:r>
              <a:rPr lang="en-US" dirty="0" smtClean="0"/>
              <a:t>Only certain types of bacteria can use this form of nitrogen directly</a:t>
            </a:r>
          </a:p>
          <a:p>
            <a:pPr lvl="1"/>
            <a:r>
              <a:rPr lang="en-US" b="1" u="sng" dirty="0" smtClean="0">
                <a:solidFill>
                  <a:srgbClr val="1466C5"/>
                </a:solidFill>
              </a:rPr>
              <a:t>Nitrogen fixation </a:t>
            </a:r>
            <a:r>
              <a:rPr lang="en-US" dirty="0" smtClean="0"/>
              <a:t>- the bacteria convert the nitrogen gas into ammonia</a:t>
            </a:r>
          </a:p>
          <a:p>
            <a:pPr lvl="1"/>
            <a:r>
              <a:rPr lang="en-US" dirty="0" smtClean="0"/>
              <a:t>Other bacteria then convert the ammonia into nitrates and nitrites to be used by producers</a:t>
            </a:r>
          </a:p>
          <a:p>
            <a:pPr lvl="1"/>
            <a:r>
              <a:rPr lang="en-US" dirty="0" smtClean="0"/>
              <a:t>Producers use the nitrates and nitrites to make proteins.</a:t>
            </a:r>
          </a:p>
        </p:txBody>
      </p:sp>
    </p:spTree>
    <p:extLst>
      <p:ext uri="{BB962C8B-B14F-4D97-AF65-F5344CB8AC3E}">
        <p14:creationId xmlns:p14="http://schemas.microsoft.com/office/powerpoint/2010/main" val="3553243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Nitrogen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How does nitrogen get back into the atmosphere?</a:t>
            </a:r>
          </a:p>
          <a:p>
            <a:pPr lvl="1">
              <a:lnSpc>
                <a:spcPct val="150000"/>
              </a:lnSpc>
            </a:pPr>
            <a:r>
              <a:rPr lang="en-US" sz="2200" dirty="0" smtClean="0"/>
              <a:t>When organisms die, decomposers return nitrogen to the soil as ammonia</a:t>
            </a:r>
          </a:p>
          <a:p>
            <a:pPr lvl="1">
              <a:lnSpc>
                <a:spcPct val="150000"/>
              </a:lnSpc>
            </a:pPr>
            <a:r>
              <a:rPr lang="en-US" sz="2200" b="1" u="sng" dirty="0" err="1" smtClean="0">
                <a:solidFill>
                  <a:srgbClr val="1466C5"/>
                </a:solidFill>
              </a:rPr>
              <a:t>Denitrification</a:t>
            </a:r>
            <a:r>
              <a:rPr lang="en-US" sz="2200" dirty="0" smtClean="0"/>
              <a:t> - Bacteria in the soil convert the nitrates back into nitrogen gas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260442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484" y="0"/>
            <a:ext cx="922012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196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Phosphorus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Unlike water, carbon, and nitrogen, phosphorus does not enter the atmosphere</a:t>
            </a:r>
          </a:p>
          <a:p>
            <a:pPr lvl="1"/>
            <a:r>
              <a:rPr lang="en-US" dirty="0" smtClean="0"/>
              <a:t>Cycles between soil/water and organisms</a:t>
            </a:r>
          </a:p>
          <a:p>
            <a:r>
              <a:rPr lang="en-US" dirty="0" smtClean="0"/>
              <a:t>Majority of phosphorus is located: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n land in rocks and soil minerals</a:t>
            </a:r>
          </a:p>
          <a:p>
            <a:pPr lvl="1"/>
            <a:r>
              <a:rPr lang="en-US" dirty="0" smtClean="0"/>
              <a:t>In the ocean as sediment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450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538"/>
            <a:ext cx="9170262" cy="662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9906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How Nutrients Effect an Ecosystem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1466C5"/>
                </a:solidFill>
              </a:rPr>
              <a:t>Primary Productivity </a:t>
            </a:r>
            <a:r>
              <a:rPr lang="en-US" dirty="0" smtClean="0"/>
              <a:t>– the rate at which organic matter is created by producers</a:t>
            </a:r>
          </a:p>
          <a:p>
            <a:pPr lvl="1"/>
            <a:r>
              <a:rPr lang="en-US" dirty="0"/>
              <a:t>Controlled by the amount of available nutrients</a:t>
            </a:r>
          </a:p>
          <a:p>
            <a:pPr lvl="2"/>
            <a:r>
              <a:rPr lang="en-US" dirty="0"/>
              <a:t>If a nutrient is in short supply, it will limit an organism’s growth</a:t>
            </a:r>
          </a:p>
          <a:p>
            <a:pPr marL="349250" lvl="1" indent="0">
              <a:buNone/>
            </a:pPr>
            <a:endParaRPr lang="en-US" dirty="0" smtClean="0"/>
          </a:p>
          <a:p>
            <a:r>
              <a:rPr lang="en-US" b="1" u="sng" dirty="0" smtClean="0">
                <a:solidFill>
                  <a:srgbClr val="1466C5"/>
                </a:solidFill>
              </a:rPr>
              <a:t>Limiting nutrient</a:t>
            </a:r>
            <a:r>
              <a:rPr lang="en-US" dirty="0" smtClean="0"/>
              <a:t> – substance that limits an ecosystem’s primary productivity due to limited availability or slow cycling</a:t>
            </a:r>
          </a:p>
        </p:txBody>
      </p:sp>
    </p:spTree>
    <p:extLst>
      <p:ext uri="{BB962C8B-B14F-4D97-AF65-F5344CB8AC3E}">
        <p14:creationId xmlns:p14="http://schemas.microsoft.com/office/powerpoint/2010/main" val="26481692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How Nutrients Effect an Ecosystem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an ecosystem receives a large quantity of its limiting nutrient, the primary productivity (plant growth) is now increased</a:t>
            </a:r>
          </a:p>
          <a:p>
            <a:pPr lvl="1"/>
            <a:r>
              <a:rPr lang="en-US" dirty="0" smtClean="0"/>
              <a:t>In the ocean, nitrogen is limiting</a:t>
            </a:r>
          </a:p>
          <a:p>
            <a:pPr lvl="1"/>
            <a:r>
              <a:rPr lang="en-US" dirty="0" smtClean="0"/>
              <a:t>In freshwater, phosphorus is limiting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b="1" u="sng" dirty="0" smtClean="0">
                <a:solidFill>
                  <a:srgbClr val="1466C5"/>
                </a:solidFill>
              </a:rPr>
              <a:t>Algal bloom </a:t>
            </a:r>
            <a:r>
              <a:rPr lang="en-US" dirty="0" smtClean="0"/>
              <a:t>- when an aquatic ecosystem receives a surplus of the limiting nutrient (say, from runoff from a fertilized field), there is usually an immediate increase in the amount of algae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3452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How Nutrients Effect an Ecosystem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770094"/>
            <a:ext cx="7662864" cy="356443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Algal bloom</a:t>
            </a:r>
          </a:p>
          <a:p>
            <a:pPr lvl="1"/>
            <a:r>
              <a:rPr lang="en-US" dirty="0"/>
              <a:t>More nutrients are available so the producers can grow and reproduce more quickly</a:t>
            </a:r>
          </a:p>
          <a:p>
            <a:pPr marL="349250" lvl="1" indent="0">
              <a:buNone/>
            </a:pPr>
            <a:endParaRPr lang="en-US" dirty="0" smtClean="0"/>
          </a:p>
          <a:p>
            <a:r>
              <a:rPr lang="en-US" dirty="0" smtClean="0"/>
              <a:t>Negative effects</a:t>
            </a:r>
          </a:p>
          <a:p>
            <a:pPr lvl="1"/>
            <a:r>
              <a:rPr lang="en-US" dirty="0" smtClean="0"/>
              <a:t>If there are not enough consumers to eat the excess algae, once the algae die, decomposers take up all of the available oxygen to break down the dead algae</a:t>
            </a:r>
          </a:p>
          <a:p>
            <a:pPr lvl="1"/>
            <a:r>
              <a:rPr lang="en-US" dirty="0" smtClean="0"/>
              <a:t>Limited oxygen left for the other aquatic animals which can eventually lead to their death</a:t>
            </a:r>
          </a:p>
        </p:txBody>
      </p:sp>
    </p:spTree>
    <p:extLst>
      <p:ext uri="{BB962C8B-B14F-4D97-AF65-F5344CB8AC3E}">
        <p14:creationId xmlns:p14="http://schemas.microsoft.com/office/powerpoint/2010/main" val="37258830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5429" y="2721218"/>
            <a:ext cx="4612852" cy="362626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All living things need water to survive.</a:t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sz="2800" dirty="0" smtClean="0"/>
              <a:t>Where does it come from?</a:t>
            </a:r>
          </a:p>
          <a:p>
            <a:pPr lvl="1"/>
            <a:r>
              <a:rPr lang="en-US" sz="2600" dirty="0" smtClean="0"/>
              <a:t>Cycles between the ocean, atmosphere, and land</a:t>
            </a:r>
            <a:endParaRPr lang="en-US" sz="2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5337" y="3043850"/>
            <a:ext cx="4418663" cy="306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8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Cycle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/>
              <a:t>How does water get into the atmosphere?</a:t>
            </a:r>
          </a:p>
          <a:p>
            <a:pPr lvl="1">
              <a:lnSpc>
                <a:spcPct val="150000"/>
              </a:lnSpc>
            </a:pPr>
            <a:r>
              <a:rPr lang="en-US" sz="2200" b="1" u="sng" dirty="0" smtClean="0">
                <a:solidFill>
                  <a:srgbClr val="1466C5"/>
                </a:solidFill>
              </a:rPr>
              <a:t>Evaporation</a:t>
            </a:r>
            <a:r>
              <a:rPr lang="en-US" sz="2200" dirty="0" smtClean="0"/>
              <a:t> – water heats up and changes from liquid to gas (water vapor)</a:t>
            </a:r>
          </a:p>
          <a:p>
            <a:pPr lvl="1">
              <a:lnSpc>
                <a:spcPct val="150000"/>
              </a:lnSpc>
            </a:pPr>
            <a:r>
              <a:rPr lang="en-US" sz="2200" b="1" u="sng" dirty="0" smtClean="0">
                <a:solidFill>
                  <a:srgbClr val="1466C5"/>
                </a:solidFill>
              </a:rPr>
              <a:t>Transpiration</a:t>
            </a:r>
            <a:r>
              <a:rPr lang="en-US" sz="2200" dirty="0" smtClean="0"/>
              <a:t> – water evaporates from plant leaves</a:t>
            </a:r>
          </a:p>
          <a:p>
            <a:pPr lvl="1">
              <a:lnSpc>
                <a:spcPct val="150000"/>
              </a:lnSpc>
            </a:pPr>
            <a:r>
              <a:rPr lang="en-US" sz="2200" b="1" u="sng" dirty="0" smtClean="0">
                <a:solidFill>
                  <a:srgbClr val="1466C5"/>
                </a:solidFill>
              </a:rPr>
              <a:t>Condensation</a:t>
            </a:r>
            <a:r>
              <a:rPr lang="en-US" sz="2200" dirty="0" smtClean="0"/>
              <a:t> – water vapor starts to cool and condenses into small droplets that form clouds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174929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Biogeochemical Cycles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What is a </a:t>
            </a:r>
            <a:r>
              <a:rPr lang="en-US" sz="2400" b="1" u="sng" dirty="0" smtClean="0">
                <a:solidFill>
                  <a:srgbClr val="608804"/>
                </a:solidFill>
              </a:rPr>
              <a:t>biogeochemical cycle</a:t>
            </a:r>
            <a:r>
              <a:rPr lang="en-US" sz="2400" dirty="0" smtClean="0"/>
              <a:t>?</a:t>
            </a:r>
          </a:p>
          <a:p>
            <a:pPr lvl="1"/>
            <a:r>
              <a:rPr lang="en-US" dirty="0"/>
              <a:t>Bio – Biology</a:t>
            </a:r>
          </a:p>
          <a:p>
            <a:pPr lvl="1"/>
            <a:r>
              <a:rPr lang="en-US" dirty="0"/>
              <a:t>Geo – Geology</a:t>
            </a:r>
          </a:p>
          <a:p>
            <a:pPr lvl="1"/>
            <a:r>
              <a:rPr lang="en-US" dirty="0"/>
              <a:t>Chemical - Chemistry</a:t>
            </a:r>
          </a:p>
          <a:p>
            <a:pPr marL="349250" lvl="1" indent="0">
              <a:buNone/>
            </a:pPr>
            <a:endParaRPr lang="en-US" dirty="0" smtClean="0"/>
          </a:p>
          <a:p>
            <a:r>
              <a:rPr lang="en-US" dirty="0" smtClean="0"/>
              <a:t>A </a:t>
            </a: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</a:rPr>
              <a:t>biogeochemical cycle </a:t>
            </a:r>
            <a:r>
              <a:rPr lang="en-US" dirty="0" smtClean="0"/>
              <a:t>connects all three aspects of the biosphere</a:t>
            </a:r>
          </a:p>
        </p:txBody>
      </p:sp>
      <p:pic>
        <p:nvPicPr>
          <p:cNvPr id="4" name="Picture 4" descr="images.jpeg                                                    000C8DA6Macintosh HD                   C81BE4F1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486" y="2770094"/>
            <a:ext cx="1676400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4846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/>
              <a:t>How does water return to Earth?</a:t>
            </a:r>
          </a:p>
          <a:p>
            <a:pPr lvl="1">
              <a:lnSpc>
                <a:spcPct val="150000"/>
              </a:lnSpc>
            </a:pPr>
            <a:r>
              <a:rPr lang="en-US" sz="2400" b="1" u="sng" dirty="0" smtClean="0">
                <a:solidFill>
                  <a:schemeClr val="bg2">
                    <a:lumMod val="50000"/>
                  </a:schemeClr>
                </a:solidFill>
              </a:rPr>
              <a:t>Precipitation</a:t>
            </a:r>
            <a:r>
              <a:rPr lang="en-US" sz="2400" dirty="0" smtClean="0"/>
              <a:t> – Droplets that formed clouds become too large and return the Earth’s surface in the form of rain, snow, sleet, or hail</a:t>
            </a:r>
            <a:endParaRPr lang="en-US" sz="24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lum bright="-20000" contrast="-20000"/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682" y="4655660"/>
            <a:ext cx="2094082" cy="2202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5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1330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4" y="2770094"/>
            <a:ext cx="8075359" cy="3594674"/>
          </a:xfrm>
        </p:spPr>
        <p:txBody>
          <a:bodyPr>
            <a:normAutofit lnSpcReduction="10000"/>
          </a:bodyPr>
          <a:lstStyle/>
          <a:p>
            <a:r>
              <a:rPr lang="en-US" sz="2800" b="1" dirty="0" smtClean="0"/>
              <a:t>What happens to the water on land?</a:t>
            </a:r>
          </a:p>
          <a:p>
            <a:pPr lvl="1">
              <a:lnSpc>
                <a:spcPct val="150000"/>
              </a:lnSpc>
            </a:pPr>
            <a:r>
              <a:rPr lang="en-US" sz="2200" b="1" u="sng" dirty="0" smtClean="0">
                <a:solidFill>
                  <a:schemeClr val="bg2">
                    <a:lumMod val="50000"/>
                  </a:schemeClr>
                </a:solidFill>
              </a:rPr>
              <a:t>Runoff</a:t>
            </a:r>
            <a:r>
              <a:rPr lang="en-US" sz="2200" dirty="0" smtClean="0"/>
              <a:t> – Precipitation “runs” along land until it reaches a body of water</a:t>
            </a:r>
          </a:p>
          <a:p>
            <a:pPr lvl="1">
              <a:lnSpc>
                <a:spcPct val="150000"/>
              </a:lnSpc>
            </a:pPr>
            <a:r>
              <a:rPr lang="en-US" sz="2200" b="1" u="sng" dirty="0" smtClean="0">
                <a:solidFill>
                  <a:srgbClr val="1466C5"/>
                </a:solidFill>
              </a:rPr>
              <a:t>Seepage</a:t>
            </a:r>
            <a:r>
              <a:rPr lang="en-US" sz="2200" dirty="0" smtClean="0"/>
              <a:t> – Precipitation “seeps” (moves into) soil to form ground water below the soil’s surface</a:t>
            </a:r>
          </a:p>
          <a:p>
            <a:pPr lvl="1">
              <a:lnSpc>
                <a:spcPct val="150000"/>
              </a:lnSpc>
            </a:pPr>
            <a:r>
              <a:rPr lang="en-US" sz="2200" b="1" u="sng" dirty="0" smtClean="0">
                <a:solidFill>
                  <a:srgbClr val="1466C5"/>
                </a:solidFill>
              </a:rPr>
              <a:t>Root uptake </a:t>
            </a:r>
            <a:r>
              <a:rPr lang="en-US" sz="2200" dirty="0" smtClean="0"/>
              <a:t>– Plants absorb ground water from the soil through their roots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0889884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371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vs. Matter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70094"/>
            <a:ext cx="8686800" cy="3915172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Remember, in terms of </a:t>
            </a:r>
            <a:r>
              <a:rPr lang="en-US" sz="2400" b="1" dirty="0" smtClean="0">
                <a:solidFill>
                  <a:schemeClr val="accent4"/>
                </a:solidFill>
              </a:rPr>
              <a:t>ENERGY</a:t>
            </a:r>
            <a:r>
              <a:rPr lang="en-US" sz="2400" b="1" dirty="0" smtClean="0"/>
              <a:t>, Earth is an </a:t>
            </a:r>
            <a:r>
              <a:rPr lang="en-US" sz="2400" b="1" dirty="0" smtClean="0">
                <a:solidFill>
                  <a:srgbClr val="35ACA2"/>
                </a:solidFill>
              </a:rPr>
              <a:t>OPEN</a:t>
            </a:r>
            <a:r>
              <a:rPr lang="en-US" sz="2400" b="1" dirty="0" smtClean="0"/>
              <a:t> system.</a:t>
            </a:r>
          </a:p>
          <a:p>
            <a:pPr lvl="1"/>
            <a:r>
              <a:rPr lang="en-US" sz="2200" dirty="0"/>
              <a:t>Energy is transferred</a:t>
            </a:r>
          </a:p>
          <a:p>
            <a:pPr lvl="1"/>
            <a:r>
              <a:rPr lang="en-US" sz="2200" dirty="0"/>
              <a:t>Energy comes in from the sun, is transferred and used by plants, and then transferred and used by consumers</a:t>
            </a:r>
          </a:p>
          <a:p>
            <a:pPr marL="349250" lvl="1" indent="0">
              <a:buNone/>
            </a:pPr>
            <a:endParaRPr lang="en-US" dirty="0" smtClean="0"/>
          </a:p>
          <a:p>
            <a:r>
              <a:rPr lang="en-US" sz="2400" b="1" dirty="0" smtClean="0"/>
              <a:t>However, in terms of 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MATTER</a:t>
            </a:r>
            <a:r>
              <a:rPr lang="en-US" sz="2400" b="1" dirty="0" smtClean="0"/>
              <a:t>, Earth is a</a:t>
            </a:r>
            <a:r>
              <a:rPr lang="en-US" sz="2400" b="1" dirty="0" smtClean="0">
                <a:solidFill>
                  <a:srgbClr val="1466C5"/>
                </a:solidFill>
              </a:rPr>
              <a:t> CLOSED </a:t>
            </a:r>
            <a:r>
              <a:rPr lang="en-US" sz="2400" b="1" dirty="0" smtClean="0"/>
              <a:t>system</a:t>
            </a:r>
            <a:r>
              <a:rPr lang="en-US" sz="2400" dirty="0" smtClean="0"/>
              <a:t>.</a:t>
            </a:r>
          </a:p>
          <a:p>
            <a:pPr lvl="1"/>
            <a:r>
              <a:rPr lang="en-US" sz="2200" dirty="0" smtClean="0"/>
              <a:t>Matter is transformed</a:t>
            </a:r>
          </a:p>
          <a:p>
            <a:pPr lvl="1"/>
            <a:r>
              <a:rPr lang="en-US" sz="2200" dirty="0" smtClean="0"/>
              <a:t>Matter is not used up – it is recycled from one form to another</a:t>
            </a:r>
          </a:p>
        </p:txBody>
      </p:sp>
    </p:spTree>
    <p:extLst>
      <p:ext uri="{BB962C8B-B14F-4D97-AF65-F5344CB8AC3E}">
        <p14:creationId xmlns:p14="http://schemas.microsoft.com/office/powerpoint/2010/main" val="440265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Cycles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Carbon</a:t>
            </a:r>
            <a:endParaRPr lang="en-US" sz="2800" dirty="0" smtClean="0"/>
          </a:p>
          <a:p>
            <a:r>
              <a:rPr lang="en-US" sz="2800" dirty="0" smtClean="0"/>
              <a:t>Nitrogen</a:t>
            </a:r>
          </a:p>
          <a:p>
            <a:r>
              <a:rPr lang="en-US" sz="2800" dirty="0"/>
              <a:t>Phosphorous</a:t>
            </a:r>
          </a:p>
          <a:p>
            <a:r>
              <a:rPr lang="en-US" sz="2800" dirty="0" smtClean="0"/>
              <a:t>Water</a:t>
            </a:r>
          </a:p>
        </p:txBody>
      </p:sp>
    </p:spTree>
    <p:extLst>
      <p:ext uri="{BB962C8B-B14F-4D97-AF65-F5344CB8AC3E}">
        <p14:creationId xmlns:p14="http://schemas.microsoft.com/office/powerpoint/2010/main" val="258437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Nutrient Cycles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854" y="2770094"/>
            <a:ext cx="8404226" cy="3267169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Every living organism needs nutrients to build tissues and carry out essential life functions.  Like water, these nutrients are passed between organisms and the environments through biogeochemical cycles</a:t>
            </a:r>
          </a:p>
          <a:p>
            <a:r>
              <a:rPr lang="en-US" b="1" dirty="0" smtClean="0">
                <a:solidFill>
                  <a:srgbClr val="1466C5"/>
                </a:solidFill>
              </a:rPr>
              <a:t>Carbon</a:t>
            </a:r>
            <a:r>
              <a:rPr lang="en-US" dirty="0" smtClean="0"/>
              <a:t> – key ingredient in living tissue</a:t>
            </a:r>
          </a:p>
          <a:p>
            <a:r>
              <a:rPr lang="en-US" b="1" dirty="0" smtClean="0">
                <a:solidFill>
                  <a:srgbClr val="1466C5"/>
                </a:solidFill>
              </a:rPr>
              <a:t>Nitrogen</a:t>
            </a:r>
            <a:r>
              <a:rPr lang="en-US" dirty="0" smtClean="0"/>
              <a:t> – required for amino acids used in protein synthesis</a:t>
            </a:r>
          </a:p>
          <a:p>
            <a:r>
              <a:rPr lang="en-US" b="1" dirty="0" smtClean="0">
                <a:solidFill>
                  <a:srgbClr val="1466C5"/>
                </a:solidFill>
              </a:rPr>
              <a:t>Phosphorous</a:t>
            </a:r>
            <a:r>
              <a:rPr lang="en-US" dirty="0" smtClean="0"/>
              <a:t> – required for DNA and RNA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492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Carbon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2850"/>
            <a:ext cx="8569617" cy="4233100"/>
          </a:xfrm>
        </p:spPr>
        <p:txBody>
          <a:bodyPr>
            <a:normAutofit lnSpcReduction="10000"/>
          </a:bodyPr>
          <a:lstStyle/>
          <a:p>
            <a:r>
              <a:rPr lang="en-US" sz="2400" b="1" dirty="0" smtClean="0"/>
              <a:t>How does carbon move through its cycle?</a:t>
            </a:r>
          </a:p>
          <a:p>
            <a:pPr lvl="1">
              <a:lnSpc>
                <a:spcPct val="150000"/>
              </a:lnSpc>
            </a:pPr>
            <a:r>
              <a:rPr lang="en-US" b="1" u="sng" dirty="0" smtClean="0">
                <a:solidFill>
                  <a:srgbClr val="1466C5"/>
                </a:solidFill>
              </a:rPr>
              <a:t>Biological</a:t>
            </a:r>
            <a:r>
              <a:rPr lang="en-US" dirty="0" smtClean="0"/>
              <a:t> – photosynthesis, respiration, and decomposition take up and release carbon and oxygen</a:t>
            </a:r>
          </a:p>
          <a:p>
            <a:pPr lvl="1">
              <a:lnSpc>
                <a:spcPct val="150000"/>
              </a:lnSpc>
            </a:pPr>
            <a:r>
              <a:rPr lang="en-US" b="1" u="sng" dirty="0" smtClean="0">
                <a:solidFill>
                  <a:srgbClr val="1466C5"/>
                </a:solidFill>
              </a:rPr>
              <a:t>Geochemical</a:t>
            </a:r>
            <a:r>
              <a:rPr lang="en-US" dirty="0" smtClean="0"/>
              <a:t> – erosion and volcanic activity release carbon dioxide into atmosphere and oceans</a:t>
            </a:r>
          </a:p>
          <a:p>
            <a:pPr lvl="1">
              <a:lnSpc>
                <a:spcPct val="150000"/>
              </a:lnSpc>
            </a:pPr>
            <a:r>
              <a:rPr lang="en-US" b="1" u="sng" dirty="0" smtClean="0">
                <a:solidFill>
                  <a:srgbClr val="1466C5"/>
                </a:solidFill>
              </a:rPr>
              <a:t>Biogeochemical</a:t>
            </a:r>
            <a:r>
              <a:rPr lang="en-US" dirty="0" smtClean="0"/>
              <a:t> – decomposition of dead organisms and their conversion into fossil fuels store carbon underground</a:t>
            </a:r>
          </a:p>
          <a:p>
            <a:pPr lvl="1">
              <a:lnSpc>
                <a:spcPct val="150000"/>
              </a:lnSpc>
            </a:pPr>
            <a:r>
              <a:rPr lang="en-US" b="1" u="sng" dirty="0" smtClean="0">
                <a:solidFill>
                  <a:srgbClr val="1466C5"/>
                </a:solidFill>
              </a:rPr>
              <a:t>Human activity </a:t>
            </a:r>
            <a:r>
              <a:rPr lang="en-US" dirty="0" smtClean="0"/>
              <a:t>– mining, cutting/burning forests, and burning fossil fuels release carbon dioxide into the atmosphere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798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Carbon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/>
              <a:t>How can carbon get into the ocean?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Respiration by ocean animals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Precipitation that contains dissolved carbon dioxide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Erosion of carbonate rocks formed from animal skeletons and shells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55940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5-01-19 at 2.36.2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183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Carbon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4" y="2770094"/>
            <a:ext cx="7947025" cy="3267169"/>
          </a:xfrm>
        </p:spPr>
        <p:txBody>
          <a:bodyPr>
            <a:normAutofit fontScale="92500"/>
          </a:bodyPr>
          <a:lstStyle/>
          <a:p>
            <a:r>
              <a:rPr lang="en-US" sz="2800" dirty="0">
                <a:latin typeface="Times" charset="0"/>
                <a:ea typeface="ＭＳ Ｐゴシック" charset="0"/>
                <a:cs typeface="ＭＳ Ｐゴシック" charset="0"/>
              </a:rPr>
              <a:t>71% of </a:t>
            </a:r>
            <a:r>
              <a:rPr lang="en-US" sz="2800" dirty="0" smtClean="0">
                <a:latin typeface="Times" charset="0"/>
                <a:ea typeface="ＭＳ Ｐゴシック" charset="0"/>
                <a:cs typeface="ＭＳ Ｐゴシック" charset="0"/>
              </a:rPr>
              <a:t>world’s </a:t>
            </a:r>
            <a:r>
              <a:rPr lang="en-US" sz="2800" dirty="0">
                <a:latin typeface="Times" charset="0"/>
                <a:ea typeface="ＭＳ Ｐゴシック" charset="0"/>
                <a:cs typeface="ＭＳ Ｐゴシック" charset="0"/>
              </a:rPr>
              <a:t>carbon is in the </a:t>
            </a:r>
            <a:r>
              <a:rPr lang="en-US" sz="2800" dirty="0" smtClean="0">
                <a:latin typeface="Times" charset="0"/>
                <a:ea typeface="ＭＳ Ｐゴシック" charset="0"/>
                <a:cs typeface="ＭＳ Ｐゴシック" charset="0"/>
              </a:rPr>
              <a:t>oceans</a:t>
            </a:r>
            <a:endParaRPr lang="en-US" sz="2800" dirty="0">
              <a:latin typeface="Times" charset="0"/>
              <a:ea typeface="ＭＳ Ｐゴシック" charset="0"/>
              <a:cs typeface="ＭＳ Ｐゴシック" charset="0"/>
            </a:endParaRPr>
          </a:p>
          <a:p>
            <a:r>
              <a:rPr lang="en-US" sz="2800" dirty="0" smtClean="0">
                <a:latin typeface="Times" charset="0"/>
                <a:ea typeface="ＭＳ Ｐゴシック" charset="0"/>
                <a:cs typeface="ＭＳ Ｐゴシック" charset="0"/>
              </a:rPr>
              <a:t>22</a:t>
            </a:r>
            <a:r>
              <a:rPr lang="en-US" sz="2800" dirty="0">
                <a:latin typeface="Times" charset="0"/>
                <a:ea typeface="ＭＳ Ｐゴシック" charset="0"/>
                <a:cs typeface="ＭＳ Ｐゴシック" charset="0"/>
              </a:rPr>
              <a:t>% exists as </a:t>
            </a:r>
            <a:r>
              <a:rPr lang="en-US" sz="2800" dirty="0" smtClean="0">
                <a:latin typeface="Times" charset="0"/>
                <a:ea typeface="ＭＳ Ｐゴシック" charset="0"/>
                <a:cs typeface="ＭＳ Ｐゴシック" charset="0"/>
              </a:rPr>
              <a:t>fossils</a:t>
            </a:r>
            <a:endParaRPr lang="en-US" sz="2800" dirty="0">
              <a:latin typeface="Times" charset="0"/>
              <a:ea typeface="ＭＳ Ｐゴシック" charset="0"/>
              <a:cs typeface="ＭＳ Ｐゴシック" charset="0"/>
            </a:endParaRPr>
          </a:p>
          <a:p>
            <a:r>
              <a:rPr lang="en-US" sz="2800" dirty="0">
                <a:latin typeface="Times" charset="0"/>
                <a:ea typeface="ＭＳ Ｐゴシック" charset="0"/>
                <a:cs typeface="ＭＳ Ｐゴシック" charset="0"/>
              </a:rPr>
              <a:t>3% contained in dead organic matter </a:t>
            </a:r>
            <a:r>
              <a:rPr lang="en-US" sz="2800" dirty="0" smtClean="0">
                <a:latin typeface="Times" charset="0"/>
                <a:ea typeface="ＭＳ Ｐゴシック" charset="0"/>
                <a:cs typeface="ＭＳ Ｐゴシック" charset="0"/>
              </a:rPr>
              <a:t>and phytoplankton</a:t>
            </a:r>
            <a:endParaRPr lang="en-US" sz="2800" dirty="0">
              <a:latin typeface="Times" charset="0"/>
              <a:ea typeface="ＭＳ Ｐゴシック" charset="0"/>
              <a:cs typeface="ＭＳ Ｐゴシック" charset="0"/>
            </a:endParaRPr>
          </a:p>
          <a:p>
            <a:r>
              <a:rPr lang="en-US" sz="2800" dirty="0">
                <a:latin typeface="Times" charset="0"/>
                <a:ea typeface="ＭＳ Ｐゴシック" charset="0"/>
                <a:cs typeface="ＭＳ Ｐゴシック" charset="0"/>
              </a:rPr>
              <a:t>3% held in terrestrial ecosystems.</a:t>
            </a:r>
          </a:p>
          <a:p>
            <a:r>
              <a:rPr lang="en-US" sz="2800" dirty="0">
                <a:latin typeface="Times" charset="0"/>
                <a:ea typeface="ＭＳ Ｐゴシック" charset="0"/>
                <a:cs typeface="ＭＳ Ｐゴシック" charset="0"/>
              </a:rPr>
              <a:t>Only 1% within the atmosphere as carbon dioxide.</a:t>
            </a:r>
          </a:p>
        </p:txBody>
      </p:sp>
    </p:spTree>
    <p:extLst>
      <p:ext uri="{BB962C8B-B14F-4D97-AF65-F5344CB8AC3E}">
        <p14:creationId xmlns:p14="http://schemas.microsoft.com/office/powerpoint/2010/main" val="9369293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Genesis.thmx</Template>
  <TotalTime>290</TotalTime>
  <Words>785</Words>
  <Application>Microsoft Macintosh PowerPoint</Application>
  <PresentationFormat>On-screen Show (4:3)</PresentationFormat>
  <Paragraphs>97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Genesis</vt:lpstr>
      <vt:lpstr>Cycles of Matter</vt:lpstr>
      <vt:lpstr>Biogeochemical Cycles</vt:lpstr>
      <vt:lpstr>Energy vs. Matter</vt:lpstr>
      <vt:lpstr>Types of Cycles</vt:lpstr>
      <vt:lpstr>Nutrient Cycles</vt:lpstr>
      <vt:lpstr>Carbon Cycle</vt:lpstr>
      <vt:lpstr>Carbon Cycle</vt:lpstr>
      <vt:lpstr>PowerPoint Presentation</vt:lpstr>
      <vt:lpstr>Carbon Facts</vt:lpstr>
      <vt:lpstr>Nitrogen Cycle</vt:lpstr>
      <vt:lpstr>Nitrogen Cycle</vt:lpstr>
      <vt:lpstr>PowerPoint Presentation</vt:lpstr>
      <vt:lpstr>Phosphorus Cycle</vt:lpstr>
      <vt:lpstr>PowerPoint Presentation</vt:lpstr>
      <vt:lpstr>How Nutrients Effect an Ecosystem</vt:lpstr>
      <vt:lpstr>How Nutrients Effect an Ecosystem</vt:lpstr>
      <vt:lpstr>How Nutrients Effect an Ecosystem</vt:lpstr>
      <vt:lpstr>Water Cycle</vt:lpstr>
      <vt:lpstr>Water Cycle</vt:lpstr>
      <vt:lpstr>Water Cycle</vt:lpstr>
      <vt:lpstr>Water Cycle</vt:lpstr>
      <vt:lpstr>PowerPoint Presentation</vt:lpstr>
    </vt:vector>
  </TitlesOfParts>
  <Company>Plano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Cycles of Matter</dc:title>
  <dc:creator>Jenna Steffen</dc:creator>
  <cp:lastModifiedBy>Plano High School</cp:lastModifiedBy>
  <cp:revision>13</cp:revision>
  <dcterms:created xsi:type="dcterms:W3CDTF">2015-01-19T19:42:20Z</dcterms:created>
  <dcterms:modified xsi:type="dcterms:W3CDTF">2015-02-18T15:37:28Z</dcterms:modified>
</cp:coreProperties>
</file>